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4"/>
  </p:sldMasterIdLst>
  <p:notesMasterIdLst>
    <p:notesMasterId r:id="rId39"/>
  </p:notesMasterIdLst>
  <p:handoutMasterIdLst>
    <p:handoutMasterId r:id="rId40"/>
  </p:handoutMasterIdLst>
  <p:sldIdLst>
    <p:sldId id="256" r:id="rId5"/>
    <p:sldId id="311" r:id="rId6"/>
    <p:sldId id="257" r:id="rId7"/>
    <p:sldId id="315" r:id="rId8"/>
    <p:sldId id="340" r:id="rId9"/>
    <p:sldId id="347" r:id="rId10"/>
    <p:sldId id="342" r:id="rId11"/>
    <p:sldId id="343" r:id="rId12"/>
    <p:sldId id="329" r:id="rId13"/>
    <p:sldId id="291" r:id="rId14"/>
    <p:sldId id="314" r:id="rId15"/>
    <p:sldId id="339" r:id="rId16"/>
    <p:sldId id="318" r:id="rId17"/>
    <p:sldId id="338" r:id="rId18"/>
    <p:sldId id="319" r:id="rId19"/>
    <p:sldId id="336" r:id="rId20"/>
    <p:sldId id="337" r:id="rId21"/>
    <p:sldId id="324" r:id="rId22"/>
    <p:sldId id="344" r:id="rId23"/>
    <p:sldId id="296" r:id="rId24"/>
    <p:sldId id="298" r:id="rId25"/>
    <p:sldId id="326" r:id="rId26"/>
    <p:sldId id="348" r:id="rId27"/>
    <p:sldId id="299" r:id="rId28"/>
    <p:sldId id="345" r:id="rId29"/>
    <p:sldId id="300" r:id="rId30"/>
    <p:sldId id="320" r:id="rId31"/>
    <p:sldId id="301" r:id="rId32"/>
    <p:sldId id="346" r:id="rId33"/>
    <p:sldId id="305" r:id="rId34"/>
    <p:sldId id="304" r:id="rId35"/>
    <p:sldId id="306" r:id="rId36"/>
    <p:sldId id="328" r:id="rId37"/>
    <p:sldId id="259" r:id="rId3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9540" autoAdjust="0"/>
    <p:restoredTop sz="94660"/>
  </p:normalViewPr>
  <p:slideViewPr>
    <p:cSldViewPr snapToGrid="0" snapToObjects="1">
      <p:cViewPr varScale="1">
        <p:scale>
          <a:sx n="84" d="100"/>
          <a:sy n="84" d="100"/>
        </p:scale>
        <p:origin x="869" y="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77" d="100"/>
          <a:sy n="77" d="100"/>
        </p:scale>
        <p:origin x="2904" y="8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handoutMaster" Target="handoutMasters/handoutMaster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0F9BF8-8949-4B42-861E-C92B93F52E0A}" type="datetimeFigureOut">
              <a:rPr lang="en-GB" smtClean="0"/>
              <a:t>21/11/2016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8D65FF2-B56B-4FEF-9E27-BAB55ADDAA6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99103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0C2941F-6D58-6E4B-BD93-2232DD42F883}" type="datetimeFigureOut">
              <a:rPr lang="en-US" smtClean="0"/>
              <a:t>11/21/2016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7645069-D965-D643-B3D4-51A3579571F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72133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645069-D965-D643-B3D4-51A3579571F1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5188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Emphasize on the tools.</a:t>
            </a:r>
            <a:endParaRPr lang="en-US" baseline="0" dirty="0" smtClean="0"/>
          </a:p>
          <a:p>
            <a:r>
              <a:rPr lang="en-US" baseline="0" dirty="0" smtClean="0"/>
              <a:t>Most important is the documentation! https://</a:t>
            </a:r>
            <a:r>
              <a:rPr lang="en-US" baseline="0" dirty="0" err="1" smtClean="0"/>
              <a:t>wikis.web.cern.ch</a:t>
            </a:r>
            <a:r>
              <a:rPr lang="en-US" baseline="0" dirty="0" smtClean="0"/>
              <a:t>/wikis/display/MTA/%5BRADE+BP%5D+-5-+Documentation</a:t>
            </a:r>
          </a:p>
          <a:p>
            <a:r>
              <a:rPr lang="en-US" baseline="0" dirty="0" err="1" smtClean="0"/>
              <a:t>LabVIEW</a:t>
            </a:r>
            <a:r>
              <a:rPr lang="en-US" baseline="0" dirty="0" smtClean="0"/>
              <a:t> and svn: http://</a:t>
            </a:r>
            <a:r>
              <a:rPr lang="en-US" baseline="0" dirty="0" err="1" smtClean="0"/>
              <a:t>rade-drupal.web.cern.ch</a:t>
            </a:r>
            <a:r>
              <a:rPr lang="en-US" baseline="0" dirty="0" smtClean="0"/>
              <a:t>/</a:t>
            </a:r>
            <a:r>
              <a:rPr lang="en-US" baseline="0" dirty="0" err="1" smtClean="0"/>
              <a:t>rade</a:t>
            </a:r>
            <a:r>
              <a:rPr lang="en-US" baseline="0" dirty="0" smtClean="0"/>
              <a:t>-</a:t>
            </a:r>
            <a:r>
              <a:rPr lang="en-US" baseline="0" dirty="0" err="1" smtClean="0"/>
              <a:t>labview</a:t>
            </a:r>
            <a:r>
              <a:rPr lang="en-US" baseline="0" dirty="0" smtClean="0"/>
              <a:t>-and-svn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645069-D965-D643-B3D4-51A3579571F1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2495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Fro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2015-01-13_CERN_ENdept 36% h32mm 300dpi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000" y="5471818"/>
            <a:ext cx="3075535" cy="1152182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431800" y="2121290"/>
            <a:ext cx="8265984" cy="1826363"/>
          </a:xfrm>
        </p:spPr>
        <p:txBody>
          <a:bodyPr tIns="0" bIns="0" anchor="b">
            <a:normAutofit/>
          </a:bodyPr>
          <a:lstStyle>
            <a:lvl1pPr algn="l">
              <a:lnSpc>
                <a:spcPct val="90000"/>
              </a:lnSpc>
              <a:spcBef>
                <a:spcPts val="0"/>
              </a:spcBef>
              <a:buNone/>
              <a:defRPr kumimoji="0" lang="en-US" sz="4000" b="1" i="0" kern="1200" cap="none" spc="0" baseline="0" dirty="0">
                <a:ln w="12700">
                  <a:noFill/>
                  <a:prstDash val="solid"/>
                </a:ln>
                <a:solidFill>
                  <a:schemeClr val="accent1"/>
                </a:solidFill>
                <a:effectLst/>
                <a:latin typeface="Ubuntu"/>
                <a:ea typeface="+mj-ea"/>
                <a:cs typeface="Ubuntu"/>
              </a:defRPr>
            </a:lvl1pPr>
          </a:lstStyle>
          <a:p>
            <a:r>
              <a:rPr kumimoji="0" lang="x-none" dirty="0" smtClean="0"/>
              <a:t>Presentation Title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31800" y="4171952"/>
            <a:ext cx="8265984" cy="1066688"/>
          </a:xfrm>
        </p:spPr>
        <p:txBody>
          <a:bodyPr lIns="45720" tIns="0" rIns="45720" bIns="0" anchor="t">
            <a:norm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 sz="2800" b="0" i="0">
                <a:solidFill>
                  <a:schemeClr val="accent4"/>
                </a:solidFill>
                <a:effectLst/>
                <a:latin typeface="Ubuntu"/>
                <a:cs typeface="Ubuntu"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x-none" dirty="0" smtClean="0"/>
              <a:t>Author and Affiliation</a:t>
            </a:r>
          </a:p>
        </p:txBody>
      </p:sp>
      <p:pic>
        <p:nvPicPr>
          <p:cNvPr id="6" name="Picture 5" descr="logoSTI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18397" y="5926654"/>
            <a:ext cx="779387" cy="69734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 smtClean="0"/>
              <a:t>Slide Title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034175" y="6386241"/>
            <a:ext cx="5072474" cy="365125"/>
          </a:xfrm>
        </p:spPr>
        <p:txBody>
          <a:bodyPr/>
          <a:lstStyle/>
          <a:p>
            <a:r>
              <a:rPr lang="en-US" dirty="0" smtClean="0"/>
              <a:t>M. Di Castro, CERN LabVIEW users meeting, November 21</a:t>
            </a:r>
            <a:r>
              <a:rPr lang="en-US" baseline="30000" dirty="0" smtClean="0"/>
              <a:t>st</a:t>
            </a:r>
            <a:r>
              <a:rPr lang="en-US" dirty="0" smtClean="0"/>
              <a:t> 2016</a:t>
            </a:r>
          </a:p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 hasCustomPrompt="1"/>
          </p:nvPr>
        </p:nvSpPr>
        <p:spPr>
          <a:xfrm>
            <a:off x="457200" y="1260000"/>
            <a:ext cx="8226425" cy="5016068"/>
          </a:xfrm>
        </p:spPr>
        <p:txBody>
          <a:bodyPr/>
          <a:lstStyle>
            <a:lvl2pPr>
              <a:defRPr baseline="0"/>
            </a:lvl2pPr>
          </a:lstStyle>
          <a:p>
            <a:pPr lvl="0"/>
            <a:r>
              <a:rPr lang="x-none" dirty="0" smtClean="0"/>
              <a:t>Slide text first level</a:t>
            </a:r>
          </a:p>
          <a:p>
            <a:pPr lvl="1"/>
            <a:r>
              <a:rPr lang="x-none" dirty="0" smtClean="0"/>
              <a:t>Slide text second level</a:t>
            </a:r>
          </a:p>
          <a:p>
            <a:pPr lvl="2"/>
            <a:r>
              <a:rPr lang="x-none" dirty="0" smtClean="0"/>
              <a:t>Slide text third level</a:t>
            </a:r>
          </a:p>
          <a:p>
            <a:pPr lvl="3"/>
            <a:r>
              <a:rPr lang="x-none" dirty="0" smtClean="0"/>
              <a:t>Slide text fourth level</a:t>
            </a:r>
          </a:p>
          <a:p>
            <a:pPr lvl="4"/>
            <a:r>
              <a:rPr lang="x-none" dirty="0" smtClean="0"/>
              <a:t>Slide text fifth level</a:t>
            </a:r>
            <a:endParaRPr lang="en-US" dirty="0"/>
          </a:p>
        </p:txBody>
      </p:sp>
      <p:pic>
        <p:nvPicPr>
          <p:cNvPr id="8" name="Picture 7" descr="logoSTI.jp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1352" y="6396807"/>
            <a:ext cx="408082" cy="3651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886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 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 smtClean="0"/>
              <a:t>Slide Title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965753" y="6356349"/>
            <a:ext cx="5875362" cy="365125"/>
          </a:xfrm>
        </p:spPr>
        <p:txBody>
          <a:bodyPr/>
          <a:lstStyle/>
          <a:p>
            <a:r>
              <a:rPr lang="en-US" dirty="0" smtClean="0"/>
              <a:t>M. Di Castro, CERN LabVIEW users meeting, November 21</a:t>
            </a:r>
            <a:r>
              <a:rPr lang="en-US" baseline="30000" dirty="0" smtClean="0"/>
              <a:t>st</a:t>
            </a:r>
            <a:r>
              <a:rPr lang="en-US" dirty="0" smtClean="0"/>
              <a:t> 2016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 hasCustomPrompt="1"/>
          </p:nvPr>
        </p:nvSpPr>
        <p:spPr>
          <a:xfrm>
            <a:off x="457200" y="1245521"/>
            <a:ext cx="8226425" cy="5028279"/>
          </a:xfrm>
        </p:spPr>
        <p:txBody>
          <a:bodyPr/>
          <a:lstStyle>
            <a:lvl2pPr>
              <a:defRPr sz="2400" baseline="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x-none" dirty="0" smtClean="0"/>
              <a:t>Slide text first level</a:t>
            </a:r>
          </a:p>
          <a:p>
            <a:pPr lvl="1"/>
            <a:r>
              <a:rPr lang="x-none" dirty="0" smtClean="0"/>
              <a:t>Slide text second level</a:t>
            </a:r>
          </a:p>
          <a:p>
            <a:pPr lvl="2"/>
            <a:r>
              <a:rPr lang="x-none" dirty="0" smtClean="0"/>
              <a:t>Slide text third level</a:t>
            </a:r>
          </a:p>
          <a:p>
            <a:pPr lvl="3"/>
            <a:r>
              <a:rPr lang="x-none" dirty="0" smtClean="0"/>
              <a:t>Slide text fourth level</a:t>
            </a:r>
          </a:p>
          <a:p>
            <a:pPr lvl="4"/>
            <a:r>
              <a:rPr lang="x-none" dirty="0" smtClean="0"/>
              <a:t>Slide text fifth level</a:t>
            </a:r>
            <a:endParaRPr lang="en-US" dirty="0"/>
          </a:p>
        </p:txBody>
      </p:sp>
      <p:pic>
        <p:nvPicPr>
          <p:cNvPr id="8" name="Picture 7" descr="logoSTI.jp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9767" y="6387425"/>
            <a:ext cx="408082" cy="3651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553489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ust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 smtClean="0"/>
              <a:t>Slide Title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900575" y="6393676"/>
            <a:ext cx="5340103" cy="365125"/>
          </a:xfrm>
        </p:spPr>
        <p:txBody>
          <a:bodyPr/>
          <a:lstStyle/>
          <a:p>
            <a:r>
              <a:rPr lang="en-US" dirty="0" smtClean="0"/>
              <a:t>M. Di Castro, CERN LabVIEW users meeting, November 21</a:t>
            </a:r>
            <a:r>
              <a:rPr lang="en-US" baseline="30000" dirty="0" smtClean="0"/>
              <a:t>st</a:t>
            </a:r>
            <a:r>
              <a:rPr lang="en-US" dirty="0" smtClean="0"/>
              <a:t> 2016</a:t>
            </a:r>
          </a:p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6" name="Picture 5" descr="logoSTI.jp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16754" y="6356350"/>
            <a:ext cx="408082" cy="3651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19744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044392" y="6423258"/>
            <a:ext cx="4975830" cy="365125"/>
          </a:xfrm>
        </p:spPr>
        <p:txBody>
          <a:bodyPr/>
          <a:lstStyle/>
          <a:p>
            <a:r>
              <a:rPr lang="en-US" dirty="0" smtClean="0"/>
              <a:t>M. Di Castro, CERN LabVIEW users meeting, November 21</a:t>
            </a:r>
            <a:r>
              <a:rPr lang="en-US" baseline="30000" dirty="0" smtClean="0"/>
              <a:t>st</a:t>
            </a:r>
            <a:r>
              <a:rPr lang="en-US" dirty="0" smtClean="0"/>
              <a:t> 2016</a:t>
            </a:r>
          </a:p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6" name="Picture 5" descr="logoSTI.jp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16754" y="6356350"/>
            <a:ext cx="408082" cy="3651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02000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Very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STI.jp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16754" y="6356350"/>
            <a:ext cx="408082" cy="3651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890091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as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1314450" y="4870174"/>
            <a:ext cx="6535738" cy="954364"/>
          </a:xfrm>
        </p:spPr>
        <p:txBody>
          <a:bodyPr anchor="ctr"/>
          <a:lstStyle>
            <a:lvl1pPr marL="0" indent="0" algn="ctr">
              <a:buNone/>
              <a:defRPr>
                <a:solidFill>
                  <a:schemeClr val="accent4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5" name="Picture 4" descr="2015-01-13_CERN_ENdept 36% h32mm 300dpi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9777" y="3514596"/>
            <a:ext cx="3075535" cy="1152182"/>
          </a:xfrm>
          <a:prstGeom prst="rect">
            <a:avLst/>
          </a:prstGeom>
        </p:spPr>
      </p:pic>
      <p:pic>
        <p:nvPicPr>
          <p:cNvPr id="6" name="Picture 5" descr="logoSTI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05746" y="3721642"/>
            <a:ext cx="1056329" cy="945137"/>
          </a:xfrm>
          <a:prstGeom prst="rect">
            <a:avLst/>
          </a:prstGeom>
        </p:spPr>
      </p:pic>
      <p:pic>
        <p:nvPicPr>
          <p:cNvPr id="2" name="Picture 1" descr="1.pn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9347" y="561027"/>
            <a:ext cx="4461565" cy="27327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214742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2015-01-13_CERN_ENdept 13% h12mm 300dpi.png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000" y="6335170"/>
            <a:ext cx="1152182" cy="43283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295326" y="6356350"/>
            <a:ext cx="137110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 i="0">
                <a:solidFill>
                  <a:srgbClr val="729FCF"/>
                </a:solidFill>
                <a:latin typeface="Ubuntu Light"/>
                <a:cs typeface="Ubuntu Light"/>
              </a:defRPr>
            </a:lvl1pPr>
          </a:lstStyle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666434" y="6356350"/>
            <a:ext cx="42904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rgbClr val="729FCF"/>
                </a:solidFill>
                <a:latin typeface="Ubuntu Light"/>
                <a:cs typeface="Ubuntu Light"/>
              </a:defRPr>
            </a:lvl1pPr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7956924" y="6356350"/>
            <a:ext cx="72987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 i="0">
                <a:solidFill>
                  <a:srgbClr val="729FCF"/>
                </a:solidFill>
                <a:latin typeface="Ubuntu Medium"/>
                <a:cs typeface="Ubuntu Medium"/>
              </a:defRPr>
            </a:lvl1pPr>
          </a:lstStyle>
          <a:p>
            <a:fld id="{8D6C380F-326D-3C40-9EE7-7FBAB095342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260000"/>
            <a:ext cx="8226854" cy="502803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Slide text first level</a:t>
            </a:r>
          </a:p>
          <a:p>
            <a:pPr lvl="1" eaLnBrk="1" latinLnBrk="0" hangingPunct="1"/>
            <a:r>
              <a:rPr kumimoji="0" lang="fr-CH" dirty="0" smtClean="0"/>
              <a:t>Slide text second level</a:t>
            </a:r>
          </a:p>
          <a:p>
            <a:pPr lvl="2" eaLnBrk="1" latinLnBrk="0" hangingPunct="1"/>
            <a:r>
              <a:rPr kumimoji="0" lang="fr-CH" dirty="0" smtClean="0"/>
              <a:t>Slide text third level</a:t>
            </a:r>
          </a:p>
          <a:p>
            <a:pPr lvl="3" eaLnBrk="1" latinLnBrk="0" hangingPunct="1"/>
            <a:r>
              <a:rPr kumimoji="0" lang="fr-CH" dirty="0" smtClean="0"/>
              <a:t>Slide text fourth level</a:t>
            </a:r>
          </a:p>
          <a:p>
            <a:pPr lvl="4" eaLnBrk="1" latinLnBrk="0" hangingPunct="1"/>
            <a:r>
              <a:rPr kumimoji="0" lang="fr-CH" dirty="0" smtClean="0"/>
              <a:t>Slide text fifth level</a:t>
            </a:r>
            <a:endParaRPr kumimoji="0" lang="en-US" dirty="0"/>
          </a:p>
        </p:txBody>
      </p:sp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3"/>
            <a:ext cx="8226854" cy="71584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GB" noProof="0" dirty="0" smtClean="0"/>
              <a:t>Slide Title</a:t>
            </a:r>
            <a:endParaRPr kumimoji="0" lang="en-GB" noProof="0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457200" y="6285763"/>
            <a:ext cx="8226854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81" r:id="rId2"/>
    <p:sldLayoutId id="2147483685" r:id="rId3"/>
    <p:sldLayoutId id="2147483682" r:id="rId4"/>
    <p:sldLayoutId id="2147483684" r:id="rId5"/>
    <p:sldLayoutId id="2147483680" r:id="rId6"/>
    <p:sldLayoutId id="2147483676" r:id="rId7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1" latinLnBrk="0" hangingPunct="1">
        <a:spcBef>
          <a:spcPct val="0"/>
        </a:spcBef>
        <a:buNone/>
        <a:defRPr kumimoji="0" sz="3600" b="0" i="0" kern="1200">
          <a:solidFill>
            <a:srgbClr val="0C377B"/>
          </a:solidFill>
          <a:latin typeface="Ubuntu Medium"/>
          <a:ea typeface="+mj-ea"/>
          <a:cs typeface="Ubuntu Medium"/>
        </a:defRPr>
      </a:lvl1pPr>
    </p:titleStyle>
    <p:bodyStyle>
      <a:lvl1pPr marL="225425" indent="-225425" algn="l" rtl="0" eaLnBrk="1" latinLnBrk="0" hangingPunct="1">
        <a:lnSpc>
          <a:spcPct val="100000"/>
        </a:lnSpc>
        <a:spcBef>
          <a:spcPts val="900"/>
        </a:spcBef>
        <a:buClr>
          <a:schemeClr val="accent1"/>
        </a:buClr>
        <a:buSzPct val="100000"/>
        <a:buFont typeface="Arial"/>
        <a:buChar char="•"/>
        <a:defRPr kumimoji="0" sz="3000" b="0" i="0" kern="1200">
          <a:solidFill>
            <a:srgbClr val="0C377B"/>
          </a:solidFill>
          <a:latin typeface="Ubuntu Light"/>
          <a:ea typeface="+mn-ea"/>
          <a:cs typeface="Ubuntu Light"/>
        </a:defRPr>
      </a:lvl1pPr>
      <a:lvl2pPr marL="460375" indent="-228600" algn="l" rtl="0" eaLnBrk="1" latinLnBrk="0" hangingPunct="1">
        <a:lnSpc>
          <a:spcPct val="100000"/>
        </a:lnSpc>
        <a:spcBef>
          <a:spcPts val="900"/>
        </a:spcBef>
        <a:buClr>
          <a:schemeClr val="bg2"/>
        </a:buClr>
        <a:buSzPct val="100000"/>
        <a:buFont typeface="Arial"/>
        <a:buChar char="•"/>
        <a:defRPr kumimoji="0" sz="3000" b="0" i="0" kern="1200">
          <a:solidFill>
            <a:srgbClr val="0C377B"/>
          </a:solidFill>
          <a:latin typeface="Ubuntu Light"/>
          <a:ea typeface="+mn-ea"/>
          <a:cs typeface="Ubuntu Light"/>
        </a:defRPr>
      </a:lvl2pPr>
      <a:lvl3pPr marL="685800" indent="-225425" algn="l" rtl="0" eaLnBrk="1" latinLnBrk="0" hangingPunct="1">
        <a:lnSpc>
          <a:spcPct val="100000"/>
        </a:lnSpc>
        <a:spcBef>
          <a:spcPts val="900"/>
        </a:spcBef>
        <a:buClr>
          <a:schemeClr val="accent2"/>
        </a:buClr>
        <a:buSzPct val="100000"/>
        <a:buFont typeface="Arial"/>
        <a:buChar char="•"/>
        <a:defRPr kumimoji="0" sz="3000" b="0" i="0" kern="1200">
          <a:solidFill>
            <a:srgbClr val="0C377B"/>
          </a:solidFill>
          <a:latin typeface="Ubuntu Light"/>
          <a:ea typeface="+mn-ea"/>
          <a:cs typeface="Ubuntu Light"/>
        </a:defRPr>
      </a:lvl3pPr>
      <a:lvl4pPr marL="909638" indent="-223838" algn="l" rtl="0" eaLnBrk="1" latinLnBrk="0" hangingPunct="1">
        <a:lnSpc>
          <a:spcPct val="100000"/>
        </a:lnSpc>
        <a:spcBef>
          <a:spcPts val="900"/>
        </a:spcBef>
        <a:buClr>
          <a:schemeClr val="accent3"/>
        </a:buClr>
        <a:buSzPct val="100000"/>
        <a:buFont typeface="Arial"/>
        <a:buChar char="•"/>
        <a:defRPr kumimoji="0" sz="3000" b="0" i="0" kern="1200">
          <a:solidFill>
            <a:srgbClr val="0C377B"/>
          </a:solidFill>
          <a:latin typeface="Ubuntu Light"/>
          <a:ea typeface="+mn-ea"/>
          <a:cs typeface="Ubuntu Light"/>
        </a:defRPr>
      </a:lvl4pPr>
      <a:lvl5pPr marL="1146175" indent="-236538" algn="l" rtl="0" eaLnBrk="1" latinLnBrk="0" hangingPunct="1">
        <a:lnSpc>
          <a:spcPct val="100000"/>
        </a:lnSpc>
        <a:spcBef>
          <a:spcPts val="900"/>
        </a:spcBef>
        <a:buClr>
          <a:schemeClr val="accent4"/>
        </a:buClr>
        <a:buSzPct val="100000"/>
        <a:buFont typeface="Arial"/>
        <a:buChar char="•"/>
        <a:defRPr kumimoji="0" sz="3000" b="0" i="0" kern="1200" baseline="0">
          <a:solidFill>
            <a:srgbClr val="0C377B"/>
          </a:solidFill>
          <a:latin typeface="Ubuntu Light"/>
          <a:ea typeface="+mn-ea"/>
          <a:cs typeface="Ubuntu Light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8.png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7" Type="http://schemas.openxmlformats.org/officeDocument/2006/relationships/image" Target="../media/image8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9.png"/><Relationship Id="rId5" Type="http://schemas.openxmlformats.org/officeDocument/2006/relationships/image" Target="../media/image42.png"/><Relationship Id="rId4" Type="http://schemas.openxmlformats.org/officeDocument/2006/relationships/image" Target="../media/image41.pn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cern.ch/labview" TargetMode="Externa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emf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8.png"/><Relationship Id="rId7" Type="http://schemas.openxmlformats.org/officeDocument/2006/relationships/image" Target="../media/image14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hyperlink" Target="http://rade-drupal.web.cern.ch/rade-labview-and-svn" TargetMode="External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g"/><Relationship Id="rId5" Type="http://schemas.openxmlformats.org/officeDocument/2006/relationships/hyperlink" Target="https://wikis.web.cern.ch/wikis/display/MTA/%5bRADE+BP%5d+-5-+Documentation" TargetMode="External"/><Relationship Id="rId4" Type="http://schemas.openxmlformats.org/officeDocument/2006/relationships/hyperlink" Target="http://information-technology.web.cern.ch/services/git-service" TargetMode="Externa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LabVIEW projects development for critical missions and test benches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31800" y="4291221"/>
            <a:ext cx="8265984" cy="487512"/>
          </a:xfrm>
        </p:spPr>
        <p:txBody>
          <a:bodyPr>
            <a:noAutofit/>
          </a:bodyPr>
          <a:lstStyle/>
          <a:p>
            <a:pPr algn="ctr">
              <a:spcBef>
                <a:spcPts val="600"/>
              </a:spcBef>
              <a:spcAft>
                <a:spcPts val="600"/>
              </a:spcAft>
            </a:pPr>
            <a:r>
              <a:rPr lang="en-US" sz="2000" dirty="0" smtClean="0"/>
              <a:t>Mario </a:t>
            </a:r>
            <a:r>
              <a:rPr lang="en-US" sz="2000" dirty="0"/>
              <a:t>Di </a:t>
            </a:r>
            <a:r>
              <a:rPr lang="en-US" sz="2000" dirty="0" smtClean="0"/>
              <a:t>Castro</a:t>
            </a:r>
            <a:endParaRPr lang="en-US" sz="2000" dirty="0"/>
          </a:p>
          <a:p>
            <a:pPr algn="ctr">
              <a:spcBef>
                <a:spcPts val="600"/>
              </a:spcBef>
              <a:spcAft>
                <a:spcPts val="600"/>
              </a:spcAft>
            </a:pPr>
            <a:r>
              <a:rPr lang="en-US" sz="1800" dirty="0" smtClean="0"/>
              <a:t>Thanks to the </a:t>
            </a:r>
            <a:r>
              <a:rPr lang="en-US" sz="1800" dirty="0"/>
              <a:t>precious inputs of Cédric Charrondière </a:t>
            </a:r>
          </a:p>
        </p:txBody>
      </p:sp>
    </p:spTree>
    <p:extLst>
      <p:ext uri="{BB962C8B-B14F-4D97-AF65-F5344CB8AC3E}">
        <p14:creationId xmlns:p14="http://schemas.microsoft.com/office/powerpoint/2010/main" val="3718285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3984" y="2228686"/>
            <a:ext cx="8350070" cy="4017816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415878" y="190977"/>
            <a:ext cx="8226854" cy="715840"/>
          </a:xfrm>
        </p:spPr>
        <p:txBody>
          <a:bodyPr>
            <a:noAutofit/>
          </a:bodyPr>
          <a:lstStyle/>
          <a:p>
            <a:r>
              <a:rPr lang="en-GB" sz="3200" dirty="0"/>
              <a:t>- EVOLUTIONARY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333984" y="933774"/>
            <a:ext cx="852301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GB" sz="2400" dirty="0"/>
              <a:t>Specification not well defined and changing during the development. </a:t>
            </a:r>
          </a:p>
          <a:p>
            <a:pPr marL="800100" lvl="1" indent="-342900">
              <a:buFont typeface="Wingdings" panose="05000000000000000000" pitchFamily="2" charset="2"/>
              <a:buChar char="ü"/>
            </a:pPr>
            <a:r>
              <a:rPr lang="en-GB" sz="2400" b="1" dirty="0" smtClean="0">
                <a:solidFill>
                  <a:srgbClr val="FF0000"/>
                </a:solidFill>
              </a:rPr>
              <a:t>Mostly used at CERN</a:t>
            </a:r>
            <a:endParaRPr lang="en-GB" sz="2400" b="1" dirty="0">
              <a:solidFill>
                <a:srgbClr val="FF0000"/>
              </a:solidFill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365883" y="185626"/>
            <a:ext cx="8226854" cy="715840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b="0" i="0" kern="1200">
                <a:solidFill>
                  <a:srgbClr val="0C377B"/>
                </a:solidFill>
                <a:latin typeface="Ubuntu Medium"/>
                <a:ea typeface="+mj-ea"/>
                <a:cs typeface="Ubuntu Medium"/>
              </a:defRPr>
            </a:lvl1pPr>
          </a:lstStyle>
          <a:p>
            <a:r>
              <a:rPr lang="en-GB" sz="3200" dirty="0" smtClean="0"/>
              <a:t>Development Models</a:t>
            </a:r>
            <a:endParaRPr lang="en-GB" sz="32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614621" y="6386241"/>
            <a:ext cx="5072474" cy="365125"/>
          </a:xfrm>
        </p:spPr>
        <p:txBody>
          <a:bodyPr/>
          <a:lstStyle/>
          <a:p>
            <a:r>
              <a:rPr lang="en-US" dirty="0" smtClean="0"/>
              <a:t>M. Di Castro, CERN LabVIEW users meeting, November 21</a:t>
            </a:r>
            <a:r>
              <a:rPr lang="en-US" baseline="30000" dirty="0" smtClean="0"/>
              <a:t>st</a:t>
            </a:r>
            <a:r>
              <a:rPr lang="en-US" dirty="0" smtClean="0"/>
              <a:t> 2016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69630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395592" y="185323"/>
            <a:ext cx="8226854" cy="715840"/>
          </a:xfrm>
        </p:spPr>
        <p:txBody>
          <a:bodyPr>
            <a:noAutofit/>
          </a:bodyPr>
          <a:lstStyle/>
          <a:p>
            <a:r>
              <a:rPr lang="en-GB" sz="3200" dirty="0" smtClean="0"/>
              <a:t>Development Models – EVOLUTIONARY</a:t>
            </a:r>
            <a:endParaRPr lang="en-GB" sz="3200" dirty="0"/>
          </a:p>
        </p:txBody>
      </p:sp>
      <p:sp>
        <p:nvSpPr>
          <p:cNvPr id="2" name="TextBox 1"/>
          <p:cNvSpPr txBox="1"/>
          <p:nvPr/>
        </p:nvSpPr>
        <p:spPr>
          <a:xfrm>
            <a:off x="286247" y="901163"/>
            <a:ext cx="540564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400" dirty="0">
                <a:solidFill>
                  <a:schemeClr val="accent3"/>
                </a:solidFill>
              </a:rPr>
              <a:t>Good solution for short term </a:t>
            </a:r>
            <a:r>
              <a:rPr lang="en-US" sz="2400" dirty="0" smtClean="0">
                <a:solidFill>
                  <a:schemeClr val="accent3"/>
                </a:solidFill>
              </a:rPr>
              <a:t>system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400" dirty="0" smtClean="0">
                <a:solidFill>
                  <a:schemeClr val="accent5"/>
                </a:solidFill>
              </a:rPr>
              <a:t>Low </a:t>
            </a:r>
            <a:r>
              <a:rPr lang="en-US" sz="2400" dirty="0">
                <a:solidFill>
                  <a:schemeClr val="accent5"/>
                </a:solidFill>
              </a:rPr>
              <a:t>quality software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400" dirty="0">
                <a:solidFill>
                  <a:schemeClr val="accent5"/>
                </a:solidFill>
              </a:rPr>
              <a:t>Hard </a:t>
            </a:r>
            <a:r>
              <a:rPr lang="en-US" sz="2400" dirty="0" smtClean="0">
                <a:solidFill>
                  <a:schemeClr val="accent5"/>
                </a:solidFill>
              </a:rPr>
              <a:t>to maintain and to scale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3984" y="2228686"/>
            <a:ext cx="8350070" cy="4017816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614621" y="6386241"/>
            <a:ext cx="5072474" cy="365125"/>
          </a:xfrm>
        </p:spPr>
        <p:txBody>
          <a:bodyPr/>
          <a:lstStyle/>
          <a:p>
            <a:r>
              <a:rPr lang="en-US" dirty="0" smtClean="0"/>
              <a:t>M. Di Castro, CERN LabVIEW users meeting, November 21</a:t>
            </a:r>
            <a:r>
              <a:rPr lang="en-US" baseline="30000" dirty="0" smtClean="0"/>
              <a:t>st</a:t>
            </a:r>
            <a:r>
              <a:rPr lang="en-US" dirty="0" smtClean="0"/>
              <a:t> 2016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31586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00866" y="3138493"/>
            <a:ext cx="3763899" cy="2071140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7200" y="233493"/>
            <a:ext cx="8226854" cy="715840"/>
          </a:xfrm>
        </p:spPr>
        <p:txBody>
          <a:bodyPr>
            <a:noAutofit/>
          </a:bodyPr>
          <a:lstStyle/>
          <a:p>
            <a:r>
              <a:rPr lang="en-GB" sz="3200" dirty="0" smtClean="0"/>
              <a:t>Development Models – EVOLUTIONARY</a:t>
            </a:r>
            <a:endParaRPr lang="en-GB" sz="3200" dirty="0"/>
          </a:p>
        </p:txBody>
      </p:sp>
      <p:sp>
        <p:nvSpPr>
          <p:cNvPr id="2" name="TextBox 1"/>
          <p:cNvSpPr txBox="1"/>
          <p:nvPr/>
        </p:nvSpPr>
        <p:spPr>
          <a:xfrm>
            <a:off x="286247" y="901163"/>
            <a:ext cx="6660798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400" dirty="0">
                <a:solidFill>
                  <a:schemeClr val="accent3"/>
                </a:solidFill>
              </a:rPr>
              <a:t>Good solution for short term </a:t>
            </a:r>
            <a:r>
              <a:rPr lang="en-US" sz="2400" dirty="0" smtClean="0">
                <a:solidFill>
                  <a:schemeClr val="accent3"/>
                </a:solidFill>
              </a:rPr>
              <a:t>system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400" dirty="0" smtClean="0">
                <a:solidFill>
                  <a:schemeClr val="accent5"/>
                </a:solidFill>
              </a:rPr>
              <a:t>Low </a:t>
            </a:r>
            <a:r>
              <a:rPr lang="en-US" sz="2400" dirty="0">
                <a:solidFill>
                  <a:schemeClr val="accent5"/>
                </a:solidFill>
              </a:rPr>
              <a:t>quality software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400" dirty="0">
                <a:solidFill>
                  <a:schemeClr val="accent5"/>
                </a:solidFill>
              </a:rPr>
              <a:t>Hard </a:t>
            </a:r>
            <a:r>
              <a:rPr lang="en-US" sz="2400" dirty="0" smtClean="0">
                <a:solidFill>
                  <a:schemeClr val="accent5"/>
                </a:solidFill>
              </a:rPr>
              <a:t>to maintain and to scale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400" dirty="0" smtClean="0">
                <a:solidFill>
                  <a:schemeClr val="accent1"/>
                </a:solidFill>
              </a:rPr>
              <a:t>Could be a good choice for research projects</a:t>
            </a:r>
            <a:endParaRPr lang="en-US" sz="2400" dirty="0">
              <a:solidFill>
                <a:schemeClr val="accent1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57544" y="1605135"/>
            <a:ext cx="1030149" cy="120879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86247" y="4238667"/>
            <a:ext cx="2423351" cy="1980967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32532" y="3883994"/>
            <a:ext cx="3629025" cy="2276475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7443216" y="4199671"/>
            <a:ext cx="1005840" cy="255593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/>
          <p:cNvSpPr txBox="1"/>
          <p:nvPr/>
        </p:nvSpPr>
        <p:spPr>
          <a:xfrm>
            <a:off x="2020186" y="2717177"/>
            <a:ext cx="46089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i="1" dirty="0" smtClean="0"/>
              <a:t>Research in robotics and image processing</a:t>
            </a:r>
            <a:endParaRPr lang="en-GB" i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12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614621" y="6386241"/>
            <a:ext cx="5072474" cy="365125"/>
          </a:xfrm>
        </p:spPr>
        <p:txBody>
          <a:bodyPr/>
          <a:lstStyle/>
          <a:p>
            <a:r>
              <a:rPr lang="en-US" dirty="0" smtClean="0"/>
              <a:t>M. Di Castro, CERN LabVIEW users meeting, November 21</a:t>
            </a:r>
            <a:r>
              <a:rPr lang="en-US" baseline="30000" dirty="0" smtClean="0"/>
              <a:t>st</a:t>
            </a:r>
            <a:r>
              <a:rPr lang="en-US" dirty="0" smtClean="0"/>
              <a:t> 2016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9854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7200" y="233493"/>
            <a:ext cx="8226854" cy="715840"/>
          </a:xfrm>
        </p:spPr>
        <p:txBody>
          <a:bodyPr>
            <a:normAutofit/>
          </a:bodyPr>
          <a:lstStyle/>
          <a:p>
            <a:r>
              <a:rPr lang="en-GB" dirty="0" smtClean="0"/>
              <a:t>Development Models - WATERFALL</a:t>
            </a:r>
            <a:endParaRPr lang="en-GB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74580" y="3173884"/>
            <a:ext cx="6438331" cy="2977799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61445" y="1103626"/>
            <a:ext cx="885411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400">
                <a:solidFill>
                  <a:schemeClr val="accent3"/>
                </a:solidFill>
                <a:cs typeface="Arial"/>
              </a:rPr>
              <a:t>Easily </a:t>
            </a:r>
            <a:r>
              <a:rPr lang="en-US" sz="2400" smtClean="0">
                <a:solidFill>
                  <a:schemeClr val="accent3"/>
                </a:solidFill>
              </a:rPr>
              <a:t>understandable </a:t>
            </a:r>
            <a:r>
              <a:rPr lang="en-US" sz="2400" dirty="0">
                <a:solidFill>
                  <a:schemeClr val="accent3"/>
                </a:solidFill>
              </a:rPr>
              <a:t>and applicable in all context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400" dirty="0">
                <a:solidFill>
                  <a:schemeClr val="accent3"/>
                </a:solidFill>
              </a:rPr>
              <a:t>Rigorous model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400" dirty="0">
                <a:solidFill>
                  <a:schemeClr val="accent5"/>
                </a:solidFill>
              </a:rPr>
              <a:t>The system can become stable only at the end of the process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614621" y="6386241"/>
            <a:ext cx="5072474" cy="365125"/>
          </a:xfrm>
        </p:spPr>
        <p:txBody>
          <a:bodyPr/>
          <a:lstStyle/>
          <a:p>
            <a:r>
              <a:rPr lang="en-US" dirty="0" smtClean="0"/>
              <a:t>M. Di Castro, CERN LabVIEW users meeting, November 21</a:t>
            </a:r>
            <a:r>
              <a:rPr lang="en-US" baseline="30000" dirty="0" smtClean="0"/>
              <a:t>st</a:t>
            </a:r>
            <a:r>
              <a:rPr lang="en-US" dirty="0" smtClean="0"/>
              <a:t> 2016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89709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7200" y="233493"/>
            <a:ext cx="8226854" cy="715840"/>
          </a:xfrm>
        </p:spPr>
        <p:txBody>
          <a:bodyPr>
            <a:normAutofit/>
          </a:bodyPr>
          <a:lstStyle/>
          <a:p>
            <a:r>
              <a:rPr lang="en-GB" dirty="0" smtClean="0"/>
              <a:t>Development Models - WATERFALL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361445" y="1103626"/>
            <a:ext cx="8854117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400">
                <a:solidFill>
                  <a:schemeClr val="accent3"/>
                </a:solidFill>
                <a:cs typeface="Arial"/>
              </a:rPr>
              <a:t>Easily </a:t>
            </a:r>
            <a:r>
              <a:rPr lang="en-US" sz="2400" smtClean="0">
                <a:solidFill>
                  <a:schemeClr val="accent3"/>
                </a:solidFill>
              </a:rPr>
              <a:t>understandable </a:t>
            </a:r>
            <a:r>
              <a:rPr lang="en-US" sz="2400" dirty="0">
                <a:solidFill>
                  <a:schemeClr val="accent3"/>
                </a:solidFill>
              </a:rPr>
              <a:t>and applicable in all context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400" dirty="0">
                <a:solidFill>
                  <a:schemeClr val="accent3"/>
                </a:solidFill>
              </a:rPr>
              <a:t>Rigorous model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400" dirty="0">
                <a:solidFill>
                  <a:schemeClr val="accent5"/>
                </a:solidFill>
              </a:rPr>
              <a:t>The system can become stable only at the end of the process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400" dirty="0">
                <a:solidFill>
                  <a:schemeClr val="accent1"/>
                </a:solidFill>
              </a:rPr>
              <a:t>Mostly recommended for test benches, monitoring and short </a:t>
            </a:r>
            <a:r>
              <a:rPr lang="en-US" sz="2400">
                <a:solidFill>
                  <a:schemeClr val="accent1"/>
                </a:solidFill>
              </a:rPr>
              <a:t>life </a:t>
            </a:r>
            <a:r>
              <a:rPr lang="en-US" sz="2400" smtClean="0">
                <a:solidFill>
                  <a:schemeClr val="accent1"/>
                </a:solidFill>
              </a:rPr>
              <a:t>projects</a:t>
            </a:r>
            <a:endParaRPr lang="en-US" sz="2400" dirty="0">
              <a:solidFill>
                <a:schemeClr val="accent1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47599" y="2646470"/>
            <a:ext cx="533275" cy="527414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8547" y="3091588"/>
            <a:ext cx="5815416" cy="3099371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264740" y="2804552"/>
            <a:ext cx="27751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i="1" dirty="0" smtClean="0"/>
              <a:t>LHC TDIs monitoring tool</a:t>
            </a:r>
            <a:endParaRPr lang="en-GB" i="1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36195" y="3874697"/>
            <a:ext cx="3544679" cy="1684062"/>
          </a:xfrm>
          <a:prstGeom prst="rect">
            <a:avLst/>
          </a:prstGeom>
        </p:spPr>
      </p:pic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614621" y="6386241"/>
            <a:ext cx="5072474" cy="365125"/>
          </a:xfrm>
        </p:spPr>
        <p:txBody>
          <a:bodyPr/>
          <a:lstStyle/>
          <a:p>
            <a:r>
              <a:rPr lang="en-US" dirty="0" smtClean="0"/>
              <a:t>M. Di Castro, CERN LabVIEW users meeting, November 21</a:t>
            </a:r>
            <a:r>
              <a:rPr lang="en-US" baseline="30000" dirty="0" smtClean="0"/>
              <a:t>st</a:t>
            </a:r>
            <a:r>
              <a:rPr lang="en-US" dirty="0" smtClean="0"/>
              <a:t> 2016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118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7200" y="233493"/>
            <a:ext cx="8226854" cy="715840"/>
          </a:xfrm>
        </p:spPr>
        <p:txBody>
          <a:bodyPr>
            <a:normAutofit/>
          </a:bodyPr>
          <a:lstStyle/>
          <a:p>
            <a:r>
              <a:rPr lang="en-GB" dirty="0" smtClean="0"/>
              <a:t>Development Models – V MODEL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389345" y="949333"/>
            <a:ext cx="8508165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400" dirty="0" smtClean="0">
                <a:solidFill>
                  <a:schemeClr val="accent3"/>
                </a:solidFill>
              </a:rPr>
              <a:t>Engineering design on each step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400" dirty="0" smtClean="0">
                <a:solidFill>
                  <a:schemeClr val="accent3"/>
                </a:solidFill>
              </a:rPr>
              <a:t>Risk analysis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400" dirty="0" smtClean="0">
                <a:solidFill>
                  <a:schemeClr val="accent5"/>
                </a:solidFill>
              </a:rPr>
              <a:t>Requirements instability could cause long term implementation</a:t>
            </a:r>
          </a:p>
          <a:p>
            <a:endParaRPr lang="en-GB" sz="2400" dirty="0">
              <a:solidFill>
                <a:schemeClr val="accent3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81842" y="2876758"/>
            <a:ext cx="4129059" cy="3401957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614621" y="6386241"/>
            <a:ext cx="5072474" cy="365125"/>
          </a:xfrm>
        </p:spPr>
        <p:txBody>
          <a:bodyPr/>
          <a:lstStyle/>
          <a:p>
            <a:r>
              <a:rPr lang="en-US" dirty="0" smtClean="0"/>
              <a:t>M. Di Castro, CERN LabVIEW users meeting, November 21</a:t>
            </a:r>
            <a:r>
              <a:rPr lang="en-US" baseline="30000" dirty="0" smtClean="0"/>
              <a:t>st</a:t>
            </a:r>
            <a:r>
              <a:rPr lang="en-US" dirty="0" smtClean="0"/>
              <a:t> 2016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75965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7200" y="233493"/>
            <a:ext cx="8226854" cy="715840"/>
          </a:xfrm>
        </p:spPr>
        <p:txBody>
          <a:bodyPr>
            <a:normAutofit/>
          </a:bodyPr>
          <a:lstStyle/>
          <a:p>
            <a:r>
              <a:rPr lang="en-GB" dirty="0" smtClean="0"/>
              <a:t>Development Models – V MODEL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389345" y="949333"/>
            <a:ext cx="8508165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400" dirty="0" smtClean="0">
                <a:solidFill>
                  <a:schemeClr val="accent3"/>
                </a:solidFill>
              </a:rPr>
              <a:t>Engineering design on each step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400" dirty="0" smtClean="0">
                <a:solidFill>
                  <a:schemeClr val="accent3"/>
                </a:solidFill>
              </a:rPr>
              <a:t>Risk analysis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400" dirty="0" smtClean="0">
                <a:solidFill>
                  <a:schemeClr val="accent5"/>
                </a:solidFill>
              </a:rPr>
              <a:t>Requirements instability could cause long term implementation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GB" sz="2400" dirty="0">
                <a:solidFill>
                  <a:schemeClr val="accent1"/>
                </a:solidFill>
              </a:rPr>
              <a:t>Mostly recommended for critical </a:t>
            </a:r>
            <a:r>
              <a:rPr lang="en-GB" sz="2400" dirty="0" smtClean="0">
                <a:solidFill>
                  <a:schemeClr val="accent1"/>
                </a:solidFill>
              </a:rPr>
              <a:t>missions</a:t>
            </a:r>
            <a:endParaRPr lang="en-GB" sz="2400" dirty="0">
              <a:solidFill>
                <a:schemeClr val="accent1"/>
              </a:solidFill>
            </a:endParaRPr>
          </a:p>
          <a:p>
            <a:pPr marL="285750" indent="-285750">
              <a:buFontTx/>
              <a:buChar char="-"/>
            </a:pPr>
            <a:endParaRPr lang="en-GB" sz="2400" dirty="0">
              <a:solidFill>
                <a:schemeClr val="accent3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81842" y="2876758"/>
            <a:ext cx="4129059" cy="340195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40670" y="2407221"/>
            <a:ext cx="457092" cy="527414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614621" y="6386241"/>
            <a:ext cx="5072474" cy="365125"/>
          </a:xfrm>
        </p:spPr>
        <p:txBody>
          <a:bodyPr/>
          <a:lstStyle/>
          <a:p>
            <a:r>
              <a:rPr lang="en-US" dirty="0" smtClean="0"/>
              <a:t>M. Di Castro, CERN LabVIEW users meeting, November 21</a:t>
            </a:r>
            <a:r>
              <a:rPr lang="en-US" baseline="30000" dirty="0" smtClean="0"/>
              <a:t>st</a:t>
            </a:r>
            <a:r>
              <a:rPr lang="en-US" dirty="0" smtClean="0"/>
              <a:t> 2016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9684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7200" y="233493"/>
            <a:ext cx="8226854" cy="715840"/>
          </a:xfrm>
        </p:spPr>
        <p:txBody>
          <a:bodyPr>
            <a:normAutofit/>
          </a:bodyPr>
          <a:lstStyle/>
          <a:p>
            <a:r>
              <a:rPr lang="en-GB" dirty="0" smtClean="0"/>
              <a:t>Development Models – V MODEL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389345" y="949333"/>
            <a:ext cx="8508165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400" dirty="0" smtClean="0">
                <a:solidFill>
                  <a:schemeClr val="accent3"/>
                </a:solidFill>
              </a:rPr>
              <a:t>Engineering design on each step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400" dirty="0" smtClean="0">
                <a:solidFill>
                  <a:schemeClr val="accent3"/>
                </a:solidFill>
              </a:rPr>
              <a:t>Risk analysis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400" dirty="0" smtClean="0">
                <a:solidFill>
                  <a:schemeClr val="accent5"/>
                </a:solidFill>
              </a:rPr>
              <a:t>Requirements instability could cause long term implementation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GB" sz="2400" dirty="0">
                <a:solidFill>
                  <a:schemeClr val="accent1"/>
                </a:solidFill>
              </a:rPr>
              <a:t>Mostly recommended for critical </a:t>
            </a:r>
            <a:r>
              <a:rPr lang="en-GB" sz="2400" dirty="0" smtClean="0">
                <a:solidFill>
                  <a:schemeClr val="accent1"/>
                </a:solidFill>
              </a:rPr>
              <a:t>missions</a:t>
            </a:r>
            <a:endParaRPr lang="en-GB" sz="2400" dirty="0">
              <a:solidFill>
                <a:schemeClr val="accent1"/>
              </a:solidFill>
            </a:endParaRPr>
          </a:p>
          <a:p>
            <a:pPr marL="285750" indent="-285750">
              <a:buFontTx/>
              <a:buChar char="-"/>
            </a:pPr>
            <a:endParaRPr lang="en-GB" sz="2400" dirty="0">
              <a:solidFill>
                <a:schemeClr val="accent3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40670" y="2407221"/>
            <a:ext cx="457092" cy="527414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32961" y="3603089"/>
            <a:ext cx="4351093" cy="2326271"/>
          </a:xfrm>
          <a:prstGeom prst="rect">
            <a:avLst/>
          </a:prstGeom>
        </p:spPr>
      </p:pic>
      <p:pic>
        <p:nvPicPr>
          <p:cNvPr id="8" name="Picture 7" descr="FULL VIEW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633487" y="3603089"/>
            <a:ext cx="3188705" cy="264613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944368" y="3072991"/>
            <a:ext cx="26212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LHC Collimators control</a:t>
            </a:r>
            <a:endParaRPr lang="en-GB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614621" y="6386241"/>
            <a:ext cx="5072474" cy="365125"/>
          </a:xfrm>
        </p:spPr>
        <p:txBody>
          <a:bodyPr/>
          <a:lstStyle/>
          <a:p>
            <a:r>
              <a:rPr lang="en-US" dirty="0" smtClean="0"/>
              <a:t>M. Di Castro, CERN LabVIEW users meeting, November 21</a:t>
            </a:r>
            <a:r>
              <a:rPr lang="en-US" baseline="30000" dirty="0" smtClean="0"/>
              <a:t>st</a:t>
            </a:r>
            <a:r>
              <a:rPr lang="en-US" dirty="0" smtClean="0"/>
              <a:t> 2016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1409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81842" y="2876758"/>
            <a:ext cx="4129059" cy="3401957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7200" y="233493"/>
            <a:ext cx="8226854" cy="715840"/>
          </a:xfrm>
        </p:spPr>
        <p:txBody>
          <a:bodyPr>
            <a:normAutofit/>
          </a:bodyPr>
          <a:lstStyle/>
          <a:p>
            <a:r>
              <a:rPr lang="en-GB" dirty="0" smtClean="0"/>
              <a:t>Development Models – V MODEL</a:t>
            </a:r>
            <a:endParaRPr lang="en-GB" dirty="0"/>
          </a:p>
        </p:txBody>
      </p:sp>
      <p:sp>
        <p:nvSpPr>
          <p:cNvPr id="2" name="Oval 1"/>
          <p:cNvSpPr/>
          <p:nvPr/>
        </p:nvSpPr>
        <p:spPr>
          <a:xfrm rot="20467015">
            <a:off x="-30290" y="3277131"/>
            <a:ext cx="2553404" cy="974501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Requirements</a:t>
            </a:r>
            <a:endParaRPr lang="en-GB" dirty="0"/>
          </a:p>
        </p:txBody>
      </p:sp>
      <p:sp>
        <p:nvSpPr>
          <p:cNvPr id="6" name="Oval 5"/>
          <p:cNvSpPr/>
          <p:nvPr/>
        </p:nvSpPr>
        <p:spPr>
          <a:xfrm rot="20386823">
            <a:off x="358603" y="4870302"/>
            <a:ext cx="2662891" cy="1178636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Architecture and Developments</a:t>
            </a:r>
            <a:endParaRPr lang="en-GB" dirty="0"/>
          </a:p>
        </p:txBody>
      </p:sp>
      <p:sp>
        <p:nvSpPr>
          <p:cNvPr id="8" name="Oval 7"/>
          <p:cNvSpPr/>
          <p:nvPr/>
        </p:nvSpPr>
        <p:spPr>
          <a:xfrm rot="2225507">
            <a:off x="6389286" y="3935824"/>
            <a:ext cx="2553404" cy="1312753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Testing and deployment</a:t>
            </a:r>
            <a:endParaRPr lang="en-GB" dirty="0"/>
          </a:p>
        </p:txBody>
      </p:sp>
      <p:sp>
        <p:nvSpPr>
          <p:cNvPr id="12" name="TextBox 11"/>
          <p:cNvSpPr txBox="1"/>
          <p:nvPr/>
        </p:nvSpPr>
        <p:spPr>
          <a:xfrm>
            <a:off x="389345" y="949333"/>
            <a:ext cx="8508165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400" dirty="0" smtClean="0">
                <a:solidFill>
                  <a:schemeClr val="accent3"/>
                </a:solidFill>
              </a:rPr>
              <a:t>Engineering design on each step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400" dirty="0" smtClean="0">
                <a:solidFill>
                  <a:schemeClr val="accent3"/>
                </a:solidFill>
              </a:rPr>
              <a:t>Risk analysis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400" dirty="0" smtClean="0">
                <a:solidFill>
                  <a:schemeClr val="accent5"/>
                </a:solidFill>
              </a:rPr>
              <a:t>Requirements instability could cause long term implementation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GB" sz="2400" dirty="0">
                <a:solidFill>
                  <a:schemeClr val="accent1"/>
                </a:solidFill>
              </a:rPr>
              <a:t>Mostly recommended for critical </a:t>
            </a:r>
            <a:r>
              <a:rPr lang="en-GB" sz="2400" dirty="0" smtClean="0">
                <a:solidFill>
                  <a:schemeClr val="accent1"/>
                </a:solidFill>
              </a:rPr>
              <a:t>missions</a:t>
            </a:r>
            <a:endParaRPr lang="en-GB" sz="2400" dirty="0">
              <a:solidFill>
                <a:schemeClr val="accent1"/>
              </a:solidFill>
            </a:endParaRPr>
          </a:p>
          <a:p>
            <a:pPr marL="285750" indent="-285750">
              <a:buFontTx/>
              <a:buChar char="-"/>
            </a:pPr>
            <a:endParaRPr lang="en-GB" sz="2400" dirty="0">
              <a:solidFill>
                <a:schemeClr val="accent3"/>
              </a:solidFill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40670" y="2407221"/>
            <a:ext cx="457092" cy="527414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10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614621" y="6386241"/>
            <a:ext cx="5072474" cy="365125"/>
          </a:xfrm>
        </p:spPr>
        <p:txBody>
          <a:bodyPr/>
          <a:lstStyle/>
          <a:p>
            <a:r>
              <a:rPr lang="en-US" dirty="0" smtClean="0"/>
              <a:t>M. Di Castro, CERN LabVIEW users meeting, November 21</a:t>
            </a:r>
            <a:r>
              <a:rPr lang="en-US" baseline="30000" dirty="0" smtClean="0"/>
              <a:t>st</a:t>
            </a:r>
            <a:r>
              <a:rPr lang="en-US" dirty="0" smtClean="0"/>
              <a:t> 2016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00542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Content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457200" y="1231887"/>
            <a:ext cx="8226425" cy="5016068"/>
          </a:xfrm>
        </p:spPr>
        <p:txBody>
          <a:bodyPr>
            <a:normAutofit fontScale="92500" lnSpcReduction="10000"/>
          </a:bodyPr>
          <a:lstStyle/>
          <a:p>
            <a:pPr>
              <a:spcBef>
                <a:spcPts val="1200"/>
              </a:spcBef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en-GB" sz="3200" dirty="0">
                <a:solidFill>
                  <a:srgbClr val="0C377B">
                    <a:alpha val="20000"/>
                  </a:srgbClr>
                </a:solidFill>
              </a:rPr>
              <a:t>Starting with LabVIEW at CERN</a:t>
            </a:r>
          </a:p>
          <a:p>
            <a:pPr>
              <a:spcBef>
                <a:spcPts val="1200"/>
              </a:spcBef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en-GB" sz="3200" dirty="0">
                <a:solidFill>
                  <a:srgbClr val="0C377B">
                    <a:alpha val="20000"/>
                  </a:srgbClr>
                </a:solidFill>
              </a:rPr>
              <a:t>Documentation and code management </a:t>
            </a:r>
          </a:p>
          <a:p>
            <a:pPr>
              <a:spcBef>
                <a:spcPts val="1200"/>
              </a:spcBef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en-GB" sz="3200" dirty="0">
                <a:solidFill>
                  <a:srgbClr val="0C377B">
                    <a:alpha val="20000"/>
                  </a:srgbClr>
                </a:solidFill>
              </a:rPr>
              <a:t>Development models and workflow</a:t>
            </a:r>
          </a:p>
          <a:p>
            <a:pPr>
              <a:spcBef>
                <a:spcPts val="1200"/>
              </a:spcBef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en-GB" sz="3200" dirty="0"/>
              <a:t>Requirements analysis</a:t>
            </a:r>
          </a:p>
          <a:p>
            <a:pPr>
              <a:spcBef>
                <a:spcPts val="1200"/>
              </a:spcBef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en-GB" sz="3200" dirty="0">
                <a:solidFill>
                  <a:srgbClr val="0C377B">
                    <a:alpha val="20000"/>
                  </a:srgbClr>
                </a:solidFill>
              </a:rPr>
              <a:t>Software architecture and development</a:t>
            </a:r>
          </a:p>
          <a:p>
            <a:pPr>
              <a:spcBef>
                <a:spcPts val="1200"/>
              </a:spcBef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en-GB" sz="3200" dirty="0">
                <a:solidFill>
                  <a:srgbClr val="0C377B">
                    <a:alpha val="20000"/>
                  </a:srgbClr>
                </a:solidFill>
              </a:rPr>
              <a:t>Testing and deployment</a:t>
            </a:r>
          </a:p>
          <a:p>
            <a:pPr>
              <a:spcBef>
                <a:spcPts val="1200"/>
              </a:spcBef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en-GB" sz="3200" dirty="0">
                <a:solidFill>
                  <a:srgbClr val="0C377B">
                    <a:alpha val="20000"/>
                  </a:srgbClr>
                </a:solidFill>
              </a:rPr>
              <a:t>Conclusions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614621" y="6386241"/>
            <a:ext cx="5072474" cy="365125"/>
          </a:xfrm>
        </p:spPr>
        <p:txBody>
          <a:bodyPr/>
          <a:lstStyle/>
          <a:p>
            <a:r>
              <a:rPr lang="en-US" dirty="0" smtClean="0"/>
              <a:t>M. Di Castro, CERN LabVIEW users meeting, November 21</a:t>
            </a:r>
            <a:r>
              <a:rPr lang="en-US" baseline="30000" dirty="0" smtClean="0"/>
              <a:t>st</a:t>
            </a:r>
            <a:r>
              <a:rPr lang="en-US" dirty="0" smtClean="0"/>
              <a:t> 2016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3528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Content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457200" y="1231887"/>
            <a:ext cx="8226425" cy="5016068"/>
          </a:xfrm>
        </p:spPr>
        <p:txBody>
          <a:bodyPr>
            <a:normAutofit fontScale="92500" lnSpcReduction="10000"/>
          </a:bodyPr>
          <a:lstStyle/>
          <a:p>
            <a:pPr>
              <a:spcBef>
                <a:spcPts val="1200"/>
              </a:spcBef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en-GB" sz="3200" dirty="0" smtClean="0"/>
              <a:t>Starting with LabVIEW at CERN</a:t>
            </a:r>
          </a:p>
          <a:p>
            <a:pPr>
              <a:spcBef>
                <a:spcPts val="1200"/>
              </a:spcBef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en-GB" sz="3200" dirty="0"/>
              <a:t>Documentation and code management </a:t>
            </a:r>
            <a:endParaRPr lang="en-GB" sz="3200" dirty="0" smtClean="0"/>
          </a:p>
          <a:p>
            <a:pPr>
              <a:spcBef>
                <a:spcPts val="1200"/>
              </a:spcBef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en-GB" sz="3200" dirty="0" smtClean="0"/>
              <a:t>Development models and workflow</a:t>
            </a:r>
          </a:p>
          <a:p>
            <a:pPr>
              <a:spcBef>
                <a:spcPts val="1200"/>
              </a:spcBef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en-GB" sz="3200" dirty="0" smtClean="0"/>
              <a:t>Requirements analysis</a:t>
            </a:r>
          </a:p>
          <a:p>
            <a:pPr>
              <a:spcBef>
                <a:spcPts val="1200"/>
              </a:spcBef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en-GB" sz="3200" dirty="0" smtClean="0"/>
              <a:t>Software architecture and development</a:t>
            </a:r>
          </a:p>
          <a:p>
            <a:pPr>
              <a:spcBef>
                <a:spcPts val="1200"/>
              </a:spcBef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en-GB" sz="3200" dirty="0" smtClean="0"/>
              <a:t>Testing and deployment</a:t>
            </a:r>
          </a:p>
          <a:p>
            <a:pPr>
              <a:spcBef>
                <a:spcPts val="1200"/>
              </a:spcBef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en-GB" sz="3200" dirty="0" smtClean="0"/>
              <a:t>Conclusions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614621" y="6386241"/>
            <a:ext cx="5072474" cy="365125"/>
          </a:xfrm>
        </p:spPr>
        <p:txBody>
          <a:bodyPr/>
          <a:lstStyle/>
          <a:p>
            <a:r>
              <a:rPr lang="en-US" dirty="0" smtClean="0"/>
              <a:t>M. Di Castro, CERN LabVIEW users meeting, November 21</a:t>
            </a:r>
            <a:r>
              <a:rPr lang="en-US" baseline="30000" dirty="0" smtClean="0"/>
              <a:t>st</a:t>
            </a:r>
            <a:r>
              <a:rPr lang="en-US" dirty="0" smtClean="0"/>
              <a:t> 2016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00616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REQUIREMENTS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0567" y="2313829"/>
            <a:ext cx="7672312" cy="386906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26612" y="960412"/>
            <a:ext cx="891738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2400" dirty="0" smtClean="0"/>
              <a:t>Fundamental step in a project workflow</a:t>
            </a:r>
          </a:p>
          <a:p>
            <a:pPr marL="800100" lvl="1" indent="-342900">
              <a:buFont typeface="Wingdings" panose="05000000000000000000" pitchFamily="2" charset="2"/>
              <a:buChar char="ü"/>
            </a:pPr>
            <a:r>
              <a:rPr lang="en-GB" sz="2400" dirty="0" smtClean="0"/>
              <a:t>Drives the software architecture and implementation</a:t>
            </a:r>
          </a:p>
        </p:txBody>
      </p:sp>
      <p:sp>
        <p:nvSpPr>
          <p:cNvPr id="6" name="Oval 5"/>
          <p:cNvSpPr/>
          <p:nvPr/>
        </p:nvSpPr>
        <p:spPr>
          <a:xfrm>
            <a:off x="2431726" y="2194559"/>
            <a:ext cx="2138901" cy="1280161"/>
          </a:xfrm>
          <a:prstGeom prst="ellipse">
            <a:avLst/>
          </a:prstGeom>
          <a:solidFill>
            <a:srgbClr val="FF0000">
              <a:alpha val="10000"/>
            </a:srgbClr>
          </a:solidFill>
          <a:ln w="6985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lt1">
                  <a:alpha val="20000"/>
                </a:schemeClr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614621" y="6386241"/>
            <a:ext cx="5072474" cy="365125"/>
          </a:xfrm>
        </p:spPr>
        <p:txBody>
          <a:bodyPr/>
          <a:lstStyle/>
          <a:p>
            <a:r>
              <a:rPr lang="en-US" dirty="0" smtClean="0"/>
              <a:t>M. Di Castro, CERN LabVIEW users meeting, November 21</a:t>
            </a:r>
            <a:r>
              <a:rPr lang="en-US" baseline="30000" dirty="0" smtClean="0"/>
              <a:t>st</a:t>
            </a:r>
            <a:r>
              <a:rPr lang="en-US" dirty="0" smtClean="0"/>
              <a:t> 2016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91359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NI REQUIREMENTS GATEWAY</a:t>
            </a:r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457200" y="1125416"/>
            <a:ext cx="4753224" cy="8002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2800" dirty="0" smtClean="0"/>
              <a:t>Requirements tracking tool</a:t>
            </a:r>
          </a:p>
          <a:p>
            <a:endParaRPr lang="en-GB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825356" y="5436239"/>
            <a:ext cx="803028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2800" b="1" dirty="0" smtClean="0">
                <a:solidFill>
                  <a:srgbClr val="FF0000"/>
                </a:solidFill>
              </a:rPr>
              <a:t>Suggested for critical mission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2179250"/>
            <a:ext cx="3945444" cy="284447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94716" y="2179250"/>
            <a:ext cx="4081409" cy="2976289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69108" y="5436239"/>
            <a:ext cx="457092" cy="527414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21</a:t>
            </a:fld>
            <a:endParaRPr lang="en-US" dirty="0"/>
          </a:p>
        </p:txBody>
      </p:sp>
      <p:sp>
        <p:nvSpPr>
          <p:cNvPr id="10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614621" y="6386241"/>
            <a:ext cx="5072474" cy="365125"/>
          </a:xfrm>
        </p:spPr>
        <p:txBody>
          <a:bodyPr/>
          <a:lstStyle/>
          <a:p>
            <a:r>
              <a:rPr lang="en-US" dirty="0" smtClean="0"/>
              <a:t>M. Di Castro, CERN LabVIEW users meeting, November 21</a:t>
            </a:r>
            <a:r>
              <a:rPr lang="en-US" baseline="30000" dirty="0" smtClean="0"/>
              <a:t>st</a:t>
            </a:r>
            <a:r>
              <a:rPr lang="en-US" dirty="0" smtClean="0"/>
              <a:t> 2016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04300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/>
              <a:t>Failure mode and criticality analysis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72538" y="1760759"/>
            <a:ext cx="5196177" cy="3475438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55508" y="327706"/>
            <a:ext cx="457092" cy="527414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22</a:t>
            </a:fld>
            <a:endParaRPr lang="en-US" dirty="0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614621" y="6386241"/>
            <a:ext cx="5072474" cy="365125"/>
          </a:xfrm>
        </p:spPr>
        <p:txBody>
          <a:bodyPr/>
          <a:lstStyle/>
          <a:p>
            <a:r>
              <a:rPr lang="en-US" dirty="0" smtClean="0"/>
              <a:t>M. Di Castro, CERN LabVIEW users meeting, November 21</a:t>
            </a:r>
            <a:r>
              <a:rPr lang="en-US" baseline="30000" dirty="0" smtClean="0"/>
              <a:t>st</a:t>
            </a:r>
            <a:r>
              <a:rPr lang="en-US" dirty="0" smtClean="0"/>
              <a:t> 2016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06674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0068"/>
            <a:ext cx="8226854" cy="715840"/>
          </a:xfrm>
        </p:spPr>
        <p:txBody>
          <a:bodyPr/>
          <a:lstStyle/>
          <a:p>
            <a:pPr algn="ctr"/>
            <a:r>
              <a:rPr lang="en-GB" dirty="0" smtClean="0"/>
              <a:t>Failure mode and criticality analysis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55508" y="327706"/>
            <a:ext cx="457092" cy="527414"/>
          </a:xfrm>
          <a:prstGeom prst="rect">
            <a:avLst/>
          </a:prstGeom>
        </p:spPr>
      </p:pic>
      <p:pic>
        <p:nvPicPr>
          <p:cNvPr id="6" name="Picture 5" descr="CIMG041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98757" y="2915856"/>
            <a:ext cx="3492000" cy="32658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67537" y="2915856"/>
            <a:ext cx="3528392" cy="1728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3"/>
          <p:cNvPicPr>
            <a:picLocks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67537" y="4730248"/>
            <a:ext cx="3528000" cy="1536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 Box 19"/>
          <p:cNvSpPr txBox="1">
            <a:spLocks noChangeArrowheads="1"/>
          </p:cNvSpPr>
          <p:nvPr/>
        </p:nvSpPr>
        <p:spPr bwMode="auto">
          <a:xfrm>
            <a:off x="836827" y="1040782"/>
            <a:ext cx="7467600" cy="163185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92075" tIns="46038" rIns="92075" bIns="46038">
            <a:spAutoFit/>
          </a:bodyPr>
          <a:lstStyle/>
          <a:p>
            <a:pPr algn="l">
              <a:spcBef>
                <a:spcPct val="0"/>
              </a:spcBef>
            </a:pPr>
            <a:r>
              <a:rPr lang="it-IT" b="0" u="sng" dirty="0" smtClean="0">
                <a:solidFill>
                  <a:schemeClr val="accent1"/>
                </a:solidFill>
                <a:effectLst/>
                <a:latin typeface="+mj-lt"/>
              </a:rPr>
              <a:t>Example of the criticality for the LHC Collimators control for their machine protection function. LHC </a:t>
            </a:r>
            <a:r>
              <a:rPr lang="it-IT" b="0" u="sng" dirty="0">
                <a:solidFill>
                  <a:schemeClr val="accent1"/>
                </a:solidFill>
                <a:effectLst/>
                <a:latin typeface="+mj-lt"/>
              </a:rPr>
              <a:t>beam parameters</a:t>
            </a:r>
            <a:r>
              <a:rPr lang="it-IT" b="0" dirty="0">
                <a:solidFill>
                  <a:schemeClr val="accent1"/>
                </a:solidFill>
                <a:effectLst/>
                <a:latin typeface="+mj-lt"/>
              </a:rPr>
              <a:t>: </a:t>
            </a:r>
          </a:p>
          <a:p>
            <a:pPr marL="285750" indent="-285750" algn="l">
              <a:spcBef>
                <a:spcPct val="0"/>
              </a:spcBef>
              <a:buFont typeface="Wingdings" panose="05000000000000000000" pitchFamily="2" charset="2"/>
              <a:buChar char="Ø"/>
            </a:pPr>
            <a:r>
              <a:rPr lang="it-IT" sz="1600" b="0" dirty="0">
                <a:solidFill>
                  <a:schemeClr val="accent1"/>
                </a:solidFill>
                <a:effectLst/>
                <a:latin typeface="+mj-lt"/>
              </a:rPr>
              <a:t>Stored energy 350 MJ per beam (factor 100 higher than others) …	</a:t>
            </a:r>
            <a:endParaRPr lang="it-IT" sz="1600" b="0" dirty="0" smtClean="0">
              <a:solidFill>
                <a:schemeClr val="accent1"/>
              </a:solidFill>
              <a:effectLst/>
              <a:latin typeface="+mj-lt"/>
            </a:endParaRPr>
          </a:p>
          <a:p>
            <a:pPr marL="285750" indent="-285750" algn="l">
              <a:spcBef>
                <a:spcPct val="0"/>
              </a:spcBef>
              <a:buFont typeface="Wingdings" panose="05000000000000000000" pitchFamily="2" charset="2"/>
              <a:buChar char="Ø"/>
            </a:pPr>
            <a:r>
              <a:rPr lang="it-IT" sz="1600" b="0" dirty="0" smtClean="0">
                <a:solidFill>
                  <a:schemeClr val="accent1"/>
                </a:solidFill>
                <a:effectLst/>
                <a:latin typeface="+mj-lt"/>
              </a:rPr>
              <a:t>Beam </a:t>
            </a:r>
            <a:r>
              <a:rPr lang="it-IT" sz="1600" b="0" dirty="0">
                <a:solidFill>
                  <a:schemeClr val="accent1"/>
                </a:solidFill>
                <a:effectLst/>
                <a:latin typeface="+mj-lt"/>
              </a:rPr>
              <a:t>transverse density ~1 GJ/mm2 (factor 1000 higher than others) … </a:t>
            </a:r>
            <a:endParaRPr lang="it-IT" sz="1600" b="0" dirty="0" smtClean="0">
              <a:solidFill>
                <a:schemeClr val="accent1"/>
              </a:solidFill>
              <a:effectLst/>
              <a:latin typeface="+mj-lt"/>
            </a:endParaRPr>
          </a:p>
          <a:p>
            <a:pPr marL="285750" indent="-285750" algn="l">
              <a:spcBef>
                <a:spcPct val="0"/>
              </a:spcBef>
              <a:buFont typeface="Wingdings" panose="05000000000000000000" pitchFamily="2" charset="2"/>
              <a:buChar char="Ø"/>
            </a:pPr>
            <a:r>
              <a:rPr lang="it-IT" sz="1600" b="0" dirty="0" smtClean="0">
                <a:solidFill>
                  <a:schemeClr val="accent1"/>
                </a:solidFill>
                <a:effectLst/>
                <a:latin typeface="+mj-lt"/>
              </a:rPr>
              <a:t>This </a:t>
            </a:r>
            <a:r>
              <a:rPr lang="it-IT" sz="1600" b="0" dirty="0">
                <a:solidFill>
                  <a:schemeClr val="accent1"/>
                </a:solidFill>
                <a:effectLst/>
                <a:latin typeface="+mj-lt"/>
              </a:rPr>
              <a:t>makes the LHC beam highly destructive</a:t>
            </a:r>
            <a:r>
              <a:rPr lang="it-IT" sz="1600" b="0" dirty="0" smtClean="0">
                <a:solidFill>
                  <a:schemeClr val="accent1"/>
                </a:solidFill>
                <a:effectLst/>
                <a:latin typeface="+mj-lt"/>
              </a:rPr>
              <a:t>!!! Collimators are the closest elements to the beam ...</a:t>
            </a:r>
            <a:endParaRPr lang="en-US" sz="2000" b="0" dirty="0">
              <a:solidFill>
                <a:schemeClr val="accent1"/>
              </a:solidFill>
              <a:effectLst/>
              <a:latin typeface="+mj-lt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23</a:t>
            </a:fld>
            <a:endParaRPr lang="en-US" dirty="0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614621" y="6386241"/>
            <a:ext cx="5072474" cy="365125"/>
          </a:xfrm>
        </p:spPr>
        <p:txBody>
          <a:bodyPr/>
          <a:lstStyle/>
          <a:p>
            <a:r>
              <a:rPr lang="en-US" dirty="0" smtClean="0"/>
              <a:t>M. Di Castro, CERN LabVIEW users meeting, November 21</a:t>
            </a:r>
            <a:r>
              <a:rPr lang="en-US" baseline="30000" dirty="0" smtClean="0"/>
              <a:t>st</a:t>
            </a:r>
            <a:r>
              <a:rPr lang="en-US" dirty="0" smtClean="0"/>
              <a:t> 2016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2369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44668" y="1055469"/>
            <a:ext cx="2575776" cy="171871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/>
              <a:t>Failure mode and criticality analysis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330408" y="949333"/>
            <a:ext cx="8226425" cy="2501533"/>
          </a:xfrm>
        </p:spPr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GB" sz="2400" dirty="0"/>
              <a:t>Probably of the failure occurring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sz="2400" dirty="0"/>
              <a:t>Impact to overall system health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sz="2400" dirty="0"/>
              <a:t>Potential </a:t>
            </a:r>
            <a:r>
              <a:rPr lang="en-GB" sz="2400" dirty="0" smtClean="0"/>
              <a:t>costs due to a failure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sz="2400" dirty="0" smtClean="0">
                <a:solidFill>
                  <a:srgbClr val="FF0000"/>
                </a:solidFill>
              </a:rPr>
              <a:t>Mandatory for critical mission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sz="2400" dirty="0" smtClean="0"/>
              <a:t>Not needed for test benches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55508" y="327706"/>
            <a:ext cx="457092" cy="527414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1510" y="3568718"/>
            <a:ext cx="3220444" cy="2570162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70627" y="3419534"/>
            <a:ext cx="3984070" cy="2719346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658832" y="1914679"/>
            <a:ext cx="2394857" cy="1642323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24</a:t>
            </a:fld>
            <a:endParaRPr lang="en-US" dirty="0"/>
          </a:p>
        </p:txBody>
      </p:sp>
      <p:sp>
        <p:nvSpPr>
          <p:cNvPr id="12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614621" y="6386241"/>
            <a:ext cx="5072474" cy="365125"/>
          </a:xfrm>
        </p:spPr>
        <p:txBody>
          <a:bodyPr/>
          <a:lstStyle/>
          <a:p>
            <a:r>
              <a:rPr lang="en-US" dirty="0" smtClean="0"/>
              <a:t>M. Di Castro, CERN LabVIEW users meeting, November 21</a:t>
            </a:r>
            <a:r>
              <a:rPr lang="en-US" baseline="30000" dirty="0" smtClean="0"/>
              <a:t>st</a:t>
            </a:r>
            <a:r>
              <a:rPr lang="en-US" dirty="0" smtClean="0"/>
              <a:t> 2016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83411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Content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457200" y="1231887"/>
            <a:ext cx="8226425" cy="5016068"/>
          </a:xfrm>
        </p:spPr>
        <p:txBody>
          <a:bodyPr>
            <a:normAutofit fontScale="92500" lnSpcReduction="10000"/>
          </a:bodyPr>
          <a:lstStyle/>
          <a:p>
            <a:pPr>
              <a:spcBef>
                <a:spcPts val="1200"/>
              </a:spcBef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en-GB" sz="3200" dirty="0">
                <a:solidFill>
                  <a:srgbClr val="0C377B">
                    <a:alpha val="20000"/>
                  </a:srgbClr>
                </a:solidFill>
              </a:rPr>
              <a:t>Starting with LabVIEW at CERN</a:t>
            </a:r>
          </a:p>
          <a:p>
            <a:pPr>
              <a:spcBef>
                <a:spcPts val="1200"/>
              </a:spcBef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en-GB" sz="3200" dirty="0">
                <a:solidFill>
                  <a:srgbClr val="0C377B">
                    <a:alpha val="20000"/>
                  </a:srgbClr>
                </a:solidFill>
              </a:rPr>
              <a:t>Documentation and code management </a:t>
            </a:r>
          </a:p>
          <a:p>
            <a:pPr>
              <a:spcBef>
                <a:spcPts val="1200"/>
              </a:spcBef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en-GB" sz="3200" dirty="0">
                <a:solidFill>
                  <a:srgbClr val="0C377B">
                    <a:alpha val="20000"/>
                  </a:srgbClr>
                </a:solidFill>
              </a:rPr>
              <a:t>Development models and workflow</a:t>
            </a:r>
          </a:p>
          <a:p>
            <a:pPr>
              <a:spcBef>
                <a:spcPts val="1200"/>
              </a:spcBef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en-GB" sz="3200" dirty="0">
                <a:solidFill>
                  <a:srgbClr val="0C377B">
                    <a:alpha val="20000"/>
                  </a:srgbClr>
                </a:solidFill>
              </a:rPr>
              <a:t>Requirements analysis</a:t>
            </a:r>
          </a:p>
          <a:p>
            <a:pPr>
              <a:spcBef>
                <a:spcPts val="1200"/>
              </a:spcBef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en-GB" sz="3200" dirty="0"/>
              <a:t>Software architecture and development</a:t>
            </a:r>
          </a:p>
          <a:p>
            <a:pPr>
              <a:spcBef>
                <a:spcPts val="1200"/>
              </a:spcBef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en-GB" sz="3200" dirty="0">
                <a:solidFill>
                  <a:srgbClr val="0C377B">
                    <a:alpha val="20000"/>
                  </a:srgbClr>
                </a:solidFill>
              </a:rPr>
              <a:t>Testing and deployment</a:t>
            </a:r>
          </a:p>
          <a:p>
            <a:pPr>
              <a:spcBef>
                <a:spcPts val="1200"/>
              </a:spcBef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en-GB" sz="3200" dirty="0">
                <a:solidFill>
                  <a:srgbClr val="0C377B">
                    <a:alpha val="20000"/>
                  </a:srgbClr>
                </a:solidFill>
              </a:rPr>
              <a:t>Conclusions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25</a:t>
            </a:fld>
            <a:endParaRPr 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614621" y="6386241"/>
            <a:ext cx="5072474" cy="365125"/>
          </a:xfrm>
        </p:spPr>
        <p:txBody>
          <a:bodyPr/>
          <a:lstStyle/>
          <a:p>
            <a:r>
              <a:rPr lang="en-US" dirty="0" smtClean="0"/>
              <a:t>M. Di Castro, CERN LabVIEW users meeting, November 21</a:t>
            </a:r>
            <a:r>
              <a:rPr lang="en-US" baseline="30000" dirty="0" smtClean="0"/>
              <a:t>st</a:t>
            </a:r>
            <a:r>
              <a:rPr lang="en-US" dirty="0" smtClean="0"/>
              <a:t> 2016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1436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233493"/>
            <a:ext cx="9765587" cy="715840"/>
          </a:xfrm>
        </p:spPr>
        <p:txBody>
          <a:bodyPr>
            <a:normAutofit/>
          </a:bodyPr>
          <a:lstStyle/>
          <a:p>
            <a:r>
              <a:rPr lang="en-GB" sz="2800" dirty="0" smtClean="0"/>
              <a:t>SOFTWARE ARCHITECTURE and DEVELOPMENT</a:t>
            </a:r>
            <a:endParaRPr lang="en-GB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457200" y="949332"/>
            <a:ext cx="8226425" cy="5056981"/>
          </a:xfrm>
        </p:spPr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US" sz="2000" dirty="0" smtClean="0"/>
              <a:t>Software architecture and implementation depends </a:t>
            </a:r>
            <a:r>
              <a:rPr lang="en-US" sz="2000" dirty="0"/>
              <a:t>on the </a:t>
            </a:r>
            <a:r>
              <a:rPr lang="en-US" sz="2000" dirty="0" smtClean="0"/>
              <a:t>requirements </a:t>
            </a:r>
          </a:p>
          <a:p>
            <a:pPr marL="450850" lvl="2">
              <a:buClr>
                <a:schemeClr val="accent1"/>
              </a:buClr>
              <a:buFont typeface="Wingdings" panose="05000000000000000000" pitchFamily="2" charset="2"/>
              <a:buChar char="ü"/>
            </a:pPr>
            <a:r>
              <a:rPr lang="en-US" sz="2000" dirty="0" smtClean="0"/>
              <a:t>Timing</a:t>
            </a:r>
            <a:endParaRPr lang="en-US" sz="2000" dirty="0"/>
          </a:p>
          <a:p>
            <a:pPr marL="450850" lvl="2">
              <a:buClr>
                <a:schemeClr val="accent1"/>
              </a:buClr>
              <a:buFont typeface="Wingdings" panose="05000000000000000000" pitchFamily="2" charset="2"/>
              <a:buChar char="ü"/>
            </a:pPr>
            <a:r>
              <a:rPr lang="en-US" sz="2000" dirty="0" smtClean="0"/>
              <a:t>Criticality, reliability and availability</a:t>
            </a:r>
            <a:endParaRPr lang="en-US" sz="2000" dirty="0"/>
          </a:p>
          <a:p>
            <a:pPr marL="450850" lvl="2">
              <a:buClr>
                <a:schemeClr val="accent1"/>
              </a:buClr>
              <a:buFont typeface="Wingdings" panose="05000000000000000000" pitchFamily="2" charset="2"/>
              <a:buChar char="ü"/>
            </a:pPr>
            <a:r>
              <a:rPr lang="en-US" sz="2000" dirty="0" smtClean="0"/>
              <a:t>Acquisition/Monitoring</a:t>
            </a:r>
            <a:endParaRPr lang="en-US" sz="2000" dirty="0"/>
          </a:p>
          <a:p>
            <a:pPr marL="450850" lvl="2">
              <a:buClr>
                <a:schemeClr val="accent1"/>
              </a:buClr>
              <a:buFont typeface="Wingdings" panose="05000000000000000000" pitchFamily="2" charset="2"/>
              <a:buChar char="ü"/>
            </a:pPr>
            <a:r>
              <a:rPr lang="en-US" sz="2000" dirty="0"/>
              <a:t>Control </a:t>
            </a:r>
          </a:p>
          <a:p>
            <a:pPr marL="450850" lvl="2">
              <a:buClr>
                <a:schemeClr val="accent1"/>
              </a:buClr>
              <a:buFont typeface="Wingdings" panose="05000000000000000000" pitchFamily="2" charset="2"/>
              <a:buChar char="ü"/>
            </a:pPr>
            <a:r>
              <a:rPr lang="en-US" sz="2000" dirty="0"/>
              <a:t>Inter process communication layer </a:t>
            </a:r>
          </a:p>
          <a:p>
            <a:pPr marL="450850" lvl="2">
              <a:buClr>
                <a:schemeClr val="accent1"/>
              </a:buClr>
              <a:buFont typeface="Wingdings" panose="05000000000000000000" pitchFamily="2" charset="2"/>
              <a:buChar char="ü"/>
            </a:pPr>
            <a:r>
              <a:rPr lang="en-GB" sz="2000" dirty="0"/>
              <a:t>Portable</a:t>
            </a:r>
          </a:p>
          <a:p>
            <a:pPr marL="450850" lvl="2">
              <a:buClr>
                <a:schemeClr val="accent1"/>
              </a:buClr>
              <a:buFont typeface="Wingdings" panose="05000000000000000000" pitchFamily="2" charset="2"/>
              <a:buChar char="ü"/>
            </a:pPr>
            <a:r>
              <a:rPr lang="en-GB" sz="2000" dirty="0"/>
              <a:t>Modular</a:t>
            </a:r>
          </a:p>
          <a:p>
            <a:pPr marL="450850" lvl="2">
              <a:buClr>
                <a:schemeClr val="accent1"/>
              </a:buClr>
              <a:buFont typeface="Wingdings" panose="05000000000000000000" pitchFamily="2" charset="2"/>
              <a:buChar char="ü"/>
            </a:pPr>
            <a:r>
              <a:rPr lang="en-GB" sz="2000" dirty="0"/>
              <a:t>Library based</a:t>
            </a:r>
          </a:p>
          <a:p>
            <a:pPr marL="450850" lvl="2">
              <a:buClr>
                <a:schemeClr val="accent1"/>
              </a:buClr>
              <a:buFont typeface="Wingdings" panose="05000000000000000000" pitchFamily="2" charset="2"/>
              <a:buChar char="ü"/>
            </a:pPr>
            <a:r>
              <a:rPr lang="en-US" sz="2000" dirty="0"/>
              <a:t> Reusability of the code. LabVIEW Object Oriented (OOP) could be a </a:t>
            </a:r>
            <a:r>
              <a:rPr lang="en-US" sz="2000" dirty="0" smtClean="0"/>
              <a:t>choice</a:t>
            </a:r>
          </a:p>
          <a:p>
            <a:pPr marL="450850" lvl="2">
              <a:buClr>
                <a:schemeClr val="accent1"/>
              </a:buClr>
              <a:buFont typeface="Wingdings" panose="05000000000000000000" pitchFamily="2" charset="2"/>
              <a:buChar char="ü"/>
            </a:pPr>
            <a:r>
              <a:rPr lang="en-US" sz="2000" dirty="0" smtClean="0"/>
              <a:t>Fail safe and redundancy</a:t>
            </a:r>
            <a:endParaRPr lang="en-US" sz="2000" dirty="0"/>
          </a:p>
          <a:p>
            <a:endParaRPr lang="en-GB" sz="2400" dirty="0" smtClean="0"/>
          </a:p>
          <a:p>
            <a:endParaRPr lang="en-GB" sz="2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55079" y="865685"/>
            <a:ext cx="457092" cy="52741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93258" y="907509"/>
            <a:ext cx="533275" cy="527414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26</a:t>
            </a:fld>
            <a:endParaRPr lang="en-US" dirty="0"/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614621" y="6386241"/>
            <a:ext cx="5072474" cy="365125"/>
          </a:xfrm>
        </p:spPr>
        <p:txBody>
          <a:bodyPr/>
          <a:lstStyle/>
          <a:p>
            <a:r>
              <a:rPr lang="en-US" dirty="0" smtClean="0"/>
              <a:t>M. Di Castro, CERN LabVIEW users meeting, November 21</a:t>
            </a:r>
            <a:r>
              <a:rPr lang="en-US" baseline="30000" dirty="0" smtClean="0"/>
              <a:t>st</a:t>
            </a:r>
            <a:r>
              <a:rPr lang="en-US" dirty="0" smtClean="0"/>
              <a:t> 2016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40250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199" y="233493"/>
            <a:ext cx="9765587" cy="715840"/>
          </a:xfrm>
        </p:spPr>
        <p:txBody>
          <a:bodyPr>
            <a:normAutofit/>
          </a:bodyPr>
          <a:lstStyle/>
          <a:p>
            <a:r>
              <a:rPr lang="en-GB" sz="2800" dirty="0" smtClean="0"/>
              <a:t>SOFTWARE ARCHITECTURE and DEVELOPMENT</a:t>
            </a:r>
            <a:endParaRPr lang="en-GB" sz="2800" dirty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228598" y="2385715"/>
            <a:ext cx="2653355" cy="393225"/>
          </a:xfrm>
          <a:prstGeom prst="rect">
            <a:avLst/>
          </a:prstGeom>
        </p:spPr>
        <p:txBody>
          <a:bodyPr vert="horz">
            <a:noAutofit/>
          </a:bodyPr>
          <a:lstStyle>
            <a:lvl1pPr marL="225425" indent="-225425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1"/>
              </a:buClr>
              <a:buSzPct val="100000"/>
              <a:buFont typeface="Arial"/>
              <a:buChar char="•"/>
              <a:defRPr kumimoji="0" sz="3000" b="0" i="0" kern="1200">
                <a:solidFill>
                  <a:srgbClr val="0C377B"/>
                </a:solidFill>
                <a:latin typeface="Ubuntu Light"/>
                <a:ea typeface="+mn-ea"/>
                <a:cs typeface="Ubuntu Light"/>
              </a:defRPr>
            </a:lvl1pPr>
            <a:lvl2pPr marL="460375" indent="-228600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bg2"/>
              </a:buClr>
              <a:buSzPct val="100000"/>
              <a:buFont typeface="Arial"/>
              <a:buChar char="•"/>
              <a:defRPr kumimoji="0" sz="2400" b="0" i="0" kern="1200" baseline="0">
                <a:solidFill>
                  <a:srgbClr val="0C377B"/>
                </a:solidFill>
                <a:latin typeface="Ubuntu Light"/>
                <a:ea typeface="+mn-ea"/>
                <a:cs typeface="Ubuntu Light"/>
              </a:defRPr>
            </a:lvl2pPr>
            <a:lvl3pPr marL="685800" indent="-225425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2"/>
              </a:buClr>
              <a:buSzPct val="100000"/>
              <a:buFont typeface="Arial"/>
              <a:buChar char="•"/>
              <a:defRPr kumimoji="0" sz="2400" b="0" i="0" kern="1200">
                <a:solidFill>
                  <a:srgbClr val="0C377B"/>
                </a:solidFill>
                <a:latin typeface="Ubuntu Light"/>
                <a:ea typeface="+mn-ea"/>
                <a:cs typeface="Ubuntu Light"/>
              </a:defRPr>
            </a:lvl3pPr>
            <a:lvl4pPr marL="909638" indent="-223838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3"/>
              </a:buClr>
              <a:buSzPct val="100000"/>
              <a:buFont typeface="Arial"/>
              <a:buChar char="•"/>
              <a:defRPr kumimoji="0" sz="2000" b="0" i="0" kern="1200">
                <a:solidFill>
                  <a:srgbClr val="0C377B"/>
                </a:solidFill>
                <a:latin typeface="Ubuntu Light"/>
                <a:ea typeface="+mn-ea"/>
                <a:cs typeface="Ubuntu Light"/>
              </a:defRPr>
            </a:lvl4pPr>
            <a:lvl5pPr marL="1146175" indent="-236538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2000" b="0" i="0" kern="1200" baseline="0">
                <a:solidFill>
                  <a:srgbClr val="0C377B"/>
                </a:solidFill>
                <a:latin typeface="Ubuntu Light"/>
                <a:ea typeface="+mn-ea"/>
                <a:cs typeface="Ubuntu Light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q"/>
            </a:pPr>
            <a:r>
              <a:rPr lang="en-GB" sz="2400" dirty="0" smtClean="0"/>
              <a:t>State machine</a:t>
            </a: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2842198" y="2426910"/>
            <a:ext cx="3178160" cy="393225"/>
          </a:xfrm>
          <a:prstGeom prst="rect">
            <a:avLst/>
          </a:prstGeom>
        </p:spPr>
        <p:txBody>
          <a:bodyPr vert="horz">
            <a:noAutofit/>
          </a:bodyPr>
          <a:lstStyle>
            <a:lvl1pPr marL="225425" indent="-225425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1"/>
              </a:buClr>
              <a:buSzPct val="100000"/>
              <a:buFont typeface="Arial"/>
              <a:buChar char="•"/>
              <a:defRPr kumimoji="0" sz="3000" b="0" i="0" kern="1200">
                <a:solidFill>
                  <a:srgbClr val="0C377B"/>
                </a:solidFill>
                <a:latin typeface="Ubuntu Light"/>
                <a:ea typeface="+mn-ea"/>
                <a:cs typeface="Ubuntu Light"/>
              </a:defRPr>
            </a:lvl1pPr>
            <a:lvl2pPr marL="460375" indent="-228600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bg2"/>
              </a:buClr>
              <a:buSzPct val="100000"/>
              <a:buFont typeface="Arial"/>
              <a:buChar char="•"/>
              <a:defRPr kumimoji="0" sz="2400" b="0" i="0" kern="1200" baseline="0">
                <a:solidFill>
                  <a:srgbClr val="0C377B"/>
                </a:solidFill>
                <a:latin typeface="Ubuntu Light"/>
                <a:ea typeface="+mn-ea"/>
                <a:cs typeface="Ubuntu Light"/>
              </a:defRPr>
            </a:lvl2pPr>
            <a:lvl3pPr marL="685800" indent="-225425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2"/>
              </a:buClr>
              <a:buSzPct val="100000"/>
              <a:buFont typeface="Arial"/>
              <a:buChar char="•"/>
              <a:defRPr kumimoji="0" sz="2400" b="0" i="0" kern="1200">
                <a:solidFill>
                  <a:srgbClr val="0C377B"/>
                </a:solidFill>
                <a:latin typeface="Ubuntu Light"/>
                <a:ea typeface="+mn-ea"/>
                <a:cs typeface="Ubuntu Light"/>
              </a:defRPr>
            </a:lvl3pPr>
            <a:lvl4pPr marL="909638" indent="-223838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3"/>
              </a:buClr>
              <a:buSzPct val="100000"/>
              <a:buFont typeface="Arial"/>
              <a:buChar char="•"/>
              <a:defRPr kumimoji="0" sz="2000" b="0" i="0" kern="1200">
                <a:solidFill>
                  <a:srgbClr val="0C377B"/>
                </a:solidFill>
                <a:latin typeface="Ubuntu Light"/>
                <a:ea typeface="+mn-ea"/>
                <a:cs typeface="Ubuntu Light"/>
              </a:defRPr>
            </a:lvl4pPr>
            <a:lvl5pPr marL="1146175" indent="-236538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2000" b="0" i="0" kern="1200" baseline="0">
                <a:solidFill>
                  <a:srgbClr val="0C377B"/>
                </a:solidFill>
                <a:latin typeface="Ubuntu Light"/>
                <a:ea typeface="+mn-ea"/>
                <a:cs typeface="Ubuntu Light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q"/>
            </a:pPr>
            <a:r>
              <a:rPr lang="en-GB" sz="2400" dirty="0" smtClean="0"/>
              <a:t>Producer consumer</a:t>
            </a: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6020358" y="2416362"/>
            <a:ext cx="3290619" cy="393225"/>
          </a:xfrm>
          <a:prstGeom prst="rect">
            <a:avLst/>
          </a:prstGeom>
        </p:spPr>
        <p:txBody>
          <a:bodyPr vert="horz">
            <a:noAutofit/>
          </a:bodyPr>
          <a:lstStyle>
            <a:lvl1pPr marL="225425" indent="-225425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1"/>
              </a:buClr>
              <a:buSzPct val="100000"/>
              <a:buFont typeface="Arial"/>
              <a:buChar char="•"/>
              <a:defRPr kumimoji="0" sz="3000" b="0" i="0" kern="1200">
                <a:solidFill>
                  <a:srgbClr val="0C377B"/>
                </a:solidFill>
                <a:latin typeface="Ubuntu Light"/>
                <a:ea typeface="+mn-ea"/>
                <a:cs typeface="Ubuntu Light"/>
              </a:defRPr>
            </a:lvl1pPr>
            <a:lvl2pPr marL="460375" indent="-228600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bg2"/>
              </a:buClr>
              <a:buSzPct val="100000"/>
              <a:buFont typeface="Arial"/>
              <a:buChar char="•"/>
              <a:defRPr kumimoji="0" sz="2400" b="0" i="0" kern="1200" baseline="0">
                <a:solidFill>
                  <a:srgbClr val="0C377B"/>
                </a:solidFill>
                <a:latin typeface="Ubuntu Light"/>
                <a:ea typeface="+mn-ea"/>
                <a:cs typeface="Ubuntu Light"/>
              </a:defRPr>
            </a:lvl2pPr>
            <a:lvl3pPr marL="685800" indent="-225425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2"/>
              </a:buClr>
              <a:buSzPct val="100000"/>
              <a:buFont typeface="Arial"/>
              <a:buChar char="•"/>
              <a:defRPr kumimoji="0" sz="2400" b="0" i="0" kern="1200">
                <a:solidFill>
                  <a:srgbClr val="0C377B"/>
                </a:solidFill>
                <a:latin typeface="Ubuntu Light"/>
                <a:ea typeface="+mn-ea"/>
                <a:cs typeface="Ubuntu Light"/>
              </a:defRPr>
            </a:lvl3pPr>
            <a:lvl4pPr marL="909638" indent="-223838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3"/>
              </a:buClr>
              <a:buSzPct val="100000"/>
              <a:buFont typeface="Arial"/>
              <a:buChar char="•"/>
              <a:defRPr kumimoji="0" sz="2000" b="0" i="0" kern="1200">
                <a:solidFill>
                  <a:srgbClr val="0C377B"/>
                </a:solidFill>
                <a:latin typeface="Ubuntu Light"/>
                <a:ea typeface="+mn-ea"/>
                <a:cs typeface="Ubuntu Light"/>
              </a:defRPr>
            </a:lvl4pPr>
            <a:lvl5pPr marL="1146175" indent="-236538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2000" b="0" i="0" kern="1200" baseline="0">
                <a:solidFill>
                  <a:srgbClr val="0C377B"/>
                </a:solidFill>
                <a:latin typeface="Ubuntu Light"/>
                <a:ea typeface="+mn-ea"/>
                <a:cs typeface="Ubuntu Light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q"/>
            </a:pPr>
            <a:r>
              <a:rPr lang="en-GB" sz="2400" dirty="0" smtClean="0"/>
              <a:t>Messages handling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200399"/>
            <a:ext cx="3100176" cy="1834864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2198" y="2891950"/>
            <a:ext cx="3610241" cy="2451762"/>
          </a:xfrm>
          <a:prstGeom prst="rect">
            <a:avLst/>
          </a:prstGeom>
        </p:spPr>
      </p:pic>
      <p:sp>
        <p:nvSpPr>
          <p:cNvPr id="13" name="Content Placeholder 2"/>
          <p:cNvSpPr txBox="1">
            <a:spLocks/>
          </p:cNvSpPr>
          <p:nvPr/>
        </p:nvSpPr>
        <p:spPr>
          <a:xfrm>
            <a:off x="457199" y="5456722"/>
            <a:ext cx="8226425" cy="393225"/>
          </a:xfrm>
          <a:prstGeom prst="rect">
            <a:avLst/>
          </a:prstGeom>
        </p:spPr>
        <p:txBody>
          <a:bodyPr vert="horz">
            <a:noAutofit/>
          </a:bodyPr>
          <a:lstStyle>
            <a:lvl1pPr marL="225425" indent="-225425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1"/>
              </a:buClr>
              <a:buSzPct val="100000"/>
              <a:buFont typeface="Arial"/>
              <a:buChar char="•"/>
              <a:defRPr kumimoji="0" sz="3000" b="0" i="0" kern="1200">
                <a:solidFill>
                  <a:srgbClr val="0C377B"/>
                </a:solidFill>
                <a:latin typeface="Ubuntu Light"/>
                <a:ea typeface="+mn-ea"/>
                <a:cs typeface="Ubuntu Light"/>
              </a:defRPr>
            </a:lvl1pPr>
            <a:lvl2pPr marL="460375" indent="-228600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bg2"/>
              </a:buClr>
              <a:buSzPct val="100000"/>
              <a:buFont typeface="Arial"/>
              <a:buChar char="•"/>
              <a:defRPr kumimoji="0" sz="2400" b="0" i="0" kern="1200" baseline="0">
                <a:solidFill>
                  <a:srgbClr val="0C377B"/>
                </a:solidFill>
                <a:latin typeface="Ubuntu Light"/>
                <a:ea typeface="+mn-ea"/>
                <a:cs typeface="Ubuntu Light"/>
              </a:defRPr>
            </a:lvl2pPr>
            <a:lvl3pPr marL="685800" indent="-225425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2"/>
              </a:buClr>
              <a:buSzPct val="100000"/>
              <a:buFont typeface="Arial"/>
              <a:buChar char="•"/>
              <a:defRPr kumimoji="0" sz="2400" b="0" i="0" kern="1200">
                <a:solidFill>
                  <a:srgbClr val="0C377B"/>
                </a:solidFill>
                <a:latin typeface="Ubuntu Light"/>
                <a:ea typeface="+mn-ea"/>
                <a:cs typeface="Ubuntu Light"/>
              </a:defRPr>
            </a:lvl3pPr>
            <a:lvl4pPr marL="909638" indent="-223838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3"/>
              </a:buClr>
              <a:buSzPct val="100000"/>
              <a:buFont typeface="Arial"/>
              <a:buChar char="•"/>
              <a:defRPr kumimoji="0" sz="2000" b="0" i="0" kern="1200">
                <a:solidFill>
                  <a:srgbClr val="0C377B"/>
                </a:solidFill>
                <a:latin typeface="Ubuntu Light"/>
                <a:ea typeface="+mn-ea"/>
                <a:cs typeface="Ubuntu Light"/>
              </a:defRPr>
            </a:lvl4pPr>
            <a:lvl5pPr marL="1146175" indent="-236538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2000" b="0" i="0" kern="1200" baseline="0">
                <a:solidFill>
                  <a:srgbClr val="0C377B"/>
                </a:solidFill>
                <a:latin typeface="Ubuntu Light"/>
                <a:ea typeface="+mn-ea"/>
                <a:cs typeface="Ubuntu Light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Ø"/>
            </a:pPr>
            <a:r>
              <a:rPr lang="en-GB" sz="2400" b="1" dirty="0" smtClean="0">
                <a:solidFill>
                  <a:srgbClr val="FF0000"/>
                </a:solidFill>
              </a:rPr>
              <a:t>Software architectures are part of the CERN standard NI training</a:t>
            </a:r>
          </a:p>
        </p:txBody>
      </p:sp>
      <p:grpSp>
        <p:nvGrpSpPr>
          <p:cNvPr id="14" name="Group 13"/>
          <p:cNvGrpSpPr/>
          <p:nvPr/>
        </p:nvGrpSpPr>
        <p:grpSpPr>
          <a:xfrm>
            <a:off x="6460390" y="3015993"/>
            <a:ext cx="2520170" cy="2203675"/>
            <a:chOff x="6492193" y="3502822"/>
            <a:chExt cx="2520170" cy="2203675"/>
          </a:xfrm>
        </p:grpSpPr>
        <p:pic>
          <p:nvPicPr>
            <p:cNvPr id="2051" name="B4EDB14F-65B1-4A7F-9A1E-580DBF94486F" descr="86C5AB37-4D3F-47C3-8AAC-DA6C67AE7E2F@cern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560360" y="4326894"/>
              <a:ext cx="2427511" cy="13796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050" name="1525D528-CBB5-4B60-BD7C-D84B66964CDD" descr="848DF9EE-D9A3-44E8-8EDA-2CA703B9CA8A@cern"/>
            <p:cNvPicPr>
              <a:picLocks noChangeAspect="1" noChangeArrowheads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2930"/>
            <a:stretch/>
          </p:blipFill>
          <p:spPr bwMode="auto">
            <a:xfrm>
              <a:off x="6492193" y="3502822"/>
              <a:ext cx="2520170" cy="15998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5" name="Content Placeholder 2"/>
          <p:cNvSpPr>
            <a:spLocks noGrp="1"/>
          </p:cNvSpPr>
          <p:nvPr>
            <p:ph sz="quarter" idx="13"/>
          </p:nvPr>
        </p:nvSpPr>
        <p:spPr>
          <a:xfrm>
            <a:off x="457199" y="893598"/>
            <a:ext cx="7399760" cy="661652"/>
          </a:xfrm>
        </p:spPr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US" sz="2000" dirty="0" smtClean="0"/>
              <a:t>Software architecture and implementation are fundamental for a successful project!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US" sz="1600" dirty="0" smtClean="0"/>
              <a:t>Follow LabVIEW programming best practice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US" sz="1600" dirty="0" smtClean="0"/>
              <a:t>Architecture models and template</a:t>
            </a:r>
            <a:endParaRPr lang="en-GB" sz="2000" dirty="0" smtClean="0"/>
          </a:p>
          <a:p>
            <a:endParaRPr lang="en-GB" sz="2000" dirty="0"/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856959" y="949333"/>
            <a:ext cx="533275" cy="527414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523468" y="944549"/>
            <a:ext cx="457092" cy="527414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27</a:t>
            </a:fld>
            <a:endParaRPr lang="en-US" dirty="0"/>
          </a:p>
        </p:txBody>
      </p:sp>
      <p:sp>
        <p:nvSpPr>
          <p:cNvPr id="18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614621" y="6386241"/>
            <a:ext cx="5072474" cy="365125"/>
          </a:xfrm>
        </p:spPr>
        <p:txBody>
          <a:bodyPr/>
          <a:lstStyle/>
          <a:p>
            <a:r>
              <a:rPr lang="en-US" dirty="0" smtClean="0"/>
              <a:t>M. Di Castro, CERN LabVIEW users meeting, November 21</a:t>
            </a:r>
            <a:r>
              <a:rPr lang="en-US" baseline="30000" dirty="0" smtClean="0"/>
              <a:t>st</a:t>
            </a:r>
            <a:r>
              <a:rPr lang="en-US" dirty="0" smtClean="0"/>
              <a:t> 2016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86104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3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DEVELOPMENT MONITORING</a:t>
            </a:r>
            <a:endParaRPr lang="en-GB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457629" y="1658805"/>
            <a:ext cx="8226425" cy="4136187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25425" indent="-225425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1"/>
              </a:buClr>
              <a:buSzPct val="100000"/>
              <a:buFont typeface="Arial"/>
              <a:buChar char="•"/>
              <a:defRPr kumimoji="0" sz="3000" b="0" i="0" kern="1200">
                <a:solidFill>
                  <a:srgbClr val="0C377B"/>
                </a:solidFill>
                <a:latin typeface="Ubuntu Light"/>
                <a:ea typeface="+mn-ea"/>
                <a:cs typeface="Ubuntu Light"/>
              </a:defRPr>
            </a:lvl1pPr>
            <a:lvl2pPr marL="460375" indent="-228600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bg2"/>
              </a:buClr>
              <a:buSzPct val="100000"/>
              <a:buFont typeface="Arial"/>
              <a:buChar char="•"/>
              <a:defRPr kumimoji="0" sz="2400" b="0" i="0" kern="1200" baseline="0">
                <a:solidFill>
                  <a:srgbClr val="0C377B"/>
                </a:solidFill>
                <a:latin typeface="Ubuntu Light"/>
                <a:ea typeface="+mn-ea"/>
                <a:cs typeface="Ubuntu Light"/>
              </a:defRPr>
            </a:lvl2pPr>
            <a:lvl3pPr marL="685800" indent="-225425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2"/>
              </a:buClr>
              <a:buSzPct val="100000"/>
              <a:buFont typeface="Arial"/>
              <a:buChar char="•"/>
              <a:defRPr kumimoji="0" sz="2400" b="0" i="0" kern="1200">
                <a:solidFill>
                  <a:srgbClr val="0C377B"/>
                </a:solidFill>
                <a:latin typeface="Ubuntu Light"/>
                <a:ea typeface="+mn-ea"/>
                <a:cs typeface="Ubuntu Light"/>
              </a:defRPr>
            </a:lvl3pPr>
            <a:lvl4pPr marL="909638" indent="-223838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3"/>
              </a:buClr>
              <a:buSzPct val="100000"/>
              <a:buFont typeface="Arial"/>
              <a:buChar char="•"/>
              <a:defRPr kumimoji="0" sz="2000" b="0" i="0" kern="1200">
                <a:solidFill>
                  <a:srgbClr val="0C377B"/>
                </a:solidFill>
                <a:latin typeface="Ubuntu Light"/>
                <a:ea typeface="+mn-ea"/>
                <a:cs typeface="Ubuntu Light"/>
              </a:defRPr>
            </a:lvl4pPr>
            <a:lvl5pPr marL="1146175" indent="-236538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2000" b="0" i="0" kern="1200" baseline="0">
                <a:solidFill>
                  <a:srgbClr val="0C377B"/>
                </a:solidFill>
                <a:latin typeface="Ubuntu Light"/>
                <a:ea typeface="+mn-ea"/>
                <a:cs typeface="Ubuntu Light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Ø"/>
            </a:pPr>
            <a:r>
              <a:rPr lang="en-GB" dirty="0" smtClean="0"/>
              <a:t>Strongly suggested for critical missions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dirty="0"/>
              <a:t>Audit 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GB" dirty="0"/>
              <a:t>Identify a group of people who are given responsibility and authority for improving organizational processes</a:t>
            </a:r>
            <a:endParaRPr lang="en-GB" dirty="0" smtClean="0"/>
          </a:p>
          <a:p>
            <a:pPr>
              <a:buFont typeface="Wingdings" panose="05000000000000000000" pitchFamily="2" charset="2"/>
              <a:buChar char="Ø"/>
            </a:pPr>
            <a:r>
              <a:rPr lang="en-GB" dirty="0" smtClean="0"/>
              <a:t>LV architect supervising LV developers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dirty="0" smtClean="0"/>
              <a:t>Notifications tool for </a:t>
            </a:r>
            <a:r>
              <a:rPr lang="en-GB" dirty="0"/>
              <a:t>tasks </a:t>
            </a:r>
            <a:r>
              <a:rPr lang="en-GB" dirty="0" smtClean="0"/>
              <a:t>assignments (Jira)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dirty="0" smtClean="0"/>
              <a:t>CODE review!</a:t>
            </a:r>
          </a:p>
          <a:p>
            <a:endParaRPr lang="en-GB" dirty="0" smtClean="0"/>
          </a:p>
          <a:p>
            <a:endParaRPr lang="en-GB" dirty="0" smtClean="0"/>
          </a:p>
          <a:p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53002" y="116497"/>
            <a:ext cx="877765" cy="1012806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28</a:t>
            </a:fld>
            <a:endParaRPr lang="en-US" dirty="0"/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614621" y="6386241"/>
            <a:ext cx="5072474" cy="365125"/>
          </a:xfrm>
        </p:spPr>
        <p:txBody>
          <a:bodyPr/>
          <a:lstStyle/>
          <a:p>
            <a:r>
              <a:rPr lang="en-US" dirty="0" smtClean="0"/>
              <a:t>M. Di Castro, CERN LabVIEW users meeting, November 21</a:t>
            </a:r>
            <a:r>
              <a:rPr lang="en-US" baseline="30000" dirty="0" smtClean="0"/>
              <a:t>st</a:t>
            </a:r>
            <a:r>
              <a:rPr lang="en-US" dirty="0" smtClean="0"/>
              <a:t> 2016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8564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Content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457200" y="1231887"/>
            <a:ext cx="8226425" cy="5016068"/>
          </a:xfrm>
        </p:spPr>
        <p:txBody>
          <a:bodyPr>
            <a:normAutofit fontScale="92500" lnSpcReduction="10000"/>
          </a:bodyPr>
          <a:lstStyle/>
          <a:p>
            <a:pPr>
              <a:spcBef>
                <a:spcPts val="1200"/>
              </a:spcBef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en-GB" sz="3200" dirty="0">
                <a:solidFill>
                  <a:srgbClr val="0C377B">
                    <a:alpha val="20000"/>
                  </a:srgbClr>
                </a:solidFill>
              </a:rPr>
              <a:t>Starting with LabVIEW at CERN</a:t>
            </a:r>
          </a:p>
          <a:p>
            <a:pPr>
              <a:spcBef>
                <a:spcPts val="1200"/>
              </a:spcBef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en-GB" sz="3200" dirty="0">
                <a:solidFill>
                  <a:srgbClr val="0C377B">
                    <a:alpha val="20000"/>
                  </a:srgbClr>
                </a:solidFill>
              </a:rPr>
              <a:t>Documentation and code management </a:t>
            </a:r>
          </a:p>
          <a:p>
            <a:pPr>
              <a:spcBef>
                <a:spcPts val="1200"/>
              </a:spcBef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en-GB" sz="3200" dirty="0">
                <a:solidFill>
                  <a:srgbClr val="0C377B">
                    <a:alpha val="20000"/>
                  </a:srgbClr>
                </a:solidFill>
              </a:rPr>
              <a:t>Development models and workflow</a:t>
            </a:r>
          </a:p>
          <a:p>
            <a:pPr>
              <a:spcBef>
                <a:spcPts val="1200"/>
              </a:spcBef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en-GB" sz="3200" dirty="0">
                <a:solidFill>
                  <a:srgbClr val="0C377B">
                    <a:alpha val="20000"/>
                  </a:srgbClr>
                </a:solidFill>
              </a:rPr>
              <a:t>Requirements analysis</a:t>
            </a:r>
          </a:p>
          <a:p>
            <a:pPr>
              <a:spcBef>
                <a:spcPts val="1200"/>
              </a:spcBef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en-GB" sz="3200" dirty="0">
                <a:solidFill>
                  <a:srgbClr val="0C377B">
                    <a:alpha val="20000"/>
                  </a:srgbClr>
                </a:solidFill>
              </a:rPr>
              <a:t>Software architecture and development</a:t>
            </a:r>
          </a:p>
          <a:p>
            <a:pPr>
              <a:spcBef>
                <a:spcPts val="1200"/>
              </a:spcBef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en-GB" sz="3200" dirty="0"/>
              <a:t>Testing and deployment</a:t>
            </a:r>
          </a:p>
          <a:p>
            <a:pPr>
              <a:spcBef>
                <a:spcPts val="1200"/>
              </a:spcBef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en-GB" sz="3200" dirty="0">
                <a:solidFill>
                  <a:srgbClr val="0C377B">
                    <a:alpha val="20000"/>
                  </a:srgbClr>
                </a:solidFill>
              </a:rPr>
              <a:t>Conclusions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29</a:t>
            </a:fld>
            <a:endParaRPr 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614621" y="6386241"/>
            <a:ext cx="5072474" cy="365125"/>
          </a:xfrm>
        </p:spPr>
        <p:txBody>
          <a:bodyPr/>
          <a:lstStyle/>
          <a:p>
            <a:r>
              <a:rPr lang="en-US" dirty="0" smtClean="0"/>
              <a:t>M. Di Castro, CERN LabVIEW users meeting, November 21</a:t>
            </a:r>
            <a:r>
              <a:rPr lang="en-US" baseline="30000" dirty="0" smtClean="0"/>
              <a:t>st</a:t>
            </a:r>
            <a:r>
              <a:rPr lang="en-US" dirty="0" smtClean="0"/>
              <a:t> 2016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5001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6771" y="0"/>
            <a:ext cx="8226854" cy="715840"/>
          </a:xfrm>
        </p:spPr>
        <p:txBody>
          <a:bodyPr/>
          <a:lstStyle/>
          <a:p>
            <a:r>
              <a:rPr lang="en-US" dirty="0" smtClean="0"/>
              <a:t>Starting with </a:t>
            </a:r>
            <a:r>
              <a:rPr lang="en-US" dirty="0" err="1" smtClean="0"/>
              <a:t>LabVIEW</a:t>
            </a:r>
            <a:r>
              <a:rPr lang="en-US" dirty="0" smtClean="0"/>
              <a:t> at CERN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457200" y="868133"/>
            <a:ext cx="8226425" cy="4934122"/>
          </a:xfrm>
        </p:spPr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US" sz="2000" dirty="0"/>
              <a:t>Use NI trainings (on site + online)</a:t>
            </a:r>
            <a:endParaRPr lang="en-US" sz="2000" dirty="0">
              <a:hlinkClick r:id="rId2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US" sz="2000" dirty="0" smtClean="0">
                <a:hlinkClick r:id="rId2"/>
              </a:rPr>
              <a:t>www.cern.ch/labview</a:t>
            </a:r>
            <a:endParaRPr lang="en-US" sz="2000" dirty="0" smtClean="0"/>
          </a:p>
          <a:p>
            <a:pPr>
              <a:buFont typeface="Wingdings" panose="05000000000000000000" pitchFamily="2" charset="2"/>
              <a:buChar char="Ø"/>
            </a:pPr>
            <a:r>
              <a:rPr lang="en-US" sz="2000" dirty="0" smtClean="0"/>
              <a:t>We </a:t>
            </a:r>
            <a:r>
              <a:rPr lang="en-US" sz="2000" dirty="0"/>
              <a:t>propose “LabVIEW Programming Best Practices”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000" dirty="0"/>
              <a:t>Why?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US" sz="2000" dirty="0"/>
              <a:t>Teach </a:t>
            </a:r>
            <a:r>
              <a:rPr lang="en-US" sz="2000" dirty="0" smtClean="0"/>
              <a:t>LabVIEW </a:t>
            </a:r>
            <a:r>
              <a:rPr lang="en-US" sz="2000" dirty="0"/>
              <a:t>to new comers almost every month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US" sz="2000" dirty="0"/>
              <a:t>Read </a:t>
            </a:r>
            <a:r>
              <a:rPr lang="en-US" sz="2000" dirty="0" smtClean="0"/>
              <a:t>standard </a:t>
            </a:r>
            <a:r>
              <a:rPr lang="en-US" sz="2000" dirty="0"/>
              <a:t>code. Overlapping developers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US" sz="2000" dirty="0"/>
              <a:t>Maintain </a:t>
            </a:r>
            <a:r>
              <a:rPr lang="en-US" sz="2000" dirty="0" smtClean="0"/>
              <a:t>the </a:t>
            </a:r>
            <a:r>
              <a:rPr lang="en-US" sz="2000" dirty="0"/>
              <a:t>code in medium and/or long term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000" dirty="0"/>
              <a:t>How?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US" sz="2000" dirty="0"/>
              <a:t>Short exercises to verify the use of best practices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US" sz="2000" dirty="0"/>
              <a:t>Make sure people read/understand the wiki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US" sz="2000" dirty="0"/>
              <a:t>Write documentation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US" sz="2000" dirty="0"/>
              <a:t>Use source control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mr-IN" sz="2000" dirty="0"/>
              <a:t>…</a:t>
            </a:r>
            <a:endParaRPr lang="en-US" sz="2000" dirty="0"/>
          </a:p>
          <a:p>
            <a:pPr lvl="1"/>
            <a:endParaRPr lang="en-US" sz="2000" dirty="0"/>
          </a:p>
          <a:p>
            <a:pPr lvl="1"/>
            <a:endParaRPr lang="en-US" sz="2000" dirty="0"/>
          </a:p>
          <a:p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614621" y="6386241"/>
            <a:ext cx="5072474" cy="365125"/>
          </a:xfrm>
        </p:spPr>
        <p:txBody>
          <a:bodyPr/>
          <a:lstStyle/>
          <a:p>
            <a:r>
              <a:rPr lang="en-US" dirty="0" smtClean="0"/>
              <a:t>M. Di Castro, CERN LabVIEW users meeting, November 21</a:t>
            </a:r>
            <a:r>
              <a:rPr lang="en-US" baseline="30000" dirty="0" smtClean="0"/>
              <a:t>st</a:t>
            </a:r>
            <a:r>
              <a:rPr lang="en-US" dirty="0" smtClean="0"/>
              <a:t> 2016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84928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GB" dirty="0" smtClean="0"/>
              <a:t>TEST and Validation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20633" y="2154802"/>
            <a:ext cx="6678379" cy="3259516"/>
          </a:xfrm>
          <a:prstGeom prst="rect">
            <a:avLst/>
          </a:prstGeom>
        </p:spPr>
      </p:pic>
      <p:sp>
        <p:nvSpPr>
          <p:cNvPr id="4" name="Content Placeholder 2"/>
          <p:cNvSpPr>
            <a:spLocks noGrp="1"/>
          </p:cNvSpPr>
          <p:nvPr>
            <p:ph sz="quarter" idx="13"/>
          </p:nvPr>
        </p:nvSpPr>
        <p:spPr>
          <a:xfrm>
            <a:off x="457629" y="945612"/>
            <a:ext cx="8226425" cy="910620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GB" sz="2400" dirty="0" smtClean="0"/>
              <a:t>Models/standards for testing and validation of the code are fundamental for a successful project commitment</a:t>
            </a:r>
          </a:p>
          <a:p>
            <a:endParaRPr lang="en-GB" sz="2400" dirty="0"/>
          </a:p>
        </p:txBody>
      </p:sp>
      <p:sp>
        <p:nvSpPr>
          <p:cNvPr id="3" name="TextBox 2"/>
          <p:cNvSpPr txBox="1"/>
          <p:nvPr/>
        </p:nvSpPr>
        <p:spPr>
          <a:xfrm>
            <a:off x="4222143" y="5442023"/>
            <a:ext cx="388760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 smtClean="0"/>
              <a:t>Example of test model used for the LHC Collimators control</a:t>
            </a:r>
            <a:endParaRPr lang="en-GB" sz="11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15359" y="1050077"/>
            <a:ext cx="529858" cy="611375"/>
          </a:xfrm>
          <a:prstGeom prst="rect">
            <a:avLst/>
          </a:prstGeom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30</a:t>
            </a:fld>
            <a:endParaRPr lang="en-US" dirty="0"/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614621" y="6386241"/>
            <a:ext cx="5072474" cy="365125"/>
          </a:xfrm>
        </p:spPr>
        <p:txBody>
          <a:bodyPr/>
          <a:lstStyle/>
          <a:p>
            <a:r>
              <a:rPr lang="en-US" dirty="0" smtClean="0"/>
              <a:t>M. Di Castro, CERN LabVIEW users meeting, November 21</a:t>
            </a:r>
            <a:r>
              <a:rPr lang="en-US" baseline="30000" dirty="0" smtClean="0"/>
              <a:t>st</a:t>
            </a:r>
            <a:r>
              <a:rPr lang="en-US" dirty="0" smtClean="0"/>
              <a:t> 2016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1041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GB" dirty="0" smtClean="0"/>
              <a:t>TEST and Validation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457200" y="877771"/>
            <a:ext cx="8948764" cy="5028279"/>
          </a:xfrm>
        </p:spPr>
        <p:txBody>
          <a:bodyPr>
            <a:no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GB" sz="2000" dirty="0" smtClean="0"/>
              <a:t>Unit test</a:t>
            </a:r>
          </a:p>
          <a:p>
            <a:pPr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GB" sz="2000" dirty="0" smtClean="0"/>
              <a:t>System integration</a:t>
            </a:r>
          </a:p>
          <a:p>
            <a:pPr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GB" sz="2000" dirty="0"/>
              <a:t>Formal </a:t>
            </a:r>
            <a:r>
              <a:rPr lang="en-GB" sz="2000" dirty="0" smtClean="0"/>
              <a:t>review (deadlock, starvation…)</a:t>
            </a:r>
          </a:p>
          <a:p>
            <a:pPr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GB" sz="2000" dirty="0" smtClean="0"/>
              <a:t>System test </a:t>
            </a:r>
          </a:p>
          <a:p>
            <a:pPr lvl="1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en-GB" sz="2000" dirty="0" smtClean="0"/>
              <a:t>NI Tracetool for timing performance</a:t>
            </a:r>
          </a:p>
          <a:p>
            <a:pPr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GB" sz="2000" dirty="0" smtClean="0"/>
              <a:t>Regression test (updates compatibility test)</a:t>
            </a:r>
          </a:p>
          <a:p>
            <a:pPr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GB" sz="2000" dirty="0" smtClean="0"/>
              <a:t>Acceptance test (Alpha test)</a:t>
            </a:r>
          </a:p>
          <a:p>
            <a:pPr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GB" sz="2000" dirty="0" smtClean="0"/>
              <a:t>Operational test (Beta test)</a:t>
            </a:r>
          </a:p>
          <a:p>
            <a:pPr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GB" sz="2000" dirty="0" smtClean="0"/>
              <a:t>Reliability runs (long terms memory leak)</a:t>
            </a:r>
          </a:p>
          <a:p>
            <a:pPr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GB" sz="2000" dirty="0" smtClean="0"/>
              <a:t>Offline System replication (mock-up)</a:t>
            </a:r>
          </a:p>
          <a:p>
            <a:pPr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GB" sz="2000" dirty="0" smtClean="0"/>
              <a:t>Ad-hoc test tool </a:t>
            </a:r>
          </a:p>
          <a:p>
            <a:pPr lvl="1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en-GB" sz="1400" dirty="0" smtClean="0"/>
              <a:t>LHC collimator test sequencer</a:t>
            </a:r>
          </a:p>
          <a:p>
            <a:endParaRPr lang="en-GB" sz="2000" dirty="0" smtClean="0"/>
          </a:p>
          <a:p>
            <a:endParaRPr lang="en-GB" sz="2000" dirty="0" smtClean="0"/>
          </a:p>
          <a:p>
            <a:endParaRPr lang="en-GB" sz="2000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58578" y="1372628"/>
            <a:ext cx="379022" cy="374856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06037" y="1345083"/>
            <a:ext cx="356920" cy="41183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88519" y="891169"/>
            <a:ext cx="379022" cy="37485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35978" y="863624"/>
            <a:ext cx="356920" cy="411831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93863" y="1776167"/>
            <a:ext cx="356920" cy="411831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67541" y="2187998"/>
            <a:ext cx="356920" cy="411831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77433" y="3182590"/>
            <a:ext cx="356920" cy="411831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83079" y="3682077"/>
            <a:ext cx="379022" cy="374856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30538" y="3654532"/>
            <a:ext cx="356920" cy="411831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83079" y="4093908"/>
            <a:ext cx="379022" cy="374856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30538" y="4066363"/>
            <a:ext cx="356920" cy="411831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64034" y="4559491"/>
            <a:ext cx="356920" cy="411831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64034" y="4985469"/>
            <a:ext cx="356920" cy="411831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34147" y="5397300"/>
            <a:ext cx="356920" cy="411831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31</a:t>
            </a:fld>
            <a:endParaRPr lang="en-US" dirty="0"/>
          </a:p>
        </p:txBody>
      </p:sp>
      <p:sp>
        <p:nvSpPr>
          <p:cNvPr id="2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614621" y="6386241"/>
            <a:ext cx="5072474" cy="365125"/>
          </a:xfrm>
        </p:spPr>
        <p:txBody>
          <a:bodyPr/>
          <a:lstStyle/>
          <a:p>
            <a:r>
              <a:rPr lang="en-US" dirty="0" smtClean="0"/>
              <a:t>M. Di Castro, CERN LabVIEW users meeting, November 21</a:t>
            </a:r>
            <a:r>
              <a:rPr lang="en-US" baseline="30000" dirty="0" smtClean="0"/>
              <a:t>st</a:t>
            </a:r>
            <a:r>
              <a:rPr lang="en-US" dirty="0" smtClean="0"/>
              <a:t> 2016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16271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GB" dirty="0" smtClean="0"/>
              <a:t>DEPLOYMENT</a:t>
            </a:r>
            <a:endParaRPr lang="en-GB" dirty="0"/>
          </a:p>
        </p:txBody>
      </p:sp>
      <p:sp>
        <p:nvSpPr>
          <p:cNvPr id="4" name="Content Placeholder 2"/>
          <p:cNvSpPr>
            <a:spLocks noGrp="1"/>
          </p:cNvSpPr>
          <p:nvPr>
            <p:ph sz="quarter" idx="13"/>
          </p:nvPr>
        </p:nvSpPr>
        <p:spPr>
          <a:xfrm>
            <a:off x="178904" y="1338947"/>
            <a:ext cx="8226854" cy="3137637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endParaRPr lang="en-US" sz="2800" dirty="0" smtClean="0"/>
          </a:p>
          <a:p>
            <a:pPr>
              <a:buFont typeface="Wingdings" panose="05000000000000000000" pitchFamily="2" charset="2"/>
              <a:buChar char="Ø"/>
            </a:pPr>
            <a:r>
              <a:rPr lang="en-US" sz="2800" dirty="0" smtClean="0"/>
              <a:t>Test-bench/mock-up first</a:t>
            </a:r>
            <a:endParaRPr lang="en-US" sz="2800" dirty="0"/>
          </a:p>
          <a:p>
            <a:pPr>
              <a:buFont typeface="Wingdings" panose="05000000000000000000" pitchFamily="2" charset="2"/>
              <a:buChar char="Ø"/>
            </a:pPr>
            <a:r>
              <a:rPr lang="en-US" sz="2800" dirty="0" smtClean="0"/>
              <a:t>Real conditions</a:t>
            </a:r>
          </a:p>
          <a:p>
            <a:pPr lvl="2">
              <a:buFont typeface="Wingdings" panose="05000000000000000000" pitchFamily="2" charset="2"/>
              <a:buChar char="ü"/>
            </a:pPr>
            <a:r>
              <a:rPr lang="en-US" sz="2200" dirty="0" smtClean="0"/>
              <a:t>Dry runs first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800" dirty="0" smtClean="0"/>
              <a:t>Monitoring tool to track errors and operational scenarios </a:t>
            </a:r>
          </a:p>
          <a:p>
            <a:pPr lvl="2">
              <a:buFont typeface="Wingdings" panose="05000000000000000000" pitchFamily="2" charset="2"/>
              <a:buChar char="ü"/>
            </a:pPr>
            <a:r>
              <a:rPr lang="en-US" sz="1800" dirty="0" smtClean="0"/>
              <a:t>RADE logger</a:t>
            </a:r>
            <a:endParaRPr lang="en-US" sz="18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96547" y="1964604"/>
            <a:ext cx="379022" cy="37485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44006" y="1937059"/>
            <a:ext cx="356920" cy="41183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20971" y="2499633"/>
            <a:ext cx="379022" cy="37485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68430" y="2472088"/>
            <a:ext cx="356920" cy="411831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22378" y="3473555"/>
            <a:ext cx="356920" cy="411831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32</a:t>
            </a:fld>
            <a:endParaRPr lang="en-US" dirty="0"/>
          </a:p>
        </p:txBody>
      </p:sp>
      <p:sp>
        <p:nvSpPr>
          <p:cNvPr id="10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614621" y="6386241"/>
            <a:ext cx="5072474" cy="365125"/>
          </a:xfrm>
        </p:spPr>
        <p:txBody>
          <a:bodyPr/>
          <a:lstStyle/>
          <a:p>
            <a:r>
              <a:rPr lang="en-US" dirty="0" smtClean="0"/>
              <a:t>M. Di Castro, CERN LabVIEW users meeting, November 21</a:t>
            </a:r>
            <a:r>
              <a:rPr lang="en-US" baseline="30000" dirty="0" smtClean="0"/>
              <a:t>st</a:t>
            </a:r>
            <a:r>
              <a:rPr lang="en-US" dirty="0" smtClean="0"/>
              <a:t> 2016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47870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/>
              <a:t>CONCLUSION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386037" y="997334"/>
            <a:ext cx="8226425" cy="5028279"/>
          </a:xfrm>
        </p:spPr>
        <p:txBody>
          <a:bodyPr>
            <a:normAutofit fontScale="77500" lnSpcReduction="20000"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GB" dirty="0" smtClean="0"/>
              <a:t>LabVIEW is a great user friendly control tool used worldwide in labs, industry and accelerators domains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dirty="0" smtClean="0"/>
              <a:t>Projects development must follow a rigorous workflow to benefit from LabVIEW modularity and readability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dirty="0" smtClean="0"/>
              <a:t>Software maintainability and portability can be guaranteed using tools like SVN, Jira, Requirements Gateway etc.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dirty="0" smtClean="0"/>
              <a:t>Project architecture and tests have to be adapted to the requirements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dirty="0"/>
              <a:t>F</a:t>
            </a:r>
            <a:r>
              <a:rPr lang="en-GB" dirty="0" smtClean="0"/>
              <a:t>ailure mode, criticality analysis and redundancy are fundamental for critical projects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dirty="0" smtClean="0"/>
              <a:t>Documentation is a daily task for the developers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dirty="0" smtClean="0"/>
              <a:t>We can provide the tools to make a GL program a powerful tool for robust test benches as well as a solution to control critical equipment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33</a:t>
            </a:fld>
            <a:endParaRPr 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614621" y="6386241"/>
            <a:ext cx="5072474" cy="365125"/>
          </a:xfrm>
        </p:spPr>
        <p:txBody>
          <a:bodyPr/>
          <a:lstStyle/>
          <a:p>
            <a:r>
              <a:rPr lang="en-US" dirty="0" smtClean="0"/>
              <a:t>M. Di Castro, CERN LabVIEW users meeting, November 21</a:t>
            </a:r>
            <a:r>
              <a:rPr lang="en-US" baseline="30000" dirty="0" smtClean="0"/>
              <a:t>st</a:t>
            </a:r>
            <a:r>
              <a:rPr lang="en-US" dirty="0" smtClean="0"/>
              <a:t> 2016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7177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Thank you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4333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/>
        </p:nvSpPr>
        <p:spPr>
          <a:xfrm>
            <a:off x="4702242" y="1481836"/>
            <a:ext cx="4285753" cy="3908579"/>
          </a:xfrm>
          <a:prstGeom prst="rect">
            <a:avLst/>
          </a:prstGeom>
          <a:solidFill>
            <a:srgbClr val="FF0000">
              <a:alpha val="10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13"/>
          <p:cNvSpPr/>
          <p:nvPr/>
        </p:nvSpPr>
        <p:spPr>
          <a:xfrm>
            <a:off x="62680" y="1481837"/>
            <a:ext cx="4285753" cy="3908579"/>
          </a:xfrm>
          <a:prstGeom prst="rect">
            <a:avLst/>
          </a:prstGeom>
          <a:solidFill>
            <a:schemeClr val="accent1">
              <a:alpha val="1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7200" y="170222"/>
            <a:ext cx="8226854" cy="715840"/>
          </a:xfrm>
        </p:spPr>
        <p:txBody>
          <a:bodyPr>
            <a:noAutofit/>
          </a:bodyPr>
          <a:lstStyle/>
          <a:p>
            <a:r>
              <a:rPr lang="en-GB" dirty="0" smtClean="0"/>
              <a:t>LabVIEW at CERN</a:t>
            </a:r>
            <a:endParaRPr lang="en-GB" dirty="0"/>
          </a:p>
        </p:txBody>
      </p:sp>
      <p:sp>
        <p:nvSpPr>
          <p:cNvPr id="2" name="TextBox 1"/>
          <p:cNvSpPr txBox="1"/>
          <p:nvPr/>
        </p:nvSpPr>
        <p:spPr>
          <a:xfrm>
            <a:off x="-62577" y="951232"/>
            <a:ext cx="952963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2000" dirty="0" smtClean="0"/>
              <a:t>At CERN we can identify 2 type of operational software written in LabVIEW</a:t>
            </a:r>
            <a:endParaRPr lang="en-GB" sz="2000" dirty="0"/>
          </a:p>
        </p:txBody>
      </p:sp>
      <p:sp>
        <p:nvSpPr>
          <p:cNvPr id="6" name="TextBox 5"/>
          <p:cNvSpPr txBox="1"/>
          <p:nvPr/>
        </p:nvSpPr>
        <p:spPr>
          <a:xfrm>
            <a:off x="130266" y="1797313"/>
            <a:ext cx="28098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/>
              <a:t>For Test benches</a:t>
            </a:r>
            <a:endParaRPr lang="en-GB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4702242" y="1747790"/>
            <a:ext cx="297836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/>
              <a:t>For Critical Missions</a:t>
            </a:r>
            <a:endParaRPr lang="en-GB" sz="2400" dirty="0"/>
          </a:p>
        </p:txBody>
      </p:sp>
      <p:sp>
        <p:nvSpPr>
          <p:cNvPr id="8" name="TextBox 7"/>
          <p:cNvSpPr txBox="1"/>
          <p:nvPr/>
        </p:nvSpPr>
        <p:spPr>
          <a:xfrm>
            <a:off x="12345" y="5483486"/>
            <a:ext cx="897565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GB" sz="2400" b="1" dirty="0" smtClean="0">
                <a:solidFill>
                  <a:srgbClr val="FF0000"/>
                </a:solidFill>
              </a:rPr>
              <a:t>Both must follow a development model, but with different needs</a:t>
            </a:r>
          </a:p>
        </p:txBody>
      </p:sp>
      <p:pic>
        <p:nvPicPr>
          <p:cNvPr id="9" name="Picture 5" descr="CIMG041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92825" y="2944904"/>
            <a:ext cx="2038972" cy="1906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2" descr="\\cern.ch\dfs\Departments\AB\Groups\ATB\LP\Equipment Controls\LHC Crystal experiment\LHC preparation\Pictures\P1070630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056" r="16599"/>
          <a:stretch/>
        </p:blipFill>
        <p:spPr bwMode="auto">
          <a:xfrm>
            <a:off x="4942688" y="2982265"/>
            <a:ext cx="1703672" cy="186955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3" name="TextBox 2"/>
          <p:cNvSpPr txBox="1"/>
          <p:nvPr/>
        </p:nvSpPr>
        <p:spPr>
          <a:xfrm>
            <a:off x="4778861" y="2635024"/>
            <a:ext cx="14125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LHC Goniometers</a:t>
            </a:r>
            <a:endParaRPr lang="en-GB" sz="1200" dirty="0"/>
          </a:p>
        </p:txBody>
      </p:sp>
      <p:sp>
        <p:nvSpPr>
          <p:cNvPr id="12" name="TextBox 11"/>
          <p:cNvSpPr txBox="1"/>
          <p:nvPr/>
        </p:nvSpPr>
        <p:spPr>
          <a:xfrm>
            <a:off x="6810187" y="2671004"/>
            <a:ext cx="130035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LHC Collimators</a:t>
            </a:r>
            <a:endParaRPr lang="en-GB" sz="1200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82315" y="1538378"/>
            <a:ext cx="949482" cy="1095556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182043" y="1657531"/>
            <a:ext cx="866775" cy="85725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42807" y="2734612"/>
            <a:ext cx="3806011" cy="2327096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17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614621" y="6386241"/>
            <a:ext cx="5072474" cy="365125"/>
          </a:xfrm>
        </p:spPr>
        <p:txBody>
          <a:bodyPr/>
          <a:lstStyle/>
          <a:p>
            <a:r>
              <a:rPr lang="en-US" dirty="0" smtClean="0"/>
              <a:t>M. Di Castro, CERN LabVIEW users meeting, November 21</a:t>
            </a:r>
            <a:r>
              <a:rPr lang="en-US" baseline="30000" dirty="0" smtClean="0"/>
              <a:t>st</a:t>
            </a:r>
            <a:r>
              <a:rPr lang="en-US" dirty="0" smtClean="0"/>
              <a:t> 2016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13202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4" grpId="0" animBg="1"/>
      <p:bldP spid="6" grpId="0"/>
      <p:bldP spid="7" grpId="0"/>
      <p:bldP spid="8" grpId="0"/>
      <p:bldP spid="3" grpId="0"/>
      <p:bldP spid="1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Content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457200" y="1231887"/>
            <a:ext cx="8226425" cy="5016068"/>
          </a:xfrm>
        </p:spPr>
        <p:txBody>
          <a:bodyPr>
            <a:normAutofit fontScale="92500" lnSpcReduction="10000"/>
          </a:bodyPr>
          <a:lstStyle/>
          <a:p>
            <a:pPr>
              <a:spcBef>
                <a:spcPts val="1200"/>
              </a:spcBef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en-GB" sz="3200" dirty="0">
                <a:solidFill>
                  <a:srgbClr val="0C377B">
                    <a:alpha val="20000"/>
                  </a:srgbClr>
                </a:solidFill>
              </a:rPr>
              <a:t>Starting with LabVIEW at CERN</a:t>
            </a:r>
          </a:p>
          <a:p>
            <a:pPr>
              <a:spcBef>
                <a:spcPts val="1200"/>
              </a:spcBef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en-GB" sz="3200" dirty="0"/>
              <a:t>Documentation and code management </a:t>
            </a:r>
            <a:endParaRPr lang="en-GB" sz="3200" dirty="0" smtClean="0"/>
          </a:p>
          <a:p>
            <a:pPr>
              <a:spcBef>
                <a:spcPts val="1200"/>
              </a:spcBef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en-GB" sz="3200" dirty="0">
                <a:solidFill>
                  <a:srgbClr val="0C377B">
                    <a:alpha val="20000"/>
                  </a:srgbClr>
                </a:solidFill>
              </a:rPr>
              <a:t>Development models and workflow</a:t>
            </a:r>
          </a:p>
          <a:p>
            <a:pPr>
              <a:spcBef>
                <a:spcPts val="1200"/>
              </a:spcBef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en-GB" sz="3200" dirty="0">
                <a:solidFill>
                  <a:srgbClr val="0C377B">
                    <a:alpha val="20000"/>
                  </a:srgbClr>
                </a:solidFill>
              </a:rPr>
              <a:t>Requirements analysis</a:t>
            </a:r>
          </a:p>
          <a:p>
            <a:pPr>
              <a:spcBef>
                <a:spcPts val="1200"/>
              </a:spcBef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en-GB" sz="3200" dirty="0">
                <a:solidFill>
                  <a:srgbClr val="0C377B">
                    <a:alpha val="20000"/>
                  </a:srgbClr>
                </a:solidFill>
              </a:rPr>
              <a:t>Software architecture and development</a:t>
            </a:r>
          </a:p>
          <a:p>
            <a:pPr>
              <a:spcBef>
                <a:spcPts val="1200"/>
              </a:spcBef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en-GB" sz="3200" dirty="0">
                <a:solidFill>
                  <a:srgbClr val="0C377B">
                    <a:alpha val="20000"/>
                  </a:srgbClr>
                </a:solidFill>
              </a:rPr>
              <a:t>Testing and deployment</a:t>
            </a:r>
          </a:p>
          <a:p>
            <a:pPr>
              <a:spcBef>
                <a:spcPts val="1200"/>
              </a:spcBef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en-GB" sz="3200" dirty="0">
                <a:solidFill>
                  <a:srgbClr val="0C377B">
                    <a:alpha val="20000"/>
                  </a:srgbClr>
                </a:solidFill>
              </a:rPr>
              <a:t>Conclusions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614621" y="6386241"/>
            <a:ext cx="5072474" cy="365125"/>
          </a:xfrm>
        </p:spPr>
        <p:txBody>
          <a:bodyPr/>
          <a:lstStyle/>
          <a:p>
            <a:r>
              <a:rPr lang="en-US" dirty="0" smtClean="0"/>
              <a:t>M. Di Castro, CERN LabVIEW users meeting, November 21</a:t>
            </a:r>
            <a:r>
              <a:rPr lang="en-US" baseline="30000" dirty="0" smtClean="0"/>
              <a:t>st</a:t>
            </a:r>
            <a:r>
              <a:rPr lang="en-US" dirty="0" smtClean="0"/>
              <a:t> 2016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7684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91399"/>
            <a:ext cx="8226854" cy="715840"/>
          </a:xfrm>
        </p:spPr>
        <p:txBody>
          <a:bodyPr/>
          <a:lstStyle/>
          <a:p>
            <a:r>
              <a:rPr lang="en-GB" dirty="0" smtClean="0"/>
              <a:t>Documentation and code management</a:t>
            </a:r>
            <a:endParaRPr lang="en-GB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50715586"/>
              </p:ext>
            </p:extLst>
          </p:nvPr>
        </p:nvGraphicFramePr>
        <p:xfrm>
          <a:off x="128282" y="1698608"/>
          <a:ext cx="6528550" cy="518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42423"/>
                <a:gridCol w="2154407"/>
                <a:gridCol w="233172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Type of document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Mandatory </a:t>
                      </a:r>
                      <a:r>
                        <a:rPr lang="en-GB" sz="1400" baseline="0" dirty="0" smtClean="0"/>
                        <a:t>for test benches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Mandatory</a:t>
                      </a:r>
                      <a:r>
                        <a:rPr lang="en-GB" sz="1400" baseline="0" dirty="0" smtClean="0"/>
                        <a:t> </a:t>
                      </a:r>
                      <a:r>
                        <a:rPr lang="en-GB" sz="1400" dirty="0" smtClean="0"/>
                        <a:t>for critical mission</a:t>
                      </a:r>
                      <a:endParaRPr lang="en-GB" sz="14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0" y="4640997"/>
            <a:ext cx="891738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2400" dirty="0" smtClean="0"/>
              <a:t>Documentation volume and details have to be adapted to the criticality, the portability and the time life of the project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2400" dirty="0" smtClean="0"/>
              <a:t>For critical missions, the use of documentation standards is suggested (example: IEEE standards)</a:t>
            </a:r>
            <a:endParaRPr lang="en-GB" sz="24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85126" y="2472432"/>
            <a:ext cx="1463929" cy="2050077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15555" y="1058165"/>
            <a:ext cx="546734" cy="630847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11834" y="1371911"/>
            <a:ext cx="1775950" cy="1092251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164304" y="1029173"/>
            <a:ext cx="1912753" cy="1149406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986752" y="1119988"/>
            <a:ext cx="533275" cy="527414"/>
          </a:xfrm>
          <a:prstGeom prst="rect">
            <a:avLst/>
          </a:prstGeom>
        </p:spPr>
      </p:pic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32299421"/>
              </p:ext>
            </p:extLst>
          </p:nvPr>
        </p:nvGraphicFramePr>
        <p:xfrm>
          <a:off x="128282" y="2294961"/>
          <a:ext cx="6528550" cy="37084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2032000"/>
                <a:gridCol w="2183118"/>
                <a:gridCol w="2313432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Functional specification</a:t>
                      </a:r>
                      <a:endParaRPr lang="en-GB" sz="1200" dirty="0"/>
                    </a:p>
                  </a:txBody>
                  <a:tcPr>
                    <a:solidFill>
                      <a:schemeClr val="bg2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2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2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21" name="Picture 20"/>
          <p:cNvPicPr>
            <a:picLocks noChangeAspect="1"/>
          </p:cNvPicPr>
          <p:nvPr/>
        </p:nvPicPr>
        <p:blipFill rotWithShape="1">
          <a:blip r:embed="rId7"/>
          <a:srcRect t="5485" r="42174" b="15149"/>
          <a:stretch/>
        </p:blipFill>
        <p:spPr>
          <a:xfrm>
            <a:off x="3114224" y="2346121"/>
            <a:ext cx="278333" cy="302923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451120" y="2346121"/>
            <a:ext cx="275604" cy="274005"/>
          </a:xfrm>
          <a:prstGeom prst="rect">
            <a:avLst/>
          </a:prstGeom>
        </p:spPr>
      </p:pic>
      <p:graphicFrame>
        <p:nvGraphicFramePr>
          <p:cNvPr id="23" name="Table 2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10112056"/>
              </p:ext>
            </p:extLst>
          </p:nvPr>
        </p:nvGraphicFramePr>
        <p:xfrm>
          <a:off x="128282" y="2767126"/>
          <a:ext cx="6528550" cy="37084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2032000"/>
                <a:gridCol w="2183118"/>
                <a:gridCol w="2313432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Requirements</a:t>
                      </a:r>
                      <a:endParaRPr lang="en-GB" sz="1200" dirty="0"/>
                    </a:p>
                  </a:txBody>
                  <a:tcPr>
                    <a:solidFill>
                      <a:schemeClr val="bg2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2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2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24" name="Table 2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41614026"/>
              </p:ext>
            </p:extLst>
          </p:nvPr>
        </p:nvGraphicFramePr>
        <p:xfrm>
          <a:off x="128282" y="3225663"/>
          <a:ext cx="6528550" cy="37084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2032000"/>
                <a:gridCol w="2183118"/>
                <a:gridCol w="2313432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Hardware design</a:t>
                      </a:r>
                      <a:endParaRPr lang="en-GB" sz="1200" dirty="0"/>
                    </a:p>
                  </a:txBody>
                  <a:tcPr>
                    <a:solidFill>
                      <a:schemeClr val="bg2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2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2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25" name="Table 2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35007249"/>
              </p:ext>
            </p:extLst>
          </p:nvPr>
        </p:nvGraphicFramePr>
        <p:xfrm>
          <a:off x="128282" y="3682451"/>
          <a:ext cx="6528550" cy="37084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2032000"/>
                <a:gridCol w="2183118"/>
                <a:gridCol w="2313432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Software</a:t>
                      </a:r>
                      <a:r>
                        <a:rPr lang="en-GB" sz="1200" baseline="0" dirty="0" smtClean="0"/>
                        <a:t> architecture </a:t>
                      </a:r>
                      <a:endParaRPr lang="en-GB" sz="1200" dirty="0"/>
                    </a:p>
                  </a:txBody>
                  <a:tcPr>
                    <a:solidFill>
                      <a:schemeClr val="bg2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2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2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26" name="Table 2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53784285"/>
              </p:ext>
            </p:extLst>
          </p:nvPr>
        </p:nvGraphicFramePr>
        <p:xfrm>
          <a:off x="128282" y="4155079"/>
          <a:ext cx="6528550" cy="37084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2032000"/>
                <a:gridCol w="2183118"/>
                <a:gridCol w="2313432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Software</a:t>
                      </a:r>
                      <a:r>
                        <a:rPr lang="en-GB" sz="1200" baseline="0" dirty="0" smtClean="0"/>
                        <a:t> documentation</a:t>
                      </a:r>
                      <a:endParaRPr lang="en-GB" sz="1200" dirty="0"/>
                    </a:p>
                  </a:txBody>
                  <a:tcPr>
                    <a:solidFill>
                      <a:schemeClr val="bg2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2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2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27" name="Picture 26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451120" y="2804474"/>
            <a:ext cx="275604" cy="274005"/>
          </a:xfrm>
          <a:prstGeom prst="rect">
            <a:avLst/>
          </a:prstGeom>
        </p:spPr>
      </p:pic>
      <p:pic>
        <p:nvPicPr>
          <p:cNvPr id="28" name="Picture 27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451120" y="3253010"/>
            <a:ext cx="275604" cy="274005"/>
          </a:xfrm>
          <a:prstGeom prst="rect">
            <a:avLst/>
          </a:prstGeom>
        </p:spPr>
      </p:pic>
      <p:pic>
        <p:nvPicPr>
          <p:cNvPr id="29" name="Picture 28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451120" y="3699823"/>
            <a:ext cx="275604" cy="274005"/>
          </a:xfrm>
          <a:prstGeom prst="rect">
            <a:avLst/>
          </a:prstGeom>
        </p:spPr>
      </p:pic>
      <p:pic>
        <p:nvPicPr>
          <p:cNvPr id="30" name="Picture 29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451120" y="4192146"/>
            <a:ext cx="275604" cy="274005"/>
          </a:xfrm>
          <a:prstGeom prst="rect">
            <a:avLst/>
          </a:prstGeom>
        </p:spPr>
      </p:pic>
      <p:pic>
        <p:nvPicPr>
          <p:cNvPr id="31" name="Picture 30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114224" y="2784498"/>
            <a:ext cx="275604" cy="274005"/>
          </a:xfrm>
          <a:prstGeom prst="rect">
            <a:avLst/>
          </a:prstGeom>
        </p:spPr>
      </p:pic>
      <p:pic>
        <p:nvPicPr>
          <p:cNvPr id="32" name="Picture 3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116953" y="3251596"/>
            <a:ext cx="275604" cy="274005"/>
          </a:xfrm>
          <a:prstGeom prst="rect">
            <a:avLst/>
          </a:prstGeom>
        </p:spPr>
      </p:pic>
      <p:pic>
        <p:nvPicPr>
          <p:cNvPr id="34" name="Picture 33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114224" y="4186464"/>
            <a:ext cx="275604" cy="274005"/>
          </a:xfrm>
          <a:prstGeom prst="rect">
            <a:avLst/>
          </a:prstGeom>
        </p:spPr>
      </p:pic>
      <p:pic>
        <p:nvPicPr>
          <p:cNvPr id="35" name="Picture 34"/>
          <p:cNvPicPr>
            <a:picLocks noChangeAspect="1"/>
          </p:cNvPicPr>
          <p:nvPr/>
        </p:nvPicPr>
        <p:blipFill rotWithShape="1">
          <a:blip r:embed="rId7"/>
          <a:srcRect t="5485" r="42174" b="15149"/>
          <a:stretch/>
        </p:blipFill>
        <p:spPr>
          <a:xfrm>
            <a:off x="3111495" y="3735056"/>
            <a:ext cx="278333" cy="302923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33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614621" y="6386241"/>
            <a:ext cx="5072474" cy="365125"/>
          </a:xfrm>
        </p:spPr>
        <p:txBody>
          <a:bodyPr/>
          <a:lstStyle/>
          <a:p>
            <a:r>
              <a:rPr lang="en-US" dirty="0" smtClean="0"/>
              <a:t>M. Di Castro, CERN LabVIEW users meeting, November 21</a:t>
            </a:r>
            <a:r>
              <a:rPr lang="en-US" baseline="30000" dirty="0" smtClean="0"/>
              <a:t>st</a:t>
            </a:r>
            <a:r>
              <a:rPr lang="en-US" dirty="0" smtClean="0"/>
              <a:t> 2016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25593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290222" y="949333"/>
            <a:ext cx="8853778" cy="2000601"/>
          </a:xfrm>
        </p:spPr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US" sz="1800" dirty="0"/>
              <a:t>S</a:t>
            </a:r>
            <a:r>
              <a:rPr lang="en-US" sz="1800" dirty="0" smtClean="0"/>
              <a:t>ource code control (</a:t>
            </a:r>
            <a:r>
              <a:rPr lang="en-US" sz="1800" dirty="0" smtClean="0">
                <a:hlinkClick r:id="rId3"/>
              </a:rPr>
              <a:t>svn</a:t>
            </a:r>
            <a:r>
              <a:rPr lang="en-US" sz="1800" dirty="0" smtClean="0"/>
              <a:t>, </a:t>
            </a:r>
            <a:r>
              <a:rPr lang="en-US" sz="1800" dirty="0" smtClean="0">
                <a:hlinkClick r:id="rId4"/>
              </a:rPr>
              <a:t>git</a:t>
            </a:r>
            <a:r>
              <a:rPr lang="en-US" sz="1800" dirty="0" smtClean="0"/>
              <a:t>)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US" sz="1800" dirty="0" smtClean="0"/>
              <a:t>LV plugin available for </a:t>
            </a:r>
            <a:r>
              <a:rPr lang="en-US" sz="1800" dirty="0" err="1" smtClean="0"/>
              <a:t>svn</a:t>
            </a:r>
            <a:r>
              <a:rPr lang="en-US" sz="1800" dirty="0" smtClean="0"/>
              <a:t>, in the future also for git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US" sz="1800" dirty="0" smtClean="0"/>
              <a:t>LV comes already with a merge graphical tool adaptable to any source code control tool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1800" dirty="0"/>
              <a:t>D</a:t>
            </a:r>
            <a:r>
              <a:rPr lang="en-US" sz="1800" dirty="0" smtClean="0"/>
              <a:t>evelop </a:t>
            </a:r>
            <a:r>
              <a:rPr lang="en-US" sz="1800" dirty="0"/>
              <a:t>drivers and </a:t>
            </a:r>
            <a:r>
              <a:rPr lang="en-US" sz="1800" dirty="0">
                <a:hlinkClick r:id="rId5"/>
              </a:rPr>
              <a:t>write documentation</a:t>
            </a:r>
            <a:endParaRPr lang="en-US" sz="1800" dirty="0"/>
          </a:p>
          <a:p>
            <a:pPr>
              <a:buFont typeface="Wingdings" panose="05000000000000000000" pitchFamily="2" charset="2"/>
              <a:buChar char="Ø"/>
            </a:pPr>
            <a:r>
              <a:rPr lang="en-US" sz="1800" dirty="0"/>
              <a:t>D</a:t>
            </a:r>
            <a:r>
              <a:rPr lang="en-US" sz="1800" dirty="0" smtClean="0"/>
              <a:t>evelop </a:t>
            </a:r>
            <a:r>
              <a:rPr lang="en-US" sz="1800" dirty="0"/>
              <a:t>communication layers and </a:t>
            </a:r>
            <a:r>
              <a:rPr lang="en-US" sz="1800" dirty="0">
                <a:hlinkClick r:id="rId5"/>
              </a:rPr>
              <a:t>write documentation</a:t>
            </a:r>
            <a:endParaRPr lang="en-US" sz="1800" dirty="0"/>
          </a:p>
          <a:p>
            <a:pPr>
              <a:buFont typeface="Wingdings" panose="05000000000000000000" pitchFamily="2" charset="2"/>
              <a:buChar char="Ø"/>
            </a:pPr>
            <a:r>
              <a:rPr lang="en-US" sz="1800" dirty="0"/>
              <a:t>D</a:t>
            </a:r>
            <a:r>
              <a:rPr lang="en-US" sz="1800" dirty="0" smtClean="0"/>
              <a:t>evelop </a:t>
            </a:r>
            <a:r>
              <a:rPr lang="en-US" sz="1800" dirty="0"/>
              <a:t>user interfaces and </a:t>
            </a:r>
            <a:r>
              <a:rPr lang="en-US" sz="1800" dirty="0">
                <a:hlinkClick r:id="rId5"/>
              </a:rPr>
              <a:t>write </a:t>
            </a:r>
            <a:r>
              <a:rPr lang="en-US" sz="1800" dirty="0" smtClean="0">
                <a:hlinkClick r:id="rId5"/>
              </a:rPr>
              <a:t>documentation</a:t>
            </a:r>
            <a:endParaRPr lang="en-US" sz="1800" dirty="0"/>
          </a:p>
        </p:txBody>
      </p:sp>
      <p:pic>
        <p:nvPicPr>
          <p:cNvPr id="4" name="Picture 3" descr="part-4-managing-your-svn-repository-using-jas-forge-13-728.jpg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56" t="13842" r="8309" b="9213"/>
          <a:stretch/>
        </p:blipFill>
        <p:spPr>
          <a:xfrm>
            <a:off x="2461506" y="3665774"/>
            <a:ext cx="3724609" cy="2566897"/>
          </a:xfrm>
          <a:prstGeom prst="rect">
            <a:avLst/>
          </a:prstGeom>
        </p:spPr>
      </p:pic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57200" y="233493"/>
            <a:ext cx="8226854" cy="715840"/>
          </a:xfrm>
        </p:spPr>
        <p:txBody>
          <a:bodyPr/>
          <a:lstStyle/>
          <a:p>
            <a:r>
              <a:rPr lang="en-GB" dirty="0" smtClean="0"/>
              <a:t>Documentation and code management</a:t>
            </a:r>
            <a:endParaRPr lang="en-GB" dirty="0"/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889518" y="824911"/>
            <a:ext cx="457092" cy="527414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960794" y="2282732"/>
            <a:ext cx="533275" cy="527414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614951" y="2264617"/>
            <a:ext cx="457092" cy="527414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052397" y="2753267"/>
            <a:ext cx="533275" cy="527414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706554" y="2735152"/>
            <a:ext cx="457092" cy="527414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717609" y="3159905"/>
            <a:ext cx="533275" cy="527414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371766" y="3141790"/>
            <a:ext cx="457092" cy="527414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13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614621" y="6386241"/>
            <a:ext cx="5072474" cy="365125"/>
          </a:xfrm>
        </p:spPr>
        <p:txBody>
          <a:bodyPr/>
          <a:lstStyle/>
          <a:p>
            <a:r>
              <a:rPr lang="en-US" dirty="0" smtClean="0"/>
              <a:t>M. Di Castro, CERN LabVIEW users meeting, November 21</a:t>
            </a:r>
            <a:r>
              <a:rPr lang="en-US" baseline="30000" dirty="0" smtClean="0"/>
              <a:t>st</a:t>
            </a:r>
            <a:r>
              <a:rPr lang="en-US" dirty="0" smtClean="0"/>
              <a:t> 2016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18902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Content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457200" y="1231887"/>
            <a:ext cx="8226425" cy="5016068"/>
          </a:xfrm>
        </p:spPr>
        <p:txBody>
          <a:bodyPr>
            <a:normAutofit fontScale="92500" lnSpcReduction="10000"/>
          </a:bodyPr>
          <a:lstStyle/>
          <a:p>
            <a:pPr>
              <a:spcBef>
                <a:spcPts val="1200"/>
              </a:spcBef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en-GB" sz="3200" dirty="0">
                <a:solidFill>
                  <a:srgbClr val="0C377B">
                    <a:alpha val="20000"/>
                  </a:srgbClr>
                </a:solidFill>
              </a:rPr>
              <a:t>Starting with LabVIEW at CERN</a:t>
            </a:r>
          </a:p>
          <a:p>
            <a:pPr>
              <a:spcBef>
                <a:spcPts val="1200"/>
              </a:spcBef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en-GB" sz="3200" dirty="0">
                <a:solidFill>
                  <a:srgbClr val="0C377B">
                    <a:alpha val="20000"/>
                  </a:srgbClr>
                </a:solidFill>
              </a:rPr>
              <a:t>Documentation and code management </a:t>
            </a:r>
          </a:p>
          <a:p>
            <a:pPr>
              <a:spcBef>
                <a:spcPts val="1200"/>
              </a:spcBef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en-GB" sz="3200" dirty="0"/>
              <a:t>Development models and workflow</a:t>
            </a:r>
          </a:p>
          <a:p>
            <a:pPr>
              <a:spcBef>
                <a:spcPts val="1200"/>
              </a:spcBef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en-GB" sz="3200" dirty="0">
                <a:solidFill>
                  <a:srgbClr val="0C377B">
                    <a:alpha val="20000"/>
                  </a:srgbClr>
                </a:solidFill>
              </a:rPr>
              <a:t>Requirements analysis</a:t>
            </a:r>
          </a:p>
          <a:p>
            <a:pPr>
              <a:spcBef>
                <a:spcPts val="1200"/>
              </a:spcBef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en-GB" sz="3200" dirty="0">
                <a:solidFill>
                  <a:srgbClr val="0C377B">
                    <a:alpha val="20000"/>
                  </a:srgbClr>
                </a:solidFill>
              </a:rPr>
              <a:t>Software architecture and development</a:t>
            </a:r>
          </a:p>
          <a:p>
            <a:pPr>
              <a:spcBef>
                <a:spcPts val="1200"/>
              </a:spcBef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en-GB" sz="3200" dirty="0">
                <a:solidFill>
                  <a:srgbClr val="0C377B">
                    <a:alpha val="20000"/>
                  </a:srgbClr>
                </a:solidFill>
              </a:rPr>
              <a:t>Testing and deployment</a:t>
            </a:r>
          </a:p>
          <a:p>
            <a:pPr>
              <a:spcBef>
                <a:spcPts val="1200"/>
              </a:spcBef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en-GB" sz="3200" dirty="0">
                <a:solidFill>
                  <a:srgbClr val="0C377B">
                    <a:alpha val="20000"/>
                  </a:srgbClr>
                </a:solidFill>
              </a:rPr>
              <a:t>Conclusions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614621" y="6386241"/>
            <a:ext cx="5072474" cy="365125"/>
          </a:xfrm>
        </p:spPr>
        <p:txBody>
          <a:bodyPr/>
          <a:lstStyle/>
          <a:p>
            <a:r>
              <a:rPr lang="en-US" dirty="0" smtClean="0"/>
              <a:t>M. Di Castro, CERN LabVIEW users meeting, November 21</a:t>
            </a:r>
            <a:r>
              <a:rPr lang="en-US" baseline="30000" dirty="0" smtClean="0"/>
              <a:t>st</a:t>
            </a:r>
            <a:r>
              <a:rPr lang="en-US" dirty="0" smtClean="0"/>
              <a:t> 2016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7143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457629" y="945612"/>
            <a:ext cx="8226425" cy="5016068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GB" sz="2400" dirty="0" smtClean="0"/>
              <a:t>Models/standards can be used to provide basic beginning framework for software process improvement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sz="2400" dirty="0"/>
              <a:t>Encapsulation of best practice avoiding repetition of past </a:t>
            </a:r>
            <a:r>
              <a:rPr lang="en-GB" sz="2400" dirty="0" smtClean="0"/>
              <a:t>mistakes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sz="2400" dirty="0" smtClean="0"/>
              <a:t>They </a:t>
            </a:r>
            <a:r>
              <a:rPr lang="en-GB" sz="2400" dirty="0"/>
              <a:t>provide </a:t>
            </a:r>
            <a:r>
              <a:rPr lang="en-GB" sz="2400" dirty="0" smtClean="0"/>
              <a:t>continuity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sz="2400" b="1" dirty="0" smtClean="0">
                <a:solidFill>
                  <a:srgbClr val="FF0000"/>
                </a:solidFill>
              </a:rPr>
              <a:t>Mandatory for operational projects</a:t>
            </a:r>
            <a:endParaRPr lang="en-GB" sz="2400" b="1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GB" sz="2400" dirty="0" smtClean="0"/>
          </a:p>
          <a:p>
            <a:endParaRPr lang="en-GB" sz="2400" dirty="0" smtClean="0"/>
          </a:p>
          <a:p>
            <a:endParaRPr lang="en-GB" sz="2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78211" y="3714151"/>
            <a:ext cx="3271514" cy="2510940"/>
          </a:xfrm>
          <a:prstGeom prst="rect">
            <a:avLst/>
          </a:prstGeom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233493"/>
            <a:ext cx="8226854" cy="715840"/>
          </a:xfrm>
        </p:spPr>
        <p:txBody>
          <a:bodyPr>
            <a:noAutofit/>
          </a:bodyPr>
          <a:lstStyle/>
          <a:p>
            <a:r>
              <a:rPr lang="en-GB" dirty="0" smtClean="0"/>
              <a:t>Development Models</a:t>
            </a:r>
            <a:endParaRPr lang="en-GB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614621" y="6386241"/>
            <a:ext cx="5072474" cy="365125"/>
          </a:xfrm>
        </p:spPr>
        <p:txBody>
          <a:bodyPr/>
          <a:lstStyle/>
          <a:p>
            <a:r>
              <a:rPr lang="en-US" dirty="0" smtClean="0"/>
              <a:t>M. Di Castro, CERN LabVIEW users meeting, November 21</a:t>
            </a:r>
            <a:r>
              <a:rPr lang="en-US" baseline="30000" dirty="0" smtClean="0"/>
              <a:t>st</a:t>
            </a:r>
            <a:r>
              <a:rPr lang="en-US" dirty="0" smtClean="0"/>
              <a:t> 2016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37213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CERN_ENdept_Presentation_UbuntuFont">
  <a:themeElements>
    <a:clrScheme name="CERN">
      <a:dk1>
        <a:srgbClr val="0C377B"/>
      </a:dk1>
      <a:lt1>
        <a:srgbClr val="FFFFFF"/>
      </a:lt1>
      <a:dk2>
        <a:srgbClr val="333333"/>
      </a:dk2>
      <a:lt2>
        <a:srgbClr val="999999"/>
      </a:lt2>
      <a:accent1>
        <a:srgbClr val="0C377B"/>
      </a:accent1>
      <a:accent2>
        <a:srgbClr val="A40000"/>
      </a:accent2>
      <a:accent3>
        <a:srgbClr val="4F9A06"/>
      </a:accent3>
      <a:accent4>
        <a:srgbClr val="5197CC"/>
      </a:accent4>
      <a:accent5>
        <a:srgbClr val="EF2929"/>
      </a:accent5>
      <a:accent6>
        <a:srgbClr val="8AE234"/>
      </a:accent6>
      <a:hlink>
        <a:srgbClr val="3465A4"/>
      </a:hlink>
      <a:folHlink>
        <a:srgbClr val="3465A4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3AD3E3B856D54489041ABA759532990" ma:contentTypeVersion="0" ma:contentTypeDescription="Create a new document." ma:contentTypeScope="" ma:versionID="f18ab7fe9bf00393dce781037ef34971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1b05d82d297216baf5b26c55225140df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A1FA4B07-3A98-4C79-ABA2-49C4A44CE6BF}">
  <ds:schemaRefs>
    <ds:schemaRef ds:uri="http://schemas.openxmlformats.org/package/2006/metadata/core-properties"/>
    <ds:schemaRef ds:uri="http://purl.org/dc/dcmitype/"/>
    <ds:schemaRef ds:uri="http://purl.org/dc/elements/1.1/"/>
    <ds:schemaRef ds:uri="http://schemas.microsoft.com/office/2006/documentManagement/types"/>
    <ds:schemaRef ds:uri="http://schemas.microsoft.com/office/2006/metadata/properties"/>
    <ds:schemaRef ds:uri="http://purl.org/dc/terms/"/>
    <ds:schemaRef ds:uri="http://www.w3.org/XML/1998/namespace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17FEB636-0BF8-453B-84E2-5352501EADA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5EBDDA52-E58B-47E4-834B-8116A009CF8E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CERN_ENdept_Presentation_UbuntuFont.potx</Template>
  <TotalTime>2808</TotalTime>
  <Words>1543</Words>
  <Application>Microsoft Office PowerPoint</Application>
  <PresentationFormat>On-screen Show (4:3)</PresentationFormat>
  <Paragraphs>292</Paragraphs>
  <Slides>34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34</vt:i4>
      </vt:variant>
    </vt:vector>
  </HeadingPairs>
  <TitlesOfParts>
    <vt:vector size="41" baseType="lpstr">
      <vt:lpstr>Arial</vt:lpstr>
      <vt:lpstr>Calibri</vt:lpstr>
      <vt:lpstr>Ubuntu</vt:lpstr>
      <vt:lpstr>Ubuntu Light</vt:lpstr>
      <vt:lpstr>Ubuntu Medium</vt:lpstr>
      <vt:lpstr>Wingdings</vt:lpstr>
      <vt:lpstr>CERN_ENdept_Presentation_UbuntuFont</vt:lpstr>
      <vt:lpstr>LabVIEW projects development for critical missions and test benches</vt:lpstr>
      <vt:lpstr>Content</vt:lpstr>
      <vt:lpstr>Starting with LabVIEW at CERN</vt:lpstr>
      <vt:lpstr>LabVIEW at CERN</vt:lpstr>
      <vt:lpstr>Content</vt:lpstr>
      <vt:lpstr>Documentation and code management</vt:lpstr>
      <vt:lpstr>Documentation and code management</vt:lpstr>
      <vt:lpstr>Content</vt:lpstr>
      <vt:lpstr>Development Models</vt:lpstr>
      <vt:lpstr>- EVOLUTIONARY</vt:lpstr>
      <vt:lpstr>Development Models – EVOLUTIONARY</vt:lpstr>
      <vt:lpstr>Development Models – EVOLUTIONARY</vt:lpstr>
      <vt:lpstr>Development Models - WATERFALL</vt:lpstr>
      <vt:lpstr>Development Models - WATERFALL</vt:lpstr>
      <vt:lpstr>Development Models – V MODEL</vt:lpstr>
      <vt:lpstr>Development Models – V MODEL</vt:lpstr>
      <vt:lpstr>Development Models – V MODEL</vt:lpstr>
      <vt:lpstr>Development Models – V MODEL</vt:lpstr>
      <vt:lpstr>Content</vt:lpstr>
      <vt:lpstr>REQUIREMENTS</vt:lpstr>
      <vt:lpstr>NI REQUIREMENTS GATEWAY</vt:lpstr>
      <vt:lpstr>Failure mode and criticality analysis</vt:lpstr>
      <vt:lpstr>Failure mode and criticality analysis</vt:lpstr>
      <vt:lpstr>Failure mode and criticality analysis</vt:lpstr>
      <vt:lpstr>Content</vt:lpstr>
      <vt:lpstr>SOFTWARE ARCHITECTURE and DEVELOPMENT</vt:lpstr>
      <vt:lpstr>SOFTWARE ARCHITECTURE and DEVELOPMENT</vt:lpstr>
      <vt:lpstr>DEVELOPMENT MONITORING</vt:lpstr>
      <vt:lpstr>Content</vt:lpstr>
      <vt:lpstr>TEST and Validation</vt:lpstr>
      <vt:lpstr>TEST and Validation</vt:lpstr>
      <vt:lpstr>DEPLOYMENT</vt:lpstr>
      <vt:lpstr>CONCLUSION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Pierre Bonnal</dc:creator>
  <cp:lastModifiedBy>Mario Di Castro</cp:lastModifiedBy>
  <cp:revision>193</cp:revision>
  <dcterms:created xsi:type="dcterms:W3CDTF">2014-04-09T15:49:20Z</dcterms:created>
  <dcterms:modified xsi:type="dcterms:W3CDTF">2016-11-21T13:43:50Z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0x01010023AD3E3B856D54489041ABA759532990</vt:lpwstr>
  </property>
</Properties>
</file>