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3" r:id="rId2"/>
    <p:sldId id="347" r:id="rId3"/>
    <p:sldId id="348" r:id="rId4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9" autoAdjust="0"/>
    <p:restoredTop sz="94660"/>
  </p:normalViewPr>
  <p:slideViewPr>
    <p:cSldViewPr snapToObjects="1" showGuides="1">
      <p:cViewPr varScale="1">
        <p:scale>
          <a:sx n="80" d="100"/>
          <a:sy n="80" d="100"/>
        </p:scale>
        <p:origin x="300" y="84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28/02/2017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28/02/2017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 smtClean="0"/>
              <a:t>Slide title – line 1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blue</a:t>
            </a:r>
            <a:br>
              <a:rPr lang="en-GB" noProof="0" dirty="0" smtClean="0"/>
            </a:br>
            <a:r>
              <a:rPr lang="en-GB" noProof="0" dirty="0" smtClean="0"/>
              <a:t>Slide title – line 2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blue</a:t>
            </a:r>
            <a:endParaRPr lang="en-GB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0" kern="1200">
          <a:solidFill>
            <a:schemeClr val="bg2"/>
          </a:solidFill>
          <a:latin typeface="Book Antiqua"/>
          <a:ea typeface="+mj-ea"/>
          <a:cs typeface="Book Antiqu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Book Antiqua"/>
          <a:ea typeface="+mn-ea"/>
          <a:cs typeface="Book Antiqua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Book Antiqua"/>
          <a:ea typeface="+mn-ea"/>
          <a:cs typeface="Book Antiqua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Book Antiqua"/>
          <a:ea typeface="+mn-ea"/>
          <a:cs typeface="Book Antiqua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Book Antiqua"/>
          <a:ea typeface="+mn-ea"/>
          <a:cs typeface="Book Antiqua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Book Antiqua"/>
          <a:ea typeface="+mn-ea"/>
          <a:cs typeface="Book Antiqu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7200000" cy="897632"/>
          </a:xfrm>
        </p:spPr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Difference in transfer function between Q2a and Q2b</a:t>
            </a:r>
            <a:endParaRPr lang="en-GB" dirty="0">
              <a:latin typeface="Book Antiqua" panose="02040602050305030304" pitchFamily="18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933056"/>
            <a:ext cx="6480000" cy="1858144"/>
          </a:xfrm>
        </p:spPr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E. Todesco</a:t>
            </a:r>
            <a:endParaRPr lang="en-GB" dirty="0">
              <a:latin typeface="Book Antiqua" panose="02040602050305030304" pitchFamily="18" charset="0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12 January 2017 - CERN</a:t>
            </a:r>
            <a:endParaRPr lang="en-GB" dirty="0">
              <a:latin typeface="Book Antiqua" panose="02040602050305030304" pitchFamily="18" charset="0"/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pic>
        <p:nvPicPr>
          <p:cNvPr id="9" name="Picture 5" descr="\\cern.ch\dfs\Users\e\etodesco\Desktop\lar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4475" y="5157943"/>
            <a:ext cx="549813" cy="7309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THE PROBLEM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fr-CH" sz="2000" dirty="0" err="1" smtClean="0">
                <a:latin typeface="Book Antiqua" panose="02040602050305030304" pitchFamily="18" charset="0"/>
              </a:rPr>
              <a:t>What</a:t>
            </a:r>
            <a:r>
              <a:rPr lang="fr-CH" sz="2000" dirty="0" smtClean="0">
                <a:latin typeface="Book Antiqua" panose="02040602050305030304" pitchFamily="18" charset="0"/>
              </a:rPr>
              <a:t> </a:t>
            </a:r>
            <a:r>
              <a:rPr lang="fr-CH" sz="2000" dirty="0" err="1" smtClean="0">
                <a:latin typeface="Book Antiqua" panose="02040602050305030304" pitchFamily="18" charset="0"/>
              </a:rPr>
              <a:t>is</a:t>
            </a:r>
            <a:r>
              <a:rPr lang="fr-CH" sz="2000" dirty="0" smtClean="0">
                <a:latin typeface="Book Antiqua" panose="02040602050305030304" pitchFamily="18" charset="0"/>
              </a:rPr>
              <a:t> the </a:t>
            </a:r>
            <a:r>
              <a:rPr lang="fr-CH" sz="2000" dirty="0" err="1" smtClean="0">
                <a:latin typeface="Book Antiqua" panose="02040602050305030304" pitchFamily="18" charset="0"/>
              </a:rPr>
              <a:t>difference</a:t>
            </a:r>
            <a:r>
              <a:rPr lang="fr-CH" sz="2000" dirty="0" smtClean="0">
                <a:latin typeface="Book Antiqua" panose="02040602050305030304" pitchFamily="18" charset="0"/>
              </a:rPr>
              <a:t> in the </a:t>
            </a:r>
            <a:r>
              <a:rPr lang="fr-CH" sz="2000" dirty="0" err="1" smtClean="0">
                <a:latin typeface="Book Antiqua" panose="02040602050305030304" pitchFamily="18" charset="0"/>
              </a:rPr>
              <a:t>transfer</a:t>
            </a:r>
            <a:r>
              <a:rPr lang="fr-CH" sz="2000" dirty="0" smtClean="0">
                <a:latin typeface="Book Antiqua" panose="02040602050305030304" pitchFamily="18" charset="0"/>
              </a:rPr>
              <a:t> </a:t>
            </a:r>
            <a:r>
              <a:rPr lang="fr-CH" sz="2000" dirty="0" err="1" smtClean="0">
                <a:latin typeface="Book Antiqua" panose="02040602050305030304" pitchFamily="18" charset="0"/>
              </a:rPr>
              <a:t>function</a:t>
            </a:r>
            <a:r>
              <a:rPr lang="fr-CH" sz="2000" dirty="0" smtClean="0">
                <a:latin typeface="Book Antiqua" panose="02040602050305030304" pitchFamily="18" charset="0"/>
              </a:rPr>
              <a:t> </a:t>
            </a:r>
            <a:r>
              <a:rPr lang="fr-CH" sz="2000" dirty="0" err="1" smtClean="0">
                <a:latin typeface="Book Antiqua" panose="02040602050305030304" pitchFamily="18" charset="0"/>
              </a:rPr>
              <a:t>between</a:t>
            </a:r>
            <a:r>
              <a:rPr lang="fr-CH" sz="2000" dirty="0" smtClean="0">
                <a:latin typeface="Book Antiqua" panose="02040602050305030304" pitchFamily="18" charset="0"/>
              </a:rPr>
              <a:t> Q2a and Q2b ?</a:t>
            </a:r>
            <a:endParaRPr lang="fr-CH" sz="2000" dirty="0">
              <a:latin typeface="Book Antiqua" panose="02040602050305030304" pitchFamily="18" charset="0"/>
            </a:endParaRPr>
          </a:p>
          <a:p>
            <a:pPr lvl="1"/>
            <a:r>
              <a:rPr lang="fr-CH" sz="2000" dirty="0" smtClean="0">
                <a:latin typeface="Book Antiqua" panose="02040602050305030304" pitchFamily="18" charset="0"/>
              </a:rPr>
              <a:t>Spread of the </a:t>
            </a:r>
            <a:r>
              <a:rPr lang="fr-CH" sz="2000" dirty="0" err="1" smtClean="0">
                <a:latin typeface="Book Antiqua" panose="02040602050305030304" pitchFamily="18" charset="0"/>
              </a:rPr>
              <a:t>quadrupole</a:t>
            </a:r>
            <a:r>
              <a:rPr lang="fr-CH" sz="2000" dirty="0" smtClean="0">
                <a:latin typeface="Book Antiqua" panose="02040602050305030304" pitchFamily="18" charset="0"/>
              </a:rPr>
              <a:t> </a:t>
            </a:r>
            <a:r>
              <a:rPr lang="fr-CH" sz="2000" dirty="0" err="1" smtClean="0">
                <a:latin typeface="Book Antiqua" panose="02040602050305030304" pitchFamily="18" charset="0"/>
              </a:rPr>
              <a:t>transfer</a:t>
            </a:r>
            <a:r>
              <a:rPr lang="fr-CH" sz="2000" dirty="0" smtClean="0">
                <a:latin typeface="Book Antiqua" panose="02040602050305030304" pitchFamily="18" charset="0"/>
              </a:rPr>
              <a:t> </a:t>
            </a:r>
            <a:r>
              <a:rPr lang="fr-CH" sz="2000" dirty="0" err="1" smtClean="0">
                <a:latin typeface="Book Antiqua" panose="02040602050305030304" pitchFamily="18" charset="0"/>
              </a:rPr>
              <a:t>function</a:t>
            </a:r>
            <a:r>
              <a:rPr lang="fr-CH" sz="2000" dirty="0" smtClean="0">
                <a:latin typeface="Book Antiqua" panose="02040602050305030304" pitchFamily="18" charset="0"/>
              </a:rPr>
              <a:t>:</a:t>
            </a:r>
          </a:p>
          <a:p>
            <a:pPr lvl="2"/>
            <a:r>
              <a:rPr lang="fr-CH" sz="1400" dirty="0" smtClean="0">
                <a:latin typeface="Book Antiqua" panose="02040602050305030304" pitchFamily="18" charset="0"/>
              </a:rPr>
              <a:t>Main </a:t>
            </a:r>
            <a:r>
              <a:rPr lang="fr-CH" sz="1400" dirty="0" err="1" smtClean="0">
                <a:latin typeface="Book Antiqua" panose="02040602050305030304" pitchFamily="18" charset="0"/>
              </a:rPr>
              <a:t>quadrupole</a:t>
            </a:r>
            <a:r>
              <a:rPr lang="fr-CH" sz="1400" dirty="0" smtClean="0">
                <a:latin typeface="Book Antiqua" panose="02040602050305030304" pitchFamily="18" charset="0"/>
              </a:rPr>
              <a:t>: 13 </a:t>
            </a:r>
            <a:r>
              <a:rPr lang="fr-CH" sz="1400" dirty="0" err="1" smtClean="0">
                <a:latin typeface="Book Antiqua" panose="02040602050305030304" pitchFamily="18" charset="0"/>
              </a:rPr>
              <a:t>units</a:t>
            </a:r>
            <a:r>
              <a:rPr lang="fr-CH" sz="1400" dirty="0" smtClean="0">
                <a:latin typeface="Book Antiqua" panose="02040602050305030304" pitchFamily="18" charset="0"/>
              </a:rPr>
              <a:t> (one sigma)</a:t>
            </a:r>
          </a:p>
          <a:p>
            <a:pPr lvl="2"/>
            <a:r>
              <a:rPr lang="fr-CH" sz="1400" dirty="0" smtClean="0">
                <a:latin typeface="Book Antiqua" panose="02040602050305030304" pitchFamily="18" charset="0"/>
              </a:rPr>
              <a:t>MQXA: 5 </a:t>
            </a:r>
            <a:r>
              <a:rPr lang="fr-CH" sz="1400" dirty="0" err="1" smtClean="0">
                <a:latin typeface="Book Antiqua" panose="02040602050305030304" pitchFamily="18" charset="0"/>
              </a:rPr>
              <a:t>units</a:t>
            </a:r>
            <a:r>
              <a:rPr lang="fr-CH" sz="1400" dirty="0" smtClean="0">
                <a:latin typeface="Book Antiqua" panose="02040602050305030304" pitchFamily="18" charset="0"/>
              </a:rPr>
              <a:t> (one sigma)</a:t>
            </a:r>
            <a:endParaRPr lang="fr-CH" sz="1400" dirty="0">
              <a:latin typeface="Book Antiqua" panose="02040602050305030304" pitchFamily="18" charset="0"/>
            </a:endParaRPr>
          </a:p>
          <a:p>
            <a:pPr lvl="2"/>
            <a:r>
              <a:rPr lang="fr-CH" sz="1400" dirty="0" err="1" smtClean="0">
                <a:latin typeface="Book Antiqua" panose="02040602050305030304" pitchFamily="18" charset="0"/>
              </a:rPr>
              <a:t>Guess</a:t>
            </a:r>
            <a:r>
              <a:rPr lang="fr-CH" sz="1400" dirty="0" smtClean="0">
                <a:latin typeface="Book Antiqua" panose="02040602050305030304" pitchFamily="18" charset="0"/>
              </a:rPr>
              <a:t> for MQXF: 10 </a:t>
            </a:r>
            <a:r>
              <a:rPr lang="fr-CH" sz="1400" dirty="0" err="1" smtClean="0">
                <a:latin typeface="Book Antiqua" panose="02040602050305030304" pitchFamily="18" charset="0"/>
              </a:rPr>
              <a:t>units</a:t>
            </a:r>
            <a:r>
              <a:rPr lang="fr-CH" sz="1400" dirty="0" smtClean="0">
                <a:latin typeface="Book Antiqua" panose="02040602050305030304" pitchFamily="18" charset="0"/>
              </a:rPr>
              <a:t> (one sigma)</a:t>
            </a:r>
          </a:p>
          <a:p>
            <a:pPr lvl="1"/>
            <a:r>
              <a:rPr lang="fr-CH" sz="1800" dirty="0" smtClean="0">
                <a:latin typeface="Book Antiqua" panose="02040602050305030304" pitchFamily="18" charset="0"/>
              </a:rPr>
              <a:t>There </a:t>
            </a:r>
            <a:r>
              <a:rPr lang="fr-CH" sz="1800" dirty="0" err="1" smtClean="0">
                <a:latin typeface="Book Antiqua" panose="02040602050305030304" pitchFamily="18" charset="0"/>
              </a:rPr>
              <a:t>will</a:t>
            </a:r>
            <a:r>
              <a:rPr lang="fr-CH" sz="1800" dirty="0" smtClean="0">
                <a:latin typeface="Book Antiqua" panose="02040602050305030304" pitchFamily="18" charset="0"/>
              </a:rPr>
              <a:t> </a:t>
            </a:r>
            <a:r>
              <a:rPr lang="fr-CH" sz="1800" dirty="0" err="1" smtClean="0">
                <a:latin typeface="Book Antiqua" panose="02040602050305030304" pitchFamily="18" charset="0"/>
              </a:rPr>
              <a:t>be</a:t>
            </a:r>
            <a:r>
              <a:rPr lang="fr-CH" sz="1800" dirty="0" smtClean="0">
                <a:latin typeface="Book Antiqua" panose="02040602050305030304" pitchFamily="18" charset="0"/>
              </a:rPr>
              <a:t> the </a:t>
            </a:r>
            <a:r>
              <a:rPr lang="fr-CH" sz="1800" dirty="0" err="1" smtClean="0">
                <a:latin typeface="Book Antiqua" panose="02040602050305030304" pitchFamily="18" charset="0"/>
              </a:rPr>
              <a:t>possiblity</a:t>
            </a:r>
            <a:r>
              <a:rPr lang="fr-CH" sz="1800" dirty="0" smtClean="0">
                <a:latin typeface="Book Antiqua" panose="02040602050305030304" pitchFamily="18" charset="0"/>
              </a:rPr>
              <a:t> of </a:t>
            </a:r>
            <a:r>
              <a:rPr lang="fr-CH" sz="1800" dirty="0" err="1" smtClean="0">
                <a:latin typeface="Book Antiqua" panose="02040602050305030304" pitchFamily="18" charset="0"/>
              </a:rPr>
              <a:t>having</a:t>
            </a:r>
            <a:r>
              <a:rPr lang="fr-CH" sz="1800" dirty="0" smtClean="0">
                <a:latin typeface="Book Antiqua" panose="02040602050305030304" pitchFamily="18" charset="0"/>
              </a:rPr>
              <a:t> </a:t>
            </a:r>
            <a:r>
              <a:rPr lang="fr-CH" sz="1800" dirty="0" err="1" smtClean="0">
                <a:latin typeface="Book Antiqua" panose="02040602050305030304" pitchFamily="18" charset="0"/>
              </a:rPr>
              <a:t>sorting</a:t>
            </a:r>
            <a:endParaRPr lang="fr-CH" sz="1800" dirty="0" smtClean="0">
              <a:latin typeface="Book Antiqua" panose="02040602050305030304" pitchFamily="18" charset="0"/>
            </a:endParaRPr>
          </a:p>
          <a:p>
            <a:pPr lvl="2"/>
            <a:r>
              <a:rPr lang="fr-CH" sz="1400" dirty="0" smtClean="0">
                <a:latin typeface="Book Antiqua" panose="02040602050305030304" pitchFamily="18" charset="0"/>
              </a:rPr>
              <a:t>A </a:t>
            </a:r>
            <a:r>
              <a:rPr lang="fr-CH" sz="1400" dirty="0" err="1" smtClean="0">
                <a:latin typeface="Book Antiqua" panose="02040602050305030304" pitchFamily="18" charset="0"/>
              </a:rPr>
              <a:t>Montecarlo</a:t>
            </a:r>
            <a:r>
              <a:rPr lang="fr-CH" sz="1400" dirty="0" smtClean="0">
                <a:latin typeface="Book Antiqua" panose="02040602050305030304" pitchFamily="18" charset="0"/>
              </a:rPr>
              <a:t> </a:t>
            </a:r>
            <a:r>
              <a:rPr lang="fr-CH" sz="1400" dirty="0" err="1" smtClean="0">
                <a:latin typeface="Book Antiqua" panose="02040602050305030304" pitchFamily="18" charset="0"/>
              </a:rPr>
              <a:t>gives</a:t>
            </a:r>
            <a:r>
              <a:rPr lang="fr-CH" sz="1400" dirty="0" smtClean="0">
                <a:latin typeface="Book Antiqua" panose="02040602050305030304" pitchFamily="18" charset="0"/>
              </a:rPr>
              <a:t> a 1/3 </a:t>
            </a:r>
            <a:r>
              <a:rPr lang="fr-CH" sz="1400" dirty="0" err="1" smtClean="0">
                <a:latin typeface="Book Antiqua" panose="02040602050305030304" pitchFamily="18" charset="0"/>
              </a:rPr>
              <a:t>probability</a:t>
            </a:r>
            <a:r>
              <a:rPr lang="fr-CH" sz="1400" dirty="0" smtClean="0">
                <a:latin typeface="Book Antiqua" panose="02040602050305030304" pitchFamily="18" charset="0"/>
              </a:rPr>
              <a:t> of </a:t>
            </a:r>
            <a:r>
              <a:rPr lang="fr-CH" sz="1400" dirty="0" err="1" smtClean="0">
                <a:latin typeface="Book Antiqua" panose="02040602050305030304" pitchFamily="18" charset="0"/>
              </a:rPr>
              <a:t>having</a:t>
            </a:r>
            <a:r>
              <a:rPr lang="fr-CH" sz="1400" dirty="0" smtClean="0">
                <a:latin typeface="Book Antiqua" panose="02040602050305030304" pitchFamily="18" charset="0"/>
              </a:rPr>
              <a:t> a </a:t>
            </a:r>
            <a:r>
              <a:rPr lang="fr-CH" sz="1400" dirty="0" err="1" smtClean="0">
                <a:latin typeface="Book Antiqua" panose="02040602050305030304" pitchFamily="18" charset="0"/>
              </a:rPr>
              <a:t>difference</a:t>
            </a:r>
            <a:r>
              <a:rPr lang="fr-CH" sz="1400" dirty="0" smtClean="0">
                <a:latin typeface="Book Antiqua" panose="02040602050305030304" pitchFamily="18" charset="0"/>
              </a:rPr>
              <a:t> </a:t>
            </a:r>
            <a:r>
              <a:rPr lang="fr-CH" sz="1400" dirty="0" err="1" smtClean="0">
                <a:latin typeface="Book Antiqua" panose="02040602050305030304" pitchFamily="18" charset="0"/>
              </a:rPr>
              <a:t>between</a:t>
            </a:r>
            <a:r>
              <a:rPr lang="fr-CH" sz="1400" dirty="0" smtClean="0">
                <a:latin typeface="Book Antiqua" panose="02040602050305030304" pitchFamily="18" charset="0"/>
              </a:rPr>
              <a:t> Q2a and Q2b </a:t>
            </a:r>
            <a:r>
              <a:rPr lang="fr-CH" sz="1400" dirty="0" err="1" smtClean="0">
                <a:latin typeface="Book Antiqua" panose="02040602050305030304" pitchFamily="18" charset="0"/>
              </a:rPr>
              <a:t>below</a:t>
            </a:r>
            <a:r>
              <a:rPr lang="fr-CH" sz="1400" dirty="0" smtClean="0">
                <a:latin typeface="Book Antiqua" panose="02040602050305030304" pitchFamily="18" charset="0"/>
              </a:rPr>
              <a:t> 5 </a:t>
            </a:r>
            <a:r>
              <a:rPr lang="fr-CH" sz="1400" dirty="0" err="1" smtClean="0">
                <a:latin typeface="Book Antiqua" panose="02040602050305030304" pitchFamily="18" charset="0"/>
              </a:rPr>
              <a:t>units</a:t>
            </a:r>
            <a:endParaRPr lang="fr-CH" sz="1400" dirty="0" smtClean="0">
              <a:latin typeface="Book Antiqua" panose="02040602050305030304" pitchFamily="18" charset="0"/>
            </a:endParaRPr>
          </a:p>
          <a:p>
            <a:pPr lvl="2"/>
            <a:r>
              <a:rPr lang="fr-CH" sz="1400" dirty="0" err="1" smtClean="0">
                <a:latin typeface="Book Antiqua" panose="02040602050305030304" pitchFamily="18" charset="0"/>
              </a:rPr>
              <a:t>With</a:t>
            </a:r>
            <a:r>
              <a:rPr lang="fr-CH" sz="1400" dirty="0" smtClean="0">
                <a:latin typeface="Book Antiqua" panose="02040602050305030304" pitchFamily="18" charset="0"/>
              </a:rPr>
              <a:t> </a:t>
            </a:r>
            <a:r>
              <a:rPr lang="fr-CH" sz="1400" dirty="0" err="1" smtClean="0">
                <a:latin typeface="Book Antiqua" panose="02040602050305030304" pitchFamily="18" charset="0"/>
              </a:rPr>
              <a:t>sorting</a:t>
            </a:r>
            <a:r>
              <a:rPr lang="fr-CH" sz="1400" dirty="0" smtClean="0">
                <a:latin typeface="Book Antiqua" panose="02040602050305030304" pitchFamily="18" charset="0"/>
              </a:rPr>
              <a:t> </a:t>
            </a:r>
            <a:r>
              <a:rPr lang="fr-CH" sz="1400" dirty="0" err="1" smtClean="0">
                <a:latin typeface="Book Antiqua" panose="02040602050305030304" pitchFamily="18" charset="0"/>
              </a:rPr>
              <a:t>this</a:t>
            </a:r>
            <a:r>
              <a:rPr lang="fr-CH" sz="1400" dirty="0" smtClean="0">
                <a:latin typeface="Book Antiqua" panose="02040602050305030304" pitchFamily="18" charset="0"/>
              </a:rPr>
              <a:t> </a:t>
            </a:r>
            <a:r>
              <a:rPr lang="fr-CH" sz="1400" dirty="0" err="1" smtClean="0">
                <a:latin typeface="Book Antiqua" panose="02040602050305030304" pitchFamily="18" charset="0"/>
              </a:rPr>
              <a:t>increases</a:t>
            </a:r>
            <a:r>
              <a:rPr lang="fr-CH" sz="1400" dirty="0" smtClean="0">
                <a:latin typeface="Book Antiqua" panose="02040602050305030304" pitchFamily="18" charset="0"/>
              </a:rPr>
              <a:t> to 2/3 – but 1/3 are </a:t>
            </a:r>
            <a:r>
              <a:rPr lang="fr-CH" sz="1400" dirty="0" err="1" smtClean="0">
                <a:latin typeface="Book Antiqua" panose="02040602050305030304" pitchFamily="18" charset="0"/>
              </a:rPr>
              <a:t>still</a:t>
            </a:r>
            <a:r>
              <a:rPr lang="fr-CH" sz="1400" dirty="0" smtClean="0">
                <a:latin typeface="Book Antiqua" panose="02040602050305030304" pitchFamily="18" charset="0"/>
              </a:rPr>
              <a:t> </a:t>
            </a:r>
            <a:r>
              <a:rPr lang="fr-CH" sz="1400" dirty="0" err="1" smtClean="0">
                <a:latin typeface="Book Antiqua" panose="02040602050305030304" pitchFamily="18" charset="0"/>
              </a:rPr>
              <a:t>larger</a:t>
            </a:r>
            <a:r>
              <a:rPr lang="fr-CH" sz="1400" dirty="0" smtClean="0">
                <a:latin typeface="Book Antiqua" panose="02040602050305030304" pitchFamily="18" charset="0"/>
              </a:rPr>
              <a:t> </a:t>
            </a:r>
            <a:r>
              <a:rPr lang="fr-CH" sz="1400" dirty="0" err="1" smtClean="0">
                <a:latin typeface="Book Antiqua" panose="02040602050305030304" pitchFamily="18" charset="0"/>
              </a:rPr>
              <a:t>than</a:t>
            </a:r>
            <a:r>
              <a:rPr lang="fr-CH" sz="1400" dirty="0" smtClean="0">
                <a:latin typeface="Book Antiqua" panose="02040602050305030304" pitchFamily="18" charset="0"/>
              </a:rPr>
              <a:t> 5 </a:t>
            </a:r>
            <a:r>
              <a:rPr lang="fr-CH" sz="1400" dirty="0" err="1" smtClean="0">
                <a:latin typeface="Book Antiqua" panose="02040602050305030304" pitchFamily="18" charset="0"/>
              </a:rPr>
              <a:t>units</a:t>
            </a:r>
            <a:r>
              <a:rPr lang="fr-CH" sz="1400" dirty="0" smtClean="0">
                <a:latin typeface="Book Antiqua" panose="02040602050305030304" pitchFamily="18" charset="0"/>
              </a:rPr>
              <a:t>, and 17% </a:t>
            </a:r>
            <a:r>
              <a:rPr lang="fr-CH" sz="1400" dirty="0" err="1" smtClean="0">
                <a:latin typeface="Book Antiqua" panose="02040602050305030304" pitchFamily="18" charset="0"/>
              </a:rPr>
              <a:t>larger</a:t>
            </a:r>
            <a:r>
              <a:rPr lang="fr-CH" sz="1400" dirty="0" smtClean="0">
                <a:latin typeface="Book Antiqua" panose="02040602050305030304" pitchFamily="18" charset="0"/>
              </a:rPr>
              <a:t> </a:t>
            </a:r>
            <a:r>
              <a:rPr lang="fr-CH" sz="1400" dirty="0" err="1" smtClean="0">
                <a:latin typeface="Book Antiqua" panose="02040602050305030304" pitchFamily="18" charset="0"/>
              </a:rPr>
              <a:t>than</a:t>
            </a:r>
            <a:r>
              <a:rPr lang="fr-CH" sz="1400" dirty="0" smtClean="0">
                <a:latin typeface="Book Antiqua" panose="02040602050305030304" pitchFamily="18" charset="0"/>
              </a:rPr>
              <a:t> 10 </a:t>
            </a:r>
            <a:r>
              <a:rPr lang="fr-CH" sz="1400" dirty="0" err="1" smtClean="0">
                <a:latin typeface="Book Antiqua" panose="02040602050305030304" pitchFamily="18" charset="0"/>
              </a:rPr>
              <a:t>units</a:t>
            </a:r>
            <a:endParaRPr lang="fr-CH" sz="1400" dirty="0" smtClean="0">
              <a:latin typeface="Book Antiqua" panose="02040602050305030304" pitchFamily="18" charset="0"/>
            </a:endParaRPr>
          </a:p>
          <a:p>
            <a:pPr lvl="1"/>
            <a:r>
              <a:rPr lang="fr-CH" sz="1800" dirty="0" smtClean="0">
                <a:latin typeface="Book Antiqua" panose="02040602050305030304" pitchFamily="18" charset="0"/>
              </a:rPr>
              <a:t>To </a:t>
            </a:r>
            <a:r>
              <a:rPr lang="fr-CH" sz="1800" dirty="0" err="1" smtClean="0">
                <a:latin typeface="Book Antiqua" panose="02040602050305030304" pitchFamily="18" charset="0"/>
              </a:rPr>
              <a:t>get</a:t>
            </a:r>
            <a:r>
              <a:rPr lang="fr-CH" sz="1800" dirty="0" smtClean="0">
                <a:latin typeface="Book Antiqua" panose="02040602050305030304" pitchFamily="18" charset="0"/>
              </a:rPr>
              <a:t> down to </a:t>
            </a:r>
            <a:r>
              <a:rPr lang="fr-CH" sz="1800" dirty="0" err="1" smtClean="0">
                <a:latin typeface="Book Antiqua" panose="02040602050305030304" pitchFamily="18" charset="0"/>
              </a:rPr>
              <a:t>less</a:t>
            </a:r>
            <a:r>
              <a:rPr lang="fr-CH" sz="1800" dirty="0" smtClean="0">
                <a:latin typeface="Book Antiqua" panose="02040602050305030304" pitchFamily="18" charset="0"/>
              </a:rPr>
              <a:t> </a:t>
            </a:r>
            <a:r>
              <a:rPr lang="fr-CH" sz="1800" dirty="0" err="1" smtClean="0">
                <a:latin typeface="Book Antiqua" panose="02040602050305030304" pitchFamily="18" charset="0"/>
              </a:rPr>
              <a:t>than</a:t>
            </a:r>
            <a:r>
              <a:rPr lang="fr-CH" sz="1800" dirty="0" smtClean="0">
                <a:latin typeface="Book Antiqua" panose="02040602050305030304" pitchFamily="18" charset="0"/>
              </a:rPr>
              <a:t> 5 </a:t>
            </a:r>
            <a:r>
              <a:rPr lang="fr-CH" sz="1800" dirty="0" err="1" smtClean="0">
                <a:latin typeface="Book Antiqua" panose="02040602050305030304" pitchFamily="18" charset="0"/>
              </a:rPr>
              <a:t>units</a:t>
            </a:r>
            <a:r>
              <a:rPr lang="fr-CH" sz="1800" dirty="0" smtClean="0">
                <a:latin typeface="Book Antiqua" panose="02040602050305030304" pitchFamily="18" charset="0"/>
              </a:rPr>
              <a:t> one has to couple the </a:t>
            </a:r>
            <a:r>
              <a:rPr lang="fr-CH" sz="1800" dirty="0" err="1" smtClean="0">
                <a:latin typeface="Book Antiqua" panose="02040602050305030304" pitchFamily="18" charset="0"/>
              </a:rPr>
              <a:t>sorting</a:t>
            </a:r>
            <a:r>
              <a:rPr lang="fr-CH" sz="1800" dirty="0" smtClean="0">
                <a:latin typeface="Book Antiqua" panose="02040602050305030304" pitchFamily="18" charset="0"/>
              </a:rPr>
              <a:t> </a:t>
            </a:r>
            <a:r>
              <a:rPr lang="fr-CH" sz="1800" dirty="0" err="1" smtClean="0">
                <a:latin typeface="Book Antiqua" panose="02040602050305030304" pitchFamily="18" charset="0"/>
              </a:rPr>
              <a:t>with</a:t>
            </a:r>
            <a:r>
              <a:rPr lang="fr-CH" sz="1800" dirty="0" smtClean="0">
                <a:latin typeface="Book Antiqua" panose="02040602050305030304" pitchFamily="18" charset="0"/>
              </a:rPr>
              <a:t> </a:t>
            </a:r>
            <a:r>
              <a:rPr lang="fr-CH" sz="1800" dirty="0" err="1" smtClean="0">
                <a:latin typeface="Book Antiqua" panose="02040602050305030304" pitchFamily="18" charset="0"/>
              </a:rPr>
              <a:t>other</a:t>
            </a:r>
            <a:r>
              <a:rPr lang="fr-CH" sz="1800" dirty="0" smtClean="0">
                <a:latin typeface="Book Antiqua" panose="02040602050305030304" pitchFamily="18" charset="0"/>
              </a:rPr>
              <a:t> </a:t>
            </a:r>
            <a:r>
              <a:rPr lang="fr-CH" sz="1800" dirty="0" err="1" smtClean="0">
                <a:latin typeface="Book Antiqua" panose="02040602050305030304" pitchFamily="18" charset="0"/>
              </a:rPr>
              <a:t>methods</a:t>
            </a:r>
            <a:r>
              <a:rPr lang="fr-CH" sz="1800" dirty="0" smtClean="0">
                <a:latin typeface="Book Antiqua" panose="02040602050305030304" pitchFamily="18" charset="0"/>
              </a:rPr>
              <a:t> to control the TF</a:t>
            </a:r>
            <a:endParaRPr lang="fr-CH" sz="1800" dirty="0">
              <a:latin typeface="Book Antiqua" panose="02040602050305030304" pitchFamily="18" charset="0"/>
            </a:endParaRPr>
          </a:p>
          <a:p>
            <a:pPr lvl="1"/>
            <a:endParaRPr lang="en-GB" sz="1800" dirty="0" smtClean="0">
              <a:latin typeface="Book Antiqua" panose="0204060205030503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3047" y="5361473"/>
            <a:ext cx="4683995" cy="913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532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THE PROBLEM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err="1" smtClean="0">
                <a:latin typeface="Book Antiqua" panose="02040602050305030304" pitchFamily="18" charset="0"/>
              </a:rPr>
              <a:t>Other</a:t>
            </a:r>
            <a:r>
              <a:rPr lang="fr-CH" dirty="0" smtClean="0">
                <a:latin typeface="Book Antiqua" panose="02040602050305030304" pitchFamily="18" charset="0"/>
              </a:rPr>
              <a:t> </a:t>
            </a:r>
            <a:r>
              <a:rPr lang="fr-CH" dirty="0" err="1" smtClean="0">
                <a:latin typeface="Book Antiqua" panose="02040602050305030304" pitchFamily="18" charset="0"/>
              </a:rPr>
              <a:t>methods</a:t>
            </a:r>
            <a:r>
              <a:rPr lang="fr-CH" dirty="0" smtClean="0">
                <a:latin typeface="Book Antiqua" panose="02040602050305030304" pitchFamily="18" charset="0"/>
              </a:rPr>
              <a:t> to control the TF:</a:t>
            </a:r>
          </a:p>
          <a:p>
            <a:pPr lvl="1"/>
            <a:r>
              <a:rPr lang="fr-CH" sz="1800" dirty="0" err="1" smtClean="0">
                <a:latin typeface="Book Antiqua" panose="02040602050305030304" pitchFamily="18" charset="0"/>
              </a:rPr>
              <a:t>Lengths</a:t>
            </a:r>
            <a:r>
              <a:rPr lang="fr-CH" sz="1800" dirty="0" smtClean="0">
                <a:latin typeface="Book Antiqua" panose="02040602050305030304" pitchFamily="18" charset="0"/>
              </a:rPr>
              <a:t> of </a:t>
            </a:r>
            <a:r>
              <a:rPr lang="fr-CH" sz="1800" dirty="0" err="1" smtClean="0">
                <a:latin typeface="Book Antiqua" panose="02040602050305030304" pitchFamily="18" charset="0"/>
              </a:rPr>
              <a:t>iron</a:t>
            </a:r>
            <a:r>
              <a:rPr lang="fr-CH" sz="1800" dirty="0" smtClean="0">
                <a:latin typeface="Book Antiqua" panose="02040602050305030304" pitchFamily="18" charset="0"/>
              </a:rPr>
              <a:t> </a:t>
            </a:r>
            <a:r>
              <a:rPr lang="fr-CH" sz="1800" dirty="0" err="1" smtClean="0">
                <a:latin typeface="Book Antiqua" panose="02040602050305030304" pitchFamily="18" charset="0"/>
              </a:rPr>
              <a:t>laminations</a:t>
            </a:r>
            <a:endParaRPr lang="fr-CH" sz="1800" dirty="0" smtClean="0">
              <a:latin typeface="Book Antiqua" panose="02040602050305030304" pitchFamily="18" charset="0"/>
            </a:endParaRPr>
          </a:p>
          <a:p>
            <a:pPr lvl="1"/>
            <a:r>
              <a:rPr lang="fr-CH" sz="1800" dirty="0" smtClean="0">
                <a:latin typeface="Book Antiqua" panose="02040602050305030304" pitchFamily="18" charset="0"/>
              </a:rPr>
              <a:t>One </a:t>
            </a:r>
            <a:r>
              <a:rPr lang="fr-CH" sz="1800" dirty="0" err="1" smtClean="0">
                <a:latin typeface="Book Antiqua" panose="02040602050305030304" pitchFamily="18" charset="0"/>
              </a:rPr>
              <a:t>can</a:t>
            </a:r>
            <a:r>
              <a:rPr lang="fr-CH" sz="1800" dirty="0" smtClean="0">
                <a:latin typeface="Book Antiqua" panose="02040602050305030304" pitchFamily="18" charset="0"/>
              </a:rPr>
              <a:t> change up to ±10 </a:t>
            </a:r>
            <a:r>
              <a:rPr lang="fr-CH" sz="1800" dirty="0" err="1" smtClean="0">
                <a:latin typeface="Book Antiqua" panose="02040602050305030304" pitchFamily="18" charset="0"/>
              </a:rPr>
              <a:t>units</a:t>
            </a:r>
            <a:r>
              <a:rPr lang="fr-CH" sz="1800" dirty="0" smtClean="0">
                <a:latin typeface="Book Antiqua" panose="02040602050305030304" pitchFamily="18" charset="0"/>
              </a:rPr>
              <a:t> </a:t>
            </a:r>
            <a:r>
              <a:rPr lang="fr-CH" sz="1800" dirty="0" err="1" smtClean="0">
                <a:latin typeface="Book Antiqua" panose="02040602050305030304" pitchFamily="18" charset="0"/>
              </a:rPr>
              <a:t>with</a:t>
            </a:r>
            <a:r>
              <a:rPr lang="fr-CH" sz="1800" dirty="0" smtClean="0">
                <a:latin typeface="Book Antiqua" panose="02040602050305030304" pitchFamily="18" charset="0"/>
              </a:rPr>
              <a:t> a change </a:t>
            </a:r>
            <a:r>
              <a:rPr lang="fr-CH" sz="1800" dirty="0">
                <a:latin typeface="Book Antiqua" panose="02040602050305030304" pitchFamily="18" charset="0"/>
              </a:rPr>
              <a:t>of ±</a:t>
            </a:r>
            <a:r>
              <a:rPr lang="fr-CH" sz="1800" dirty="0" smtClean="0">
                <a:latin typeface="Book Antiqua" panose="02040602050305030304" pitchFamily="18" charset="0"/>
              </a:rPr>
              <a:t>100 mm of </a:t>
            </a:r>
            <a:r>
              <a:rPr lang="fr-CH" sz="1800" dirty="0" err="1" smtClean="0">
                <a:latin typeface="Book Antiqua" panose="02040602050305030304" pitchFamily="18" charset="0"/>
              </a:rPr>
              <a:t>length</a:t>
            </a:r>
            <a:r>
              <a:rPr lang="fr-CH" sz="1800" dirty="0" smtClean="0">
                <a:latin typeface="Book Antiqua" panose="02040602050305030304" pitchFamily="18" charset="0"/>
              </a:rPr>
              <a:t> of non </a:t>
            </a:r>
            <a:r>
              <a:rPr lang="fr-CH" sz="1800" dirty="0" err="1" smtClean="0">
                <a:latin typeface="Book Antiqua" panose="02040602050305030304" pitchFamily="18" charset="0"/>
              </a:rPr>
              <a:t>magnetic</a:t>
            </a:r>
            <a:r>
              <a:rPr lang="fr-CH" sz="1800" dirty="0" smtClean="0">
                <a:latin typeface="Book Antiqua" panose="02040602050305030304" pitchFamily="18" charset="0"/>
              </a:rPr>
              <a:t> pads</a:t>
            </a:r>
          </a:p>
          <a:p>
            <a:pPr lvl="1"/>
            <a:r>
              <a:rPr lang="fr-CH" sz="1800" dirty="0" err="1" smtClean="0">
                <a:latin typeface="Book Antiqua" panose="02040602050305030304" pitchFamily="18" charset="0"/>
              </a:rPr>
              <a:t>Problem</a:t>
            </a:r>
            <a:endParaRPr lang="fr-CH" sz="1800" dirty="0" smtClean="0">
              <a:latin typeface="Book Antiqua" panose="02040602050305030304" pitchFamily="18" charset="0"/>
            </a:endParaRPr>
          </a:p>
          <a:p>
            <a:pPr lvl="2"/>
            <a:r>
              <a:rPr lang="fr-CH" sz="1400" dirty="0">
                <a:latin typeface="Book Antiqua" panose="02040602050305030304" pitchFamily="18" charset="0"/>
              </a:rPr>
              <a:t>I</a:t>
            </a:r>
            <a:r>
              <a:rPr lang="fr-CH" sz="1400" dirty="0" smtClean="0">
                <a:latin typeface="Book Antiqua" panose="02040602050305030304" pitchFamily="18" charset="0"/>
              </a:rPr>
              <a:t>f the </a:t>
            </a:r>
            <a:r>
              <a:rPr lang="fr-CH" sz="1400" dirty="0" err="1" smtClean="0">
                <a:latin typeface="Book Antiqua" panose="02040602050305030304" pitchFamily="18" charset="0"/>
              </a:rPr>
              <a:t>length</a:t>
            </a:r>
            <a:r>
              <a:rPr lang="fr-CH" sz="1400" dirty="0" smtClean="0">
                <a:latin typeface="Book Antiqua" panose="02040602050305030304" pitchFamily="18" charset="0"/>
              </a:rPr>
              <a:t> has to </a:t>
            </a:r>
            <a:r>
              <a:rPr lang="fr-CH" sz="1400" dirty="0" err="1" smtClean="0">
                <a:latin typeface="Book Antiqua" panose="02040602050305030304" pitchFamily="18" charset="0"/>
              </a:rPr>
              <a:t>be</a:t>
            </a:r>
            <a:r>
              <a:rPr lang="fr-CH" sz="1400" dirty="0" smtClean="0">
                <a:latin typeface="Book Antiqua" panose="02040602050305030304" pitchFamily="18" charset="0"/>
              </a:rPr>
              <a:t> </a:t>
            </a:r>
            <a:r>
              <a:rPr lang="fr-CH" sz="1400" dirty="0" err="1" smtClean="0">
                <a:latin typeface="Book Antiqua" panose="02040602050305030304" pitchFamily="18" charset="0"/>
              </a:rPr>
              <a:t>increased</a:t>
            </a:r>
            <a:r>
              <a:rPr lang="fr-CH" sz="1400" dirty="0" smtClean="0">
                <a:latin typeface="Book Antiqua" panose="02040602050305030304" pitchFamily="18" charset="0"/>
              </a:rPr>
              <a:t>, </a:t>
            </a:r>
            <a:r>
              <a:rPr lang="fr-CH" sz="1400" dirty="0" err="1" smtClean="0">
                <a:latin typeface="Book Antiqua" panose="02040602050305030304" pitchFamily="18" charset="0"/>
              </a:rPr>
              <a:t>peak</a:t>
            </a:r>
            <a:r>
              <a:rPr lang="fr-CH" sz="1400" dirty="0" smtClean="0">
                <a:latin typeface="Book Antiqua" panose="02040602050305030304" pitchFamily="18" charset="0"/>
              </a:rPr>
              <a:t> </a:t>
            </a:r>
            <a:r>
              <a:rPr lang="fr-CH" sz="1400" dirty="0" err="1" smtClean="0">
                <a:latin typeface="Book Antiqua" panose="02040602050305030304" pitchFamily="18" charset="0"/>
              </a:rPr>
              <a:t>field</a:t>
            </a:r>
            <a:r>
              <a:rPr lang="fr-CH" sz="1400" dirty="0" smtClean="0">
                <a:latin typeface="Book Antiqua" panose="02040602050305030304" pitchFamily="18" charset="0"/>
              </a:rPr>
              <a:t> </a:t>
            </a:r>
            <a:r>
              <a:rPr lang="fr-CH" sz="1400" dirty="0" err="1" smtClean="0">
                <a:latin typeface="Book Antiqua" panose="02040602050305030304" pitchFamily="18" charset="0"/>
              </a:rPr>
              <a:t>increases</a:t>
            </a:r>
            <a:r>
              <a:rPr lang="fr-CH" sz="1400" dirty="0" smtClean="0">
                <a:latin typeface="Book Antiqua" panose="02040602050305030304" pitchFamily="18" charset="0"/>
              </a:rPr>
              <a:t> – but one </a:t>
            </a:r>
            <a:r>
              <a:rPr lang="fr-CH" sz="1400" dirty="0" err="1" smtClean="0">
                <a:latin typeface="Book Antiqua" panose="02040602050305030304" pitchFamily="18" charset="0"/>
              </a:rPr>
              <a:t>could</a:t>
            </a:r>
            <a:r>
              <a:rPr lang="fr-CH" sz="1400" dirty="0" smtClean="0">
                <a:latin typeface="Book Antiqua" panose="02040602050305030304" pitchFamily="18" charset="0"/>
              </a:rPr>
              <a:t> </a:t>
            </a:r>
            <a:r>
              <a:rPr lang="fr-CH" sz="1400" dirty="0" err="1" smtClean="0">
                <a:latin typeface="Book Antiqua" panose="02040602050305030304" pitchFamily="18" charset="0"/>
              </a:rPr>
              <a:t>acts</a:t>
            </a:r>
            <a:r>
              <a:rPr lang="fr-CH" sz="1400" dirty="0" smtClean="0">
                <a:latin typeface="Book Antiqua" panose="02040602050305030304" pitchFamily="18" charset="0"/>
              </a:rPr>
              <a:t> </a:t>
            </a:r>
            <a:r>
              <a:rPr lang="fr-CH" sz="1400" dirty="0" err="1" smtClean="0">
                <a:latin typeface="Book Antiqua" panose="02040602050305030304" pitchFamily="18" charset="0"/>
              </a:rPr>
              <a:t>always</a:t>
            </a:r>
            <a:r>
              <a:rPr lang="fr-CH" sz="1400" dirty="0" smtClean="0">
                <a:latin typeface="Book Antiqua" panose="02040602050305030304" pitchFamily="18" charset="0"/>
              </a:rPr>
              <a:t> in the </a:t>
            </a:r>
            <a:r>
              <a:rPr lang="fr-CH" sz="1400" dirty="0" err="1" smtClean="0">
                <a:latin typeface="Book Antiqua" panose="02040602050305030304" pitchFamily="18" charset="0"/>
              </a:rPr>
              <a:t>same</a:t>
            </a:r>
            <a:r>
              <a:rPr lang="fr-CH" sz="1400" dirty="0" smtClean="0">
                <a:latin typeface="Book Antiqua" panose="02040602050305030304" pitchFamily="18" charset="0"/>
              </a:rPr>
              <a:t> direction (i.e. </a:t>
            </a:r>
            <a:r>
              <a:rPr lang="fr-CH" sz="1400" dirty="0" err="1" smtClean="0">
                <a:latin typeface="Book Antiqua" panose="02040602050305030304" pitchFamily="18" charset="0"/>
              </a:rPr>
              <a:t>having</a:t>
            </a:r>
            <a:r>
              <a:rPr lang="fr-CH" sz="1400" dirty="0" smtClean="0">
                <a:latin typeface="Book Antiqua" panose="02040602050305030304" pitchFamily="18" charset="0"/>
              </a:rPr>
              <a:t> </a:t>
            </a:r>
            <a:r>
              <a:rPr lang="fr-CH" sz="1400" dirty="0" err="1" smtClean="0">
                <a:latin typeface="Book Antiqua" panose="02040602050305030304" pitchFamily="18" charset="0"/>
              </a:rPr>
              <a:t>two</a:t>
            </a:r>
            <a:r>
              <a:rPr lang="fr-CH" sz="1400" dirty="0" smtClean="0">
                <a:latin typeface="Book Antiqua" panose="02040602050305030304" pitchFamily="18" charset="0"/>
              </a:rPr>
              <a:t> </a:t>
            </a:r>
            <a:r>
              <a:rPr lang="fr-CH" sz="1400" dirty="0" err="1" smtClean="0">
                <a:latin typeface="Book Antiqua" panose="02040602050305030304" pitchFamily="18" charset="0"/>
              </a:rPr>
              <a:t>magnets</a:t>
            </a:r>
            <a:r>
              <a:rPr lang="fr-CH" sz="1400" dirty="0" smtClean="0">
                <a:latin typeface="Book Antiqua" panose="02040602050305030304" pitchFamily="18" charset="0"/>
              </a:rPr>
              <a:t> </a:t>
            </a:r>
            <a:r>
              <a:rPr lang="fr-CH" sz="1400" dirty="0" err="1" smtClean="0">
                <a:latin typeface="Book Antiqua" panose="02040602050305030304" pitchFamily="18" charset="0"/>
              </a:rPr>
              <a:t>with</a:t>
            </a:r>
            <a:r>
              <a:rPr lang="fr-CH" sz="1400" dirty="0" smtClean="0">
                <a:latin typeface="Book Antiqua" panose="02040602050305030304" pitchFamily="18" charset="0"/>
              </a:rPr>
              <a:t> TF </a:t>
            </a:r>
            <a:r>
              <a:rPr lang="fr-CH" sz="1400" dirty="0" err="1" smtClean="0">
                <a:latin typeface="Book Antiqua" panose="02040602050305030304" pitchFamily="18" charset="0"/>
              </a:rPr>
              <a:t>difference</a:t>
            </a:r>
            <a:r>
              <a:rPr lang="fr-CH" sz="1400" dirty="0" smtClean="0">
                <a:latin typeface="Book Antiqua" panose="02040602050305030304" pitchFamily="18" charset="0"/>
              </a:rPr>
              <a:t>, </a:t>
            </a:r>
            <a:r>
              <a:rPr lang="fr-CH" sz="1400" dirty="0" err="1" smtClean="0">
                <a:latin typeface="Book Antiqua" panose="02040602050305030304" pitchFamily="18" charset="0"/>
              </a:rPr>
              <a:t>reducing</a:t>
            </a:r>
            <a:r>
              <a:rPr lang="fr-CH" sz="1400" dirty="0" smtClean="0">
                <a:latin typeface="Book Antiqua" panose="02040602050305030304" pitchFamily="18" charset="0"/>
              </a:rPr>
              <a:t> the </a:t>
            </a:r>
            <a:r>
              <a:rPr lang="fr-CH" sz="1400" dirty="0" err="1" smtClean="0">
                <a:latin typeface="Book Antiqua" panose="02040602050305030304" pitchFamily="18" charset="0"/>
              </a:rPr>
              <a:t>larger</a:t>
            </a:r>
            <a:r>
              <a:rPr lang="fr-CH" sz="1400" dirty="0" smtClean="0">
                <a:latin typeface="Book Antiqua" panose="02040602050305030304" pitchFamily="18" charset="0"/>
              </a:rPr>
              <a:t> TF</a:t>
            </a:r>
          </a:p>
          <a:p>
            <a:pPr lvl="2"/>
            <a:r>
              <a:rPr lang="fr-CH" sz="1400" dirty="0" smtClean="0">
                <a:latin typeface="Book Antiqua" panose="02040602050305030304" pitchFamily="18" charset="0"/>
              </a:rPr>
              <a:t>The action has to </a:t>
            </a:r>
            <a:r>
              <a:rPr lang="fr-CH" sz="1400" dirty="0" err="1" smtClean="0">
                <a:latin typeface="Book Antiqua" panose="02040602050305030304" pitchFamily="18" charset="0"/>
              </a:rPr>
              <a:t>be</a:t>
            </a:r>
            <a:r>
              <a:rPr lang="fr-CH" sz="1400" dirty="0" smtClean="0">
                <a:latin typeface="Book Antiqua" panose="02040602050305030304" pitchFamily="18" charset="0"/>
              </a:rPr>
              <a:t> </a:t>
            </a:r>
            <a:r>
              <a:rPr lang="fr-CH" sz="1400" dirty="0" err="1" smtClean="0">
                <a:latin typeface="Book Antiqua" panose="02040602050305030304" pitchFamily="18" charset="0"/>
              </a:rPr>
              <a:t>done</a:t>
            </a:r>
            <a:r>
              <a:rPr lang="fr-CH" sz="1400" dirty="0" smtClean="0">
                <a:latin typeface="Book Antiqua" panose="02040602050305030304" pitchFamily="18" charset="0"/>
              </a:rPr>
              <a:t> </a:t>
            </a:r>
            <a:r>
              <a:rPr lang="fr-CH" sz="1400" dirty="0" err="1" smtClean="0">
                <a:latin typeface="Book Antiqua" panose="02040602050305030304" pitchFamily="18" charset="0"/>
              </a:rPr>
              <a:t>before</a:t>
            </a:r>
            <a:r>
              <a:rPr lang="fr-CH" sz="1400" dirty="0" smtClean="0">
                <a:latin typeface="Book Antiqua" panose="02040602050305030304" pitchFamily="18" charset="0"/>
              </a:rPr>
              <a:t> final </a:t>
            </a:r>
            <a:r>
              <a:rPr lang="fr-CH" sz="1400" dirty="0" err="1" smtClean="0">
                <a:latin typeface="Book Antiqua" panose="02040602050305030304" pitchFamily="18" charset="0"/>
              </a:rPr>
              <a:t>assembly</a:t>
            </a:r>
            <a:r>
              <a:rPr lang="fr-CH" sz="1400" dirty="0" smtClean="0">
                <a:latin typeface="Book Antiqua" panose="02040602050305030304" pitchFamily="18" charset="0"/>
              </a:rPr>
              <a:t> </a:t>
            </a:r>
            <a:r>
              <a:rPr lang="fr-CH" sz="1400" dirty="0" err="1" smtClean="0">
                <a:latin typeface="Book Antiqua" panose="02040602050305030304" pitchFamily="18" charset="0"/>
              </a:rPr>
              <a:t>so</a:t>
            </a:r>
            <a:r>
              <a:rPr lang="fr-CH" sz="1400" dirty="0" smtClean="0">
                <a:latin typeface="Book Antiqua" panose="02040602050305030304" pitchFamily="18" charset="0"/>
              </a:rPr>
              <a:t> </a:t>
            </a:r>
            <a:r>
              <a:rPr lang="fr-CH" sz="1400" dirty="0" err="1" smtClean="0">
                <a:latin typeface="Book Antiqua" panose="02040602050305030304" pitchFamily="18" charset="0"/>
              </a:rPr>
              <a:t>it</a:t>
            </a:r>
            <a:r>
              <a:rPr lang="fr-CH" sz="1400" dirty="0" smtClean="0">
                <a:latin typeface="Book Antiqua" panose="02040602050305030304" pitchFamily="18" charset="0"/>
              </a:rPr>
              <a:t> </a:t>
            </a:r>
            <a:r>
              <a:rPr lang="fr-CH" sz="1400" dirty="0" err="1" smtClean="0">
                <a:latin typeface="Book Antiqua" panose="02040602050305030304" pitchFamily="18" charset="0"/>
              </a:rPr>
              <a:t>requires</a:t>
            </a:r>
            <a:r>
              <a:rPr lang="fr-CH" sz="1400" dirty="0" smtClean="0">
                <a:latin typeface="Book Antiqua" panose="02040602050305030304" pitchFamily="18" charset="0"/>
              </a:rPr>
              <a:t> </a:t>
            </a:r>
            <a:r>
              <a:rPr lang="fr-CH" sz="1400" dirty="0" err="1" smtClean="0">
                <a:latin typeface="Book Antiqua" panose="02040602050305030304" pitchFamily="18" charset="0"/>
              </a:rPr>
              <a:t>some</a:t>
            </a:r>
            <a:r>
              <a:rPr lang="fr-CH" sz="1400" dirty="0" smtClean="0">
                <a:latin typeface="Book Antiqua" panose="02040602050305030304" pitchFamily="18" charset="0"/>
              </a:rPr>
              <a:t> </a:t>
            </a:r>
            <a:r>
              <a:rPr lang="fr-CH" sz="1400" dirty="0" err="1" smtClean="0">
                <a:latin typeface="Book Antiqua" panose="02040602050305030304" pitchFamily="18" charset="0"/>
              </a:rPr>
              <a:t>additional</a:t>
            </a:r>
            <a:r>
              <a:rPr lang="fr-CH" sz="1400" dirty="0" smtClean="0">
                <a:latin typeface="Book Antiqua" panose="02040602050305030304" pitchFamily="18" charset="0"/>
              </a:rPr>
              <a:t> </a:t>
            </a:r>
            <a:r>
              <a:rPr lang="fr-CH" sz="1400" dirty="0" err="1" smtClean="0">
                <a:latin typeface="Book Antiqua" panose="02040602050305030304" pitchFamily="18" charset="0"/>
              </a:rPr>
              <a:t>manpower</a:t>
            </a:r>
            <a:r>
              <a:rPr lang="fr-CH" sz="1400" dirty="0" smtClean="0">
                <a:latin typeface="Book Antiqua" panose="02040602050305030304" pitchFamily="18" charset="0"/>
              </a:rPr>
              <a:t> – to </a:t>
            </a:r>
            <a:r>
              <a:rPr lang="fr-CH" sz="1400" dirty="0" err="1" smtClean="0">
                <a:latin typeface="Book Antiqua" panose="02040602050305030304" pitchFamily="18" charset="0"/>
              </a:rPr>
              <a:t>be</a:t>
            </a:r>
            <a:r>
              <a:rPr lang="fr-CH" sz="1400" dirty="0" smtClean="0">
                <a:latin typeface="Book Antiqua" panose="02040602050305030304" pitchFamily="18" charset="0"/>
              </a:rPr>
              <a:t> </a:t>
            </a:r>
            <a:r>
              <a:rPr lang="fr-CH" sz="1400" smtClean="0">
                <a:latin typeface="Book Antiqua" panose="02040602050305030304" pitchFamily="18" charset="0"/>
              </a:rPr>
              <a:t>analysed</a:t>
            </a:r>
            <a:endParaRPr lang="fr-CH" sz="1400" dirty="0" smtClean="0">
              <a:latin typeface="Book Antiqua" panose="02040602050305030304" pitchFamily="18" charset="0"/>
            </a:endParaRPr>
          </a:p>
          <a:p>
            <a:pPr lvl="1"/>
            <a:r>
              <a:rPr lang="fr-CH" sz="1800" dirty="0" smtClean="0">
                <a:latin typeface="Book Antiqua" panose="02040602050305030304" pitchFamily="18" charset="0"/>
              </a:rPr>
              <a:t>In </a:t>
            </a:r>
            <a:r>
              <a:rPr lang="fr-CH" sz="1800" dirty="0" err="1" smtClean="0">
                <a:latin typeface="Book Antiqua" panose="02040602050305030304" pitchFamily="18" charset="0"/>
              </a:rPr>
              <a:t>principle</a:t>
            </a:r>
            <a:r>
              <a:rPr lang="fr-CH" sz="1800" dirty="0" smtClean="0">
                <a:latin typeface="Book Antiqua" panose="02040602050305030304" pitchFamily="18" charset="0"/>
              </a:rPr>
              <a:t> </a:t>
            </a:r>
            <a:r>
              <a:rPr lang="fr-CH" sz="1800" dirty="0" err="1" smtClean="0">
                <a:latin typeface="Book Antiqua" panose="02040602050305030304" pitchFamily="18" charset="0"/>
              </a:rPr>
              <a:t>we</a:t>
            </a:r>
            <a:r>
              <a:rPr lang="fr-CH" sz="1800" dirty="0" smtClean="0">
                <a:latin typeface="Book Antiqua" panose="02040602050305030304" pitchFamily="18" charset="0"/>
              </a:rPr>
              <a:t> </a:t>
            </a:r>
            <a:r>
              <a:rPr lang="fr-CH" sz="1800" dirty="0" err="1" smtClean="0">
                <a:latin typeface="Book Antiqua" panose="02040602050305030304" pitchFamily="18" charset="0"/>
              </a:rPr>
              <a:t>see</a:t>
            </a:r>
            <a:r>
              <a:rPr lang="fr-CH" sz="1800" dirty="0" smtClean="0">
                <a:latin typeface="Book Antiqua" panose="02040602050305030304" pitchFamily="18" charset="0"/>
              </a:rPr>
              <a:t> </a:t>
            </a:r>
            <a:r>
              <a:rPr lang="fr-CH" sz="1800" dirty="0" err="1" smtClean="0">
                <a:latin typeface="Book Antiqua" panose="02040602050305030304" pitchFamily="18" charset="0"/>
              </a:rPr>
              <a:t>showstoppers</a:t>
            </a:r>
            <a:r>
              <a:rPr lang="fr-CH" sz="1800" dirty="0" smtClean="0">
                <a:latin typeface="Book Antiqua" panose="02040602050305030304" pitchFamily="18" charset="0"/>
              </a:rPr>
              <a:t> not </a:t>
            </a:r>
            <a:r>
              <a:rPr lang="fr-CH" sz="1800" dirty="0" err="1" smtClean="0">
                <a:latin typeface="Book Antiqua" panose="02040602050305030304" pitchFamily="18" charset="0"/>
              </a:rPr>
              <a:t>allowing</a:t>
            </a:r>
            <a:r>
              <a:rPr lang="fr-CH" sz="1800" dirty="0" smtClean="0">
                <a:latin typeface="Book Antiqua" panose="02040602050305030304" pitchFamily="18" charset="0"/>
              </a:rPr>
              <a:t> to control the TF </a:t>
            </a:r>
            <a:r>
              <a:rPr lang="fr-CH" sz="1800" dirty="0" err="1" smtClean="0">
                <a:latin typeface="Book Antiqua" panose="02040602050305030304" pitchFamily="18" charset="0"/>
              </a:rPr>
              <a:t>difference</a:t>
            </a:r>
            <a:r>
              <a:rPr lang="fr-CH" sz="1800" dirty="0" smtClean="0">
                <a:latin typeface="Book Antiqua" panose="02040602050305030304" pitchFamily="18" charset="0"/>
              </a:rPr>
              <a:t> </a:t>
            </a:r>
            <a:r>
              <a:rPr lang="fr-CH" sz="1800" dirty="0" err="1" smtClean="0">
                <a:latin typeface="Book Antiqua" panose="02040602050305030304" pitchFamily="18" charset="0"/>
              </a:rPr>
              <a:t>within</a:t>
            </a:r>
            <a:r>
              <a:rPr lang="fr-CH" sz="1800" dirty="0" smtClean="0">
                <a:latin typeface="Book Antiqua" panose="02040602050305030304" pitchFamily="18" charset="0"/>
              </a:rPr>
              <a:t> 10 </a:t>
            </a:r>
            <a:r>
              <a:rPr lang="fr-CH" sz="1800" dirty="0" err="1" smtClean="0">
                <a:latin typeface="Book Antiqua" panose="02040602050305030304" pitchFamily="18" charset="0"/>
              </a:rPr>
              <a:t>units</a:t>
            </a:r>
            <a:endParaRPr lang="fr-CH" sz="1800" dirty="0">
              <a:latin typeface="Book Antiqua" panose="02040602050305030304" pitchFamily="18" charset="0"/>
            </a:endParaRPr>
          </a:p>
          <a:p>
            <a:pPr lvl="1"/>
            <a:endParaRPr lang="en-GB" sz="1800" dirty="0" smtClean="0">
              <a:latin typeface="Book Antiqua" panose="0204060205030503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3047" y="5361473"/>
            <a:ext cx="4683995" cy="913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4085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HiLumi-Pres-Template-4-3-CSR2016</Template>
  <TotalTime>2712</TotalTime>
  <Words>246</Words>
  <Application>Microsoft Office PowerPoint</Application>
  <PresentationFormat>On-screen Show (4:3)</PresentationFormat>
  <Paragraphs>25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Book Antiqua</vt:lpstr>
      <vt:lpstr>Calibri</vt:lpstr>
      <vt:lpstr>Wingdings</vt:lpstr>
      <vt:lpstr>Thème Office</vt:lpstr>
      <vt:lpstr>Difference in transfer function between Q2a and Q2b</vt:lpstr>
      <vt:lpstr>THE PROBLEM</vt:lpstr>
      <vt:lpstr>THE PROBLEM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2016 WPxxx – Equipment / System</dc:title>
  <dc:creator>Cecile Noels</dc:creator>
  <cp:lastModifiedBy>Ezio Todesco</cp:lastModifiedBy>
  <cp:revision>107</cp:revision>
  <dcterms:created xsi:type="dcterms:W3CDTF">2016-08-24T12:27:25Z</dcterms:created>
  <dcterms:modified xsi:type="dcterms:W3CDTF">2017-02-28T08:13:13Z</dcterms:modified>
</cp:coreProperties>
</file>