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748" r:id="rId1"/>
    <p:sldMasterId id="2147488189" r:id="rId2"/>
    <p:sldMasterId id="2147488203" r:id="rId3"/>
    <p:sldMasterId id="2147488242" r:id="rId4"/>
  </p:sldMasterIdLst>
  <p:notesMasterIdLst>
    <p:notesMasterId r:id="rId9"/>
  </p:notesMasterIdLst>
  <p:handoutMasterIdLst>
    <p:handoutMasterId r:id="rId10"/>
  </p:handoutMasterIdLst>
  <p:sldIdLst>
    <p:sldId id="1618" r:id="rId5"/>
    <p:sldId id="1619" r:id="rId6"/>
    <p:sldId id="1579" r:id="rId7"/>
    <p:sldId id="1613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92" autoAdjust="0"/>
    <p:restoredTop sz="94274" autoAdjust="0"/>
  </p:normalViewPr>
  <p:slideViewPr>
    <p:cSldViewPr>
      <p:cViewPr>
        <p:scale>
          <a:sx n="125" d="100"/>
          <a:sy n="125" d="100"/>
        </p:scale>
        <p:origin x="1928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Pladsholder til diasbille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3107" name="Pladsholder til no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Calibri" charset="0"/>
            </a:endParaRPr>
          </a:p>
        </p:txBody>
      </p:sp>
      <p:sp>
        <p:nvSpPr>
          <p:cNvPr id="303108" name="Pladsholder til dias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charset="0"/>
              </a:defRPr>
            </a:lvl1pPr>
            <a:lvl2pPr marL="37931725" indent="-3747452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D0DF5A1-50B2-1449-8A32-B1DF8018B68E}" type="slidenum">
              <a:rPr kumimoji="0" lang="da-DK" altLang="en-US">
                <a:solidFill>
                  <a:srgbClr val="000000"/>
                </a:solidFill>
                <a:latin typeface="Arial" charset="0"/>
                <a:ea typeface="MS PGothic" charset="-128"/>
                <a:cs typeface="ヒラギノ角ゴ Pro W3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kumimoji="0" lang="da-DK" altLang="en-US">
              <a:solidFill>
                <a:srgbClr val="000000"/>
              </a:solidFill>
              <a:latin typeface="Arial" charset="0"/>
              <a:ea typeface="MS PGothic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08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8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95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5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59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325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8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55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53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328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67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54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30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19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86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4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91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3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32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132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55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00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3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0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20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3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3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7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1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70"/>
            <a:ext cx="2314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46724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70"/>
            <a:ext cx="237626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6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23258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33142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7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66181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9249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Title 1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8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11867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471045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6749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5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5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44773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835696" y="2204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Click for a box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576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70"/>
            <a:ext cx="2314600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7177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70"/>
            <a:ext cx="2376264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28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r-FR" altLang="ja-JP" smtClean="0">
                <a:solidFill>
                  <a:prstClr val="black"/>
                </a:solidFill>
              </a:rPr>
              <a:t>LCWS, Belgrade, Oct. 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Denis.Perret-Gallix@in2p3.fr LAPP/IN2P3-KEK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E051-D448-4018-A13B-6F31F3F89DAA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08915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35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4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4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0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600" cy="693420"/>
          </a:xfrm>
          <a:prstGeom prst="rect">
            <a:avLst/>
          </a:prstGeom>
        </p:spPr>
      </p:pic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434638" y="28685"/>
            <a:ext cx="709371" cy="70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49" r:id="rId1"/>
    <p:sldLayoutId id="2147487750" r:id="rId2"/>
    <p:sldLayoutId id="2147487751" r:id="rId3"/>
    <p:sldLayoutId id="2147487752" r:id="rId4"/>
    <p:sldLayoutId id="2147487753" r:id="rId5"/>
    <p:sldLayoutId id="2147487754" r:id="rId6"/>
    <p:sldLayoutId id="2147487755" r:id="rId7"/>
    <p:sldLayoutId id="2147487756" r:id="rId8"/>
    <p:sldLayoutId id="2147487757" r:id="rId9"/>
    <p:sldLayoutId id="2147487758" r:id="rId10"/>
    <p:sldLayoutId id="21474877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4620" y="76200"/>
            <a:ext cx="81938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0" r:id="rId1"/>
    <p:sldLayoutId id="2147488191" r:id="rId2"/>
    <p:sldLayoutId id="2147488192" r:id="rId3"/>
    <p:sldLayoutId id="2147488193" r:id="rId4"/>
    <p:sldLayoutId id="2147488194" r:id="rId5"/>
    <p:sldLayoutId id="2147488195" r:id="rId6"/>
    <p:sldLayoutId id="2147488196" r:id="rId7"/>
    <p:sldLayoutId id="2147488197" r:id="rId8"/>
    <p:sldLayoutId id="2147488198" r:id="rId9"/>
    <p:sldLayoutId id="2147488199" r:id="rId10"/>
    <p:sldLayoutId id="2147488200" r:id="rId11"/>
    <p:sldLayoutId id="214748820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3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4" r:id="rId1"/>
    <p:sldLayoutId id="2147488205" r:id="rId2"/>
    <p:sldLayoutId id="2147488206" r:id="rId3"/>
    <p:sldLayoutId id="2147488207" r:id="rId4"/>
    <p:sldLayoutId id="2147488208" r:id="rId5"/>
    <p:sldLayoutId id="2147488209" r:id="rId6"/>
    <p:sldLayoutId id="2147488210" r:id="rId7"/>
    <p:sldLayoutId id="2147488211" r:id="rId8"/>
    <p:sldLayoutId id="2147488212" r:id="rId9"/>
    <p:sldLayoutId id="2147488213" r:id="rId10"/>
    <p:sldLayoutId id="2147488214" r:id="rId11"/>
    <p:sldLayoutId id="214748821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7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BE" dirty="0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23528" y="6356370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43" r:id="rId1"/>
    <p:sldLayoutId id="2147488244" r:id="rId2"/>
    <p:sldLayoutId id="2147488245" r:id="rId3"/>
    <p:sldLayoutId id="2147488246" r:id="rId4"/>
    <p:sldLayoutId id="2147488247" r:id="rId5"/>
    <p:sldLayoutId id="2147488248" r:id="rId6"/>
    <p:sldLayoutId id="2147488249" r:id="rId7"/>
    <p:sldLayoutId id="2147488250" r:id="rId8"/>
    <p:sldLayoutId id="2147488251" r:id="rId9"/>
    <p:sldLayoutId id="2147488252" r:id="rId10"/>
    <p:sldLayoutId id="2147488253" r:id="rId11"/>
    <p:sldLayoutId id="2147488254" r:id="rId12"/>
    <p:sldLayoutId id="2147488255" r:id="rId13"/>
    <p:sldLayoutId id="2147488256" r:id="rId14"/>
    <p:sldLayoutId id="2147488257" r:id="rId1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4337/)" TargetMode="External"/><Relationship Id="rId4" Type="http://schemas.openxmlformats.org/officeDocument/2006/relationships/hyperlink" Target="https://indico.cern.ch/event/614927/contributions/2480326/attachments/1422119/2179816/CLIC_Civil_Engineering_and_Services_CES_Mandate_Jan_2017.docx" TargetMode="External"/><Relationship Id="rId5" Type="http://schemas.openxmlformats.org/officeDocument/2006/relationships/hyperlink" Target="https://indico.cern.ch/event/607729/attachments/1413772/2180622/Mandate_for_working_group_on_use_of_novel_accelerator_schemes-2-3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ategory/4337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TextBox 5"/>
          <p:cNvSpPr txBox="1">
            <a:spLocks noChangeArrowheads="1"/>
          </p:cNvSpPr>
          <p:nvPr/>
        </p:nvSpPr>
        <p:spPr bwMode="auto">
          <a:xfrm>
            <a:off x="1912938" y="174625"/>
            <a:ext cx="5575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marL="742950" indent="-285750" defTabSz="457200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marL="1143000" indent="-228600" defTabSz="457200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marL="1600200" indent="-228600" defTabSz="457200"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marL="2057400" indent="-228600" defTabSz="457200"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US" altLang="en-US" sz="2400" b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CERN scientific strategy: 3 main pillars </a:t>
            </a:r>
          </a:p>
        </p:txBody>
      </p:sp>
      <p:sp>
        <p:nvSpPr>
          <p:cNvPr id="263172" name="TextBox 3"/>
          <p:cNvSpPr txBox="1">
            <a:spLocks noChangeArrowheads="1"/>
          </p:cNvSpPr>
          <p:nvPr/>
        </p:nvSpPr>
        <p:spPr bwMode="auto">
          <a:xfrm>
            <a:off x="7010400" y="6477000"/>
            <a:ext cx="19113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marL="742950" indent="-285750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marL="1143000" indent="-228600"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marL="1600200" indent="-228600"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marL="2057400" indent="-228600"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en-GB" altLang="en-US">
                <a:ea typeface="ヒラギノ角ゴ Pro W3" charset="-128"/>
                <a:cs typeface="ヒラギノ角ゴ Pro W3" charset="-128"/>
              </a:rPr>
              <a:t>F. Gianotti 11/1/17</a:t>
            </a:r>
          </a:p>
        </p:txBody>
      </p:sp>
      <p:sp>
        <p:nvSpPr>
          <p:cNvPr id="7" name="Rectangle 6"/>
          <p:cNvSpPr/>
          <p:nvPr/>
        </p:nvSpPr>
        <p:spPr>
          <a:xfrm flipV="1">
            <a:off x="4495800" y="5410200"/>
            <a:ext cx="3729038" cy="515938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292" tIns="45648" rIns="91292" bIns="45648" anchor="ctr"/>
          <a:lstStyle/>
          <a:p>
            <a:pPr algn="ctr" defTabSz="455088">
              <a:defRPr/>
            </a:pPr>
            <a:endParaRPr kumimoji="1" lang="en-US" sz="2800" b="0">
              <a:solidFill>
                <a:prstClr val="white"/>
              </a:solidFill>
            </a:endParaRPr>
          </a:p>
        </p:txBody>
      </p:sp>
      <p:pic>
        <p:nvPicPr>
          <p:cNvPr id="2631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60"/>
            <a:ext cx="9144000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38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082" name="Picture 25" descr="CLIC-Logo-Col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285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2083" name="Rectangle 2"/>
          <p:cNvSpPr>
            <a:spLocks noChangeArrowheads="1"/>
          </p:cNvSpPr>
          <p:nvPr/>
        </p:nvSpPr>
        <p:spPr bwMode="auto">
          <a:xfrm>
            <a:off x="0" y="350838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pPr algn="ctr"/>
            <a:r>
              <a:rPr lang="en-GB" altLang="en-US" sz="4400">
                <a:solidFill>
                  <a:srgbClr val="CC3300"/>
                </a:solidFill>
              </a:rPr>
              <a:t>		CLIC roadmap</a:t>
            </a:r>
          </a:p>
        </p:txBody>
      </p:sp>
      <p:pic>
        <p:nvPicPr>
          <p:cNvPr id="30208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73150"/>
            <a:ext cx="8305800" cy="578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264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685800" y="0"/>
            <a:ext cx="7772400" cy="719045"/>
          </a:xfrm>
          <a:prstGeom prst="rect">
            <a:avLst/>
          </a:prstGeom>
          <a:solidFill>
            <a:srgbClr val="558ED5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/>
            <a:r>
              <a:rPr lang="en-GB" sz="2800" dirty="0">
                <a:solidFill>
                  <a:schemeClr val="bg1"/>
                </a:solidFill>
                <a:cs typeface="Arial"/>
              </a:rPr>
              <a:t>CLIC 380 GeV -&gt; 3 </a:t>
            </a:r>
            <a:r>
              <a:rPr lang="en-GB" sz="2800" dirty="0" err="1">
                <a:solidFill>
                  <a:schemeClr val="bg1"/>
                </a:solidFill>
                <a:cs typeface="Arial"/>
              </a:rPr>
              <a:t>TeV</a:t>
            </a:r>
            <a:endParaRPr lang="en-US" sz="28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933" y="4457548"/>
            <a:ext cx="15230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  <a:latin typeface="+mn-lt"/>
              </a:rPr>
              <a:t>Three stage operation scenario from the CDR </a:t>
            </a:r>
            <a:endParaRPr lang="en-US" sz="14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48648" y="779135"/>
            <a:ext cx="4070952" cy="3945265"/>
          </a:xfr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sz="1600" b="1" dirty="0"/>
              <a:t>Goal for next strategy update </a:t>
            </a:r>
            <a:r>
              <a:rPr lang="en-US" sz="1600" b="1" dirty="0" smtClean="0"/>
              <a:t>(end 2018):</a:t>
            </a:r>
            <a:r>
              <a:rPr lang="en-US" sz="1600" dirty="0" smtClean="0"/>
              <a:t> </a:t>
            </a:r>
            <a:r>
              <a:rPr lang="en-US" sz="1600" b="1" dirty="0"/>
              <a:t>Present a CLIC project that is a “credible” option for CERN beyond </a:t>
            </a:r>
            <a:r>
              <a:rPr lang="en-US" sz="1600" b="1" dirty="0" smtClean="0"/>
              <a:t>LHC, a Project Implementation Plan. Guidelines used internally:</a:t>
            </a:r>
            <a:endParaRPr lang="en-US" sz="1600" dirty="0"/>
          </a:p>
          <a:p>
            <a:pPr lvl="0">
              <a:lnSpc>
                <a:spcPct val="120000"/>
              </a:lnSpc>
            </a:pPr>
            <a:r>
              <a:rPr lang="en-US" sz="1600" dirty="0" smtClean="0"/>
              <a:t>Adapt to physics results – LHC mostly </a:t>
            </a:r>
            <a:r>
              <a:rPr lang="mr-IN" sz="1600" dirty="0" smtClean="0"/>
              <a:t>–</a:t>
            </a:r>
            <a:r>
              <a:rPr lang="en-US" sz="1600" dirty="0" smtClean="0"/>
              <a:t> taking </a:t>
            </a:r>
            <a:r>
              <a:rPr lang="en-US" sz="1600" dirty="0"/>
              <a:t>into account </a:t>
            </a:r>
            <a:r>
              <a:rPr lang="en-US" sz="1600" dirty="0" smtClean="0"/>
              <a:t>LHC at 13-</a:t>
            </a:r>
            <a:r>
              <a:rPr lang="en-US" sz="1600" dirty="0"/>
              <a:t>14 </a:t>
            </a:r>
            <a:r>
              <a:rPr lang="en-US" sz="1600" dirty="0" err="1" smtClean="0"/>
              <a:t>TeV</a:t>
            </a:r>
            <a:r>
              <a:rPr lang="en-US" sz="1600" dirty="0" smtClean="0"/>
              <a:t> as results become available (be flexible)   </a:t>
            </a:r>
            <a:endParaRPr lang="en-US" sz="1600" dirty="0"/>
          </a:p>
          <a:p>
            <a:pPr lvl="0">
              <a:lnSpc>
                <a:spcPct val="120000"/>
              </a:lnSpc>
            </a:pPr>
            <a:r>
              <a:rPr lang="en-US" sz="1600" dirty="0"/>
              <a:t>Physics no later than </a:t>
            </a:r>
            <a:r>
              <a:rPr lang="en-US" sz="1600" dirty="0" smtClean="0"/>
              <a:t>2035, solid luminosities from Higgs/top at 380 </a:t>
            </a:r>
            <a:r>
              <a:rPr lang="en-US" sz="1600" dirty="0" smtClean="0"/>
              <a:t>GeV (</a:t>
            </a:r>
            <a:r>
              <a:rPr lang="en-US" sz="1600" dirty="0" err="1" smtClean="0"/>
              <a:t>drivebeam</a:t>
            </a:r>
            <a:r>
              <a:rPr lang="en-US" sz="1600" dirty="0" smtClean="0"/>
              <a:t> and klystrons) </a:t>
            </a:r>
            <a:r>
              <a:rPr lang="en-US" sz="1600" dirty="0" smtClean="0"/>
              <a:t>to 3 </a:t>
            </a:r>
            <a:r>
              <a:rPr lang="en-US" sz="1600" dirty="0" err="1" smtClean="0"/>
              <a:t>TeV</a:t>
            </a:r>
            <a:r>
              <a:rPr lang="en-US" sz="1600" dirty="0"/>
              <a:t> </a:t>
            </a:r>
            <a:r>
              <a:rPr lang="en-US" sz="1600" dirty="0" smtClean="0"/>
              <a:t>(staging)</a:t>
            </a:r>
            <a:endParaRPr lang="en-US" sz="1600" dirty="0"/>
          </a:p>
          <a:p>
            <a:pPr lvl="0">
              <a:lnSpc>
                <a:spcPct val="120000"/>
              </a:lnSpc>
            </a:pPr>
            <a:r>
              <a:rPr lang="en-US" sz="1600" dirty="0"/>
              <a:t>Initial costs </a:t>
            </a:r>
            <a:r>
              <a:rPr lang="en-US" sz="1600" dirty="0" smtClean="0"/>
              <a:t>compatible with current CERN budget level (order LHC</a:t>
            </a:r>
            <a:r>
              <a:rPr lang="en-US" sz="1600" dirty="0"/>
              <a:t>+50</a:t>
            </a:r>
            <a:r>
              <a:rPr lang="en-US" sz="1600" dirty="0" smtClean="0"/>
              <a:t>%)  (staging)</a:t>
            </a:r>
            <a:endParaRPr lang="en-US" sz="1600" dirty="0"/>
          </a:p>
          <a:p>
            <a:pPr lvl="0">
              <a:lnSpc>
                <a:spcPct val="120000"/>
              </a:lnSpc>
            </a:pPr>
            <a:r>
              <a:rPr lang="en-US" sz="1600" dirty="0"/>
              <a:t>Upgradable in 2-3 stages over a 20-30y period, without major (max 3-4 years) operational breaks, and with upgrade costs </a:t>
            </a:r>
            <a:r>
              <a:rPr lang="en-US" sz="1600" dirty="0" smtClean="0"/>
              <a:t>also in reasonable agreement with current budget level. </a:t>
            </a:r>
            <a:endParaRPr lang="en-US" sz="1600" dirty="0"/>
          </a:p>
          <a:p>
            <a:pPr lvl="0">
              <a:lnSpc>
                <a:spcPct val="120000"/>
              </a:lnSpc>
            </a:pPr>
            <a:r>
              <a:rPr lang="en-US" sz="1600" dirty="0" smtClean="0"/>
              <a:t>Cover accelerator, detector, physics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601720"/>
            <a:ext cx="4866238" cy="3276600"/>
          </a:xfrm>
          <a:prstGeom prst="rect">
            <a:avLst/>
          </a:prstGeom>
        </p:spPr>
      </p:pic>
      <p:pic>
        <p:nvPicPr>
          <p:cNvPr id="7" name="Picture 6" descr="Screen Shot 2015-09-03 at 23.44.0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784215"/>
            <a:ext cx="3686313" cy="25907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49" y="4954025"/>
            <a:ext cx="3247251" cy="1817116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120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Project </a:t>
            </a:r>
            <a:r>
              <a:rPr lang="en-US" sz="3200" dirty="0" err="1" smtClean="0">
                <a:solidFill>
                  <a:schemeClr val="bg1"/>
                </a:solidFill>
              </a:rPr>
              <a:t>Organisation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5600" dirty="0" smtClean="0"/>
              <a:t>Over </a:t>
            </a:r>
            <a:r>
              <a:rPr lang="en-GB" sz="5600" dirty="0"/>
              <a:t>the last year the LC study organisation has changed in preparation of the European Strategy Update report. We put more emphasis on implementation studies related to the entire CLIC </a:t>
            </a:r>
            <a:r>
              <a:rPr lang="en-GB" sz="5600" dirty="0" smtClean="0"/>
              <a:t>machine.</a:t>
            </a:r>
          </a:p>
          <a:p>
            <a:pPr marL="0" indent="0">
              <a:buNone/>
            </a:pPr>
            <a:endParaRPr lang="en-GB" sz="5600" dirty="0"/>
          </a:p>
          <a:p>
            <a:pPr marL="0" indent="0">
              <a:buNone/>
            </a:pPr>
            <a:r>
              <a:rPr lang="en-GB" sz="5600" dirty="0" smtClean="0"/>
              <a:t>We </a:t>
            </a:r>
            <a:r>
              <a:rPr lang="en-GB" sz="5600" dirty="0"/>
              <a:t>still have the project organised in four main activities, each with a group of individual WPs and WP leaders: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 err="1"/>
              <a:t>Beamdynamic</a:t>
            </a:r>
            <a:r>
              <a:rPr lang="en-GB" sz="5600" dirty="0"/>
              <a:t> and design  - </a:t>
            </a:r>
            <a:r>
              <a:rPr lang="en-GB" sz="5600" dirty="0" err="1"/>
              <a:t>D.Schulte</a:t>
            </a:r>
            <a:endParaRPr lang="en-GB" sz="5600" dirty="0"/>
          </a:p>
          <a:p>
            <a:pPr marL="446088" indent="-446088">
              <a:buFont typeface="+mj-lt"/>
              <a:buAutoNum type="arabicPeriod"/>
            </a:pPr>
            <a:r>
              <a:rPr lang="en-GB" sz="5600" dirty="0"/>
              <a:t>X-band included high off klystron studies - </a:t>
            </a:r>
            <a:r>
              <a:rPr lang="en-GB" sz="5600" dirty="0" err="1"/>
              <a:t>W.Wuensch</a:t>
            </a:r>
            <a:endParaRPr lang="en-GB" sz="5600" dirty="0"/>
          </a:p>
          <a:p>
            <a:pPr marL="446088" indent="-446088">
              <a:buFont typeface="+mj-lt"/>
              <a:buAutoNum type="arabicPeriod"/>
            </a:pPr>
            <a:r>
              <a:rPr lang="en-GB" sz="5600" dirty="0" err="1"/>
              <a:t>Linac</a:t>
            </a:r>
            <a:r>
              <a:rPr lang="en-GB" sz="5600" dirty="0"/>
              <a:t> systems: Main </a:t>
            </a:r>
            <a:r>
              <a:rPr lang="en-GB" sz="5600" dirty="0" err="1"/>
              <a:t>Linac</a:t>
            </a:r>
            <a:r>
              <a:rPr lang="en-GB" sz="5600" dirty="0"/>
              <a:t> module and Drive Beam front end - </a:t>
            </a:r>
            <a:r>
              <a:rPr lang="en-GB" sz="5600" dirty="0" err="1"/>
              <a:t>S.Doebert</a:t>
            </a:r>
            <a:endParaRPr lang="en-GB" sz="5600" dirty="0"/>
          </a:p>
          <a:p>
            <a:pPr marL="446088" indent="-446088">
              <a:buFont typeface="+mj-lt"/>
              <a:buAutoNum type="arabicPeriod"/>
            </a:pPr>
            <a:r>
              <a:rPr lang="en-GB" sz="5600" dirty="0"/>
              <a:t>Technical systems and studies - </a:t>
            </a:r>
            <a:r>
              <a:rPr lang="en-GB" sz="5600" dirty="0" err="1"/>
              <a:t>N.Catalan</a:t>
            </a:r>
            <a:endParaRPr lang="en-GB" sz="5600" dirty="0"/>
          </a:p>
          <a:p>
            <a:pPr marL="0" indent="0">
              <a:buNone/>
            </a:pPr>
            <a:r>
              <a:rPr lang="en-GB" sz="5600" dirty="0"/>
              <a:t> </a:t>
            </a:r>
          </a:p>
          <a:p>
            <a:pPr marL="0" indent="0">
              <a:buNone/>
            </a:pPr>
            <a:r>
              <a:rPr lang="en-GB" sz="5600" dirty="0"/>
              <a:t>General work-packages and budgets – </a:t>
            </a:r>
            <a:r>
              <a:rPr lang="en-GB" sz="5600" dirty="0" err="1"/>
              <a:t>S.Stapnes</a:t>
            </a:r>
            <a:r>
              <a:rPr lang="en-GB" sz="5600" dirty="0"/>
              <a:t>: </a:t>
            </a:r>
          </a:p>
          <a:p>
            <a:pPr marL="0" indent="0">
              <a:buNone/>
            </a:pPr>
            <a:r>
              <a:rPr lang="en-GB" sz="5600" dirty="0"/>
              <a:t>The studies at ATF2 and in light sources are WPs under General activities. ILC/LCC support activities likewise.</a:t>
            </a:r>
          </a:p>
          <a:p>
            <a:pPr marL="0" indent="0">
              <a:buNone/>
            </a:pPr>
            <a:r>
              <a:rPr lang="en-GB" sz="5600" dirty="0"/>
              <a:t>CTF3 closedown and CLEAR preparation are also under this general heading with WPs lead by </a:t>
            </a:r>
            <a:r>
              <a:rPr lang="en-GB" sz="5600" dirty="0" err="1"/>
              <a:t>R.Corsini</a:t>
            </a:r>
            <a:r>
              <a:rPr lang="en-GB" sz="5600" dirty="0"/>
              <a:t>. </a:t>
            </a:r>
          </a:p>
          <a:p>
            <a:pPr marL="0" indent="0">
              <a:buNone/>
            </a:pPr>
            <a:r>
              <a:rPr lang="en-GB" sz="5600" dirty="0"/>
              <a:t> </a:t>
            </a:r>
          </a:p>
          <a:p>
            <a:pPr marL="0" indent="0">
              <a:buNone/>
            </a:pPr>
            <a:r>
              <a:rPr lang="en-GB" sz="5600" dirty="0"/>
              <a:t>Five new implementation working groups preparing for the ESU have been started (</a:t>
            </a:r>
            <a:r>
              <a:rPr lang="en-GB" sz="5600" u="sng" dirty="0">
                <a:hlinkClick r:id="rId2"/>
              </a:rPr>
              <a:t>https://indico.cern.ch/category/4337</a:t>
            </a:r>
            <a:r>
              <a:rPr lang="en-GB" sz="5600" u="sng" dirty="0" smtClean="0">
                <a:hlinkClick r:id="rId2"/>
              </a:rPr>
              <a:t>/ </a:t>
            </a:r>
            <a:r>
              <a:rPr lang="en-GB" sz="5600" u="sng" dirty="0" smtClean="0">
                <a:hlinkClick r:id="rId3"/>
              </a:rPr>
              <a:t>)</a:t>
            </a:r>
            <a:r>
              <a:rPr lang="en-GB" sz="5600" dirty="0" smtClean="0"/>
              <a:t> </a:t>
            </a:r>
            <a:r>
              <a:rPr lang="en-GB" sz="5600" dirty="0"/>
              <a:t>– some of which also existed ahead of the CDR in 2012: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/>
              <a:t>Civil Engineering &amp; Infrastructure and Siting WG (CEIS) (lead </a:t>
            </a:r>
            <a:r>
              <a:rPr lang="en-GB" sz="5600" dirty="0" err="1"/>
              <a:t>J.Osborne</a:t>
            </a:r>
            <a:r>
              <a:rPr lang="en-GB" sz="5600" dirty="0" smtClean="0"/>
              <a:t>) (</a:t>
            </a:r>
            <a:r>
              <a:rPr lang="en-GB" sz="5600" u="sng" dirty="0">
                <a:hlinkClick r:id="rId4"/>
              </a:rPr>
              <a:t>mandate</a:t>
            </a:r>
            <a:r>
              <a:rPr lang="en-GB" sz="5600" dirty="0"/>
              <a:t>)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>
                <a:solidFill>
                  <a:srgbClr val="FF0000"/>
                </a:solidFill>
              </a:rPr>
              <a:t>Cost, Power and Schedule (lead </a:t>
            </a:r>
            <a:r>
              <a:rPr lang="en-GB" sz="5600" dirty="0" err="1">
                <a:solidFill>
                  <a:srgbClr val="FF0000"/>
                </a:solidFill>
              </a:rPr>
              <a:t>S.Stapnes</a:t>
            </a:r>
            <a:r>
              <a:rPr lang="en-GB" sz="5600" dirty="0">
                <a:solidFill>
                  <a:srgbClr val="FF0000"/>
                </a:solidFill>
              </a:rPr>
              <a:t>) </a:t>
            </a:r>
            <a:r>
              <a:rPr lang="en-GB" sz="5600" dirty="0" smtClean="0">
                <a:solidFill>
                  <a:srgbClr val="FF0000"/>
                </a:solidFill>
              </a:rPr>
              <a:t> (</a:t>
            </a:r>
            <a:r>
              <a:rPr lang="en-GB" sz="5600" dirty="0">
                <a:solidFill>
                  <a:srgbClr val="FF0000"/>
                </a:solidFill>
              </a:rPr>
              <a:t>Detailed costing of a 380 GeV machine - DB and klystrons - plus additional stages beyond) 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>
                <a:solidFill>
                  <a:srgbClr val="FF0000"/>
                </a:solidFill>
              </a:rPr>
              <a:t>Main </a:t>
            </a:r>
            <a:r>
              <a:rPr lang="en-GB" sz="5600" dirty="0" err="1">
                <a:solidFill>
                  <a:srgbClr val="FF0000"/>
                </a:solidFill>
              </a:rPr>
              <a:t>Linac</a:t>
            </a:r>
            <a:r>
              <a:rPr lang="en-GB" sz="5600" dirty="0">
                <a:solidFill>
                  <a:srgbClr val="FF0000"/>
                </a:solidFill>
              </a:rPr>
              <a:t> Hardware Baselining  (lead </a:t>
            </a:r>
            <a:r>
              <a:rPr lang="en-GB" sz="5600" dirty="0" err="1">
                <a:solidFill>
                  <a:srgbClr val="FF0000"/>
                </a:solidFill>
              </a:rPr>
              <a:t>C.Rossi</a:t>
            </a:r>
            <a:r>
              <a:rPr lang="en-GB" sz="5600" dirty="0" smtClean="0">
                <a:solidFill>
                  <a:srgbClr val="FF0000"/>
                </a:solidFill>
              </a:rPr>
              <a:t>) (</a:t>
            </a:r>
            <a:r>
              <a:rPr lang="en-GB" sz="5600" dirty="0">
                <a:solidFill>
                  <a:srgbClr val="FF0000"/>
                </a:solidFill>
              </a:rPr>
              <a:t>Optimised module technical design and surrounding infrastructure in the tunnel, considering the entire lifetime of a module including commissioning, installation, conditioning, operation, rework, replacements etc.)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>
                <a:solidFill>
                  <a:srgbClr val="FF0000"/>
                </a:solidFill>
              </a:rPr>
              <a:t>Baseline parameters and design (lead </a:t>
            </a:r>
            <a:r>
              <a:rPr lang="en-GB" sz="5600" dirty="0" err="1">
                <a:solidFill>
                  <a:srgbClr val="FF0000"/>
                </a:solidFill>
              </a:rPr>
              <a:t>D.Schulte</a:t>
            </a:r>
            <a:r>
              <a:rPr lang="en-GB" sz="5600" dirty="0">
                <a:solidFill>
                  <a:srgbClr val="FF0000"/>
                </a:solidFill>
              </a:rPr>
              <a:t>) </a:t>
            </a:r>
            <a:r>
              <a:rPr lang="en-GB" sz="5600" dirty="0" smtClean="0">
                <a:solidFill>
                  <a:srgbClr val="FF0000"/>
                </a:solidFill>
              </a:rPr>
              <a:t>(</a:t>
            </a:r>
            <a:r>
              <a:rPr lang="en-GB" sz="5600" dirty="0">
                <a:solidFill>
                  <a:srgbClr val="FF0000"/>
                </a:solidFill>
              </a:rPr>
              <a:t>Designs and parameters for 380 (DB and klystrons) GeV, 1.5 </a:t>
            </a:r>
            <a:r>
              <a:rPr lang="en-GB" sz="5600" dirty="0" err="1">
                <a:solidFill>
                  <a:srgbClr val="FF0000"/>
                </a:solidFill>
              </a:rPr>
              <a:t>TeV</a:t>
            </a:r>
            <a:r>
              <a:rPr lang="en-GB" sz="5600" dirty="0">
                <a:solidFill>
                  <a:srgbClr val="FF0000"/>
                </a:solidFill>
              </a:rPr>
              <a:t> and 3 </a:t>
            </a:r>
            <a:r>
              <a:rPr lang="en-GB" sz="5600" dirty="0" err="1">
                <a:solidFill>
                  <a:srgbClr val="FF0000"/>
                </a:solidFill>
              </a:rPr>
              <a:t>TeV</a:t>
            </a:r>
            <a:r>
              <a:rPr lang="en-GB" sz="5600" dirty="0">
                <a:solidFill>
                  <a:srgbClr val="FF0000"/>
                </a:solidFill>
              </a:rPr>
              <a:t>)  </a:t>
            </a:r>
          </a:p>
          <a:p>
            <a:pPr marL="446088" indent="-446088">
              <a:buFont typeface="+mj-lt"/>
              <a:buAutoNum type="arabicPeriod"/>
            </a:pPr>
            <a:r>
              <a:rPr lang="en-GB" sz="5600" dirty="0"/>
              <a:t>Novel Accelerator methods for future stages of CLIC (lead </a:t>
            </a:r>
            <a:r>
              <a:rPr lang="en-GB" sz="5600" dirty="0" err="1"/>
              <a:t>E.Adli</a:t>
            </a:r>
            <a:r>
              <a:rPr lang="en-GB" sz="5600" dirty="0" smtClean="0"/>
              <a:t>) (</a:t>
            </a:r>
            <a:r>
              <a:rPr lang="en-GB" sz="5600" u="sng" dirty="0">
                <a:hlinkClick r:id="rId5"/>
              </a:rPr>
              <a:t>mandate</a:t>
            </a:r>
            <a:r>
              <a:rPr lang="en-GB" sz="5600" dirty="0"/>
              <a:t>) </a:t>
            </a:r>
          </a:p>
          <a:p>
            <a:pPr marL="0" indent="0">
              <a:buNone/>
            </a:pPr>
            <a:r>
              <a:rPr lang="en-GB" sz="5600" dirty="0"/>
              <a:t> </a:t>
            </a:r>
          </a:p>
          <a:p>
            <a:pPr marL="0" indent="0">
              <a:buNone/>
            </a:pPr>
            <a:r>
              <a:rPr lang="en-GB" sz="5600" dirty="0" smtClean="0"/>
              <a:t>The </a:t>
            </a:r>
            <a:r>
              <a:rPr lang="en-GB" sz="5600" dirty="0"/>
              <a:t>WGs have ~10-15 core members as needed to cover the subject, and meet every 4-6 weeks in open meetings (to all coll. members). Costing meetings are closed. </a:t>
            </a:r>
            <a:endParaRPr lang="en-GB" sz="5600" dirty="0" smtClean="0"/>
          </a:p>
          <a:p>
            <a:pPr marL="0" indent="0">
              <a:buNone/>
            </a:pPr>
            <a:r>
              <a:rPr lang="en-GB" sz="5600" dirty="0" smtClean="0"/>
              <a:t>See implementation meetings every Friday 9-11 at </a:t>
            </a:r>
            <a:r>
              <a:rPr lang="en-GB" sz="5600" dirty="0" err="1" smtClean="0"/>
              <a:t>indico</a:t>
            </a:r>
            <a:r>
              <a:rPr lang="en-GB" sz="5600" dirty="0" smtClean="0"/>
              <a:t> link above.</a:t>
            </a:r>
            <a:endParaRPr lang="en-GB" sz="5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8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73549</TotalTime>
  <Words>219</Words>
  <Application>Microsoft Macintosh PowerPoint</Application>
  <PresentationFormat>On-screen Show (4:3)</PresentationFormat>
  <Paragraphs>34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5" baseType="lpstr">
      <vt:lpstr>Mangal</vt:lpstr>
      <vt:lpstr>MS PGothic</vt:lpstr>
      <vt:lpstr>Arial</vt:lpstr>
      <vt:lpstr>Calibri</vt:lpstr>
      <vt:lpstr>Comic Sans MS</vt:lpstr>
      <vt:lpstr>Times</vt:lpstr>
      <vt:lpstr>ヒラギノ角ゴ Pro W3</vt:lpstr>
      <vt:lpstr>Office Theme</vt:lpstr>
      <vt:lpstr>3_Office Theme</vt:lpstr>
      <vt:lpstr>4_Office Theme</vt:lpstr>
      <vt:lpstr>Thème Office</vt:lpstr>
      <vt:lpstr>PowerPoint Presentation</vt:lpstr>
      <vt:lpstr>PowerPoint Presentation</vt:lpstr>
      <vt:lpstr>PowerPoint Presentation</vt:lpstr>
      <vt:lpstr>Project Organisation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Steinar Stapnes</cp:lastModifiedBy>
  <cp:revision>1251</cp:revision>
  <cp:lastPrinted>2014-02-01T13:22:31Z</cp:lastPrinted>
  <dcterms:created xsi:type="dcterms:W3CDTF">2008-11-20T16:07:12Z</dcterms:created>
  <dcterms:modified xsi:type="dcterms:W3CDTF">2017-03-30T16:00:14Z</dcterms:modified>
</cp:coreProperties>
</file>