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262" r:id="rId6"/>
    <p:sldId id="276" r:id="rId7"/>
    <p:sldId id="272" r:id="rId8"/>
    <p:sldId id="269" r:id="rId9"/>
    <p:sldId id="271" r:id="rId10"/>
    <p:sldId id="268" r:id="rId11"/>
    <p:sldId id="282" r:id="rId12"/>
    <p:sldId id="284" r:id="rId13"/>
    <p:sldId id="273" r:id="rId14"/>
    <p:sldId id="270" r:id="rId15"/>
    <p:sldId id="267" r:id="rId16"/>
    <p:sldId id="274" r:id="rId17"/>
    <p:sldId id="277" r:id="rId18"/>
    <p:sldId id="288" r:id="rId19"/>
    <p:sldId id="289" r:id="rId20"/>
    <p:sldId id="292" r:id="rId21"/>
    <p:sldId id="290" r:id="rId22"/>
    <p:sldId id="291" r:id="rId23"/>
    <p:sldId id="298" r:id="rId24"/>
    <p:sldId id="293" r:id="rId25"/>
    <p:sldId id="294" r:id="rId26"/>
    <p:sldId id="295" r:id="rId27"/>
    <p:sldId id="296" r:id="rId28"/>
    <p:sldId id="297" r:id="rId29"/>
    <p:sldId id="266" r:id="rId3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547" y="-63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8634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3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668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105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815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853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992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080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527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05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8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8949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114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77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464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361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64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307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0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746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921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638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39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D. Pellegrini, BBLR Wire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D. Pellegrini, BBLR Wire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Impact of crossing angle </a:t>
            </a:r>
            <a:r>
              <a:rPr lang="en-US" b="0" dirty="0" smtClean="0"/>
              <a:t>reduction: Simulations </a:t>
            </a:r>
            <a:r>
              <a:rPr lang="en-US" b="0" dirty="0"/>
              <a:t>and observations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F. Antoniou, S. </a:t>
            </a:r>
            <a:r>
              <a:rPr lang="en-GB" dirty="0" err="1" smtClean="0"/>
              <a:t>Fartoukh</a:t>
            </a:r>
            <a:r>
              <a:rPr lang="en-GB" dirty="0" smtClean="0"/>
              <a:t>, </a:t>
            </a:r>
            <a:r>
              <a:rPr lang="en-GB" dirty="0"/>
              <a:t>G. </a:t>
            </a:r>
            <a:r>
              <a:rPr lang="en-GB" dirty="0" err="1" smtClean="0"/>
              <a:t>Iadarola</a:t>
            </a:r>
            <a:r>
              <a:rPr lang="en-GB" dirty="0" smtClean="0"/>
              <a:t>, S</a:t>
            </a:r>
            <a:r>
              <a:rPr lang="en-GB" dirty="0"/>
              <a:t>. </a:t>
            </a:r>
            <a:r>
              <a:rPr lang="en-GB" dirty="0" err="1"/>
              <a:t>Papadopoulou</a:t>
            </a:r>
            <a:r>
              <a:rPr lang="en-GB" dirty="0"/>
              <a:t>, Y. </a:t>
            </a:r>
            <a:r>
              <a:rPr lang="en-GB" dirty="0" err="1"/>
              <a:t>Papaphilippou</a:t>
            </a:r>
            <a:r>
              <a:rPr lang="en-GB" dirty="0"/>
              <a:t>, D</a:t>
            </a:r>
            <a:r>
              <a:rPr lang="en-GB" dirty="0" smtClean="0"/>
              <a:t>. Pellegrini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LRBB Wire </a:t>
            </a:r>
            <a:r>
              <a:rPr lang="en-GB" b="0" i="0" dirty="0" smtClean="0">
                <a:solidFill>
                  <a:schemeClr val="bg2"/>
                </a:solidFill>
              </a:rPr>
              <a:t>Workshop, </a:t>
            </a:r>
            <a:r>
              <a:rPr lang="en-GB" b="0" i="0" dirty="0" err="1" smtClean="0">
                <a:solidFill>
                  <a:schemeClr val="bg2"/>
                </a:solidFill>
              </a:rPr>
              <a:t>Divonne</a:t>
            </a:r>
            <a:r>
              <a:rPr lang="en-GB" b="0" i="0" dirty="0" smtClean="0">
                <a:solidFill>
                  <a:schemeClr val="bg2"/>
                </a:solidFill>
              </a:rPr>
              <a:t> Les </a:t>
            </a:r>
            <a:r>
              <a:rPr lang="en-GB" b="0" i="0" dirty="0" err="1" smtClean="0">
                <a:solidFill>
                  <a:schemeClr val="bg2"/>
                </a:solidFill>
              </a:rPr>
              <a:t>Bains</a:t>
            </a:r>
            <a:r>
              <a:rPr lang="en-GB" b="0" i="0" dirty="0" smtClean="0">
                <a:solidFill>
                  <a:schemeClr val="bg2"/>
                </a:solidFill>
              </a:rPr>
              <a:t>, 20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March 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Crossing</a:t>
            </a:r>
            <a:r>
              <a:rPr lang="it-IT" dirty="0" smtClean="0"/>
              <a:t> Angle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075806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Shape 459"/>
          <p:cNvSpPr/>
          <p:nvPr/>
        </p:nvSpPr>
        <p:spPr>
          <a:xfrm>
            <a:off x="5548666" y="1027696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292080" y="2067694"/>
            <a:ext cx="792088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hape 460"/>
          <p:cNvSpPr txBox="1"/>
          <p:nvPr/>
        </p:nvSpPr>
        <p:spPr>
          <a:xfrm rot="-5400000">
            <a:off x="4309603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Crossing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angle </a:t>
            </a:r>
            <a:r>
              <a:rPr lang="en-US" sz="1300" dirty="0" smtClean="0">
                <a:solidFill>
                  <a:srgbClr val="4C4C4C"/>
                </a:solidFill>
              </a:rPr>
              <a:t>reduction</a:t>
            </a:r>
            <a:endParaRPr lang="en-US" sz="1300" dirty="0">
              <a:solidFill>
                <a:srgbClr val="4C4C4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04" y="3075806"/>
            <a:ext cx="7344816" cy="2042145"/>
          </a:xfrm>
          <a:prstGeom prst="rect">
            <a:avLst/>
          </a:prstGeom>
        </p:spPr>
      </p:pic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35" y="135001"/>
            <a:ext cx="4380924" cy="298327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4104016" cy="540000"/>
          </a:xfrm>
        </p:spPr>
        <p:txBody>
          <a:bodyPr/>
          <a:lstStyle/>
          <a:p>
            <a:r>
              <a:rPr lang="en-US" dirty="0" smtClean="0"/>
              <a:t>Tune Adjustment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1" name="Espace réservé du contenu 8"/>
          <p:cNvSpPr txBox="1">
            <a:spLocks/>
          </p:cNvSpPr>
          <p:nvPr/>
        </p:nvSpPr>
        <p:spPr>
          <a:xfrm>
            <a:off x="658768" y="710445"/>
            <a:ext cx="4320040" cy="24078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smtClean="0"/>
              <a:t>Beam1 typically showed more losses than Beam2</a:t>
            </a:r>
          </a:p>
          <a:p>
            <a:pPr algn="l"/>
            <a:r>
              <a:rPr lang="en-US" sz="1800" dirty="0" smtClean="0"/>
              <a:t>DA Tune scans pointed out that the nominal WP (.31, .32) is sub-optimal</a:t>
            </a:r>
          </a:p>
          <a:p>
            <a:pPr algn="l"/>
            <a:r>
              <a:rPr lang="en-GB" sz="1800" dirty="0" smtClean="0"/>
              <a:t>The tune of Beam1 was adjusted in operation according to predictions</a:t>
            </a:r>
          </a:p>
          <a:p>
            <a:pPr algn="l"/>
            <a:r>
              <a:rPr lang="en-GB" sz="1800" dirty="0" smtClean="0"/>
              <a:t>Beam1 lifetime was recovered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291830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D. Pellegrini et al.</a:t>
            </a:r>
          </a:p>
          <a:p>
            <a:r>
              <a:rPr lang="en-US" sz="1200" dirty="0" smtClean="0"/>
              <a:t>LMC, 19 </a:t>
            </a:r>
            <a:r>
              <a:rPr lang="en-US" sz="1200" dirty="0"/>
              <a:t>Oct </a:t>
            </a:r>
            <a:r>
              <a:rPr lang="en-US" sz="1200" dirty="0" smtClean="0"/>
              <a:t>2016</a:t>
            </a:r>
            <a:endParaRPr lang="en-GB" sz="1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7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Adjustment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075806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Shape 459"/>
          <p:cNvSpPr/>
          <p:nvPr/>
        </p:nvSpPr>
        <p:spPr>
          <a:xfrm>
            <a:off x="5548666" y="1027696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86575" y="1878806"/>
            <a:ext cx="9525" cy="6119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48707" y="1766281"/>
            <a:ext cx="157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hape 460"/>
          <p:cNvSpPr txBox="1"/>
          <p:nvPr/>
        </p:nvSpPr>
        <p:spPr>
          <a:xfrm rot="-5400000">
            <a:off x="4309603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Crossing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angle </a:t>
            </a:r>
            <a:r>
              <a:rPr lang="en-US" sz="1300" dirty="0" smtClean="0">
                <a:solidFill>
                  <a:srgbClr val="4C4C4C"/>
                </a:solidFill>
              </a:rPr>
              <a:t>reduction</a:t>
            </a:r>
            <a:endParaRPr lang="en-US" sz="1300" dirty="0">
              <a:solidFill>
                <a:srgbClr val="4C4C4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7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Outcome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BBLR </a:t>
            </a:r>
            <a:r>
              <a:rPr lang="it-IT" noProof="0" dirty="0" err="1" smtClean="0"/>
              <a:t>Wire</a:t>
            </a:r>
            <a:r>
              <a:rPr lang="it-IT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590" y="1848318"/>
            <a:ext cx="3808842" cy="2803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96" y="1851670"/>
            <a:ext cx="3853149" cy="2799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744" y="286127"/>
            <a:ext cx="2465056" cy="1446412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12000" y="627534"/>
            <a:ext cx="5760200" cy="1224136"/>
          </a:xfrm>
        </p:spPr>
        <p:txBody>
          <a:bodyPr>
            <a:noAutofit/>
          </a:bodyPr>
          <a:lstStyle/>
          <a:p>
            <a:pPr algn="l"/>
            <a:r>
              <a:rPr lang="en-GB" sz="1400" dirty="0"/>
              <a:t>P</a:t>
            </a:r>
            <a:r>
              <a:rPr lang="en-GB" sz="1400" dirty="0" smtClean="0"/>
              <a:t>eak luminosity at the end of the run.</a:t>
            </a:r>
          </a:p>
          <a:p>
            <a:pPr algn="l"/>
            <a:r>
              <a:rPr lang="en-GB" sz="1400" dirty="0" smtClean="0"/>
              <a:t>The three-day period with maximum integrated luminosity also at the end of the run in spite of higher losses and less focus on production.</a:t>
            </a:r>
          </a:p>
          <a:p>
            <a:pPr algn="l"/>
            <a:r>
              <a:rPr lang="en-GB" sz="1400" dirty="0" smtClean="0"/>
              <a:t>Control and understanding of the sensitivity to many parameters from operational experience.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139952" y="465148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56376" y="142200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E. </a:t>
            </a:r>
            <a:r>
              <a:rPr lang="it-IT" sz="1200" dirty="0" err="1" smtClean="0"/>
              <a:t>Bravin</a:t>
            </a:r>
            <a:r>
              <a:rPr lang="it-IT" sz="1200" dirty="0" smtClean="0"/>
              <a:t>,</a:t>
            </a:r>
          </a:p>
          <a:p>
            <a:r>
              <a:rPr lang="it-IT" sz="1200" dirty="0" smtClean="0"/>
              <a:t>Evian 2016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906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MD on LR </a:t>
            </a:r>
            <a:r>
              <a:rPr lang="en-GB" dirty="0" smtClean="0"/>
              <a:t>Separation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Test performed during MD on fill 5137 by T. </a:t>
            </a:r>
            <a:r>
              <a:rPr lang="en-US" dirty="0" err="1" smtClean="0"/>
              <a:t>Pieloni</a:t>
            </a:r>
            <a:r>
              <a:rPr lang="en-US" dirty="0" smtClean="0"/>
              <a:t> et al. with symmetric trains in conditions similar to SB (strong-strong scenario).</a:t>
            </a:r>
          </a:p>
          <a:p>
            <a:pPr algn="l"/>
            <a:r>
              <a:rPr lang="en-US" dirty="0" smtClean="0"/>
              <a:t>The crossing angle was reduced in steps during collision, lifetime was closely monitored.</a:t>
            </a:r>
          </a:p>
          <a:p>
            <a:pPr algn="l"/>
            <a:r>
              <a:rPr lang="it-IT" dirty="0" smtClean="0"/>
              <a:t>The impact of LR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observed</a:t>
            </a:r>
            <a:r>
              <a:rPr lang="it-IT" dirty="0" smtClean="0"/>
              <a:t> </a:t>
            </a:r>
            <a:r>
              <a:rPr lang="en-US" dirty="0" smtClean="0"/>
              <a:t>especially in B1, while B2 was not so sensitive.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26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</a:t>
            </a:r>
            <a:r>
              <a:rPr lang="it-IT" dirty="0" err="1" smtClean="0"/>
              <a:t>ntensity</a:t>
            </a:r>
            <a:r>
              <a:rPr lang="it-IT" dirty="0" smtClean="0"/>
              <a:t> and </a:t>
            </a:r>
            <a:r>
              <a:rPr lang="it-IT" dirty="0" err="1" smtClean="0"/>
              <a:t>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9582"/>
            <a:ext cx="2736304" cy="345638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Intensity decay compatible with the observed lifetimes</a:t>
            </a:r>
          </a:p>
          <a:p>
            <a:pPr algn="l"/>
            <a:r>
              <a:rPr lang="en-US" dirty="0" smtClean="0"/>
              <a:t>Luminosity imbalance commonly observed in the 2016 Run</a:t>
            </a:r>
          </a:p>
          <a:p>
            <a:pPr algn="l"/>
            <a:r>
              <a:rPr lang="en-US" dirty="0" smtClean="0"/>
              <a:t>Luminosity exchange at 9:10 – origin and implications are not clear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841" y="664269"/>
            <a:ext cx="5040557" cy="2106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840" y="2665813"/>
            <a:ext cx="5040560" cy="22101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6056" y="4145619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Luminosity</a:t>
            </a:r>
            <a:r>
              <a:rPr lang="it-IT" sz="1200" dirty="0" smtClean="0"/>
              <a:t> </a:t>
            </a:r>
            <a:r>
              <a:rPr lang="it-IT" sz="1200" dirty="0" err="1" smtClean="0"/>
              <a:t>optimisation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314781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Reduction</a:t>
            </a:r>
            <a:r>
              <a:rPr lang="it-IT" sz="1200" dirty="0" smtClean="0"/>
              <a:t> of </a:t>
            </a:r>
            <a:r>
              <a:rPr lang="it-IT" sz="1200" dirty="0" err="1" smtClean="0"/>
              <a:t>crossing</a:t>
            </a:r>
            <a:endParaRPr lang="en-US" sz="1200" dirty="0"/>
          </a:p>
        </p:txBody>
      </p:sp>
      <p:sp>
        <p:nvSpPr>
          <p:cNvPr id="11" name="Oval 10"/>
          <p:cNvSpPr/>
          <p:nvPr/>
        </p:nvSpPr>
        <p:spPr>
          <a:xfrm>
            <a:off x="6444208" y="2931072"/>
            <a:ext cx="144016" cy="1080838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08104" y="3507854"/>
            <a:ext cx="0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08104" y="3507854"/>
            <a:ext cx="340988" cy="152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508104" y="3507854"/>
            <a:ext cx="689393" cy="1763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976156" y="4017070"/>
            <a:ext cx="112964" cy="282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976156" y="4026596"/>
            <a:ext cx="581016" cy="282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557172" y="2727112"/>
            <a:ext cx="95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imbalance</a:t>
            </a:r>
            <a:r>
              <a:rPr lang="it-IT" sz="1200" dirty="0" smtClean="0"/>
              <a:t> </a:t>
            </a:r>
            <a:r>
              <a:rPr lang="it-IT" sz="1200" dirty="0" err="1" smtClean="0"/>
              <a:t>introduced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2865672" y="3439533"/>
            <a:ext cx="1287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Lumi [Hz/</a:t>
            </a:r>
            <a:r>
              <a:rPr lang="it-IT" sz="1400" dirty="0" err="1" smtClean="0"/>
              <a:t>ub</a:t>
            </a:r>
            <a:r>
              <a:rPr lang="it-IT" sz="1400" dirty="0" smtClean="0"/>
              <a:t>]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2856235" y="1409227"/>
            <a:ext cx="1287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Intensity</a:t>
            </a:r>
            <a:r>
              <a:rPr lang="it-IT" sz="1400" dirty="0" smtClean="0"/>
              <a:t> [p]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43685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Outcome</a:t>
            </a:r>
            <a:r>
              <a:rPr lang="it-IT" dirty="0"/>
              <a:t> of MD on LR </a:t>
            </a:r>
            <a:r>
              <a:rPr lang="en-GB" dirty="0"/>
              <a:t>Separation</a:t>
            </a:r>
            <a:endParaRPr lang="en-US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01" y="627534"/>
            <a:ext cx="6981493" cy="26546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BBLR </a:t>
            </a:r>
            <a:r>
              <a:rPr lang="it-IT" noProof="0" dirty="0" err="1" smtClean="0"/>
              <a:t>Wire</a:t>
            </a:r>
            <a:r>
              <a:rPr lang="it-IT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729132" y="862486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M. </a:t>
            </a:r>
            <a:r>
              <a:rPr lang="it-IT" sz="1200" dirty="0" err="1" smtClean="0"/>
              <a:t>Crouch</a:t>
            </a:r>
            <a:r>
              <a:rPr lang="it-IT" sz="1200" dirty="0"/>
              <a:t>,</a:t>
            </a:r>
            <a:r>
              <a:rPr lang="it-IT" sz="1200" dirty="0" smtClean="0"/>
              <a:t> </a:t>
            </a:r>
            <a:r>
              <a:rPr lang="it-IT" sz="1200" dirty="0" err="1" smtClean="0"/>
              <a:t>Beam-Beam</a:t>
            </a:r>
            <a:r>
              <a:rPr lang="it-IT" sz="1200" dirty="0" smtClean="0"/>
              <a:t> and </a:t>
            </a:r>
            <a:r>
              <a:rPr lang="it-IT" sz="1200" dirty="0" err="1" smtClean="0"/>
              <a:t>Luminosity</a:t>
            </a:r>
            <a:r>
              <a:rPr lang="it-IT" sz="1200" dirty="0" smtClean="0"/>
              <a:t> Meeting,</a:t>
            </a:r>
          </a:p>
          <a:p>
            <a:r>
              <a:rPr lang="it-IT" sz="1200" dirty="0" smtClean="0"/>
              <a:t>14 </a:t>
            </a:r>
            <a:r>
              <a:rPr lang="it-IT" sz="1200" dirty="0" err="1" smtClean="0"/>
              <a:t>Oct</a:t>
            </a:r>
            <a:r>
              <a:rPr lang="it-IT" sz="1200" dirty="0" smtClean="0"/>
              <a:t> 2016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86803" y="3254662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Tune shift from crossing and asymmetry </a:t>
            </a:r>
            <a:r>
              <a:rPr lang="en-US" sz="1600" dirty="0" smtClean="0">
                <a:solidFill>
                  <a:schemeClr val="accent5"/>
                </a:solidFill>
              </a:rPr>
              <a:t>see talk of Belen.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The encounters at minimum separation can possible have an impact on the symmetry due to different Left and Right beta functions (S. </a:t>
            </a:r>
            <a:r>
              <a:rPr lang="en-US" sz="1600" dirty="0" err="1" smtClean="0">
                <a:solidFill>
                  <a:schemeClr val="accent5"/>
                </a:solidFill>
              </a:rPr>
              <a:t>Fartoukh</a:t>
            </a:r>
            <a:r>
              <a:rPr lang="en-US" sz="1600" dirty="0" smtClean="0">
                <a:solidFill>
                  <a:schemeClr val="accent5"/>
                </a:solidFill>
              </a:rPr>
              <a:t>)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The faster intensity decay of B1 steers towards a week-strong scenario: B2 is less and less perturbed by beam-beam.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8722" y="3018439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Full</a:t>
            </a:r>
            <a:endParaRPr lang="en-US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5256600" y="3015629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Full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23883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Losses</a:t>
            </a:r>
            <a:r>
              <a:rPr lang="it-IT" dirty="0" smtClean="0"/>
              <a:t> VS </a:t>
            </a:r>
            <a:r>
              <a:rPr lang="it-IT" dirty="0" err="1" smtClean="0"/>
              <a:t>Bunch</a:t>
            </a:r>
            <a:r>
              <a:rPr lang="it-IT" dirty="0" smtClean="0"/>
              <a:t> Slot</a:t>
            </a:r>
            <a:endParaRPr lang="en-US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81426"/>
            <a:ext cx="4824536" cy="35151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419872" y="444409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M. </a:t>
            </a:r>
            <a:r>
              <a:rPr lang="it-IT" sz="1200" dirty="0" err="1" smtClean="0"/>
              <a:t>Crouch</a:t>
            </a:r>
            <a:r>
              <a:rPr lang="it-IT" sz="1200" dirty="0"/>
              <a:t>,</a:t>
            </a:r>
            <a:r>
              <a:rPr lang="it-IT" sz="1200" dirty="0" smtClean="0"/>
              <a:t> </a:t>
            </a:r>
            <a:r>
              <a:rPr lang="it-IT" sz="1200" dirty="0" err="1" smtClean="0"/>
              <a:t>Beam-Beam</a:t>
            </a:r>
            <a:r>
              <a:rPr lang="it-IT" sz="1200" dirty="0" smtClean="0"/>
              <a:t> and </a:t>
            </a:r>
            <a:r>
              <a:rPr lang="it-IT" sz="1200" dirty="0" err="1" smtClean="0"/>
              <a:t>Luminosity</a:t>
            </a:r>
            <a:r>
              <a:rPr lang="it-IT" sz="1200" dirty="0" smtClean="0"/>
              <a:t> Meeting,</a:t>
            </a:r>
          </a:p>
          <a:p>
            <a:r>
              <a:rPr lang="it-IT" sz="1200" dirty="0" smtClean="0"/>
              <a:t>14 </a:t>
            </a:r>
            <a:r>
              <a:rPr lang="it-IT" sz="1200" dirty="0" err="1" smtClean="0"/>
              <a:t>Oct</a:t>
            </a:r>
            <a:r>
              <a:rPr lang="it-IT" sz="1200" dirty="0" smtClean="0"/>
              <a:t> 2016</a:t>
            </a:r>
            <a:endParaRPr lang="en-US" sz="1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508104" y="881426"/>
            <a:ext cx="2807872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Signature of LR interactions are observed in B1 as a dependency of the lifetime over the bunch slot.</a:t>
            </a:r>
          </a:p>
          <a:p>
            <a:pPr algn="l"/>
            <a:r>
              <a:rPr lang="en-US" sz="2000" dirty="0" smtClean="0"/>
              <a:t>B2 does not show clear dependencies until the smallest crossing angle. 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742016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Full </a:t>
            </a:r>
            <a:r>
              <a:rPr lang="it-IT" sz="1050" dirty="0" err="1" smtClean="0"/>
              <a:t>Crossing</a:t>
            </a:r>
            <a:r>
              <a:rPr lang="it-IT" sz="1050" dirty="0" smtClean="0"/>
              <a:t> Angle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075525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5" y="579528"/>
            <a:ext cx="3312368" cy="2208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Fitting with DA and Intensity Scaling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695659"/>
            <a:ext cx="4968552" cy="1372035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Intensity data fitted with </a:t>
            </a:r>
            <a:r>
              <a:rPr lang="en-US" dirty="0"/>
              <a:t>inverse logarithm scaling </a:t>
            </a:r>
            <a:r>
              <a:rPr lang="en-US" dirty="0" smtClean="0"/>
              <a:t>law for Gaussian bunches (M. </a:t>
            </a:r>
            <a:r>
              <a:rPr lang="en-US" dirty="0" err="1" smtClean="0"/>
              <a:t>Giovannozzi</a:t>
            </a:r>
            <a:r>
              <a:rPr lang="en-US" dirty="0" smtClean="0"/>
              <a:t>, PRST-AB, 2012)</a:t>
            </a:r>
          </a:p>
          <a:p>
            <a:pPr algn="l"/>
            <a:r>
              <a:rPr lang="en-US" dirty="0" smtClean="0"/>
              <a:t>Extra fitting parameter (horizontal shift) introduced to avoid bad agreement at low number of turns</a:t>
            </a:r>
          </a:p>
          <a:p>
            <a:pPr algn="l"/>
            <a:r>
              <a:rPr lang="en-US" dirty="0" smtClean="0"/>
              <a:t>DA scaling law used to extract DA@1M turns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BBLR </a:t>
            </a:r>
            <a:r>
              <a:rPr lang="it-IT" noProof="0" dirty="0" err="1" smtClean="0"/>
              <a:t>Wire</a:t>
            </a:r>
            <a:r>
              <a:rPr lang="it-IT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14" y="1891463"/>
            <a:ext cx="4014400" cy="30108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36843" y="2921454"/>
            <a:ext cx="4019133" cy="1666520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Delicate fit, different sets of parameters giving good agreement, DA@1M turns is more robust</a:t>
            </a:r>
          </a:p>
          <a:p>
            <a:pPr algn="l"/>
            <a:r>
              <a:rPr lang="en-US" dirty="0" smtClean="0"/>
              <a:t>Extra losses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burnoff</a:t>
            </a:r>
            <a:r>
              <a:rPr lang="en-US" dirty="0" smtClean="0"/>
              <a:t>) play a crucial role</a:t>
            </a:r>
          </a:p>
          <a:p>
            <a:pPr algn="l"/>
            <a:r>
              <a:rPr lang="en-US" dirty="0" smtClean="0"/>
              <a:t>Uncertainty on the beam size</a:t>
            </a:r>
          </a:p>
          <a:p>
            <a:pPr algn="l"/>
            <a:r>
              <a:rPr lang="en-US" dirty="0" smtClean="0"/>
              <a:t>Global fit for time being: </a:t>
            </a:r>
            <a:r>
              <a:rPr lang="en-US" dirty="0" err="1" smtClean="0"/>
              <a:t>pacman</a:t>
            </a:r>
            <a:r>
              <a:rPr lang="en-US" dirty="0" smtClean="0"/>
              <a:t> bunches are (erroneously) equally threated</a:t>
            </a:r>
          </a:p>
          <a:p>
            <a:pPr algn="l"/>
            <a:r>
              <a:rPr lang="en-US" dirty="0" smtClean="0"/>
              <a:t>Some agreement with simulations although the many uncertainties present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70649" y="4587974"/>
            <a:ext cx="3121431" cy="3052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 smtClean="0"/>
              <a:t>Work in progress also by M. </a:t>
            </a:r>
            <a:r>
              <a:rPr lang="en-US" sz="1200" smtClean="0"/>
              <a:t>Crouch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67889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Profile analysis with q-Gaussian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14401"/>
            <a:ext cx="2311958" cy="3529557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Need to disentangle IBS, SR and tail cleaning</a:t>
            </a:r>
          </a:p>
          <a:p>
            <a:pPr algn="l"/>
            <a:r>
              <a:rPr lang="en-US" dirty="0"/>
              <a:t>Filtering and spectral </a:t>
            </a:r>
            <a:r>
              <a:rPr lang="en-US" dirty="0" smtClean="0"/>
              <a:t>cleaning, </a:t>
            </a:r>
            <a:r>
              <a:rPr lang="en-US" dirty="0"/>
              <a:t>but </a:t>
            </a:r>
            <a:r>
              <a:rPr lang="en-US" dirty="0" smtClean="0"/>
              <a:t>poor sensitivity to tails from BSRT</a:t>
            </a:r>
          </a:p>
          <a:p>
            <a:pPr algn="l"/>
            <a:r>
              <a:rPr lang="en-US" dirty="0" smtClean="0"/>
              <a:t>Hard to draw conclusions</a:t>
            </a:r>
          </a:p>
          <a:p>
            <a:pPr algn="l"/>
            <a:r>
              <a:rPr lang="en-US" dirty="0"/>
              <a:t>Tails </a:t>
            </a:r>
            <a:r>
              <a:rPr lang="en-US" dirty="0" smtClean="0"/>
              <a:t>appear </a:t>
            </a:r>
            <a:r>
              <a:rPr lang="en-US" dirty="0"/>
              <a:t>to </a:t>
            </a:r>
            <a:r>
              <a:rPr lang="en-US" dirty="0" smtClean="0"/>
              <a:t>shrink together with the </a:t>
            </a:r>
            <a:r>
              <a:rPr lang="en-US" dirty="0" err="1" smtClean="0"/>
              <a:t>emittance</a:t>
            </a:r>
            <a:r>
              <a:rPr lang="en-US" dirty="0" smtClean="0"/>
              <a:t> but… 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BBLR </a:t>
            </a:r>
            <a:r>
              <a:rPr lang="it-IT" noProof="0" dirty="0" err="1" smtClean="0"/>
              <a:t>Wire</a:t>
            </a:r>
            <a:r>
              <a:rPr lang="it-IT" noProof="0" dirty="0" smtClean="0"/>
              <a:t>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473199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2747987" y="4583482"/>
            <a:ext cx="1430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Papadopoulou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616819" y="652488"/>
            <a:ext cx="1512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Emittance evolution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804248" y="656426"/>
            <a:ext cx="1512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Tails evolution</a:t>
            </a:r>
            <a:endParaRPr lang="en-US" sz="1200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/>
        </p:blipFill>
        <p:spPr>
          <a:xfrm>
            <a:off x="5778209" y="884037"/>
            <a:ext cx="2970255" cy="1859431"/>
          </a:xfrm>
          <a:prstGeom prst="rect">
            <a:avLst/>
          </a:prstGeom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3"/>
          <a:stretch/>
        </p:blipFill>
        <p:spPr>
          <a:xfrm>
            <a:off x="5770948" y="2677746"/>
            <a:ext cx="2977516" cy="1859431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/>
          <a:stretch/>
        </p:blipFill>
        <p:spPr>
          <a:xfrm>
            <a:off x="2771800" y="933424"/>
            <a:ext cx="2999148" cy="1810043"/>
          </a:xfrm>
          <a:prstGeom prst="rect">
            <a:avLst/>
          </a:prstGeom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/>
          <a:stretch/>
        </p:blipFill>
        <p:spPr>
          <a:xfrm>
            <a:off x="2771799" y="2656012"/>
            <a:ext cx="3006409" cy="18811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6303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Observables </a:t>
            </a:r>
            <a:r>
              <a:rPr lang="en-US" dirty="0"/>
              <a:t>from simulations and experience during </a:t>
            </a:r>
            <a:r>
              <a:rPr lang="en-US" dirty="0" smtClean="0"/>
              <a:t>2016 with review of factors affecting DA and </a:t>
            </a:r>
            <a:r>
              <a:rPr lang="en-US" dirty="0"/>
              <a:t>beam </a:t>
            </a:r>
            <a:r>
              <a:rPr lang="en-US" dirty="0" smtClean="0"/>
              <a:t>lifetime</a:t>
            </a:r>
          </a:p>
          <a:p>
            <a:pPr algn="l"/>
            <a:r>
              <a:rPr lang="en-US" dirty="0" smtClean="0"/>
              <a:t>Review of 2016 MD on LRBB with </a:t>
            </a:r>
            <a:r>
              <a:rPr lang="en-US" dirty="0"/>
              <a:t>2 trains </a:t>
            </a:r>
            <a:endParaRPr lang="en-US" dirty="0" smtClean="0"/>
          </a:p>
          <a:p>
            <a:pPr algn="l"/>
            <a:r>
              <a:rPr lang="en-US" dirty="0" smtClean="0"/>
              <a:t>Considerations and simulations for measurements with broken IP1-IP5 H-V beam-beam compensation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Profile analysis with q-Gaussian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147814"/>
            <a:ext cx="7992448" cy="1585341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All the bunch slots behave in comparable manners: no LR signatures.</a:t>
            </a:r>
          </a:p>
          <a:p>
            <a:pPr algn="l"/>
            <a:r>
              <a:rPr lang="en-US" sz="1600" dirty="0" smtClean="0"/>
              <a:t>Diffraction, </a:t>
            </a:r>
            <a:r>
              <a:rPr lang="en-US" sz="1600" dirty="0"/>
              <a:t>n</a:t>
            </a:r>
            <a:r>
              <a:rPr lang="en-US" sz="1600" dirty="0" smtClean="0"/>
              <a:t>oise </a:t>
            </a:r>
            <a:r>
              <a:rPr lang="en-US" sz="1600" dirty="0"/>
              <a:t>and </a:t>
            </a:r>
            <a:r>
              <a:rPr lang="en-US" sz="1600" dirty="0" smtClean="0"/>
              <a:t>sensitivity to fit range.</a:t>
            </a:r>
          </a:p>
          <a:p>
            <a:pPr algn="l"/>
            <a:r>
              <a:rPr lang="en-US" sz="1600" dirty="0" smtClean="0"/>
              <a:t>Input for experiments of halo cleaning with wire: other monitoring techniques may be required!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7495860" y="2931790"/>
            <a:ext cx="1430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Papadopoulou</a:t>
            </a:r>
            <a:endParaRPr lang="en-US" sz="1200" dirty="0"/>
          </a:p>
        </p:txBody>
      </p:sp>
      <p:pic>
        <p:nvPicPr>
          <p:cNvPr id="11" name="Picture 10"/>
          <p:cNvPicPr/>
          <p:nvPr/>
        </p:nvPicPr>
        <p:blipFill>
          <a:blip r:embed="rId3"/>
          <a:stretch/>
        </p:blipFill>
        <p:spPr>
          <a:xfrm>
            <a:off x="6084488" y="843798"/>
            <a:ext cx="2880000" cy="2160000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/>
          <a:stretch/>
        </p:blipFill>
        <p:spPr>
          <a:xfrm>
            <a:off x="3240172" y="843798"/>
            <a:ext cx="2880000" cy="2160000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/>
          <a:stretch/>
        </p:blipFill>
        <p:spPr>
          <a:xfrm>
            <a:off x="395856" y="843798"/>
            <a:ext cx="2880000" cy="216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5065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Perturbation of Single IP: </a:t>
            </a:r>
            <a:r>
              <a:rPr lang="en-GB" dirty="0"/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 smtClean="0"/>
              <a:t>In 2017 the wire is available only in IP5.</a:t>
            </a:r>
          </a:p>
          <a:p>
            <a:pPr algn="l"/>
            <a:r>
              <a:rPr lang="en-GB" sz="2400" dirty="0" smtClean="0"/>
              <a:t>Explore the possibility to perturb IP5 only (crossing reduction) and compensate with the wire, eventually with IP1 </a:t>
            </a:r>
            <a:r>
              <a:rPr lang="en-GB" sz="2400" dirty="0" err="1" smtClean="0"/>
              <a:t>unsqueezed</a:t>
            </a:r>
            <a:r>
              <a:rPr lang="en-GB" sz="2400" dirty="0" smtClean="0"/>
              <a:t>.</a:t>
            </a:r>
          </a:p>
          <a:p>
            <a:pPr algn="l"/>
            <a:r>
              <a:rPr lang="en-GB" sz="2400" dirty="0" smtClean="0"/>
              <a:t>The HO also changes with the crossing: need to compensate with the optics.</a:t>
            </a:r>
          </a:p>
          <a:p>
            <a:pPr algn="l"/>
            <a:r>
              <a:rPr lang="en-GB" sz="2400" dirty="0" smtClean="0"/>
              <a:t>Weak beam probing the potential of a strong train: reduce cross talks and coherent interactions.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D. Pellegrini, BBLR Wire 2017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21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Considerations</a:t>
            </a:r>
            <a:r>
              <a:rPr lang="it-IT" dirty="0" smtClean="0"/>
              <a:t> for </a:t>
            </a:r>
            <a:r>
              <a:rPr lang="it-IT" dirty="0" err="1" smtClean="0"/>
              <a:t>measurments</a:t>
            </a:r>
            <a:r>
              <a:rPr lang="it-IT" dirty="0" smtClean="0"/>
              <a:t> with </a:t>
            </a:r>
            <a:r>
              <a:rPr lang="it-IT" dirty="0" err="1" smtClean="0"/>
              <a:t>wire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2400" dirty="0" smtClean="0"/>
              <a:t>Moving from small to large DA may require long time before DA losses appear again</a:t>
            </a:r>
          </a:p>
          <a:p>
            <a:pPr lvl="1" algn="l"/>
            <a:r>
              <a:rPr lang="en-GB" sz="2000" dirty="0" smtClean="0"/>
              <a:t>one could use the data immediately after the change to evaluate non-DA losses (</a:t>
            </a:r>
            <a:r>
              <a:rPr lang="en-GB" sz="2000" dirty="0" err="1" smtClean="0"/>
              <a:t>Burnoff</a:t>
            </a:r>
            <a:r>
              <a:rPr lang="en-GB" sz="2000" dirty="0" smtClean="0"/>
              <a:t>, Beam-Gas, …)</a:t>
            </a:r>
          </a:p>
          <a:p>
            <a:pPr lvl="1" algn="l"/>
            <a:r>
              <a:rPr lang="en-GB" sz="2000" dirty="0" smtClean="0"/>
              <a:t>the transition point may not be clear</a:t>
            </a:r>
          </a:p>
          <a:p>
            <a:pPr algn="l"/>
            <a:r>
              <a:rPr lang="en-GB" sz="2400" dirty="0" smtClean="0"/>
              <a:t>Operate the crossing and the wire (almost) simultaneously trying to preserve the lifetime.</a:t>
            </a:r>
          </a:p>
          <a:p>
            <a:pPr algn="l"/>
            <a:r>
              <a:rPr lang="en-GB" sz="2400" dirty="0" smtClean="0"/>
              <a:t>Switch off the wire and observe the impact on the lifetime.</a:t>
            </a:r>
          </a:p>
          <a:p>
            <a:pPr algn="l"/>
            <a:r>
              <a:rPr lang="en-GB" sz="2400" dirty="0" smtClean="0"/>
              <a:t>The perturbations of tune, orbit, chromaticity, need to be very well compensated, both for wire </a:t>
            </a:r>
            <a:r>
              <a:rPr lang="en-GB" sz="2400" dirty="0"/>
              <a:t>and </a:t>
            </a:r>
            <a:r>
              <a:rPr lang="en-GB" sz="2400" dirty="0" smtClean="0"/>
              <a:t>Xing.</a:t>
            </a:r>
          </a:p>
          <a:p>
            <a:pPr algn="l"/>
            <a:r>
              <a:rPr lang="en-GB" sz="2400" dirty="0" smtClean="0"/>
              <a:t>Setup</a:t>
            </a:r>
            <a:r>
              <a:rPr lang="en-GB" sz="2400" dirty="0"/>
              <a:t>, test and feedforward of the impact of the wire </a:t>
            </a:r>
            <a:r>
              <a:rPr lang="en-GB" sz="2400" dirty="0" smtClean="0"/>
              <a:t>– </a:t>
            </a:r>
            <a:r>
              <a:rPr lang="en-GB" sz="2400" dirty="0"/>
              <a:t>See Guido’s talk.</a:t>
            </a:r>
          </a:p>
          <a:p>
            <a:pPr algn="l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D. Pellegrini, BBLR Wire 2017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22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Footprints when moving Xing in IP5 only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"/>
          <a:stretch/>
        </p:blipFill>
        <p:spPr>
          <a:xfrm>
            <a:off x="323527" y="675000"/>
            <a:ext cx="4153545" cy="319207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D. Pellegrini, BBLR Wire 2017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920" y="675000"/>
            <a:ext cx="4250560" cy="3187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3777302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</a:rPr>
              <a:t>The </a:t>
            </a:r>
            <a:r>
              <a:rPr lang="en-GB" sz="1400" dirty="0" err="1" smtClean="0">
                <a:solidFill>
                  <a:prstClr val="black"/>
                </a:solidFill>
              </a:rPr>
              <a:t>tuneshift</a:t>
            </a:r>
            <a:r>
              <a:rPr lang="en-GB" sz="1400" dirty="0" smtClean="0">
                <a:solidFill>
                  <a:prstClr val="black"/>
                </a:solidFill>
              </a:rPr>
              <a:t> of the core of the beam (also due to HO) is adjusted to less than 0.001 by trimming the optics.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</a:rPr>
              <a:t>The wire (not included) </a:t>
            </a:r>
            <a:r>
              <a:rPr lang="en-GB" sz="1400" dirty="0" smtClean="0">
                <a:solidFill>
                  <a:prstClr val="black"/>
                </a:solidFill>
              </a:rPr>
              <a:t>is expected to improve the footprint at large amplitudes (see Sasha’s Talk)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25" y="555526"/>
            <a:ext cx="7576694" cy="292289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 with asymmetric IPs, no wire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64BCD9"/>
                </a:solidFill>
              </a:rPr>
              <a:t>D. Pellegrini, BBLR </a:t>
            </a:r>
            <a:r>
              <a:rPr lang="it-IT" dirty="0" err="1" smtClean="0">
                <a:solidFill>
                  <a:srgbClr val="64BCD9"/>
                </a:solidFill>
              </a:rPr>
              <a:t>Wire</a:t>
            </a:r>
            <a:r>
              <a:rPr lang="it-IT" dirty="0" smtClean="0">
                <a:solidFill>
                  <a:srgbClr val="64BCD9"/>
                </a:solidFill>
              </a:rPr>
              <a:t>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24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96" y="4412404"/>
            <a:ext cx="1944216" cy="6995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3435846"/>
            <a:ext cx="8568952" cy="14401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The case without tune correction shows a big improvement (the DA </a:t>
            </a:r>
            <a:r>
              <a:rPr lang="en-US" sz="1400" dirty="0" err="1" smtClean="0">
                <a:solidFill>
                  <a:srgbClr val="5A5A5A"/>
                </a:solidFill>
              </a:rPr>
              <a:t>favours</a:t>
            </a:r>
            <a:r>
              <a:rPr lang="en-US" sz="1400" dirty="0" smtClean="0">
                <a:solidFill>
                  <a:srgbClr val="5A5A5A"/>
                </a:solidFill>
              </a:rPr>
              <a:t> tunes close to the diagonal).</a:t>
            </a:r>
          </a:p>
          <a:p>
            <a:pPr algn="l"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The case with tune correction is still better than the symmetric IPs.</a:t>
            </a:r>
          </a:p>
          <a:p>
            <a:pPr algn="l"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Each of this curves is a tricky MD with many pitfalls (X1=X5 already attempted, see earlier).</a:t>
            </a:r>
          </a:p>
          <a:p>
            <a:pPr algn="l"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Need to clarify what happens in each case when the wire is turned on/off.</a:t>
            </a:r>
          </a:p>
          <a:p>
            <a:pPr algn="l">
              <a:buClr>
                <a:srgbClr val="FB963C"/>
              </a:buClr>
            </a:pPr>
            <a:r>
              <a:rPr lang="en-US" sz="1400" dirty="0" smtClean="0">
                <a:solidFill>
                  <a:srgbClr val="5A5A5A"/>
                </a:solidFill>
              </a:rPr>
              <a:t>One wants the best condition to test the impact of the wire, but an MD on </a:t>
            </a:r>
            <a:r>
              <a:rPr lang="en-US" sz="1400" dirty="0" err="1" smtClean="0">
                <a:solidFill>
                  <a:srgbClr val="5A5A5A"/>
                </a:solidFill>
              </a:rPr>
              <a:t>tuneshift</a:t>
            </a:r>
            <a:r>
              <a:rPr lang="en-US" sz="1400" dirty="0" smtClean="0">
                <a:solidFill>
                  <a:srgbClr val="5A5A5A"/>
                </a:solidFill>
              </a:rPr>
              <a:t> should be avoided!</a:t>
            </a:r>
            <a:endParaRPr lang="en-US" sz="1400" dirty="0">
              <a:solidFill>
                <a:srgbClr val="5A5A5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50508" y="915566"/>
            <a:ext cx="873620" cy="150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Robust technique for DA investigation based on multi-parametric scans:</a:t>
            </a:r>
          </a:p>
          <a:p>
            <a:pPr lvl="1" algn="l"/>
            <a:r>
              <a:rPr lang="en-US" dirty="0" smtClean="0"/>
              <a:t>prediction and steering of the LHC operation during 2016 Run</a:t>
            </a:r>
          </a:p>
          <a:p>
            <a:pPr lvl="1" algn="l"/>
            <a:r>
              <a:rPr lang="en-US" dirty="0" smtClean="0"/>
              <a:t>Explored sensitivities to tune, crossing angle, intensity, chromaticity, </a:t>
            </a:r>
            <a:r>
              <a:rPr lang="en-US" dirty="0" err="1" smtClean="0"/>
              <a:t>octupoles</a:t>
            </a:r>
            <a:r>
              <a:rPr lang="en-US" dirty="0" smtClean="0"/>
              <a:t>, emittance</a:t>
            </a:r>
          </a:p>
          <a:p>
            <a:pPr algn="l"/>
            <a:r>
              <a:rPr lang="en-US" dirty="0" smtClean="0"/>
              <a:t>MD on LRBB gives additional insight but some aspects remain unknown</a:t>
            </a:r>
          </a:p>
          <a:p>
            <a:pPr algn="l"/>
            <a:r>
              <a:rPr lang="en-US" dirty="0" smtClean="0"/>
              <a:t>Breaking the IP1/5 symmetry appears tricky:</a:t>
            </a:r>
          </a:p>
          <a:p>
            <a:pPr lvl="1" algn="l"/>
            <a:r>
              <a:rPr lang="en-US" dirty="0" smtClean="0"/>
              <a:t>Detailed knowledge of the dynamics is required</a:t>
            </a:r>
          </a:p>
          <a:p>
            <a:pPr lvl="1" algn="l"/>
            <a:r>
              <a:rPr lang="en-US" dirty="0" smtClean="0"/>
              <a:t>Optics (orbit, tune, </a:t>
            </a:r>
            <a:r>
              <a:rPr lang="en-US" dirty="0" err="1" smtClean="0"/>
              <a:t>chroma</a:t>
            </a:r>
            <a:r>
              <a:rPr lang="en-US" dirty="0" smtClean="0"/>
              <a:t>) has to be adjusted to compensate for masking effects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3561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Setting the Stage: DA Scans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176024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DA multi-parametric response used as a tool to approach limits when optimizing performances.</a:t>
            </a:r>
          </a:p>
          <a:p>
            <a:pPr algn="l"/>
            <a:r>
              <a:rPr lang="en-GB" sz="1800" dirty="0" smtClean="0"/>
              <a:t>Not a perfect tool: </a:t>
            </a:r>
          </a:p>
          <a:p>
            <a:pPr lvl="1" algn="l"/>
            <a:r>
              <a:rPr lang="en-GB" sz="1400" dirty="0" smtClean="0"/>
              <a:t>1M turns are only 90 s of machine time</a:t>
            </a:r>
          </a:p>
          <a:p>
            <a:pPr lvl="1" algn="l"/>
            <a:r>
              <a:rPr lang="en-GB" sz="1400" dirty="0" smtClean="0"/>
              <a:t>The initial longitudinal action is fixed</a:t>
            </a:r>
          </a:p>
          <a:p>
            <a:pPr lvl="1" algn="l"/>
            <a:r>
              <a:rPr lang="en-GB" sz="1400" dirty="0" smtClean="0"/>
              <a:t>Does not take into account the actual beam phase space distribution, diffusion…</a:t>
            </a:r>
          </a:p>
          <a:p>
            <a:pPr algn="l"/>
            <a:r>
              <a:rPr lang="en-GB" sz="1800" dirty="0" smtClean="0"/>
              <a:t>Still capable of capturing relevant aspects of the dynamics.</a:t>
            </a:r>
          </a:p>
          <a:p>
            <a:pPr algn="l"/>
            <a:r>
              <a:rPr lang="en-GB" sz="1800" dirty="0" smtClean="0"/>
              <a:t>In 2016 this was put under great stress and confidence was gained.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651357"/>
            <a:ext cx="6627000" cy="270000"/>
          </a:xfrm>
        </p:spPr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5" t="8009" r="2912" b="5691"/>
          <a:stretch/>
        </p:blipFill>
        <p:spPr>
          <a:xfrm>
            <a:off x="4788024" y="1059582"/>
            <a:ext cx="4264474" cy="2952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95737" y="4257657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it-IT" dirty="0" err="1" smtClean="0">
                <a:solidFill>
                  <a:schemeClr val="accent5"/>
                </a:solidFill>
              </a:rPr>
              <a:t>Errors</a:t>
            </a:r>
            <a:r>
              <a:rPr lang="it-IT" dirty="0" smtClean="0">
                <a:solidFill>
                  <a:schemeClr val="accent5"/>
                </a:solidFill>
              </a:rPr>
              <a:t> </a:t>
            </a:r>
            <a:r>
              <a:rPr lang="it-IT" dirty="0" err="1" smtClean="0">
                <a:solidFill>
                  <a:schemeClr val="accent5"/>
                </a:solidFill>
              </a:rPr>
              <a:t>not</a:t>
            </a:r>
            <a:r>
              <a:rPr lang="it-IT" dirty="0" smtClean="0">
                <a:solidFill>
                  <a:schemeClr val="accent5"/>
                </a:solidFill>
              </a:rPr>
              <a:t> </a:t>
            </a:r>
            <a:r>
              <a:rPr lang="it-IT" dirty="0" err="1" smtClean="0">
                <a:solidFill>
                  <a:schemeClr val="accent5"/>
                </a:solidFill>
              </a:rPr>
              <a:t>included</a:t>
            </a:r>
            <a:r>
              <a:rPr lang="it-IT" dirty="0" smtClean="0">
                <a:solidFill>
                  <a:schemeClr val="accent5"/>
                </a:solidFill>
              </a:rPr>
              <a:t>, </a:t>
            </a:r>
            <a:r>
              <a:rPr lang="it-IT" dirty="0" err="1" smtClean="0">
                <a:solidFill>
                  <a:schemeClr val="accent5"/>
                </a:solidFill>
              </a:rPr>
              <a:t>adding</a:t>
            </a:r>
            <a:r>
              <a:rPr lang="it-IT" dirty="0" smtClean="0">
                <a:solidFill>
                  <a:schemeClr val="accent5"/>
                </a:solidFill>
              </a:rPr>
              <a:t> some </a:t>
            </a:r>
            <a:r>
              <a:rPr lang="it-IT" dirty="0" err="1" smtClean="0">
                <a:solidFill>
                  <a:schemeClr val="accent5"/>
                </a:solidFill>
              </a:rPr>
              <a:t>uncertainty</a:t>
            </a:r>
            <a:r>
              <a:rPr lang="it-IT" dirty="0" smtClean="0">
                <a:solidFill>
                  <a:schemeClr val="accent5"/>
                </a:solidFill>
              </a:rPr>
              <a:t>.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Overview</a:t>
            </a:r>
            <a:r>
              <a:rPr lang="it-IT" dirty="0" smtClean="0"/>
              <a:t> of 2016 </a:t>
            </a:r>
            <a:r>
              <a:rPr lang="it-IT" dirty="0" err="1" smtClean="0"/>
              <a:t>losses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beginning</a:t>
            </a:r>
            <a:r>
              <a:rPr lang="it-IT" dirty="0" smtClean="0"/>
              <a:t> of SB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solidFill>
            <a:srgbClr val="0000FF"/>
          </a:solidFill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075806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66174" y="432510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F. </a:t>
            </a:r>
            <a:r>
              <a:rPr lang="it-IT" sz="1200" dirty="0" err="1" smtClean="0"/>
              <a:t>Antoniou</a:t>
            </a:r>
            <a:r>
              <a:rPr lang="it-IT" sz="1200" dirty="0" smtClean="0"/>
              <a:t>,</a:t>
            </a:r>
          </a:p>
          <a:p>
            <a:r>
              <a:rPr lang="it-IT" sz="1200" dirty="0" smtClean="0"/>
              <a:t>Evian 2016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3" name="Oval 12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Switch to BCMS </a:t>
            </a:r>
            <a:r>
              <a:rPr lang="it-IT" dirty="0" err="1" smtClean="0"/>
              <a:t>Bunches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675000"/>
                <a:ext cx="7920000" cy="3680222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it-IT" sz="1600" dirty="0" smtClean="0"/>
                  <a:t>For the LHC </a:t>
                </a:r>
                <a:r>
                  <a:rPr lang="it-IT" sz="1600" dirty="0" err="1" smtClean="0"/>
                  <a:t>this</a:t>
                </a:r>
                <a:r>
                  <a:rPr lang="it-IT" sz="1600" dirty="0" smtClean="0"/>
                  <a:t> </a:t>
                </a:r>
                <a:r>
                  <a:rPr lang="it-IT" sz="1600" dirty="0" err="1" smtClean="0"/>
                  <a:t>means</a:t>
                </a:r>
                <a:r>
                  <a:rPr lang="it-IT" sz="1600" dirty="0" smtClean="0"/>
                  <a:t> </a:t>
                </a:r>
                <a:r>
                  <a:rPr lang="el-GR" sz="1600" dirty="0" smtClean="0"/>
                  <a:t>ε</a:t>
                </a:r>
                <a:r>
                  <a:rPr lang="it-IT" sz="1600" dirty="0" smtClean="0"/>
                  <a:t>: 3.75 → </a:t>
                </a:r>
                <a:r>
                  <a:rPr lang="it-IT" sz="1600" dirty="0"/>
                  <a:t>~</a:t>
                </a:r>
                <a:r>
                  <a:rPr lang="it-IT" sz="1600" dirty="0" smtClean="0"/>
                  <a:t>2.50 µm</a:t>
                </a:r>
              </a:p>
              <a:p>
                <a:pPr marL="514350" indent="-514350" algn="l">
                  <a:buFont typeface="+mj-lt"/>
                  <a:buAutoNum type="arabicPeriod"/>
                </a:pPr>
                <a:r>
                  <a:rPr lang="it-IT" sz="1600" dirty="0" err="1" smtClean="0"/>
                  <a:t>Stronger</a:t>
                </a:r>
                <a:r>
                  <a:rPr lang="it-IT" sz="1600" dirty="0" smtClean="0"/>
                  <a:t> head on </a:t>
                </a:r>
                <a:r>
                  <a:rPr lang="it-IT" sz="1600" dirty="0" err="1" smtClean="0"/>
                  <a:t>beam-beam</a:t>
                </a:r>
                <a:r>
                  <a:rPr lang="it-IT" sz="1600" dirty="0" smtClean="0"/>
                  <a:t>: 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sSup>
                          <m:sSupPr>
                            <m:ctrlPr>
                              <a:rPr lang="it-IT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𝜋𝛾</m:t>
                        </m:r>
                        <m:sSup>
                          <m:sSupPr>
                            <m:ctrlPr>
                              <a:rPr lang="it-IT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𝜋𝛾𝜀</m:t>
                        </m:r>
                      </m:den>
                    </m:f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it-IT" sz="1600" i="1" smtClean="0">
                            <a:solidFill>
                              <a:schemeClr val="bg2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it-IT" sz="16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it-IT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 algn="l">
                  <a:buFont typeface="+mj-lt"/>
                  <a:buAutoNum type="arabicPeriod"/>
                </a:pPr>
                <a:r>
                  <a:rPr lang="it-IT" sz="1600" dirty="0" err="1" smtClean="0"/>
                  <a:t>Less</a:t>
                </a:r>
                <a:r>
                  <a:rPr lang="it-IT" sz="1600" dirty="0" smtClean="0"/>
                  <a:t> </a:t>
                </a:r>
                <a:r>
                  <a:rPr lang="it-IT" sz="1600" dirty="0" err="1" smtClean="0"/>
                  <a:t>sampling</a:t>
                </a:r>
                <a:r>
                  <a:rPr lang="it-IT" sz="1600" dirty="0" smtClean="0"/>
                  <a:t> of non-</a:t>
                </a:r>
                <a:r>
                  <a:rPr lang="it-IT" sz="1600" dirty="0" err="1" smtClean="0"/>
                  <a:t>linearities</a:t>
                </a:r>
                <a:r>
                  <a:rPr lang="it-IT" sz="1600" dirty="0" smtClean="0"/>
                  <a:t> (</a:t>
                </a:r>
                <a:r>
                  <a:rPr lang="it-IT" sz="1600" dirty="0" err="1" smtClean="0"/>
                  <a:t>including</a:t>
                </a:r>
                <a:r>
                  <a:rPr lang="it-IT" sz="1600" dirty="0" smtClean="0"/>
                  <a:t> </a:t>
                </a:r>
                <a:r>
                  <a:rPr lang="it-IT" sz="1600" dirty="0" err="1" smtClean="0"/>
                  <a:t>LRs</a:t>
                </a:r>
                <a:r>
                  <a:rPr lang="it-IT" sz="1600" dirty="0" smtClean="0"/>
                  <a:t>):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16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ad>
                              <m:radPr>
                                <m:degHide m:val="on"/>
                                <m:ctrlPr>
                                  <a:rPr lang="it-IT" sz="16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it-IT" sz="16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𝛽𝜀</m:t>
                                    </m:r>
                                  </m:num>
                                  <m:den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den>
                                </m:f>
                              </m:e>
                            </m:rad>
                            <m:r>
                              <a:rPr lang="it-IT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∝</m:t>
                            </m:r>
                            <m:sSup>
                              <m:sSupPr>
                                <m:ctrlPr>
                                  <a:rPr lang="it-IT" sz="1600" i="1">
                                    <a:solidFill>
                                      <a:schemeClr val="bg2"/>
                                    </a:solidFill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16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p>
                                <m:r>
                                  <a:rPr lang="it-IT" sz="1600" i="1">
                                    <a:solidFill>
                                      <a:schemeClr val="bg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1/2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it-IT" sz="1600" dirty="0" smtClean="0"/>
              </a:p>
              <a:p>
                <a:pPr marL="0" indent="0" algn="l">
                  <a:buNone/>
                </a:pPr>
                <a:r>
                  <a:rPr lang="it-IT" sz="1600" dirty="0" err="1" smtClean="0"/>
                  <a:t>We</a:t>
                </a:r>
                <a:r>
                  <a:rPr lang="it-IT" sz="1600" dirty="0" smtClean="0"/>
                  <a:t> are in </a:t>
                </a:r>
              </a:p>
              <a:p>
                <a:pPr marL="0" indent="0" algn="l">
                  <a:buNone/>
                </a:pPr>
                <a:r>
                  <a:rPr lang="it-IT" sz="1600" dirty="0" smtClean="0"/>
                  <a:t>a regime </a:t>
                </a:r>
              </a:p>
              <a:p>
                <a:pPr marL="0" indent="0" algn="l">
                  <a:buNone/>
                </a:pPr>
                <a:r>
                  <a:rPr lang="it-IT" sz="1600" dirty="0" err="1" smtClean="0"/>
                  <a:t>where</a:t>
                </a:r>
                <a:r>
                  <a:rPr lang="it-IT" sz="1600" dirty="0" smtClean="0"/>
                  <a:t> </a:t>
                </a:r>
                <a:r>
                  <a:rPr lang="it-IT" sz="1600" dirty="0" smtClean="0">
                    <a:solidFill>
                      <a:schemeClr val="accent6"/>
                    </a:solidFill>
                  </a:rPr>
                  <a:t>2.</a:t>
                </a:r>
                <a:endParaRPr lang="it-IT" sz="1600" dirty="0"/>
              </a:p>
              <a:p>
                <a:pPr marL="0" indent="0" algn="l">
                  <a:buNone/>
                </a:pPr>
                <a:r>
                  <a:rPr lang="it-IT" sz="1600" dirty="0" err="1" smtClean="0"/>
                  <a:t>prevails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675000"/>
                <a:ext cx="7920000" cy="3680222"/>
              </a:xfrm>
              <a:blipFill rotWithShape="0">
                <a:blip r:embed="rId3"/>
                <a:stretch>
                  <a:fillRect l="-1538" t="-1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3683" y="2124986"/>
            <a:ext cx="3536789" cy="26202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2032" r="1353"/>
          <a:stretch/>
        </p:blipFill>
        <p:spPr>
          <a:xfrm>
            <a:off x="1905000" y="2124986"/>
            <a:ext cx="3286360" cy="2620243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3386089" y="2441111"/>
            <a:ext cx="365760" cy="1828800"/>
          </a:xfrm>
          <a:custGeom>
            <a:avLst/>
            <a:gdLst>
              <a:gd name="connsiteX0" fmla="*/ 0 w 490547"/>
              <a:gd name="connsiteY0" fmla="*/ 0 h 2471057"/>
              <a:gd name="connsiteX1" fmla="*/ 76200 w 490547"/>
              <a:gd name="connsiteY1" fmla="*/ 685800 h 2471057"/>
              <a:gd name="connsiteX2" fmla="*/ 261257 w 490547"/>
              <a:gd name="connsiteY2" fmla="*/ 1110343 h 2471057"/>
              <a:gd name="connsiteX3" fmla="*/ 468086 w 490547"/>
              <a:gd name="connsiteY3" fmla="*/ 1632857 h 2471057"/>
              <a:gd name="connsiteX4" fmla="*/ 489857 w 490547"/>
              <a:gd name="connsiteY4" fmla="*/ 2471057 h 24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547" h="2471057">
                <a:moveTo>
                  <a:pt x="0" y="0"/>
                </a:moveTo>
                <a:cubicBezTo>
                  <a:pt x="16328" y="250371"/>
                  <a:pt x="32657" y="500743"/>
                  <a:pt x="76200" y="685800"/>
                </a:cubicBezTo>
                <a:cubicBezTo>
                  <a:pt x="119743" y="870857"/>
                  <a:pt x="195943" y="952500"/>
                  <a:pt x="261257" y="1110343"/>
                </a:cubicBezTo>
                <a:cubicBezTo>
                  <a:pt x="326571" y="1268186"/>
                  <a:pt x="429986" y="1406071"/>
                  <a:pt x="468086" y="1632857"/>
                </a:cubicBezTo>
                <a:cubicBezTo>
                  <a:pt x="506186" y="1859643"/>
                  <a:pt x="482600" y="2322286"/>
                  <a:pt x="489857" y="2471057"/>
                </a:cubicBezTo>
              </a:path>
            </a:pathLst>
          </a:custGeom>
          <a:noFill/>
          <a:ln w="22225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684713" y="2463145"/>
            <a:ext cx="365760" cy="1828800"/>
          </a:xfrm>
          <a:custGeom>
            <a:avLst/>
            <a:gdLst>
              <a:gd name="connsiteX0" fmla="*/ 0 w 490547"/>
              <a:gd name="connsiteY0" fmla="*/ 0 h 2471057"/>
              <a:gd name="connsiteX1" fmla="*/ 76200 w 490547"/>
              <a:gd name="connsiteY1" fmla="*/ 685800 h 2471057"/>
              <a:gd name="connsiteX2" fmla="*/ 261257 w 490547"/>
              <a:gd name="connsiteY2" fmla="*/ 1110343 h 2471057"/>
              <a:gd name="connsiteX3" fmla="*/ 468086 w 490547"/>
              <a:gd name="connsiteY3" fmla="*/ 1632857 h 2471057"/>
              <a:gd name="connsiteX4" fmla="*/ 489857 w 490547"/>
              <a:gd name="connsiteY4" fmla="*/ 2471057 h 24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547" h="2471057">
                <a:moveTo>
                  <a:pt x="0" y="0"/>
                </a:moveTo>
                <a:cubicBezTo>
                  <a:pt x="16328" y="250371"/>
                  <a:pt x="32657" y="500743"/>
                  <a:pt x="76200" y="685800"/>
                </a:cubicBezTo>
                <a:cubicBezTo>
                  <a:pt x="119743" y="870857"/>
                  <a:pt x="195943" y="952500"/>
                  <a:pt x="261257" y="1110343"/>
                </a:cubicBezTo>
                <a:cubicBezTo>
                  <a:pt x="326571" y="1268186"/>
                  <a:pt x="429986" y="1406071"/>
                  <a:pt x="468086" y="1632857"/>
                </a:cubicBezTo>
                <a:cubicBezTo>
                  <a:pt x="506186" y="1859643"/>
                  <a:pt x="482600" y="2322286"/>
                  <a:pt x="489857" y="2471057"/>
                </a:cubicBezTo>
              </a:path>
            </a:pathLst>
          </a:custGeom>
          <a:noFill/>
          <a:ln w="22225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2396" y="403907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Y. </a:t>
            </a:r>
            <a:r>
              <a:rPr lang="en-GB" sz="1200" dirty="0" err="1" smtClean="0"/>
              <a:t>Papaphilippou</a:t>
            </a:r>
            <a:r>
              <a:rPr lang="en-GB" sz="1200" dirty="0" smtClean="0"/>
              <a:t> et al.</a:t>
            </a:r>
          </a:p>
          <a:p>
            <a:r>
              <a:rPr lang="en-GB" sz="1200" dirty="0" smtClean="0"/>
              <a:t>LMC, 6 Jul 2016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4438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Switch to BCMS </a:t>
            </a:r>
            <a:r>
              <a:rPr lang="it-IT" dirty="0" err="1"/>
              <a:t>Bunches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075806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43808" y="2355726"/>
            <a:ext cx="504056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Oval 12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6" name="Oval 15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Crossing</a:t>
            </a:r>
            <a:r>
              <a:rPr lang="it-IT" dirty="0" smtClean="0"/>
              <a:t>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383936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The DA used to be on the conservative side due to limited intensity from the SPS and injection kicker</a:t>
            </a:r>
          </a:p>
          <a:p>
            <a:pPr algn="l"/>
            <a:r>
              <a:rPr lang="en-US" sz="1600" dirty="0" smtClean="0"/>
              <a:t>Even more margin due to the smaller emittance</a:t>
            </a:r>
          </a:p>
          <a:p>
            <a:pPr algn="l"/>
            <a:r>
              <a:rPr lang="en-US" sz="1600" dirty="0" smtClean="0"/>
              <a:t>Reduction of Crossing was the next natural step:</a:t>
            </a:r>
          </a:p>
          <a:p>
            <a:pPr marL="0" indent="0" algn="l">
              <a:buNone/>
            </a:pPr>
            <a:r>
              <a:rPr lang="it-IT" sz="1600" dirty="0" smtClean="0"/>
              <a:t>	185 </a:t>
            </a:r>
            <a:r>
              <a:rPr lang="it-IT" sz="1600" dirty="0"/>
              <a:t>µ</a:t>
            </a:r>
            <a:r>
              <a:rPr lang="it-IT" sz="1600" dirty="0" err="1"/>
              <a:t>rad</a:t>
            </a:r>
            <a:r>
              <a:rPr lang="it-IT" sz="1600" dirty="0"/>
              <a:t> </a:t>
            </a:r>
            <a:r>
              <a:rPr lang="it-IT" sz="1600" dirty="0" smtClean="0"/>
              <a:t> →</a:t>
            </a:r>
            <a:r>
              <a:rPr lang="en-US" sz="1600" dirty="0" smtClean="0"/>
              <a:t> 140 </a:t>
            </a:r>
            <a:r>
              <a:rPr lang="it-IT" sz="1600" dirty="0" smtClean="0"/>
              <a:t>µ</a:t>
            </a:r>
            <a:r>
              <a:rPr lang="it-IT" sz="1600" dirty="0" err="1" smtClean="0"/>
              <a:t>rad</a:t>
            </a:r>
            <a:endParaRPr lang="it-IT" sz="1600" dirty="0"/>
          </a:p>
          <a:p>
            <a:pPr algn="l"/>
            <a:r>
              <a:rPr lang="it-IT" sz="1600" dirty="0" err="1" smtClean="0"/>
              <a:t>About</a:t>
            </a:r>
            <a:r>
              <a:rPr lang="it-IT" sz="1600" dirty="0" smtClean="0"/>
              <a:t> 5</a:t>
            </a:r>
            <a:r>
              <a:rPr lang="el-GR" sz="1600" dirty="0" smtClean="0"/>
              <a:t>σ</a:t>
            </a:r>
            <a:r>
              <a:rPr lang="it-IT" sz="1600" dirty="0" smtClean="0"/>
              <a:t> DA in </a:t>
            </a:r>
            <a:r>
              <a:rPr lang="it-IT" sz="1600" dirty="0" err="1" smtClean="0"/>
              <a:t>beam</a:t>
            </a:r>
            <a:r>
              <a:rPr lang="it-IT" sz="1600" dirty="0" smtClean="0"/>
              <a:t> </a:t>
            </a:r>
            <a:r>
              <a:rPr lang="it-IT" sz="1600" dirty="0" err="1" smtClean="0"/>
              <a:t>units</a:t>
            </a:r>
            <a:r>
              <a:rPr lang="it-IT" sz="16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6"/>
          <a:stretch/>
        </p:blipFill>
        <p:spPr>
          <a:xfrm>
            <a:off x="3995936" y="847640"/>
            <a:ext cx="4608512" cy="362818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7015163" y="1635646"/>
            <a:ext cx="5109" cy="769417"/>
          </a:xfrm>
          <a:prstGeom prst="straightConnector1">
            <a:avLst/>
          </a:prstGeom>
          <a:ln w="44450">
            <a:solidFill>
              <a:schemeClr val="accent4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03968" y="372387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D. Pellegrini et al.</a:t>
            </a:r>
          </a:p>
          <a:p>
            <a:r>
              <a:rPr lang="en-GB" sz="1200" dirty="0" smtClean="0"/>
              <a:t>LBOC, 16 Aug 2016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6960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Crossing</a:t>
            </a:r>
            <a:r>
              <a:rPr lang="it-IT" dirty="0"/>
              <a:t> </a:t>
            </a:r>
            <a:r>
              <a:rPr lang="it-IT" dirty="0" smtClean="0"/>
              <a:t>Angle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02" y="675000"/>
            <a:ext cx="7290262" cy="19440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D. Pellegrini, BBLR Wire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02" y="2499889"/>
            <a:ext cx="7290262" cy="19440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005" y="1131590"/>
            <a:ext cx="15926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Losses calculated as % of total intensity over 10 minute windows at beginning of Stable </a:t>
            </a:r>
            <a:r>
              <a:rPr lang="it-IT" sz="1600" dirty="0"/>
              <a:t>B</a:t>
            </a:r>
            <a:r>
              <a:rPr lang="it-IT" sz="1600" dirty="0" smtClean="0"/>
              <a:t>eam.</a:t>
            </a:r>
          </a:p>
          <a:p>
            <a:endParaRPr lang="it-IT" sz="1600" dirty="0" smtClean="0"/>
          </a:p>
          <a:p>
            <a:r>
              <a:rPr lang="it-IT" sz="1600" dirty="0" smtClean="0"/>
              <a:t>Average over several fills with Xing=185urad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4443959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Minor </a:t>
            </a:r>
            <a:r>
              <a:rPr lang="it-IT" dirty="0" err="1" smtClean="0"/>
              <a:t>traces</a:t>
            </a:r>
            <a:r>
              <a:rPr lang="it-IT" dirty="0" smtClean="0"/>
              <a:t> of e-</a:t>
            </a:r>
            <a:r>
              <a:rPr lang="it-IT" dirty="0" err="1" smtClean="0"/>
              <a:t>cloud</a:t>
            </a:r>
            <a:r>
              <a:rPr lang="it-IT" dirty="0" smtClean="0"/>
              <a:t> are </a:t>
            </a:r>
            <a:r>
              <a:rPr lang="it-IT" dirty="0" err="1" smtClean="0"/>
              <a:t>visible</a:t>
            </a:r>
            <a:r>
              <a:rPr lang="it-IT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Crossing</a:t>
            </a:r>
            <a:r>
              <a:rPr lang="it-IT" dirty="0"/>
              <a:t> </a:t>
            </a:r>
            <a:r>
              <a:rPr lang="it-IT" dirty="0" smtClean="0"/>
              <a:t>Angle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03" y="675000"/>
            <a:ext cx="7290259" cy="19440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dirty="0" smtClean="0"/>
              <a:t>D. Pellegrini, BBLR Wire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02" y="2499889"/>
            <a:ext cx="7290262" cy="19440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5736" y="4443959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Traces</a:t>
            </a:r>
            <a:r>
              <a:rPr lang="it-IT" dirty="0" smtClean="0"/>
              <a:t> of e-</a:t>
            </a:r>
            <a:r>
              <a:rPr lang="it-IT" dirty="0" err="1" smtClean="0"/>
              <a:t>cloud</a:t>
            </a:r>
            <a:r>
              <a:rPr lang="it-IT" dirty="0" smtClean="0"/>
              <a:t> and of </a:t>
            </a:r>
            <a:r>
              <a:rPr lang="it-IT" dirty="0" err="1" smtClean="0"/>
              <a:t>LRs</a:t>
            </a:r>
            <a:r>
              <a:rPr lang="it-IT" dirty="0" smtClean="0"/>
              <a:t> are </a:t>
            </a:r>
            <a:r>
              <a:rPr lang="it-IT" dirty="0" err="1" smtClean="0"/>
              <a:t>visible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1005" y="1131590"/>
            <a:ext cx="15926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Losses calculated as % of total intensity over 10 minute windows at beginning of Stable </a:t>
            </a:r>
            <a:r>
              <a:rPr lang="it-IT" sz="1600" dirty="0"/>
              <a:t>B</a:t>
            </a:r>
            <a:r>
              <a:rPr lang="it-IT" sz="1600" dirty="0" smtClean="0"/>
              <a:t>eam.</a:t>
            </a:r>
          </a:p>
          <a:p>
            <a:endParaRPr lang="it-IT" sz="1600" dirty="0" smtClean="0"/>
          </a:p>
          <a:p>
            <a:r>
              <a:rPr lang="it-IT" sz="1600" dirty="0" smtClean="0"/>
              <a:t>Average over several fills with Xing=140urad</a:t>
            </a:r>
          </a:p>
        </p:txBody>
      </p:sp>
    </p:spTree>
    <p:extLst>
      <p:ext uri="{BB962C8B-B14F-4D97-AF65-F5344CB8AC3E}">
        <p14:creationId xmlns:p14="http://schemas.microsoft.com/office/powerpoint/2010/main" val="206471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infopath/2007/PartnerControls"/>
    <ds:schemaRef ds:uri="http://purl.org/dc/dcmitype/"/>
    <ds:schemaRef ds:uri="http://purl.org/dc/terms/"/>
    <ds:schemaRef ds:uri="8946e33d-fd2f-4ae4-8ee9-d90c129cdf9e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5211</TotalTime>
  <Words>1632</Words>
  <Application>Microsoft Office PowerPoint</Application>
  <PresentationFormat>On-screen Show (16:9)</PresentationFormat>
  <Paragraphs>235</Paragraphs>
  <Slides>26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Thème Office</vt:lpstr>
      <vt:lpstr>Impact of crossing angle reduction: Simulations and observations</vt:lpstr>
      <vt:lpstr>Outline</vt:lpstr>
      <vt:lpstr>Setting the Stage: DA Scans</vt:lpstr>
      <vt:lpstr>Overview of 2016 losses at beginning of SB</vt:lpstr>
      <vt:lpstr>Switch to BCMS Bunches</vt:lpstr>
      <vt:lpstr>Switch to BCMS Bunches</vt:lpstr>
      <vt:lpstr>Reduction of Crossing Angle</vt:lpstr>
      <vt:lpstr>Reduction of Crossing Angle</vt:lpstr>
      <vt:lpstr>Reduction of Crossing Angle</vt:lpstr>
      <vt:lpstr>Reduction of Crossing Angle</vt:lpstr>
      <vt:lpstr>Tune Adjustment</vt:lpstr>
      <vt:lpstr>Tune Adjustment</vt:lpstr>
      <vt:lpstr>2016 Outcome</vt:lpstr>
      <vt:lpstr>MD on LR Separation</vt:lpstr>
      <vt:lpstr>Intensity and Luminosity</vt:lpstr>
      <vt:lpstr>Outcome of MD on LR Separation</vt:lpstr>
      <vt:lpstr>Losses VS Bunch Slot</vt:lpstr>
      <vt:lpstr>Fitting with DA and Intensity Scaling Laws</vt:lpstr>
      <vt:lpstr>Transverse Profile analysis with q-Gaussian</vt:lpstr>
      <vt:lpstr>Transverse Profile analysis with q-Gaussian</vt:lpstr>
      <vt:lpstr>Perturbation of Single IP: scenario</vt:lpstr>
      <vt:lpstr>Considerations for measurments with wire </vt:lpstr>
      <vt:lpstr>Footprints when moving Xing in IP5 only</vt:lpstr>
      <vt:lpstr>DA with asymmetric IPs, no wire</vt:lpstr>
      <vt:lpstr>Conclusions</vt:lpstr>
      <vt:lpstr>Thank you!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Dario Pellegrini</dc:creator>
  <cp:lastModifiedBy>Dario</cp:lastModifiedBy>
  <cp:revision>158</cp:revision>
  <dcterms:created xsi:type="dcterms:W3CDTF">2016-02-12T09:02:01Z</dcterms:created>
  <dcterms:modified xsi:type="dcterms:W3CDTF">2017-04-20T13:26:44Z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