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67" r:id="rId6"/>
    <p:sldId id="429" r:id="rId7"/>
    <p:sldId id="459" r:id="rId8"/>
    <p:sldId id="450" r:id="rId9"/>
    <p:sldId id="451" r:id="rId10"/>
    <p:sldId id="461" r:id="rId11"/>
    <p:sldId id="452" r:id="rId12"/>
    <p:sldId id="453" r:id="rId13"/>
    <p:sldId id="455" r:id="rId14"/>
    <p:sldId id="456" r:id="rId15"/>
    <p:sldId id="458" r:id="rId16"/>
    <p:sldId id="457" r:id="rId17"/>
    <p:sldId id="454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8EF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55"/>
    <p:restoredTop sz="94872"/>
  </p:normalViewPr>
  <p:slideViewPr>
    <p:cSldViewPr snapToObjects="1" showGuides="1">
      <p:cViewPr>
        <p:scale>
          <a:sx n="109" d="100"/>
          <a:sy n="109" d="100"/>
        </p:scale>
        <p:origin x="280" y="-8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19/03/2017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19/03/2017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798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473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0988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90650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677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41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r>
              <a:rPr lang="fr-FR" smtClean="0"/>
              <a:t>Y.Papaphilippou - 3/20/2017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  <a:latin typeface="Bookman Old Style" charset="0"/>
                <a:ea typeface="Bookman Old Style" charset="0"/>
                <a:cs typeface="Bookman Old Style" charset="0"/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Bookman Old Style" charset="0"/>
          <a:ea typeface="Bookman Old Style" charset="0"/>
          <a:cs typeface="Bookman Old Style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sz="2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sz="24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sz="20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sz="18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sz="1600" kern="1200">
          <a:solidFill>
            <a:schemeClr val="accent5"/>
          </a:solidFill>
          <a:latin typeface="Bookman Old Style" charset="0"/>
          <a:ea typeface="Bookman Old Style" charset="0"/>
          <a:cs typeface="Bookman Old Style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77190" y="2428720"/>
            <a:ext cx="8155250" cy="1800000"/>
          </a:xfrm>
        </p:spPr>
        <p:txBody>
          <a:bodyPr/>
          <a:lstStyle/>
          <a:p>
            <a:pPr algn="ctr"/>
            <a:r>
              <a:rPr lang="en-US" sz="6000" dirty="0" smtClean="0">
                <a:latin typeface="Bookman Old Style" charset="0"/>
                <a:ea typeface="Bookman Old Style" charset="0"/>
                <a:cs typeface="Bookman Old Style" charset="0"/>
              </a:rPr>
              <a:t>Wish list for wire MDs</a:t>
            </a:r>
            <a:endParaRPr lang="en-GB" sz="6000" dirty="0">
              <a:latin typeface="Bookman Old Style" charset="0"/>
              <a:ea typeface="Bookman Old Style" charset="0"/>
              <a:cs typeface="Bookman Old Style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4592687"/>
            <a:ext cx="7920880" cy="13540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Y.Papaphilippou, G.Arduini,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S.Fartoukh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R.Jones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D.Pellegrini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S.Redaelli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A.Rossi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H.Schmickler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G.Sterbini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GB" sz="2800" dirty="0" err="1" smtClean="0">
                <a:latin typeface="Bookman Old Style" charset="0"/>
                <a:ea typeface="Bookman Old Style" charset="0"/>
                <a:cs typeface="Bookman Old Style" charset="0"/>
              </a:rPr>
              <a:t>R.Tomas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 (CERN), </a:t>
            </a:r>
          </a:p>
          <a:p>
            <a:pPr algn="ctr"/>
            <a:r>
              <a:rPr lang="en-GB" sz="2800" dirty="0" smtClean="0"/>
              <a:t>M.Fitterer, </a:t>
            </a:r>
            <a:r>
              <a:rPr lang="en-GB" sz="2800" dirty="0" err="1" smtClean="0"/>
              <a:t>A.Patapenka</a:t>
            </a:r>
            <a:r>
              <a:rPr lang="en-GB" sz="2800" dirty="0"/>
              <a:t>, </a:t>
            </a:r>
            <a:r>
              <a:rPr lang="en-GB" sz="2800" dirty="0" err="1"/>
              <a:t>A.Valishev</a:t>
            </a:r>
            <a:r>
              <a:rPr lang="en-GB" sz="2800" dirty="0"/>
              <a:t> </a:t>
            </a:r>
            <a:r>
              <a:rPr lang="en-GB" sz="2800" dirty="0" smtClean="0">
                <a:latin typeface="Bookman Old Style" charset="0"/>
                <a:ea typeface="Bookman Old Style" charset="0"/>
                <a:cs typeface="Bookman Old Style" charset="0"/>
              </a:rPr>
              <a:t>(FNAL)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259632" y="116632"/>
            <a:ext cx="7884368" cy="349250"/>
          </a:xfrm>
        </p:spPr>
        <p:txBody>
          <a:bodyPr>
            <a:normAutofit fontScale="85000" lnSpcReduction="10000"/>
          </a:bodyPr>
          <a:lstStyle/>
          <a:p>
            <a:r>
              <a:rPr lang="en-US" sz="1800" dirty="0" smtClean="0"/>
              <a:t>Second workshop for wire experiment for LRBB compensation, </a:t>
            </a:r>
            <a:r>
              <a:rPr lang="en-GB" sz="2000" dirty="0" smtClean="0"/>
              <a:t>20/03/2017</a:t>
            </a:r>
            <a:endParaRPr lang="en-GB" sz="20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3845" y="1365191"/>
            <a:ext cx="8643445" cy="4635560"/>
          </a:xfrm>
        </p:spPr>
        <p:txBody>
          <a:bodyPr>
            <a:normAutofit/>
          </a:bodyPr>
          <a:lstStyle/>
          <a:p>
            <a:r>
              <a:rPr lang="en-US" b="1" dirty="0" smtClean="0"/>
              <a:t>Observables 					instrument</a:t>
            </a:r>
            <a:endParaRPr lang="en-US" b="1" dirty="0" smtClean="0"/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Lifetime</a:t>
            </a:r>
            <a:r>
              <a:rPr lang="en-GB" b="1" dirty="0" smtClean="0"/>
              <a:t> </a:t>
            </a:r>
            <a:r>
              <a:rPr lang="en-GB" b="1" dirty="0"/>
              <a:t>	</a:t>
            </a:r>
            <a:r>
              <a:rPr lang="en-GB" b="1" dirty="0" smtClean="0"/>
              <a:t> 			</a:t>
            </a:r>
            <a:r>
              <a:rPr lang="en-GB" b="1" dirty="0" smtClean="0">
                <a:solidFill>
                  <a:srgbClr val="FF0000"/>
                </a:solidFill>
              </a:rPr>
              <a:t>FBCT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Losses</a:t>
            </a:r>
            <a:r>
              <a:rPr lang="en-GB" dirty="0" smtClean="0"/>
              <a:t> 			</a:t>
            </a:r>
            <a:r>
              <a:rPr lang="en-GB" dirty="0"/>
              <a:t> </a:t>
            </a:r>
            <a:r>
              <a:rPr lang="en-GB" b="1" dirty="0" smtClean="0">
                <a:solidFill>
                  <a:srgbClr val="FF0000"/>
                </a:solidFill>
              </a:rPr>
              <a:t>(D)BLMs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Halo</a:t>
            </a:r>
            <a:r>
              <a:rPr lang="en-GB" b="1" dirty="0" smtClean="0"/>
              <a:t> 				</a:t>
            </a:r>
            <a:r>
              <a:rPr lang="en-GB" b="1" dirty="0" err="1" smtClean="0">
                <a:solidFill>
                  <a:srgbClr val="FF0000"/>
                </a:solidFill>
              </a:rPr>
              <a:t>coronograph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Emittance</a:t>
            </a:r>
            <a:r>
              <a:rPr lang="en-GB" b="1" dirty="0" smtClean="0"/>
              <a:t> 				   </a:t>
            </a:r>
            <a:r>
              <a:rPr lang="en-GB" b="1" dirty="0" smtClean="0">
                <a:solidFill>
                  <a:srgbClr val="FF0000"/>
                </a:solidFill>
              </a:rPr>
              <a:t>BSRT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Orbit, crossing angle</a:t>
            </a:r>
            <a:r>
              <a:rPr lang="en-GB" b="1" dirty="0" smtClean="0"/>
              <a:t>			 		</a:t>
            </a:r>
            <a:r>
              <a:rPr lang="en-GB" b="1" dirty="0" smtClean="0">
                <a:solidFill>
                  <a:srgbClr val="FF0000"/>
                </a:solidFill>
              </a:rPr>
              <a:t>BPMs, DOROS</a:t>
            </a:r>
            <a:endParaRPr lang="en-GB" b="1" dirty="0">
              <a:solidFill>
                <a:srgbClr val="FF0000"/>
              </a:solidFill>
            </a:endParaRP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T</a:t>
            </a:r>
            <a:r>
              <a:rPr lang="en-GB" b="1" dirty="0" smtClean="0">
                <a:solidFill>
                  <a:srgbClr val="FF0000"/>
                </a:solidFill>
              </a:rPr>
              <a:t>une</a:t>
            </a:r>
            <a:r>
              <a:rPr lang="en-GB" dirty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chromaticity 				 BBQ, </a:t>
            </a:r>
            <a:r>
              <a:rPr lang="en-GB" b="1" dirty="0" err="1" smtClean="0">
                <a:solidFill>
                  <a:srgbClr val="0432FF"/>
                </a:solidFill>
              </a:rPr>
              <a:t>Schottky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/>
            <a:r>
              <a:rPr lang="en-GB" b="1" dirty="0">
                <a:solidFill>
                  <a:srgbClr val="0432FF"/>
                </a:solidFill>
              </a:rPr>
              <a:t>T</a:t>
            </a:r>
            <a:r>
              <a:rPr lang="en-GB" b="1" dirty="0" smtClean="0">
                <a:solidFill>
                  <a:srgbClr val="0432FF"/>
                </a:solidFill>
              </a:rPr>
              <a:t>une-spread</a:t>
            </a:r>
            <a:r>
              <a:rPr lang="en-GB" b="1" dirty="0" smtClean="0">
                <a:solidFill>
                  <a:srgbClr val="0432FF"/>
                </a:solidFill>
              </a:rPr>
              <a:t> 			 BPMs, BBQ, BTF</a:t>
            </a:r>
            <a:endParaRPr lang="en-GB" b="1" dirty="0" smtClean="0">
              <a:solidFill>
                <a:srgbClr val="0432FF"/>
              </a:solidFill>
            </a:endParaRPr>
          </a:p>
          <a:p>
            <a:pPr lvl="1"/>
            <a:r>
              <a:rPr lang="en-GB" b="1" dirty="0" smtClean="0">
                <a:solidFill>
                  <a:srgbClr val="00B050"/>
                </a:solidFill>
              </a:rPr>
              <a:t>RDTs				</a:t>
            </a:r>
            <a:r>
              <a:rPr lang="en-GB" b="1" dirty="0">
                <a:solidFill>
                  <a:srgbClr val="0432FF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BPMs, </a:t>
            </a:r>
            <a:r>
              <a:rPr lang="en-GB" b="1" dirty="0" smtClean="0">
                <a:solidFill>
                  <a:srgbClr val="00B050"/>
                </a:solidFill>
              </a:rPr>
              <a:t>BBQ</a:t>
            </a:r>
            <a:endParaRPr lang="en-GB" b="1" dirty="0" smtClean="0">
              <a:solidFill>
                <a:srgbClr val="00B05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4641" y="232618"/>
            <a:ext cx="6615631" cy="532086"/>
          </a:xfrm>
        </p:spPr>
        <p:txBody>
          <a:bodyPr/>
          <a:lstStyle/>
          <a:p>
            <a:r>
              <a:rPr lang="en-US" sz="4000" dirty="0" smtClean="0"/>
              <a:t>Observables </a:t>
            </a:r>
            <a:r>
              <a:rPr lang="en-US" sz="4000" smtClean="0"/>
              <a:t>and instrumentation</a:t>
            </a:r>
            <a:endParaRPr lang="en-US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6588224" y="699687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627784" y="2060848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302986" y="2492896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135179" y="3372907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23728" y="2996952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35567" y="3861048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275856" y="1628800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010943" y="5754742"/>
            <a:ext cx="68407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presentations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B.Salvachua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G.Trad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T.Levens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R.Tomas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,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X.Buffat</a:t>
            </a:r>
            <a:endParaRPr lang="en-US" sz="1600" dirty="0">
              <a:solidFill>
                <a:srgbClr val="3366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4506008" y="4293096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275856" y="4725144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199148" y="5157192"/>
            <a:ext cx="129614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7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10086"/>
            <a:ext cx="8507248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Other compensation studies and spin-offs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24744"/>
            <a:ext cx="8651264" cy="5472608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BBLR Compensation with octupoles (arc, IR)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Flat optics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Wires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are powerful enough to be used for linear and non-linear optics studies but also collective effects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Measuring tune-spread, RDT, instability studies, halo cleaning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3200162" y="1628800"/>
            <a:ext cx="3042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</a:t>
            </a:r>
            <a:r>
              <a:rPr lang="en-US" sz="1600" b="1" kern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presentation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S.Fartoukh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7864" y="4365104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presentation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of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M.Fitterer,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X.Buffat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 and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R.Tomas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9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4624"/>
            <a:ext cx="8507248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MD schedule and time-line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5062" y="836712"/>
            <a:ext cx="3508938" cy="602128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Only 15 MD block days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Possibility for additional days after TS2 if LHC </a:t>
            </a:r>
            <a:r>
              <a:rPr lang="en-GB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lumi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goal reached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Wire MD requests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</a:t>
            </a:r>
            <a:r>
              <a:rPr lang="en-GB" b="1" dirty="0" smtClean="0">
                <a:solidFill>
                  <a:srgbClr val="FF0000"/>
                </a:solidFill>
              </a:rPr>
              <a:t>48 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strict minimum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GB" b="1" dirty="0" smtClean="0">
                <a:solidFill>
                  <a:srgbClr val="7030A0"/>
                </a:solidFill>
              </a:rPr>
              <a:t>96 </a:t>
            </a:r>
            <a:r>
              <a:rPr lang="en-GB" b="1" dirty="0" smtClean="0">
                <a:solidFill>
                  <a:srgbClr val="7030A0"/>
                </a:solidFill>
              </a:rPr>
              <a:t>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more complete studies) 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Ideally wire calibration and crossing angle scanning should profit from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recommissioning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time in May (~16h)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Would like to profit already from the </a:t>
            </a:r>
            <a:r>
              <a:rPr lang="en-GB" b="1" dirty="0" smtClean="0">
                <a:solidFill>
                  <a:srgbClr val="FF0000"/>
                </a:solidFill>
              </a:rPr>
              <a:t>1</a:t>
            </a:r>
            <a:r>
              <a:rPr lang="en-GB" b="1" baseline="30000" dirty="0" smtClean="0">
                <a:solidFill>
                  <a:srgbClr val="FF0000"/>
                </a:solidFill>
              </a:rPr>
              <a:t>st</a:t>
            </a:r>
            <a:r>
              <a:rPr lang="en-GB" b="1" dirty="0" smtClean="0">
                <a:solidFill>
                  <a:srgbClr val="FF0000"/>
                </a:solidFill>
              </a:rPr>
              <a:t> MD block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most of the studies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Y.Papaphilippou - 3/20/2017</a:t>
            </a:r>
            <a:endParaRPr lang="en-GB" noProof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907" b="15689"/>
          <a:stretch/>
        </p:blipFill>
        <p:spPr>
          <a:xfrm>
            <a:off x="0" y="1093622"/>
            <a:ext cx="5635062" cy="5030128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076056" y="1556792"/>
            <a:ext cx="559006" cy="115212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234170" y="3238560"/>
            <a:ext cx="559006" cy="1152128"/>
          </a:xfrm>
          <a:prstGeom prst="ellipse">
            <a:avLst/>
          </a:prstGeom>
          <a:noFill/>
          <a:ln w="31750"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475656" y="4653136"/>
            <a:ext cx="559006" cy="1152128"/>
          </a:xfrm>
          <a:prstGeom prst="ellipse">
            <a:avLst/>
          </a:prstGeom>
          <a:noFill/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16297" y="6251623"/>
            <a:ext cx="30067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</a:t>
            </a:r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presentation </a:t>
            </a:r>
            <a:r>
              <a:rPr lang="en-US" sz="1600" b="1" kern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R.Tomas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13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10086"/>
            <a:ext cx="8507248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Outlook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651264" cy="5688632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Devise a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strict minimum commissioning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MD plan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that demonstrates BBLR compensation already in 2017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Continue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simulations studies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consolidate experiment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 discussing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configuration for 2018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possible optics options (injection, flat optics, etc.) still using the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present H/W solution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Start a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reflection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optimal configuration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hardware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to put in operation for (HL-)LHC</a:t>
            </a:r>
          </a:p>
          <a:p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2819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87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>
          <a:xfrm>
            <a:off x="611560" y="-32319"/>
            <a:ext cx="7751390" cy="580999"/>
          </a:xfrm>
        </p:spPr>
        <p:txBody>
          <a:bodyPr/>
          <a:lstStyle/>
          <a:p>
            <a:r>
              <a:rPr lang="en-GB" sz="4800" dirty="0" smtClean="0">
                <a:latin typeface="Bookman Old Style" pitchFamily="18" charset="0"/>
              </a:rPr>
              <a:t>Outline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4860032" y="2060848"/>
            <a:ext cx="576064" cy="28803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5" y="620688"/>
            <a:ext cx="8748465" cy="5712891"/>
          </a:xfrm>
        </p:spPr>
        <p:txBody>
          <a:bodyPr>
            <a:normAutofit fontScale="92500" lnSpcReduction="10000"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List of MD studies for 2017</a:t>
            </a:r>
          </a:p>
          <a:p>
            <a:pPr lvl="1"/>
            <a:r>
              <a:rPr lang="en-US" dirty="0" smtClean="0"/>
              <a:t>Commissioning (</a:t>
            </a:r>
            <a:r>
              <a:rPr lang="en-US" dirty="0"/>
              <a:t>beyond HW </a:t>
            </a:r>
            <a:r>
              <a:rPr lang="en-US" dirty="0" smtClean="0"/>
              <a:t>tests), preparation (crossing angle scans) and compensation tests</a:t>
            </a:r>
          </a:p>
          <a:p>
            <a:pPr lvl="2"/>
            <a:r>
              <a:rPr lang="en-US" dirty="0" smtClean="0"/>
              <a:t>Goals and procedures</a:t>
            </a:r>
          </a:p>
          <a:p>
            <a:pPr lvl="2"/>
            <a:r>
              <a:rPr lang="en-US" dirty="0" smtClean="0"/>
              <a:t>Beam parameters </a:t>
            </a:r>
          </a:p>
          <a:p>
            <a:pPr lvl="3"/>
            <a:r>
              <a:rPr lang="en-US" dirty="0"/>
              <a:t>I</a:t>
            </a:r>
            <a:r>
              <a:rPr lang="en-US" dirty="0" smtClean="0"/>
              <a:t>ntensity, emittance, train composition</a:t>
            </a:r>
          </a:p>
          <a:p>
            <a:pPr lvl="2"/>
            <a:r>
              <a:rPr lang="en-US" dirty="0"/>
              <a:t>M</a:t>
            </a:r>
            <a:r>
              <a:rPr lang="en-US" dirty="0" smtClean="0"/>
              <a:t>achine configuration </a:t>
            </a:r>
          </a:p>
          <a:p>
            <a:pPr lvl="3"/>
            <a:r>
              <a:rPr lang="en-US" dirty="0"/>
              <a:t>E</a:t>
            </a:r>
            <a:r>
              <a:rPr lang="en-US" dirty="0" smtClean="0"/>
              <a:t>nergy, optics, crossing angle, orbit control, tune, chromaticity, octupole current</a:t>
            </a:r>
          </a:p>
          <a:p>
            <a:pPr lvl="2"/>
            <a:r>
              <a:rPr lang="en-US" dirty="0" smtClean="0"/>
              <a:t>Wire settings</a:t>
            </a:r>
          </a:p>
          <a:p>
            <a:pPr lvl="3"/>
            <a:r>
              <a:rPr lang="en-US" dirty="0" smtClean="0"/>
              <a:t>Position (alignment) and currents L/R of IP5</a:t>
            </a:r>
          </a:p>
          <a:p>
            <a:pPr lvl="2"/>
            <a:r>
              <a:rPr lang="en-US" dirty="0"/>
              <a:t>Observables and associated </a:t>
            </a:r>
            <a:r>
              <a:rPr lang="en-US" dirty="0" smtClean="0"/>
              <a:t>instrumentation</a:t>
            </a:r>
          </a:p>
          <a:p>
            <a:pPr lvl="2"/>
            <a:r>
              <a:rPr lang="en-US" dirty="0" smtClean="0"/>
              <a:t>Further beam-beam wire related studies, including synergies with other MDs</a:t>
            </a:r>
          </a:p>
          <a:p>
            <a:pPr lvl="2"/>
            <a:r>
              <a:rPr lang="en-US" dirty="0" smtClean="0"/>
              <a:t>Prioritization (following </a:t>
            </a:r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432FF"/>
                </a:solidFill>
              </a:rPr>
              <a:t>2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B050"/>
                </a:solidFill>
              </a:rPr>
              <a:t>3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7030A0"/>
                </a:solidFill>
              </a:rPr>
              <a:t>4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MD time request and time-line</a:t>
            </a:r>
          </a:p>
          <a:p>
            <a:r>
              <a:rPr lang="en-US" dirty="0" smtClean="0"/>
              <a:t>Key simulation studies for preparing MDs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5365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507248" cy="208521"/>
          </a:xfrm>
        </p:spPr>
        <p:txBody>
          <a:bodyPr>
            <a:noAutofit/>
          </a:bodyPr>
          <a:lstStyle/>
          <a:p>
            <a:r>
              <a:rPr lang="en-GB" sz="4000" dirty="0" smtClean="0"/>
              <a:t>Wire </a:t>
            </a:r>
            <a:r>
              <a:rPr lang="en-GB" sz="4000" dirty="0" smtClean="0"/>
              <a:t>impact on single </a:t>
            </a:r>
            <a:r>
              <a:rPr lang="en-GB" sz="4000" dirty="0" smtClean="0"/>
              <a:t>beam - goal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820472" cy="5256584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Goal:</a:t>
            </a:r>
            <a:r>
              <a:rPr lang="en-GB" b="1" dirty="0" smtClean="0"/>
              <a:t> </a:t>
            </a:r>
            <a:r>
              <a:rPr lang="en-GB" dirty="0" smtClean="0"/>
              <a:t>Test and calibrate the effect of the wires in a single beam</a:t>
            </a:r>
          </a:p>
          <a:p>
            <a:pPr lvl="1"/>
            <a:r>
              <a:rPr lang="en-GB" dirty="0" smtClean="0"/>
              <a:t>Need to measure impact of </a:t>
            </a:r>
            <a:r>
              <a:rPr lang="en-GB" dirty="0" smtClean="0"/>
              <a:t>wires </a:t>
            </a:r>
            <a:r>
              <a:rPr lang="en-GB" dirty="0" smtClean="0"/>
              <a:t>on beam </a:t>
            </a:r>
            <a:r>
              <a:rPr lang="en-GB" b="1" dirty="0" smtClean="0">
                <a:solidFill>
                  <a:srgbClr val="FF0000"/>
                </a:solidFill>
              </a:rPr>
              <a:t>orbit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tune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B050"/>
                </a:solidFill>
              </a:rPr>
              <a:t>beta-beating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432FF"/>
                </a:solidFill>
              </a:rPr>
              <a:t>chromaticity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432FF"/>
                </a:solidFill>
              </a:rPr>
              <a:t>tune-spread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B050"/>
                </a:solidFill>
              </a:rPr>
              <a:t>coupling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B050"/>
                </a:solidFill>
              </a:rPr>
              <a:t>RDTs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Calibrate </a:t>
            </a:r>
            <a:r>
              <a:rPr lang="en-GB" b="1" dirty="0" smtClean="0">
                <a:solidFill>
                  <a:srgbClr val="FF0000"/>
                </a:solidFill>
              </a:rPr>
              <a:t>wires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 estimate </a:t>
            </a:r>
            <a:r>
              <a:rPr lang="en-GB" b="1" dirty="0" smtClean="0">
                <a:solidFill>
                  <a:srgbClr val="FF0000"/>
                </a:solidFill>
              </a:rPr>
              <a:t>orbit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tune feedback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functions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during the compensation tests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Align wires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respect to the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 (vertical orbit, coupling)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Similar measurements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the </a:t>
            </a:r>
            <a:r>
              <a:rPr lang="en-GB" b="1" dirty="0" smtClean="0">
                <a:solidFill>
                  <a:srgbClr val="7030A0"/>
                </a:solidFill>
              </a:rPr>
              <a:t>external wires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can be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foreseen, but also for </a:t>
            </a:r>
            <a:r>
              <a:rPr lang="en-GB" b="1" dirty="0" smtClean="0">
                <a:solidFill>
                  <a:srgbClr val="0432FF"/>
                </a:solidFill>
              </a:rPr>
              <a:t>negative polarity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with vertical position at non-zero, e.g. @ </a:t>
            </a:r>
            <a:r>
              <a:rPr lang="en-GB" b="1" dirty="0" smtClean="0">
                <a:solidFill>
                  <a:srgbClr val="7030A0"/>
                </a:solidFill>
              </a:rPr>
              <a:t>45</a:t>
            </a:r>
            <a:r>
              <a:rPr lang="en-GB" b="1" baseline="30000" dirty="0" smtClean="0">
                <a:solidFill>
                  <a:srgbClr val="7030A0"/>
                </a:solidFill>
              </a:rPr>
              <a:t>o</a:t>
            </a:r>
            <a:r>
              <a:rPr lang="en-GB" b="1" dirty="0" smtClean="0">
                <a:solidFill>
                  <a:srgbClr val="7030A0"/>
                </a:solidFill>
              </a:rPr>
              <a:t> degrees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Estimate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impact in </a:t>
            </a:r>
            <a:r>
              <a:rPr lang="en-GB" b="1" dirty="0" smtClean="0">
                <a:solidFill>
                  <a:srgbClr val="7030A0"/>
                </a:solidFill>
              </a:rPr>
              <a:t>lifetime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rgbClr val="7030A0"/>
                </a:solidFill>
              </a:rPr>
              <a:t>emittance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(tails, halo?) and compensate with other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wire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2843808" y="6356350"/>
            <a:ext cx="3042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presentation 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G.Sterbini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88224" y="699687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7075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507248" cy="208521"/>
          </a:xfrm>
        </p:spPr>
        <p:txBody>
          <a:bodyPr>
            <a:noAutofit/>
          </a:bodyPr>
          <a:lstStyle/>
          <a:p>
            <a:r>
              <a:rPr lang="en-GB" sz="4000" dirty="0" smtClean="0"/>
              <a:t>Wire </a:t>
            </a:r>
            <a:r>
              <a:rPr lang="en-GB" sz="4000" dirty="0" smtClean="0"/>
              <a:t>impact on single </a:t>
            </a:r>
            <a:r>
              <a:rPr lang="en-GB" sz="4000" dirty="0" smtClean="0"/>
              <a:t>beam </a:t>
            </a:r>
            <a:r>
              <a:rPr lang="mr-IN" sz="4000" dirty="0" smtClean="0"/>
              <a:t>–</a:t>
            </a:r>
            <a:r>
              <a:rPr lang="en-GB" sz="4000" dirty="0" smtClean="0"/>
              <a:t> set-up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24744"/>
            <a:ext cx="8964488" cy="525658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/>
              <a:t>Energy</a:t>
            </a:r>
            <a:r>
              <a:rPr lang="en-GB" dirty="0"/>
              <a:t>: All can be done at </a:t>
            </a:r>
            <a:r>
              <a:rPr lang="en-GB" b="1" dirty="0">
                <a:solidFill>
                  <a:srgbClr val="FF0000"/>
                </a:solidFill>
              </a:rPr>
              <a:t>450 </a:t>
            </a:r>
            <a:r>
              <a:rPr lang="en-GB" b="1" dirty="0" smtClean="0">
                <a:solidFill>
                  <a:srgbClr val="FF0000"/>
                </a:solidFill>
              </a:rPr>
              <a:t>GeV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Qualification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tune and orbit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feed-forward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would be desirable at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432FF"/>
                </a:solidFill>
              </a:rPr>
              <a:t>6.5 TeV</a:t>
            </a:r>
          </a:p>
          <a:p>
            <a:r>
              <a:rPr lang="en-GB" b="1" dirty="0" smtClean="0"/>
              <a:t>Beams</a:t>
            </a:r>
            <a:r>
              <a:rPr lang="en-GB" dirty="0" smtClean="0"/>
              <a:t> required: Only </a:t>
            </a:r>
            <a:r>
              <a:rPr lang="en-GB" b="1" dirty="0" smtClean="0"/>
              <a:t>beam</a:t>
            </a:r>
            <a:r>
              <a:rPr lang="en-GB" dirty="0" smtClean="0"/>
              <a:t> </a:t>
            </a:r>
            <a:r>
              <a:rPr lang="en-GB" b="1" dirty="0" smtClean="0"/>
              <a:t>2 </a:t>
            </a:r>
            <a:endParaRPr lang="en-GB" dirty="0"/>
          </a:p>
          <a:p>
            <a:pPr lvl="1"/>
            <a:r>
              <a:rPr lang="en-GB" dirty="0" smtClean="0"/>
              <a:t>Could </a:t>
            </a:r>
            <a:r>
              <a:rPr lang="en-GB" dirty="0" smtClean="0"/>
              <a:t>be compatible with </a:t>
            </a:r>
            <a:r>
              <a:rPr lang="en-GB" b="1" dirty="0" smtClean="0"/>
              <a:t>parallel</a:t>
            </a:r>
            <a:r>
              <a:rPr lang="en-GB" dirty="0" smtClean="0"/>
              <a:t> studies using beam </a:t>
            </a:r>
            <a:r>
              <a:rPr lang="en-GB" dirty="0" smtClean="0"/>
              <a:t>1</a:t>
            </a:r>
            <a:endParaRPr lang="en-GB" dirty="0" smtClean="0"/>
          </a:p>
          <a:p>
            <a:r>
              <a:rPr lang="en-GB" dirty="0" smtClean="0"/>
              <a:t>Beam </a:t>
            </a:r>
            <a:r>
              <a:rPr lang="en-GB" b="1" dirty="0"/>
              <a:t>composition</a:t>
            </a:r>
            <a:r>
              <a:rPr lang="en-GB" dirty="0"/>
              <a:t> and </a:t>
            </a:r>
            <a:r>
              <a:rPr lang="en-GB" b="1" dirty="0"/>
              <a:t>intensity</a:t>
            </a:r>
            <a:r>
              <a:rPr lang="en-GB" dirty="0"/>
              <a:t>: Single nominal bunches </a:t>
            </a:r>
            <a:r>
              <a:rPr lang="en-GB" dirty="0" smtClean="0"/>
              <a:t>of 1.3 </a:t>
            </a:r>
            <a:r>
              <a:rPr lang="en-GB" dirty="0"/>
              <a:t>x 10</a:t>
            </a:r>
            <a:r>
              <a:rPr lang="en-GB" baseline="30000" dirty="0"/>
              <a:t>11</a:t>
            </a:r>
            <a:r>
              <a:rPr lang="en-GB" dirty="0"/>
              <a:t> </a:t>
            </a:r>
            <a:r>
              <a:rPr lang="en-GB" dirty="0" smtClean="0"/>
              <a:t>ppb</a:t>
            </a:r>
          </a:p>
          <a:p>
            <a:pPr lvl="1"/>
            <a:r>
              <a:rPr lang="en-GB" dirty="0" err="1" smtClean="0"/>
              <a:t>ome</a:t>
            </a:r>
            <a:r>
              <a:rPr lang="en-GB" dirty="0" smtClean="0"/>
              <a:t> </a:t>
            </a:r>
            <a:r>
              <a:rPr lang="en-GB" dirty="0"/>
              <a:t>tests </a:t>
            </a:r>
            <a:r>
              <a:rPr lang="en-GB" dirty="0" smtClean="0"/>
              <a:t>can </a:t>
            </a:r>
            <a:r>
              <a:rPr lang="en-GB" dirty="0"/>
              <a:t>function already with probe</a:t>
            </a:r>
            <a:endParaRPr lang="en-GB" baseline="30000" dirty="0"/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Emittances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Nominal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BCMS, i.e. ~1.5-2.0 </a:t>
            </a:r>
            <a:r>
              <a:rPr lang="el-G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m.rad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Optics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Nominal @ injection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injection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tunes, octupoles and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chromaticity settings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ore </a:t>
            </a:r>
            <a:r>
              <a:rPr lang="en-GB" b="1" dirty="0" smtClean="0">
                <a:solidFill>
                  <a:srgbClr val="7030A0"/>
                </a:solidFill>
              </a:rPr>
              <a:t>exotic options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if testing compensation or lifetime impact can be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foreseen (for example beam2 squeezed with beam1 nominal, equal </a:t>
            </a:r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β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aspect ratio at the wire,</a:t>
            </a:r>
            <a:r>
              <a:rPr lang="mr-IN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…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2843808" y="6356350"/>
            <a:ext cx="3042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presentation 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G.Sterbini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88224" y="699687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592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507248" cy="208521"/>
          </a:xfrm>
        </p:spPr>
        <p:txBody>
          <a:bodyPr>
            <a:noAutofit/>
          </a:bodyPr>
          <a:lstStyle/>
          <a:p>
            <a:r>
              <a:rPr lang="en-GB" sz="4000" dirty="0" smtClean="0"/>
              <a:t>Wire </a:t>
            </a:r>
            <a:r>
              <a:rPr lang="en-GB" sz="4000" dirty="0" smtClean="0"/>
              <a:t>impact on single </a:t>
            </a:r>
            <a:r>
              <a:rPr lang="en-GB" sz="4000" dirty="0" smtClean="0"/>
              <a:t>beam - procedure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55467"/>
            <a:ext cx="8820472" cy="540088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Procedure:</a:t>
            </a:r>
            <a:endParaRPr lang="en-GB" b="1" dirty="0"/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Alignment</a:t>
            </a:r>
            <a:endParaRPr lang="en-GB" dirty="0"/>
          </a:p>
          <a:p>
            <a:pPr lvl="2"/>
            <a:r>
              <a:rPr lang="en-GB" dirty="0" smtClean="0"/>
              <a:t>Move </a:t>
            </a:r>
            <a:r>
              <a:rPr lang="en-GB" dirty="0" smtClean="0"/>
              <a:t>the TCT collimators with 1 wire at a time and measure impact on </a:t>
            </a:r>
            <a:r>
              <a:rPr lang="en-GB" b="1" dirty="0" smtClean="0">
                <a:solidFill>
                  <a:srgbClr val="FF0000"/>
                </a:solidFill>
              </a:rPr>
              <a:t>vertical orbit</a:t>
            </a:r>
            <a:r>
              <a:rPr lang="en-GB" dirty="0" smtClean="0"/>
              <a:t>, align the jaw to minimise </a:t>
            </a:r>
            <a:r>
              <a:rPr lang="en-GB" dirty="0" smtClean="0"/>
              <a:t>this. </a:t>
            </a:r>
          </a:p>
          <a:p>
            <a:pPr lvl="2"/>
            <a:r>
              <a:rPr lang="en-GB" dirty="0" smtClean="0"/>
              <a:t>Measure </a:t>
            </a:r>
            <a:r>
              <a:rPr lang="en-GB" b="1" dirty="0" smtClean="0">
                <a:solidFill>
                  <a:srgbClr val="00B050"/>
                </a:solidFill>
              </a:rPr>
              <a:t>coupling</a:t>
            </a:r>
            <a:r>
              <a:rPr lang="en-GB" dirty="0" smtClean="0"/>
              <a:t>. </a:t>
            </a:r>
            <a:endParaRPr lang="en-GB" dirty="0" smtClean="0"/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O</a:t>
            </a:r>
            <a:r>
              <a:rPr lang="en-GB" b="1" dirty="0" smtClean="0">
                <a:solidFill>
                  <a:srgbClr val="FF0000"/>
                </a:solidFill>
              </a:rPr>
              <a:t>rbit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FF0000"/>
                </a:solidFill>
              </a:rPr>
              <a:t>tune</a:t>
            </a:r>
            <a:endParaRPr lang="en-GB" dirty="0"/>
          </a:p>
          <a:p>
            <a:pPr lvl="2"/>
            <a:r>
              <a:rPr lang="en-GB" dirty="0"/>
              <a:t>For fixed </a:t>
            </a:r>
            <a:r>
              <a:rPr lang="en-GB" dirty="0" smtClean="0"/>
              <a:t>wire distance </a:t>
            </a:r>
            <a:r>
              <a:rPr lang="en-GB" dirty="0" smtClean="0"/>
              <a:t>(jaw at </a:t>
            </a:r>
            <a:r>
              <a:rPr lang="en-GB" b="1" dirty="0" smtClean="0"/>
              <a:t>~6</a:t>
            </a:r>
            <a:r>
              <a:rPr lang="el-GR" b="1" dirty="0"/>
              <a:t> </a:t>
            </a:r>
            <a:r>
              <a:rPr lang="el-GR" b="1" dirty="0" smtClean="0"/>
              <a:t>σ</a:t>
            </a:r>
            <a:r>
              <a:rPr lang="en-US" b="1" baseline="-25000" dirty="0" smtClean="0"/>
              <a:t>col</a:t>
            </a:r>
            <a:r>
              <a:rPr lang="en-GB" dirty="0" smtClean="0"/>
              <a:t>), measure </a:t>
            </a:r>
            <a:r>
              <a:rPr lang="en-GB" dirty="0" smtClean="0"/>
              <a:t>impact of different currents to the beam </a:t>
            </a:r>
            <a:r>
              <a:rPr lang="en-GB" dirty="0" smtClean="0"/>
              <a:t>orbit</a:t>
            </a:r>
            <a:r>
              <a:rPr lang="en-GB" dirty="0"/>
              <a:t> </a:t>
            </a:r>
            <a:r>
              <a:rPr lang="en-GB" dirty="0" smtClean="0"/>
              <a:t>and tune</a:t>
            </a:r>
            <a:endParaRPr lang="en-GB" dirty="0" smtClean="0"/>
          </a:p>
          <a:p>
            <a:pPr lvl="2"/>
            <a:r>
              <a:rPr lang="en-GB" dirty="0" smtClean="0"/>
              <a:t>Do </a:t>
            </a:r>
            <a:r>
              <a:rPr lang="en-GB" dirty="0" smtClean="0"/>
              <a:t>the same for </a:t>
            </a:r>
            <a:r>
              <a:rPr lang="en-GB" b="1" dirty="0" smtClean="0"/>
              <a:t>fixed current</a:t>
            </a:r>
            <a:r>
              <a:rPr lang="en-GB" dirty="0" smtClean="0"/>
              <a:t>, moving the collimator jaw. </a:t>
            </a:r>
            <a:endParaRPr lang="en-GB" dirty="0" smtClean="0"/>
          </a:p>
          <a:p>
            <a:pPr lvl="2"/>
            <a:r>
              <a:rPr lang="en-GB" dirty="0" smtClean="0"/>
              <a:t>Set-up </a:t>
            </a:r>
            <a:r>
              <a:rPr lang="en-GB" dirty="0" smtClean="0"/>
              <a:t>orbit and tune </a:t>
            </a:r>
            <a:r>
              <a:rPr lang="en-GB" b="1" dirty="0" smtClean="0">
                <a:solidFill>
                  <a:srgbClr val="FF0000"/>
                </a:solidFill>
              </a:rPr>
              <a:t>feed-forward</a:t>
            </a:r>
          </a:p>
          <a:p>
            <a:pPr lvl="1"/>
            <a:r>
              <a:rPr lang="en-GB" b="1" dirty="0" smtClean="0">
                <a:solidFill>
                  <a:srgbClr val="0432FF"/>
                </a:solidFill>
              </a:rPr>
              <a:t>Chromaticity</a:t>
            </a:r>
            <a:r>
              <a:rPr lang="en-GB" dirty="0" smtClean="0"/>
              <a:t>: With corrected orbit and tunes, measure impact in chromaticity (maybe also </a:t>
            </a:r>
            <a:r>
              <a:rPr lang="en-GB" b="1" dirty="0" smtClean="0">
                <a:solidFill>
                  <a:srgbClr val="00B050"/>
                </a:solidFill>
              </a:rPr>
              <a:t>non-linear</a:t>
            </a:r>
            <a:r>
              <a:rPr lang="en-GB" dirty="0" smtClean="0"/>
              <a:t>) for different currents</a:t>
            </a:r>
          </a:p>
          <a:p>
            <a:pPr lvl="1"/>
            <a:r>
              <a:rPr lang="en-GB" b="1" dirty="0">
                <a:solidFill>
                  <a:srgbClr val="00B050"/>
                </a:solidFill>
              </a:rPr>
              <a:t>B</a:t>
            </a:r>
            <a:r>
              <a:rPr lang="en-GB" b="1" dirty="0" smtClean="0">
                <a:solidFill>
                  <a:srgbClr val="00B050"/>
                </a:solidFill>
              </a:rPr>
              <a:t>eta-beating, </a:t>
            </a:r>
            <a:r>
              <a:rPr lang="en-GB" b="1" dirty="0" smtClean="0">
                <a:solidFill>
                  <a:srgbClr val="0432FF"/>
                </a:solidFill>
              </a:rPr>
              <a:t>tune-spread</a:t>
            </a:r>
            <a:r>
              <a:rPr lang="en-GB" dirty="0" smtClean="0"/>
              <a:t>, </a:t>
            </a:r>
            <a:r>
              <a:rPr lang="en-GB" b="1" dirty="0" smtClean="0">
                <a:solidFill>
                  <a:srgbClr val="00B050"/>
                </a:solidFill>
              </a:rPr>
              <a:t>RDTs: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Usual optics correction set-up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Repeat above for </a:t>
            </a:r>
            <a:r>
              <a:rPr lang="en-GB" b="1" dirty="0" smtClean="0">
                <a:solidFill>
                  <a:srgbClr val="7030A0"/>
                </a:solidFill>
              </a:rPr>
              <a:t>external wires </a:t>
            </a:r>
            <a:r>
              <a:rPr lang="en-GB" dirty="0" smtClean="0">
                <a:solidFill>
                  <a:srgbClr val="7030A0"/>
                </a:solidFill>
              </a:rPr>
              <a:t>and</a:t>
            </a:r>
            <a:r>
              <a:rPr lang="en-GB" b="1" dirty="0" smtClean="0">
                <a:solidFill>
                  <a:srgbClr val="7030A0"/>
                </a:solidFill>
              </a:rPr>
              <a:t> negative polarity</a:t>
            </a:r>
            <a:endParaRPr lang="en-GB" b="1" dirty="0" smtClean="0">
              <a:solidFill>
                <a:srgbClr val="7030A0"/>
              </a:solidFill>
            </a:endParaRPr>
          </a:p>
          <a:p>
            <a:pPr lvl="1"/>
            <a:r>
              <a:rPr lang="en-GB" b="1" dirty="0">
                <a:solidFill>
                  <a:srgbClr val="7030A0"/>
                </a:solidFill>
              </a:rPr>
              <a:t>L</a:t>
            </a:r>
            <a:r>
              <a:rPr lang="en-GB" b="1" dirty="0" smtClean="0">
                <a:solidFill>
                  <a:srgbClr val="7030A0"/>
                </a:solidFill>
              </a:rPr>
              <a:t>ifetime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rgbClr val="7030A0"/>
                </a:solidFill>
              </a:rPr>
              <a:t>emittance</a:t>
            </a:r>
            <a:r>
              <a:rPr lang="en-GB" dirty="0" smtClean="0">
                <a:solidFill>
                  <a:srgbClr val="7030A0"/>
                </a:solidFill>
              </a:rPr>
              <a:t>: </a:t>
            </a:r>
            <a:r>
              <a:rPr lang="en-GB" dirty="0"/>
              <a:t>With corrected orbit and tunes, measure impact in </a:t>
            </a:r>
            <a:r>
              <a:rPr lang="en-GB" dirty="0" smtClean="0"/>
              <a:t>lifetime and emittance evolution. </a:t>
            </a:r>
            <a:r>
              <a:rPr lang="en-GB" b="1" dirty="0" smtClean="0">
                <a:solidFill>
                  <a:srgbClr val="7030A0"/>
                </a:solidFill>
              </a:rPr>
              <a:t>Compensate</a:t>
            </a:r>
            <a:r>
              <a:rPr lang="en-GB" dirty="0" smtClean="0"/>
              <a:t> with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other wire (needs special optics)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needed: </a:t>
            </a:r>
            <a:r>
              <a:rPr lang="en-GB" b="1" dirty="0" smtClean="0">
                <a:solidFill>
                  <a:srgbClr val="FF0000"/>
                </a:solidFill>
              </a:rPr>
              <a:t>1.5 x 8 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0432FF"/>
                </a:solidFill>
              </a:rPr>
              <a:t>2 x 8 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00B050"/>
                </a:solidFill>
              </a:rPr>
              <a:t>3 x 8 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>
                <a:solidFill>
                  <a:srgbClr val="7030A0"/>
                </a:solidFill>
              </a:rPr>
              <a:t>4 x 8 h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2843808" y="6356350"/>
            <a:ext cx="30420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kern="0" dirty="0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See presentation of </a:t>
            </a:r>
            <a:r>
              <a:rPr lang="en-US" sz="1600" b="1" kern="0" dirty="0" err="1" smtClean="0">
                <a:solidFill>
                  <a:srgbClr val="3366FF"/>
                </a:solidFill>
                <a:latin typeface="Garamond"/>
                <a:ea typeface="ＭＳ Ｐゴシック" pitchFamily="22" charset="-128"/>
                <a:cs typeface="ＭＳ Ｐゴシック" pitchFamily="22" charset="-128"/>
              </a:rPr>
              <a:t>G.Sterbini</a:t>
            </a:r>
            <a:endParaRPr lang="en-US" sz="1600" dirty="0">
              <a:solidFill>
                <a:srgbClr val="3366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588224" y="955467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04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4136" y="201456"/>
            <a:ext cx="7440232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BBLR Compensation </a:t>
            </a:r>
            <a:r>
              <a:rPr lang="en-US" sz="4000" dirty="0" smtClean="0"/>
              <a:t>preparation - goal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8475558" cy="5184576"/>
          </a:xfrm>
        </p:spPr>
        <p:txBody>
          <a:bodyPr>
            <a:normAutofit fontScale="850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Goal: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 the crossing angle reduction impact on lifetime</a:t>
            </a: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Ideally, part of the </a:t>
            </a:r>
            <a:r>
              <a:rPr lang="en-GB" b="1" dirty="0" smtClean="0">
                <a:solidFill>
                  <a:srgbClr val="FF0000"/>
                </a:solidFill>
              </a:rPr>
              <a:t>commissioning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Synergy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crossing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angle levelling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setting-up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dirty="0" smtClean="0"/>
              <a:t>Energy: </a:t>
            </a:r>
            <a:r>
              <a:rPr lang="en-GB" b="1" dirty="0" smtClean="0">
                <a:solidFill>
                  <a:srgbClr val="FF0000"/>
                </a:solidFill>
              </a:rPr>
              <a:t>6.5 TeV </a:t>
            </a:r>
          </a:p>
          <a:p>
            <a:r>
              <a:rPr lang="en-GB" b="1" dirty="0" smtClean="0"/>
              <a:t>Beam</a:t>
            </a:r>
            <a:r>
              <a:rPr lang="en-GB" dirty="0" smtClean="0"/>
              <a:t> composition: 2-3 colliding trains in beam1 and 2 (without/with IR8), a few single bunches in beam </a:t>
            </a:r>
            <a:r>
              <a:rPr lang="en-GB" dirty="0" smtClean="0"/>
              <a:t>2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ith </a:t>
            </a:r>
            <a:r>
              <a:rPr lang="en-GB" b="1" dirty="0" smtClean="0"/>
              <a:t>full </a:t>
            </a:r>
            <a:r>
              <a:rPr lang="en-GB" b="1" dirty="0" smtClean="0"/>
              <a:t>long-range, PACMAN-L/R</a:t>
            </a:r>
            <a:r>
              <a:rPr lang="en-GB" dirty="0" smtClean="0"/>
              <a:t>, </a:t>
            </a:r>
            <a:r>
              <a:rPr lang="en-GB" b="1" dirty="0" smtClean="0"/>
              <a:t>non-colliding</a:t>
            </a:r>
            <a:endParaRPr lang="en-GB" b="1" dirty="0" smtClean="0"/>
          </a:p>
          <a:p>
            <a:r>
              <a:rPr lang="en-GB" b="1" dirty="0" smtClean="0"/>
              <a:t>Intensity</a:t>
            </a:r>
            <a:r>
              <a:rPr lang="en-GB" dirty="0" smtClean="0"/>
              <a:t>: Nominal </a:t>
            </a:r>
            <a:r>
              <a:rPr lang="en-GB" dirty="0" smtClean="0"/>
              <a:t>@ 1.25 </a:t>
            </a:r>
            <a:r>
              <a:rPr lang="en-GB" dirty="0" smtClean="0"/>
              <a:t>x 10</a:t>
            </a:r>
            <a:r>
              <a:rPr lang="en-GB" baseline="30000" dirty="0" smtClean="0"/>
              <a:t>11</a:t>
            </a:r>
            <a:r>
              <a:rPr lang="en-GB" dirty="0" smtClean="0"/>
              <a:t> ppb 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Emittances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Nominal for trains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i.e.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2.5 </a:t>
            </a:r>
            <a:r>
              <a:rPr lang="el-G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en-US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m.rad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BCMS,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some nominal single bunches and some blown up by ADT to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4-5</a:t>
            </a:r>
            <a:r>
              <a:rPr lang="el-G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</a:p>
          <a:p>
            <a:pPr lvl="1"/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Optics measurements can be done with pilot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Optics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Nominal @ collision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tunes, octupoles and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chromaticity settings</a:t>
            </a:r>
          </a:p>
          <a:p>
            <a:pPr lvl="1"/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β* 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b="1" dirty="0" smtClean="0">
                <a:solidFill>
                  <a:srgbClr val="FF0000"/>
                </a:solidFill>
              </a:rPr>
              <a:t>40 </a:t>
            </a:r>
            <a:r>
              <a:rPr lang="en-GB" b="1" dirty="0">
                <a:solidFill>
                  <a:srgbClr val="FF0000"/>
                </a:solidFill>
              </a:rPr>
              <a:t>cm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but probably </a:t>
            </a:r>
            <a:r>
              <a:rPr lang="en-GB" b="1" dirty="0">
                <a:solidFill>
                  <a:srgbClr val="0432FF"/>
                </a:solidFill>
              </a:rPr>
              <a:t>33 cm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commissioned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6588224" y="865911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7872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0086"/>
            <a:ext cx="8579256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BBLR Compensation </a:t>
            </a:r>
            <a:r>
              <a:rPr lang="en-US" sz="4000" dirty="0" smtClean="0"/>
              <a:t>preparation - procedure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820472" cy="5184576"/>
          </a:xfrm>
        </p:spPr>
        <p:txBody>
          <a:bodyPr>
            <a:norm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Procedure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endParaRPr lang="en-GB" b="1" dirty="0"/>
          </a:p>
          <a:p>
            <a:pPr lvl="1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Reduce crossing angle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steps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 impact on </a:t>
            </a:r>
            <a:r>
              <a:rPr lang="en-GB" b="1" dirty="0" smtClean="0">
                <a:solidFill>
                  <a:srgbClr val="FF0000"/>
                </a:solidFill>
              </a:rPr>
              <a:t>lifetime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 different bunches,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while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keeping constant orbit and tune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impact in </a:t>
            </a:r>
            <a:r>
              <a:rPr lang="en-GB" b="1" dirty="0" smtClean="0">
                <a:solidFill>
                  <a:srgbClr val="FF0000"/>
                </a:solidFill>
              </a:rPr>
              <a:t>emittances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FF0000"/>
                </a:solidFill>
              </a:rPr>
              <a:t>luminosity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FF0000"/>
                </a:solidFill>
              </a:rPr>
              <a:t>halo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FF0000"/>
                </a:solidFill>
              </a:rPr>
              <a:t>losses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 optics,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e.g. </a:t>
            </a:r>
            <a:r>
              <a:rPr lang="en-GB" b="1" dirty="0" smtClean="0">
                <a:solidFill>
                  <a:srgbClr val="00B050"/>
                </a:solidFill>
              </a:rPr>
              <a:t>beta-beating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coupling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chromaticity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432FF"/>
                </a:solidFill>
              </a:rPr>
              <a:t>tune spread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RDTs</a:t>
            </a:r>
            <a:endParaRPr lang="en-GB" b="1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Time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needed: </a:t>
            </a:r>
            <a:r>
              <a:rPr lang="en-GB" b="1" dirty="0">
                <a:solidFill>
                  <a:srgbClr val="FF0000"/>
                </a:solidFill>
              </a:rPr>
              <a:t>1.5 x 8 h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>
                <a:solidFill>
                  <a:srgbClr val="0432FF"/>
                </a:solidFill>
              </a:rPr>
              <a:t>2 x 8 </a:t>
            </a:r>
            <a:r>
              <a:rPr lang="en-GB" b="1" dirty="0" smtClean="0">
                <a:solidFill>
                  <a:srgbClr val="0432FF"/>
                </a:solidFill>
              </a:rPr>
              <a:t>h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 smtClean="0">
                <a:solidFill>
                  <a:srgbClr val="0432FF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3 x 8 h</a:t>
            </a:r>
            <a:endParaRPr lang="en-GB" b="1" dirty="0">
              <a:solidFill>
                <a:srgbClr val="00B050"/>
              </a:solidFill>
            </a:endParaRPr>
          </a:p>
          <a:p>
            <a:pPr lvl="1"/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Y.Papaphilippou - 3/20/2017</a:t>
            </a:r>
            <a:endParaRPr lang="en-GB" noProof="0"/>
          </a:p>
        </p:txBody>
      </p:sp>
      <p:sp>
        <p:nvSpPr>
          <p:cNvPr id="5" name="Rectangle 4"/>
          <p:cNvSpPr/>
          <p:nvPr/>
        </p:nvSpPr>
        <p:spPr>
          <a:xfrm>
            <a:off x="6588224" y="1268760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003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40809"/>
            <a:ext cx="6696744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BBLR Compensation goal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731428"/>
            <a:ext cx="8691582" cy="5624922"/>
          </a:xfrm>
        </p:spPr>
        <p:txBody>
          <a:bodyPr>
            <a:normAutofit fontScale="625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Goal: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Prove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BBLR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compensation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powering wire when crossing angle reduction impacts beam lifetime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Leading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order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octupole effect compensation possible with present hardware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 smtClean="0"/>
              <a:t>Energy</a:t>
            </a:r>
            <a:r>
              <a:rPr lang="en-GB" dirty="0" smtClean="0"/>
              <a:t>: </a:t>
            </a:r>
            <a:r>
              <a:rPr lang="en-GB" b="1" dirty="0" smtClean="0">
                <a:solidFill>
                  <a:srgbClr val="FF0000"/>
                </a:solidFill>
              </a:rPr>
              <a:t>6.5 TeV</a:t>
            </a:r>
          </a:p>
          <a:p>
            <a:pPr lvl="1"/>
            <a:r>
              <a:rPr lang="en-GB" b="1" dirty="0">
                <a:solidFill>
                  <a:srgbClr val="7030A0"/>
                </a:solidFill>
              </a:rPr>
              <a:t>P</a:t>
            </a:r>
            <a:r>
              <a:rPr lang="en-GB" b="1" dirty="0" smtClean="0">
                <a:solidFill>
                  <a:srgbClr val="7030A0"/>
                </a:solidFill>
              </a:rPr>
              <a:t>artial squeezed optics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@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injection could be envisaged </a:t>
            </a:r>
          </a:p>
          <a:p>
            <a:pPr lvl="1"/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imulation work to be done and optics commissioning overhead</a:t>
            </a:r>
          </a:p>
          <a:p>
            <a:r>
              <a:rPr lang="en-GB" b="1" dirty="0" smtClean="0"/>
              <a:t>Beam </a:t>
            </a:r>
            <a:r>
              <a:rPr lang="en-GB" b="1" dirty="0" smtClean="0"/>
              <a:t>composition</a:t>
            </a:r>
            <a:endParaRPr lang="en-GB" dirty="0"/>
          </a:p>
          <a:p>
            <a:pPr lvl="1"/>
            <a:r>
              <a:rPr lang="en-GB" dirty="0" smtClean="0"/>
              <a:t>A </a:t>
            </a:r>
            <a:r>
              <a:rPr lang="en-GB" b="1" dirty="0" smtClean="0"/>
              <a:t>few single bunches </a:t>
            </a:r>
            <a:r>
              <a:rPr lang="en-GB" dirty="0" smtClean="0"/>
              <a:t>(around 3-4) </a:t>
            </a:r>
            <a:r>
              <a:rPr lang="en-GB" dirty="0" smtClean="0"/>
              <a:t>in beam 2 </a:t>
            </a:r>
            <a:r>
              <a:rPr lang="en-GB" dirty="0"/>
              <a:t>(weak beam) </a:t>
            </a:r>
            <a:r>
              <a:rPr lang="en-GB" dirty="0" smtClean="0"/>
              <a:t>spaced </a:t>
            </a:r>
            <a:r>
              <a:rPr lang="en-GB" dirty="0"/>
              <a:t>by </a:t>
            </a:r>
            <a:r>
              <a:rPr lang="en-GB" dirty="0" smtClean="0"/>
              <a:t>&gt; 15x25 </a:t>
            </a:r>
            <a:r>
              <a:rPr lang="en-GB" dirty="0"/>
              <a:t>ns for machine </a:t>
            </a:r>
            <a:r>
              <a:rPr lang="en-GB" dirty="0" smtClean="0"/>
              <a:t>protection (abort gap kicker rise time)</a:t>
            </a:r>
            <a:endParaRPr lang="en-GB" dirty="0"/>
          </a:p>
          <a:p>
            <a:pPr lvl="1"/>
            <a:r>
              <a:rPr lang="en-GB" dirty="0" smtClean="0"/>
              <a:t>With </a:t>
            </a:r>
            <a:r>
              <a:rPr lang="en-GB" b="1" dirty="0"/>
              <a:t>full long-range, </a:t>
            </a:r>
            <a:r>
              <a:rPr lang="en-GB" b="1" dirty="0" smtClean="0"/>
              <a:t>1 non-colliding</a:t>
            </a:r>
            <a:endParaRPr lang="en-GB" dirty="0" smtClean="0"/>
          </a:p>
          <a:p>
            <a:pPr lvl="1"/>
            <a:r>
              <a:rPr lang="en-GB" dirty="0"/>
              <a:t>A</a:t>
            </a:r>
            <a:r>
              <a:rPr lang="en-GB" dirty="0" smtClean="0"/>
              <a:t>s </a:t>
            </a:r>
            <a:r>
              <a:rPr lang="en-GB" dirty="0" smtClean="0"/>
              <a:t>many trains in beam 1</a:t>
            </a:r>
          </a:p>
          <a:p>
            <a:r>
              <a:rPr lang="en-GB" b="1" dirty="0" smtClean="0"/>
              <a:t>Intensity</a:t>
            </a:r>
            <a:r>
              <a:rPr lang="en-GB" dirty="0" smtClean="0"/>
              <a:t>: Nominal </a:t>
            </a:r>
            <a:r>
              <a:rPr lang="en-GB" dirty="0" smtClean="0"/>
              <a:t>of 1.25 </a:t>
            </a:r>
            <a:r>
              <a:rPr lang="en-GB" dirty="0" smtClean="0"/>
              <a:t>x 10</a:t>
            </a:r>
            <a:r>
              <a:rPr lang="en-GB" baseline="30000" dirty="0" smtClean="0"/>
              <a:t>11</a:t>
            </a:r>
            <a:r>
              <a:rPr lang="en-GB" dirty="0" smtClean="0"/>
              <a:t> </a:t>
            </a:r>
            <a:r>
              <a:rPr lang="en-GB" dirty="0" smtClean="0"/>
              <a:t>ppb for strong (or highest </a:t>
            </a:r>
            <a:r>
              <a:rPr lang="en-GB" dirty="0" smtClean="0"/>
              <a:t>possible from SPS)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Emittances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for trains i.e.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2.5 </a:t>
            </a:r>
            <a:r>
              <a:rPr lang="el-G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en-U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m.rad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for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BCMS, some nominal single bunches and some blown up by ADT to </a:t>
            </a:r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4-5</a:t>
            </a:r>
            <a:r>
              <a:rPr lang="el-GR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μ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</a:t>
            </a:r>
          </a:p>
          <a:p>
            <a:pPr lvl="1"/>
            <a:r>
              <a:rPr lang="en-GB" dirty="0" smtClean="0"/>
              <a:t>Small </a:t>
            </a:r>
            <a:r>
              <a:rPr lang="en-GB" dirty="0"/>
              <a:t>enough to guarantee that long range kick identical to 1/r field corrected by wire for all </a:t>
            </a:r>
            <a:r>
              <a:rPr lang="en-GB" dirty="0" smtClean="0"/>
              <a:t>LRs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Optics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Nominal @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collision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@ collision with nominal tunes, octupoles and chromaticity settings</a:t>
            </a:r>
          </a:p>
          <a:p>
            <a:pPr lvl="1"/>
            <a:r>
              <a:rPr lang="el-G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β*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</a:t>
            </a:r>
            <a:r>
              <a:rPr lang="en-GB" b="1" dirty="0">
                <a:solidFill>
                  <a:srgbClr val="FF0000"/>
                </a:solidFill>
              </a:rPr>
              <a:t>40 cm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but probably </a:t>
            </a:r>
            <a:r>
              <a:rPr lang="en-GB" b="1" dirty="0">
                <a:solidFill>
                  <a:srgbClr val="0432FF"/>
                </a:solidFill>
              </a:rPr>
              <a:t>33 cm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if commissioned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Un-squeezed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optics in IR1, only if synergy with IR compensation MD</a:t>
            </a:r>
          </a:p>
          <a:p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Crossing angle: </a:t>
            </a:r>
            <a:endParaRPr lang="en-GB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Nominal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both IR1 and 5, no collisions in IR2 and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8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Moving only one IR crossing angle could be </a:t>
            </a:r>
            <a:r>
              <a:rPr lang="en-GB" b="1" dirty="0" smtClean="0">
                <a:solidFill>
                  <a:srgbClr val="00B050"/>
                </a:solidFill>
              </a:rPr>
              <a:t>envisaged </a:t>
            </a:r>
            <a:endParaRPr lang="en-GB" b="1" dirty="0" smtClean="0">
              <a:solidFill>
                <a:srgbClr val="00B05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noProof="0" dirty="0" smtClean="0"/>
          </a:p>
          <a:p>
            <a:r>
              <a:rPr lang="fr-FR" noProof="0" dirty="0" smtClean="0"/>
              <a:t>Y.Papaphilippou </a:t>
            </a:r>
            <a:r>
              <a:rPr lang="fr-FR" noProof="0" dirty="0" smtClean="0"/>
              <a:t>- 3/20/2017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6526689" y="6187073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368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10086"/>
            <a:ext cx="8507248" cy="698634"/>
          </a:xfrm>
        </p:spPr>
        <p:txBody>
          <a:bodyPr>
            <a:noAutofit/>
          </a:bodyPr>
          <a:lstStyle/>
          <a:p>
            <a:r>
              <a:rPr lang="en-US" sz="4000" dirty="0" smtClean="0"/>
              <a:t>BBLR Compensation procedure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7612"/>
            <a:ext cx="9046800" cy="5759740"/>
          </a:xfrm>
        </p:spPr>
        <p:txBody>
          <a:bodyPr>
            <a:normAutofit fontScale="70000" lnSpcReduction="20000"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Procedure: 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Inject and ramp up a few bunches in beam 2 to commission </a:t>
            </a:r>
            <a:r>
              <a:rPr lang="en-GB" b="1" dirty="0" smtClean="0">
                <a:solidFill>
                  <a:srgbClr val="FF0000"/>
                </a:solidFill>
              </a:rPr>
              <a:t>orbit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rgbClr val="FF0000"/>
                </a:solidFill>
              </a:rPr>
              <a:t>tune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feed-forward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wire (ideally during calibration phase) and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blow-up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effect of </a:t>
            </a:r>
            <a:r>
              <a:rPr lang="en-GB" dirty="0" smtClean="0">
                <a:solidFill>
                  <a:srgbClr val="FF0000"/>
                </a:solidFill>
              </a:rPr>
              <a:t>ADT</a:t>
            </a: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Compatible with parallel tests in beam 1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Inject, ramp-up and collide strong (beam 1) and weak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beam (beam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2)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Set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internal TCT/L jaw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5-6</a:t>
            </a:r>
            <a:r>
              <a:rPr lang="el-G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σ</a:t>
            </a:r>
            <a:r>
              <a:rPr lang="en-US" b="1" baseline="-25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</a:t>
            </a:r>
            <a:r>
              <a:rPr lang="el-GR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including other collimation adjustments enabling this)</a:t>
            </a:r>
          </a:p>
          <a:p>
            <a:pPr lvl="1"/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Reduce crossing angle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 steps, while keeping orbit and tune constant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Observe </a:t>
            </a:r>
            <a:r>
              <a:rPr lang="en-GB" b="1" dirty="0" smtClean="0">
                <a:solidFill>
                  <a:srgbClr val="FF0000"/>
                </a:solidFill>
              </a:rPr>
              <a:t>lifetime reduction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ramp-up the current of each wire in steps, observing lifetime </a:t>
            </a:r>
            <a:r>
              <a:rPr lang="en-GB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recovery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colliding weak beam </a:t>
            </a:r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Note that if collimator distance in mm is equal L/R from the IR, wire current should be the same, whereas if distance is equal in </a:t>
            </a:r>
            <a:r>
              <a:rPr lang="el-G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σ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L/R current should be adjusted independently 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Monitor </a:t>
            </a:r>
            <a:r>
              <a:rPr lang="en-GB" b="1" dirty="0" smtClean="0">
                <a:solidFill>
                  <a:srgbClr val="FF0000"/>
                </a:solidFill>
              </a:rPr>
              <a:t>emittance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FF0000"/>
                </a:solidFill>
              </a:rPr>
              <a:t>luminosity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>
                <a:solidFill>
                  <a:srgbClr val="FF0000"/>
                </a:solidFill>
              </a:rPr>
              <a:t>halo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FF0000"/>
                </a:solidFill>
              </a:rPr>
              <a:t>losses</a:t>
            </a:r>
          </a:p>
          <a:p>
            <a:pPr lvl="1"/>
            <a:endParaRPr lang="en-GB" b="1" dirty="0" smtClean="0">
              <a:solidFill>
                <a:srgbClr val="FF0000"/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Repeat the test with different weak beam flavours (</a:t>
            </a:r>
            <a:r>
              <a:rPr lang="en-GB" b="1" dirty="0" smtClean="0">
                <a:solidFill>
                  <a:srgbClr val="0432FF"/>
                </a:solidFill>
              </a:rPr>
              <a:t>Pacman-L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0432FF"/>
                </a:solidFill>
              </a:rPr>
              <a:t>Pacman-R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GB" b="1" dirty="0" smtClean="0">
                <a:solidFill>
                  <a:srgbClr val="00B050"/>
                </a:solidFill>
              </a:rPr>
              <a:t>without HO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 </a:t>
            </a:r>
            <a:r>
              <a:rPr lang="en-GB" b="1" dirty="0" smtClean="0">
                <a:solidFill>
                  <a:srgbClr val="FF0000"/>
                </a:solidFill>
              </a:rPr>
              <a:t>non-colliding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1"/>
            <a:r>
              <a:rPr lang="en-GB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 optics, 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e.g. </a:t>
            </a:r>
            <a:r>
              <a:rPr lang="en-GB" b="1" dirty="0">
                <a:solidFill>
                  <a:srgbClr val="00B050"/>
                </a:solidFill>
              </a:rPr>
              <a:t>beta-beating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coupling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chromaticity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>
                <a:solidFill>
                  <a:srgbClr val="0432FF"/>
                </a:solidFill>
              </a:rPr>
              <a:t>tune spread</a:t>
            </a:r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GB" b="1" dirty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B050"/>
                </a:solidFill>
              </a:rPr>
              <a:t>RDTs,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with wire compensation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Repeat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test with </a:t>
            </a:r>
            <a:r>
              <a:rPr lang="en-GB" b="1" dirty="0" smtClean="0">
                <a:solidFill>
                  <a:srgbClr val="00B050"/>
                </a:solidFill>
              </a:rPr>
              <a:t>IR1 crossing angle fixed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and/or separated in IR1</a:t>
            </a:r>
          </a:p>
          <a:p>
            <a:pPr lvl="1"/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Repeat the test using the wires in </a:t>
            </a:r>
            <a:r>
              <a:rPr lang="en-GB" b="1" dirty="0" smtClean="0">
                <a:solidFill>
                  <a:srgbClr val="7030A0"/>
                </a:solidFill>
              </a:rPr>
              <a:t>external jaw</a:t>
            </a:r>
            <a:endParaRPr lang="en-GB" b="1" dirty="0">
              <a:solidFill>
                <a:srgbClr val="7030A0"/>
              </a:solidFill>
            </a:endParaRPr>
          </a:p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Time needed: </a:t>
            </a:r>
            <a:r>
              <a:rPr lang="en-GB" b="1" dirty="0" smtClean="0">
                <a:solidFill>
                  <a:srgbClr val="FF0000"/>
                </a:solidFill>
              </a:rPr>
              <a:t>3 x 8 </a:t>
            </a:r>
            <a:r>
              <a:rPr lang="en-GB" b="1" dirty="0" smtClean="0">
                <a:solidFill>
                  <a:srgbClr val="FF0000"/>
                </a:solidFill>
              </a:rPr>
              <a:t>h, </a:t>
            </a:r>
            <a:r>
              <a:rPr lang="en-GB" b="1" dirty="0" smtClean="0">
                <a:solidFill>
                  <a:srgbClr val="0432FF"/>
                </a:solidFill>
              </a:rPr>
              <a:t>3.5 </a:t>
            </a:r>
            <a:r>
              <a:rPr lang="en-GB" b="1" dirty="0" smtClean="0">
                <a:solidFill>
                  <a:srgbClr val="0432FF"/>
                </a:solidFill>
              </a:rPr>
              <a:t>x 8 </a:t>
            </a:r>
            <a:r>
              <a:rPr lang="en-GB" b="1" dirty="0" smtClean="0">
                <a:solidFill>
                  <a:srgbClr val="0432FF"/>
                </a:solidFill>
              </a:rPr>
              <a:t>h, </a:t>
            </a:r>
            <a:r>
              <a:rPr lang="en-GB" b="1" dirty="0" smtClean="0">
                <a:solidFill>
                  <a:srgbClr val="00B050"/>
                </a:solidFill>
              </a:rPr>
              <a:t>4 x 8 h, </a:t>
            </a:r>
            <a:r>
              <a:rPr lang="en-GB" b="1" dirty="0" smtClean="0">
                <a:solidFill>
                  <a:srgbClr val="7030A0"/>
                </a:solidFill>
              </a:rPr>
              <a:t>5 x 8 h</a:t>
            </a:r>
            <a:endParaRPr lang="en-GB" b="1" dirty="0" smtClean="0">
              <a:solidFill>
                <a:srgbClr val="7030A0"/>
              </a:solidFill>
            </a:endParaRPr>
          </a:p>
          <a:p>
            <a:pPr lvl="1"/>
            <a:endParaRPr lang="en-GB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Y.Papaphilippou - 3/20/2017</a:t>
            </a:r>
            <a:endParaRPr lang="en-GB" noProof="0" dirty="0"/>
          </a:p>
        </p:txBody>
      </p:sp>
      <p:sp>
        <p:nvSpPr>
          <p:cNvPr id="5" name="Rectangle 4"/>
          <p:cNvSpPr/>
          <p:nvPr/>
        </p:nvSpPr>
        <p:spPr>
          <a:xfrm>
            <a:off x="6660232" y="810268"/>
            <a:ext cx="22108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Priority </a:t>
            </a:r>
            <a:r>
              <a:rPr lang="en-US" sz="1600" b="1" dirty="0" smtClean="0">
                <a:solidFill>
                  <a:srgbClr val="FF0000"/>
                </a:solidFill>
                <a:latin typeface="Bookman Old Style" charset="0"/>
                <a:ea typeface="Bookman Old Style" charset="0"/>
                <a:cs typeface="Bookman Old Style" charset="0"/>
              </a:rPr>
              <a:t>1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432FF"/>
                </a:solidFill>
                <a:latin typeface="Bookman Old Style" charset="0"/>
                <a:ea typeface="Bookman Old Style" charset="0"/>
                <a:cs typeface="Bookman Old Style" charset="0"/>
              </a:rPr>
              <a:t>2</a:t>
            </a:r>
            <a:r>
              <a:rPr lang="en-US" sz="1600" dirty="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dirty="0">
                <a:solidFill>
                  <a:srgbClr val="00B050"/>
                </a:solidFill>
                <a:latin typeface="Bookman Old Style" charset="0"/>
                <a:ea typeface="Bookman Old Style" charset="0"/>
                <a:cs typeface="Bookman Old Style" charset="0"/>
              </a:rPr>
              <a:t>3</a:t>
            </a:r>
            <a:r>
              <a:rPr lang="en-US" sz="1600">
                <a:solidFill>
                  <a:srgbClr val="5A5A5A"/>
                </a:solidFill>
                <a:latin typeface="Bookman Old Style" charset="0"/>
                <a:ea typeface="Bookman Old Style" charset="0"/>
                <a:cs typeface="Bookman Old Style" charset="0"/>
              </a:rPr>
              <a:t>, </a:t>
            </a:r>
            <a:r>
              <a:rPr lang="en-US" sz="1600" b="1" smtClean="0">
                <a:solidFill>
                  <a:srgbClr val="7030A0"/>
                </a:solidFill>
                <a:latin typeface="Bookman Old Style" charset="0"/>
                <a:ea typeface="Bookman Old Style" charset="0"/>
                <a:cs typeface="Bookman Old Style" charset="0"/>
              </a:rPr>
              <a:t>4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419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6fab682d02d32f3818012531b33daef7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96a9c0ce77d80681a706755b52ae3ca6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872C54E-84E5-44B5-A4E6-E63841D57A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95F1974-8BF4-40F8-A094-6D0042E24DA8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8946e33d-fd2f-4ae4-8ee9-d90c129cdf9e"/>
    <ds:schemaRef ds:uri="http://purl.org/dc/terms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661DC92C-1DAB-41B2-9382-84FE6FF6EC1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14777</TotalTime>
  <Words>1514</Words>
  <Application>Microsoft Macintosh PowerPoint</Application>
  <PresentationFormat>On-screen Show (4:3)</PresentationFormat>
  <Paragraphs>166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Bookman Old Style</vt:lpstr>
      <vt:lpstr>Calibri</vt:lpstr>
      <vt:lpstr>Garamond</vt:lpstr>
      <vt:lpstr>ＭＳ Ｐゴシック</vt:lpstr>
      <vt:lpstr>Arial</vt:lpstr>
      <vt:lpstr>Thème Office</vt:lpstr>
      <vt:lpstr>Wish list for wire MDs</vt:lpstr>
      <vt:lpstr>Outline</vt:lpstr>
      <vt:lpstr>Wire impact on single beam - goal</vt:lpstr>
      <vt:lpstr>Wire impact on single beam – set-up</vt:lpstr>
      <vt:lpstr>Wire impact on single beam - procedure</vt:lpstr>
      <vt:lpstr>BBLR Compensation preparation - goal</vt:lpstr>
      <vt:lpstr>BBLR Compensation preparation - procedure</vt:lpstr>
      <vt:lpstr>BBLR Compensation goal</vt:lpstr>
      <vt:lpstr>BBLR Compensation procedure</vt:lpstr>
      <vt:lpstr>Observables and instrumentation</vt:lpstr>
      <vt:lpstr>Other compensation studies and spin-offs</vt:lpstr>
      <vt:lpstr>MD schedule and time-line</vt:lpstr>
      <vt:lpstr>Outlook</vt:lpstr>
      <vt:lpstr>Thanks for your attention</vt:lpstr>
    </vt:vector>
  </TitlesOfParts>
  <Company>APO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Yannis Papaphilippou</cp:lastModifiedBy>
  <cp:revision>668</cp:revision>
  <cp:lastPrinted>2016-03-02T14:24:52Z</cp:lastPrinted>
  <dcterms:created xsi:type="dcterms:W3CDTF">2016-02-12T10:02:27Z</dcterms:created>
  <dcterms:modified xsi:type="dcterms:W3CDTF">2017-03-21T09:32:13Z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