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55A0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55A0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55A0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55A0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55A0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55A0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55A0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55A0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55A0"/>
        </a:solidFill>
        <a:effectLst/>
        <a:uFillTx/>
        <a:latin typeface="+mj-lt"/>
        <a:ea typeface="+mj-ea"/>
        <a:cs typeface="+mj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55A0"/>
        </a:fontRef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F2F2F2"/>
          </a:solidFill>
        </a:fill>
      </a:tcStyle>
    </a:wholeTbl>
    <a:band2H>
      <a:tcTxStyle b="def" i="def"/>
      <a:tcStyle>
        <a:tcBdr/>
        <a:fill>
          <a:solidFill>
            <a:srgbClr val="F9F9F9"/>
          </a:solidFill>
        </a:fill>
      </a:tcStyle>
    </a:band2H>
    <a:firstCol>
      <a:tcTxStyle b="on" i="off">
        <a:fontRef idx="maj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Col>
    <a:lastRow>
      <a:tcTxStyle b="on" i="off">
        <a:fontRef idx="maj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lastRow>
    <a:firstRow>
      <a:tcTxStyle b="on" i="off">
        <a:fontRef idx="maj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55A0"/>
        </a:fontRef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DCDCDC"/>
          </a:solidFill>
        </a:fill>
      </a:tcStyle>
    </a:wholeTbl>
    <a:band2H>
      <a:tcTxStyle b="def" i="def"/>
      <a:tcStyle>
        <a:tcBdr/>
        <a:fill>
          <a:solidFill>
            <a:srgbClr val="EEEEEE"/>
          </a:solidFill>
        </a:fill>
      </a:tcStyle>
    </a:band2H>
    <a:firstCol>
      <a:tcTxStyle b="on" i="off">
        <a:fontRef idx="maj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55A0"/>
        </a:fontRef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CFCFCF"/>
          </a:solidFill>
        </a:fill>
      </a:tcStyle>
    </a:wholeTbl>
    <a:band2H>
      <a:tcTxStyle b="def" i="def"/>
      <a:tcStyle>
        <a:tcBdr/>
        <a:fill>
          <a:solidFill>
            <a:schemeClr val="accent2">
              <a:lumOff val="20996"/>
            </a:schemeClr>
          </a:solidFill>
        </a:fill>
      </a:tcStyle>
    </a:band2H>
    <a:firstCol>
      <a:tcTxStyle b="on" i="off">
        <a:fontRef idx="maj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55A0"/>
        </a:fontRef>
        <a:srgbClr val="0055A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9F0"/>
          </a:solidFill>
        </a:fill>
      </a:tcStyle>
    </a:wholeTbl>
    <a:band2H>
      <a:tcTxStyle b="def" i="def"/>
      <a:tcStyle>
        <a:tcBdr/>
        <a:fill>
          <a:solidFill>
            <a:schemeClr val="accent1">
              <a:lumOff val="51343"/>
            </a:schemeClr>
          </a:solidFill>
        </a:fill>
      </a:tcStyle>
    </a:band2H>
    <a:firstCol>
      <a:tcTxStyle b="on" i="off">
        <a:fontRef idx="maj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Col>
    <a:lastRow>
      <a:tcTxStyle b="on" i="off">
        <a:fontRef idx="major">
          <a:srgbClr val="0055A0"/>
        </a:fontRef>
        <a:srgbClr val="0055A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55A0"/>
              </a:solidFill>
              <a:prstDash val="solid"/>
              <a:round/>
            </a:ln>
          </a:top>
          <a:bottom>
            <a:ln w="254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51343"/>
            </a:schemeClr>
          </a:solidFill>
        </a:fill>
      </a:tcStyle>
    </a:lastRow>
    <a:firstRow>
      <a:tcTxStyle b="on" i="off">
        <a:fontRef idx="maj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55A0"/>
              </a:solidFill>
              <a:prstDash val="solid"/>
              <a:round/>
            </a:ln>
          </a:top>
          <a:bottom>
            <a:ln w="254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55A0"/>
        </a:fontRef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CAD0DF"/>
          </a:solidFill>
        </a:fill>
      </a:tcStyle>
    </a:wholeTbl>
    <a:band2H>
      <a:tcTxStyle b="def" i="def"/>
      <a:tcStyle>
        <a:tcBdr/>
        <a:fill>
          <a:solidFill>
            <a:srgbClr val="E6E9F0"/>
          </a:solidFill>
        </a:fill>
      </a:tcStyle>
    </a:band2H>
    <a:firstCol>
      <a:tcTxStyle b="on" i="off">
        <a:fontRef idx="maj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0055A0"/>
          </a:solidFill>
        </a:fill>
      </a:tcStyle>
    </a:firstCol>
    <a:lastRow>
      <a:tcTxStyle b="on" i="off">
        <a:fontRef idx="maj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0055A0"/>
          </a:solidFill>
        </a:fill>
      </a:tcStyle>
    </a:lastRow>
    <a:firstRow>
      <a:tcTxStyle b="on" i="off">
        <a:fontRef idx="maj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0055A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0055A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chemeClr val="accent1">
              <a:lumOff val="51343"/>
            </a:schemeClr>
          </a:solidFill>
        </a:fill>
      </a:tcStyle>
    </a:band2H>
    <a:firstCol>
      <a:tcTxStyle b="on" i="off">
        <a:fontRef idx="maj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0055A0">
              <a:alpha val="20000"/>
            </a:srgbClr>
          </a:solidFill>
        </a:fill>
      </a:tcStyle>
    </a:firstCol>
    <a:lastRow>
      <a:tcTxStyle b="on" i="off">
        <a:fontRef idx="maj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508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254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3" name="Shape 13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notesStyle>
    <a:lvl1pPr latinLnBrk="0">
      <a:defRPr sz="1200">
        <a:solidFill>
          <a:srgbClr val="0055A0"/>
        </a:solidFill>
        <a:latin typeface="+mj-lt"/>
        <a:ea typeface="+mj-ea"/>
        <a:cs typeface="+mj-cs"/>
        <a:sym typeface="Arial"/>
      </a:defRPr>
    </a:lvl1pPr>
    <a:lvl2pPr indent="228600" latinLnBrk="0">
      <a:defRPr sz="1200">
        <a:solidFill>
          <a:srgbClr val="0055A0"/>
        </a:solidFill>
        <a:latin typeface="+mj-lt"/>
        <a:ea typeface="+mj-ea"/>
        <a:cs typeface="+mj-cs"/>
        <a:sym typeface="Arial"/>
      </a:defRPr>
    </a:lvl2pPr>
    <a:lvl3pPr indent="457200" latinLnBrk="0">
      <a:defRPr sz="1200">
        <a:solidFill>
          <a:srgbClr val="0055A0"/>
        </a:solidFill>
        <a:latin typeface="+mj-lt"/>
        <a:ea typeface="+mj-ea"/>
        <a:cs typeface="+mj-cs"/>
        <a:sym typeface="Arial"/>
      </a:defRPr>
    </a:lvl3pPr>
    <a:lvl4pPr indent="685800" latinLnBrk="0">
      <a:defRPr sz="1200">
        <a:solidFill>
          <a:srgbClr val="0055A0"/>
        </a:solidFill>
        <a:latin typeface="+mj-lt"/>
        <a:ea typeface="+mj-ea"/>
        <a:cs typeface="+mj-cs"/>
        <a:sym typeface="Arial"/>
      </a:defRPr>
    </a:lvl4pPr>
    <a:lvl5pPr indent="914400" latinLnBrk="0">
      <a:defRPr sz="1200">
        <a:solidFill>
          <a:srgbClr val="0055A0"/>
        </a:solidFill>
        <a:latin typeface="+mj-lt"/>
        <a:ea typeface="+mj-ea"/>
        <a:cs typeface="+mj-cs"/>
        <a:sym typeface="Arial"/>
      </a:defRPr>
    </a:lvl5pPr>
    <a:lvl6pPr indent="1143000" latinLnBrk="0">
      <a:defRPr sz="1200">
        <a:solidFill>
          <a:srgbClr val="0055A0"/>
        </a:solidFill>
        <a:latin typeface="+mj-lt"/>
        <a:ea typeface="+mj-ea"/>
        <a:cs typeface="+mj-cs"/>
        <a:sym typeface="Arial"/>
      </a:defRPr>
    </a:lvl6pPr>
    <a:lvl7pPr indent="1371600" latinLnBrk="0">
      <a:defRPr sz="1200">
        <a:solidFill>
          <a:srgbClr val="0055A0"/>
        </a:solidFill>
        <a:latin typeface="+mj-lt"/>
        <a:ea typeface="+mj-ea"/>
        <a:cs typeface="+mj-cs"/>
        <a:sym typeface="Arial"/>
      </a:defRPr>
    </a:lvl7pPr>
    <a:lvl8pPr indent="1600200" latinLnBrk="0">
      <a:defRPr sz="1200">
        <a:solidFill>
          <a:srgbClr val="0055A0"/>
        </a:solidFill>
        <a:latin typeface="+mj-lt"/>
        <a:ea typeface="+mj-ea"/>
        <a:cs typeface="+mj-cs"/>
        <a:sym typeface="Arial"/>
      </a:defRPr>
    </a:lvl8pPr>
    <a:lvl9pPr indent="1828800" latinLnBrk="0">
      <a:defRPr sz="1200">
        <a:solidFill>
          <a:srgbClr val="0055A0"/>
        </a:solidFill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Vide">
    <p:bg>
      <p:bgPr>
        <a:solidFill>
          <a:schemeClr val="accent1">
            <a:lumOff val="51343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image1.pdf" descr="bande-01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Shape 96"/>
          <p:cNvSpPr/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Contenu avec légende">
    <p:bg>
      <p:bgPr>
        <a:solidFill>
          <a:schemeClr val="accent1">
            <a:lumOff val="51343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image1.pdf" descr="bande-01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Shape 104"/>
          <p:cNvSpPr/>
          <p:nvPr>
            <p:ph type="title"/>
          </p:nvPr>
        </p:nvSpPr>
        <p:spPr>
          <a:xfrm>
            <a:off x="457200" y="1185528"/>
            <a:ext cx="3200400" cy="730251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b="1" sz="1800"/>
            </a:lvl1pPr>
          </a:lstStyle>
          <a:p>
            <a:pPr/>
            <a:r>
              <a:t>Title Text</a:t>
            </a:r>
          </a:p>
        </p:txBody>
      </p:sp>
      <p:sp>
        <p:nvSpPr>
          <p:cNvPr id="105" name="Shape 105"/>
          <p:cNvSpPr/>
          <p:nvPr>
            <p:ph type="body" sz="quarter" idx="1"/>
          </p:nvPr>
        </p:nvSpPr>
        <p:spPr>
          <a:xfrm>
            <a:off x="457200" y="214423"/>
            <a:ext cx="2743200" cy="914401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448055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749808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1042416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1307592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6" name="Shape 106"/>
          <p:cNvSpPr/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Image avec légende">
    <p:bg>
      <p:bgPr>
        <a:solidFill>
          <a:schemeClr val="accent1">
            <a:lumOff val="51343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image1.pdf" descr="bande-01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114" name="Shape 114"/>
          <p:cNvSpPr/>
          <p:nvPr>
            <p:ph type="title"/>
          </p:nvPr>
        </p:nvSpPr>
        <p:spPr>
          <a:xfrm>
            <a:off x="5556732" y="1705709"/>
            <a:ext cx="3053869" cy="1253809"/>
          </a:xfrm>
          <a:prstGeom prst="rect">
            <a:avLst/>
          </a:prstGeom>
        </p:spPr>
        <p:txBody>
          <a:bodyPr anchor="b"/>
          <a:lstStyle>
            <a:lvl1pPr>
              <a:defRPr b="1" sz="2200"/>
            </a:lvl1pPr>
          </a:lstStyle>
          <a:p>
            <a:pPr/>
            <a:r>
              <a:t>Title Text</a:t>
            </a:r>
          </a:p>
        </p:txBody>
      </p:sp>
      <p:sp>
        <p:nvSpPr>
          <p:cNvPr id="115" name="Shape 115"/>
          <p:cNvSpPr/>
          <p:nvPr>
            <p:ph type="pic" sz="half" idx="13"/>
          </p:nvPr>
        </p:nvSpPr>
        <p:spPr>
          <a:xfrm>
            <a:off x="558796" y="802196"/>
            <a:ext cx="4759516" cy="475951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116" name="Shape 116"/>
          <p:cNvSpPr/>
          <p:nvPr>
            <p:ph type="body" sz="quarter" idx="1"/>
          </p:nvPr>
        </p:nvSpPr>
        <p:spPr>
          <a:xfrm>
            <a:off x="5556734" y="2998765"/>
            <a:ext cx="3053866" cy="266348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00"/>
              </a:spcBef>
              <a:buClrTx/>
              <a:buSzTx/>
              <a:buFontTx/>
              <a:buNone/>
              <a:defRPr sz="1200"/>
            </a:lvl1pPr>
            <a:lvl2pPr marL="0" indent="448055">
              <a:spcBef>
                <a:spcPts val="200"/>
              </a:spcBef>
              <a:buClrTx/>
              <a:buSzTx/>
              <a:buFontTx/>
              <a:buNone/>
              <a:defRPr sz="1200"/>
            </a:lvl2pPr>
            <a:lvl3pPr marL="0" indent="749808">
              <a:spcBef>
                <a:spcPts val="200"/>
              </a:spcBef>
              <a:buClrTx/>
              <a:buSzTx/>
              <a:buFontTx/>
              <a:buNone/>
              <a:defRPr sz="1200"/>
            </a:lvl3pPr>
            <a:lvl4pPr marL="0" indent="1042416">
              <a:spcBef>
                <a:spcPts val="200"/>
              </a:spcBef>
              <a:buClrTx/>
              <a:buSzTx/>
              <a:buFontTx/>
              <a:buNone/>
              <a:defRPr sz="1200"/>
            </a:lvl4pPr>
            <a:lvl5pPr marL="0" indent="1307592">
              <a:spcBef>
                <a:spcPts val="200"/>
              </a:spcBef>
              <a:buClrTx/>
              <a:buSzTx/>
              <a:buFontTx/>
              <a:buNone/>
              <a:defRPr sz="1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7" name="Shape 117"/>
          <p:cNvSpPr/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type="title"/>
          </p:nvPr>
        </p:nvSpPr>
        <p:spPr>
          <a:xfrm>
            <a:off x="457200" y="6390878"/>
            <a:ext cx="8226854" cy="226403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accent1">
                    <a:lumOff val="51343"/>
                  </a:schemeClr>
                </a:solidFill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pPr/>
            <a:r>
              <a:t>Title Text</a:t>
            </a:r>
          </a:p>
        </p:txBody>
      </p:sp>
      <p:pic>
        <p:nvPicPr>
          <p:cNvPr id="125" name="image2.pdf" descr="logooutline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99170" y="2663937"/>
            <a:ext cx="1545658" cy="1530124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Shape 12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>
            <p:ph type="title"/>
          </p:nvPr>
        </p:nvSpPr>
        <p:spPr>
          <a:xfrm>
            <a:off x="457200" y="6390878"/>
            <a:ext cx="8226854" cy="226403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accent1">
                    <a:lumOff val="51343"/>
                  </a:schemeClr>
                </a:solidFill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pPr/>
            <a:r>
              <a:t>Title Text</a:t>
            </a:r>
          </a:p>
        </p:txBody>
      </p:sp>
      <p:pic>
        <p:nvPicPr>
          <p:cNvPr id="20" name="image2.pdf" descr="logooutline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99170" y="2663937"/>
            <a:ext cx="1545658" cy="1530124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Shape 2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5_Diapositive de titre">
    <p:bg>
      <p:bgPr>
        <a:solidFill>
          <a:schemeClr val="accent1">
            <a:lumOff val="51343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3.png" descr="LogoOutline.ai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12000" y="2168999"/>
            <a:ext cx="2520001" cy="2520002"/>
          </a:xfrm>
          <a:prstGeom prst="rect">
            <a:avLst/>
          </a:prstGeom>
          <a:ln w="12700">
            <a:miter lim="400000"/>
          </a:ln>
        </p:spPr>
      </p:pic>
      <p:sp>
        <p:nvSpPr>
          <p:cNvPr id="29" name="Shape 2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6_Diapositive de titre">
    <p:bg>
      <p:bgPr>
        <a:solidFill>
          <a:schemeClr val="accent1">
            <a:lumOff val="51343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4.pdf" descr="logoBadgeWeb.eps"/>
          <p:cNvPicPr>
            <a:picLocks noChangeAspect="1"/>
          </p:cNvPicPr>
          <p:nvPr/>
        </p:nvPicPr>
        <p:blipFill>
          <a:blip r:embed="rId2">
            <a:extLst/>
          </a:blip>
          <a:srcRect l="0" t="0" r="0" b="17835"/>
          <a:stretch>
            <a:fillRect/>
          </a:stretch>
        </p:blipFill>
        <p:spPr>
          <a:xfrm>
            <a:off x="3959440" y="2765963"/>
            <a:ext cx="1221947" cy="1261932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Shape 37"/>
          <p:cNvSpPr/>
          <p:nvPr>
            <p:ph type="title"/>
          </p:nvPr>
        </p:nvSpPr>
        <p:spPr>
          <a:xfrm>
            <a:off x="457200" y="6390878"/>
            <a:ext cx="8226854" cy="226403"/>
          </a:xfrm>
          <a:prstGeom prst="rect">
            <a:avLst/>
          </a:prstGeom>
        </p:spPr>
        <p:txBody>
          <a:bodyPr/>
          <a:lstStyle>
            <a:lvl1pPr algn="ctr">
              <a:defRPr sz="1400"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8" name="Shape 3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3_Titre et contenu">
    <p:bg>
      <p:bgPr>
        <a:solidFill>
          <a:schemeClr val="accent1">
            <a:lumOff val="51343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1.pdf" descr="bande-01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Shape 46"/>
          <p:cNvSpPr/>
          <p:nvPr>
            <p:ph type="title"/>
          </p:nvPr>
        </p:nvSpPr>
        <p:spPr>
          <a:xfrm>
            <a:off x="457200" y="2444813"/>
            <a:ext cx="8226854" cy="940444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7" name="Shape 47"/>
          <p:cNvSpPr/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8" name="Shape 48"/>
          <p:cNvSpPr/>
          <p:nvPr>
            <p:ph type="body" sz="quarter" idx="1"/>
          </p:nvPr>
        </p:nvSpPr>
        <p:spPr>
          <a:xfrm>
            <a:off x="457200" y="3391124"/>
            <a:ext cx="2743200" cy="419654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448055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749808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1042416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1307592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2_Titre et contenu">
    <p:bg>
      <p:bgPr>
        <a:solidFill>
          <a:schemeClr val="accent1">
            <a:lumOff val="51343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type="title"/>
          </p:nvPr>
        </p:nvSpPr>
        <p:spPr>
          <a:xfrm>
            <a:off x="457200" y="2444813"/>
            <a:ext cx="8226854" cy="940444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6" name="Shape 56"/>
          <p:cNvSpPr/>
          <p:nvPr>
            <p:ph type="body" sz="quarter" idx="1"/>
          </p:nvPr>
        </p:nvSpPr>
        <p:spPr>
          <a:xfrm>
            <a:off x="457200" y="3391124"/>
            <a:ext cx="2743200" cy="419654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448055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749808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1042416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1307592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7" name="Shape 5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1_Titre et contenu">
    <p:bg>
      <p:bgPr>
        <a:solidFill>
          <a:schemeClr val="accent1">
            <a:lumOff val="51343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image1.pdf" descr="bande-01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65" name="Shape 65"/>
          <p:cNvSpPr/>
          <p:nvPr>
            <p:ph type="title"/>
          </p:nvPr>
        </p:nvSpPr>
        <p:spPr>
          <a:xfrm>
            <a:off x="457200" y="233491"/>
            <a:ext cx="8226854" cy="940444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6" name="Shape 66"/>
          <p:cNvSpPr/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Shape 67"/>
          <p:cNvSpPr/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Deux contenus">
    <p:bg>
      <p:bgPr>
        <a:solidFill>
          <a:schemeClr val="accent1">
            <a:lumOff val="51343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image1.pdf" descr="bande-01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75" name="Shape 75"/>
          <p:cNvSpPr/>
          <p:nvPr>
            <p:ph type="title"/>
          </p:nvPr>
        </p:nvSpPr>
        <p:spPr>
          <a:xfrm>
            <a:off x="457200" y="274638"/>
            <a:ext cx="7467600" cy="1143001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6" name="Shape 76"/>
          <p:cNvSpPr/>
          <p:nvPr>
            <p:ph type="body" sz="half" idx="1"/>
          </p:nvPr>
        </p:nvSpPr>
        <p:spPr>
          <a:xfrm>
            <a:off x="457200" y="1600200"/>
            <a:ext cx="3657600" cy="4350386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600"/>
            </a:lvl1pPr>
            <a:lvl2pPr marL="988383" indent="-540327">
              <a:spcBef>
                <a:spcPts val="600"/>
              </a:spcBef>
              <a:defRPr sz="2600"/>
            </a:lvl2pPr>
            <a:lvl3pPr marL="1195577" indent="-445769">
              <a:spcBef>
                <a:spcPts val="600"/>
              </a:spcBef>
              <a:defRPr sz="2600"/>
            </a:lvl3pPr>
            <a:lvl4pPr marL="1537716" indent="-495300">
              <a:spcBef>
                <a:spcPts val="600"/>
              </a:spcBef>
              <a:defRPr sz="2600"/>
            </a:lvl4pPr>
            <a:lvl5pPr marL="1802892" indent="-495300">
              <a:spcBef>
                <a:spcPts val="600"/>
              </a:spcBef>
              <a:defRPr sz="2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7" name="Shape 77"/>
          <p:cNvSpPr/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Comparaison">
    <p:bg>
      <p:bgPr>
        <a:solidFill>
          <a:schemeClr val="accent1">
            <a:lumOff val="51343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1.pdf" descr="bande-01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Shape 85"/>
          <p:cNvSpPr/>
          <p:nvPr>
            <p:ph type="title"/>
          </p:nvPr>
        </p:nvSpPr>
        <p:spPr>
          <a:xfrm>
            <a:off x="457200" y="273050"/>
            <a:ext cx="8229600" cy="893978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86" name="Shape 86"/>
          <p:cNvSpPr/>
          <p:nvPr>
            <p:ph type="body" sz="quarter" idx="1"/>
          </p:nvPr>
        </p:nvSpPr>
        <p:spPr>
          <a:xfrm>
            <a:off x="457200" y="5101966"/>
            <a:ext cx="4040188" cy="8382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ClrTx/>
              <a:buSzTx/>
              <a:buFontTx/>
              <a:buNone/>
              <a:defRPr b="1" sz="2400"/>
            </a:lvl1pPr>
            <a:lvl2pPr marL="0" indent="448055">
              <a:spcBef>
                <a:spcPts val="500"/>
              </a:spcBef>
              <a:buClrTx/>
              <a:buSzTx/>
              <a:buFontTx/>
              <a:buNone/>
              <a:defRPr b="1" sz="2400"/>
            </a:lvl2pPr>
            <a:lvl3pPr marL="0" indent="749808">
              <a:spcBef>
                <a:spcPts val="500"/>
              </a:spcBef>
              <a:buClrTx/>
              <a:buSzTx/>
              <a:buFontTx/>
              <a:buNone/>
              <a:defRPr b="1" sz="2400"/>
            </a:lvl3pPr>
            <a:lvl4pPr marL="0" indent="1042416">
              <a:spcBef>
                <a:spcPts val="500"/>
              </a:spcBef>
              <a:buClrTx/>
              <a:buSzTx/>
              <a:buFontTx/>
              <a:buNone/>
              <a:defRPr b="1" sz="2400"/>
            </a:lvl4pPr>
            <a:lvl5pPr marL="0" indent="1307592">
              <a:spcBef>
                <a:spcPts val="500"/>
              </a:spcBef>
              <a:buClrTx/>
              <a:buSzTx/>
              <a:buFontTx/>
              <a:buNone/>
              <a:defRPr b="1"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Shape 87"/>
          <p:cNvSpPr/>
          <p:nvPr>
            <p:ph type="body" sz="quarter" idx="13"/>
          </p:nvPr>
        </p:nvSpPr>
        <p:spPr>
          <a:xfrm>
            <a:off x="4645025" y="5101966"/>
            <a:ext cx="4041775" cy="8382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500"/>
              </a:spcBef>
              <a:buClrTx/>
              <a:buSzTx/>
              <a:buFontTx/>
              <a:buNone/>
              <a:defRPr b="1" sz="2400"/>
            </a:pPr>
          </a:p>
        </p:txBody>
      </p:sp>
      <p:sp>
        <p:nvSpPr>
          <p:cNvPr id="88" name="Shape 88"/>
          <p:cNvSpPr/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428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2.pdf" descr="logooutline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12000" y="2181662"/>
            <a:ext cx="2520001" cy="2494676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hape 5"/>
          <p:cNvSpPr/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97BD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ln>
            <a:noFill/>
          </a:ln>
          <a:solidFill>
            <a:srgbClr val="0055A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ln>
            <a:noFill/>
          </a:ln>
          <a:solidFill>
            <a:srgbClr val="0055A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ln>
            <a:noFill/>
          </a:ln>
          <a:solidFill>
            <a:srgbClr val="0055A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ln>
            <a:noFill/>
          </a:ln>
          <a:solidFill>
            <a:srgbClr val="0055A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ln>
            <a:noFill/>
          </a:ln>
          <a:solidFill>
            <a:srgbClr val="0055A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ln>
            <a:noFill/>
          </a:ln>
          <a:solidFill>
            <a:srgbClr val="0055A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ln>
            <a:noFill/>
          </a:ln>
          <a:solidFill>
            <a:srgbClr val="0055A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ln>
            <a:noFill/>
          </a:ln>
          <a:solidFill>
            <a:srgbClr val="0055A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ln>
            <a:noFill/>
          </a:ln>
          <a:solidFill>
            <a:srgbClr val="0055A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493776" marR="0" indent="-4572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80000"/>
        <a:buFont typeface="Arial"/>
        <a:buChar char="•"/>
        <a:tabLst/>
        <a:defRPr b="0" baseline="0" cap="none" i="0" spc="0" strike="noStrike" sz="3000" u="none">
          <a:ln>
            <a:noFill/>
          </a:ln>
          <a:solidFill>
            <a:srgbClr val="0055A0"/>
          </a:solidFill>
          <a:uFillTx/>
          <a:latin typeface="+mj-lt"/>
          <a:ea typeface="+mj-ea"/>
          <a:cs typeface="+mj-cs"/>
          <a:sym typeface="Arial"/>
        </a:defRPr>
      </a:lvl1pPr>
      <a:lvl2pPr marL="975594" marR="0" indent="-527538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b="0" baseline="0" cap="none" i="0" spc="0" strike="noStrike" sz="3000" u="none">
          <a:ln>
            <a:noFill/>
          </a:ln>
          <a:solidFill>
            <a:srgbClr val="0055A0"/>
          </a:solidFill>
          <a:uFillTx/>
          <a:latin typeface="+mj-lt"/>
          <a:ea typeface="+mj-ea"/>
          <a:cs typeface="+mj-cs"/>
          <a:sym typeface="Arial"/>
        </a:defRPr>
      </a:lvl2pPr>
      <a:lvl3pPr marL="1178433" marR="0" indent="-428625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85000"/>
        <a:buFont typeface="Arial"/>
        <a:buChar char="•"/>
        <a:tabLst/>
        <a:defRPr b="0" baseline="0" cap="none" i="0" spc="0" strike="noStrike" sz="3000" u="none">
          <a:ln>
            <a:noFill/>
          </a:ln>
          <a:solidFill>
            <a:srgbClr val="0055A0"/>
          </a:solidFill>
          <a:uFillTx/>
          <a:latin typeface="+mj-lt"/>
          <a:ea typeface="+mj-ea"/>
          <a:cs typeface="+mj-cs"/>
          <a:sym typeface="Arial"/>
        </a:defRPr>
      </a:lvl3pPr>
      <a:lvl4pPr marL="1556766" marR="0" indent="-51435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b="0" baseline="0" cap="none" i="0" spc="0" strike="noStrike" sz="3000" u="none">
          <a:ln>
            <a:noFill/>
          </a:ln>
          <a:solidFill>
            <a:srgbClr val="0055A0"/>
          </a:solidFill>
          <a:uFillTx/>
          <a:latin typeface="+mj-lt"/>
          <a:ea typeface="+mj-ea"/>
          <a:cs typeface="+mj-cs"/>
          <a:sym typeface="Arial"/>
        </a:defRPr>
      </a:lvl4pPr>
      <a:lvl5pPr marL="1821942" marR="0" indent="-51435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b="0" baseline="0" cap="none" i="0" spc="0" strike="noStrike" sz="3000" u="none">
          <a:ln>
            <a:noFill/>
          </a:ln>
          <a:solidFill>
            <a:srgbClr val="0055A0"/>
          </a:solidFill>
          <a:uFillTx/>
          <a:latin typeface="+mj-lt"/>
          <a:ea typeface="+mj-ea"/>
          <a:cs typeface="+mj-cs"/>
          <a:sym typeface="Arial"/>
        </a:defRPr>
      </a:lvl5pPr>
      <a:lvl6pPr marL="1792223" marR="0" indent="-27431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-"/>
        <a:tabLst/>
        <a:defRPr b="0" baseline="0" cap="none" i="0" spc="0" strike="noStrike" sz="3000" u="none">
          <a:ln>
            <a:noFill/>
          </a:ln>
          <a:solidFill>
            <a:srgbClr val="0055A0"/>
          </a:solidFill>
          <a:uFillTx/>
          <a:latin typeface="+mj-lt"/>
          <a:ea typeface="+mj-ea"/>
          <a:cs typeface="+mj-cs"/>
          <a:sym typeface="Arial"/>
        </a:defRPr>
      </a:lvl6pPr>
      <a:lvl7pPr marL="2042159" marR="0" indent="-3047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b="0" baseline="0" cap="none" i="0" spc="0" strike="noStrike" sz="3000" u="none">
          <a:ln>
            <a:noFill/>
          </a:ln>
          <a:solidFill>
            <a:srgbClr val="0055A0"/>
          </a:solidFill>
          <a:uFillTx/>
          <a:latin typeface="+mj-lt"/>
          <a:ea typeface="+mj-ea"/>
          <a:cs typeface="+mj-cs"/>
          <a:sym typeface="Arial"/>
        </a:defRPr>
      </a:lvl7pPr>
      <a:lvl8pPr marL="2299715" marR="0" indent="-3428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▪"/>
        <a:tabLst/>
        <a:defRPr b="0" baseline="0" cap="none" i="0" spc="0" strike="noStrike" sz="3000" u="none">
          <a:ln>
            <a:noFill/>
          </a:ln>
          <a:solidFill>
            <a:srgbClr val="0055A0"/>
          </a:solidFill>
          <a:uFillTx/>
          <a:latin typeface="+mj-lt"/>
          <a:ea typeface="+mj-ea"/>
          <a:cs typeface="+mj-cs"/>
          <a:sym typeface="Arial"/>
        </a:defRPr>
      </a:lvl8pPr>
      <a:lvl9pPr marL="2491739" marR="0" indent="-3428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b="0" baseline="0" cap="none" i="0" spc="0" strike="noStrike" sz="3000" u="none">
          <a:ln>
            <a:noFill/>
          </a:ln>
          <a:solidFill>
            <a:srgbClr val="0055A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tif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tif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.tif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tif"/><Relationship Id="rId3" Type="http://schemas.openxmlformats.org/officeDocument/2006/relationships/image" Target="../media/image5.tif"/><Relationship Id="rId4" Type="http://schemas.openxmlformats.org/officeDocument/2006/relationships/image" Target="../media/image14.pn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41247">
              <a:defRPr sz="4232"/>
            </a:lvl1pPr>
          </a:lstStyle>
          <a:p>
            <a:pPr/>
            <a:r>
              <a:t>Use case: Test RC (Development)</a:t>
            </a:r>
          </a:p>
        </p:txBody>
      </p:sp>
      <p:sp>
        <p:nvSpPr>
          <p:cNvPr id="171" name="Shape 17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06141" indent="-283463" defTabSz="566927">
              <a:spcBef>
                <a:spcPts val="400"/>
              </a:spcBef>
              <a:defRPr sz="1860"/>
            </a:pPr>
            <a:r>
              <a:t>Participating actors: Developers</a:t>
            </a:r>
          </a:p>
          <a:p>
            <a:pPr marL="306141" indent="-283463" defTabSz="566927">
              <a:spcBef>
                <a:spcPts val="400"/>
              </a:spcBef>
              <a:defRPr sz="1860"/>
            </a:pPr>
            <a:r>
              <a:t>Flow of events: </a:t>
            </a:r>
          </a:p>
          <a:p>
            <a:pPr lvl="1" marL="561258" indent="-283463" defTabSz="566927">
              <a:spcBef>
                <a:spcPts val="400"/>
              </a:spcBef>
              <a:buSzPct val="80000"/>
              <a:defRPr sz="1860"/>
            </a:pPr>
            <a:r>
              <a:t>1. Search for application</a:t>
            </a:r>
          </a:p>
          <a:p>
            <a:pPr lvl="1" marL="561258" indent="-283463" defTabSz="566927">
              <a:spcBef>
                <a:spcPts val="400"/>
              </a:spcBef>
              <a:buSzPct val="80000"/>
              <a:defRPr sz="1860"/>
            </a:pPr>
            <a:r>
              <a:t>2. Select application</a:t>
            </a:r>
          </a:p>
          <a:p>
            <a:pPr lvl="1" marL="561258" indent="-283463" defTabSz="566927">
              <a:spcBef>
                <a:spcPts val="400"/>
              </a:spcBef>
              <a:buSzPct val="80000"/>
              <a:defRPr sz="1860"/>
            </a:pPr>
            <a:r>
              <a:t>3. Run application</a:t>
            </a:r>
          </a:p>
          <a:p>
            <a:pPr lvl="1" marL="561258" indent="-283463" defTabSz="566927">
              <a:spcBef>
                <a:spcPts val="400"/>
              </a:spcBef>
              <a:buSzPct val="80000"/>
              <a:defRPr sz="1860"/>
            </a:pPr>
            <a:r>
              <a:t>4. Deliver operational</a:t>
            </a:r>
          </a:p>
          <a:p>
            <a:pPr lvl="1" marL="561258" indent="-283463" defTabSz="566927">
              <a:spcBef>
                <a:spcPts val="400"/>
              </a:spcBef>
              <a:buSzPct val="80000"/>
              <a:defRPr sz="1860"/>
            </a:pPr>
          </a:p>
          <a:p>
            <a:pPr marL="306141" indent="-283463" defTabSz="566927">
              <a:spcBef>
                <a:spcPts val="400"/>
              </a:spcBef>
              <a:defRPr sz="1860"/>
            </a:pPr>
            <a:r>
              <a:t>Alternative flows:</a:t>
            </a:r>
          </a:p>
          <a:p>
            <a:pPr lvl="1" marL="561258" indent="-283463" defTabSz="566927">
              <a:spcBef>
                <a:spcPts val="400"/>
              </a:spcBef>
              <a:buSzPct val="80000"/>
              <a:defRPr sz="1860"/>
            </a:pPr>
            <a:r>
              <a:t>1a. Results not found due to permissions</a:t>
            </a:r>
          </a:p>
          <a:p>
            <a:pPr lvl="1" marL="561258" indent="-283463" defTabSz="566927">
              <a:spcBef>
                <a:spcPts val="400"/>
              </a:spcBef>
              <a:buSzPct val="80000"/>
              <a:defRPr sz="1860"/>
            </a:pPr>
            <a:r>
              <a:t>3a. Fails to run application (possible dependency problem)</a:t>
            </a:r>
          </a:p>
          <a:p>
            <a:pPr lvl="1" marL="561258" indent="-283463" defTabSz="566927">
              <a:spcBef>
                <a:spcPts val="400"/>
              </a:spcBef>
              <a:buSzPct val="80000"/>
              <a:defRPr sz="1860"/>
            </a:pPr>
          </a:p>
          <a:p>
            <a:pPr marL="306141" indent="-283463" defTabSz="566927">
              <a:spcBef>
                <a:spcPts val="400"/>
              </a:spcBef>
              <a:defRPr sz="1860"/>
            </a:pPr>
            <a:r>
              <a:t>Entry Condition: Dev / User has permissions to read  </a:t>
            </a:r>
          </a:p>
          <a:p>
            <a:pPr marL="306141" indent="-283463" defTabSz="566927">
              <a:spcBef>
                <a:spcPts val="400"/>
              </a:spcBef>
              <a:defRPr sz="1860"/>
            </a:pPr>
            <a:r>
              <a:t>Exit Condition: Runs application successfully or user /dev gets error message</a:t>
            </a:r>
          </a:p>
        </p:txBody>
      </p:sp>
      <p:sp>
        <p:nvSpPr>
          <p:cNvPr id="172" name="Shape 17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/>
          <p:nvPr>
            <p:ph type="sldNum" sz="quarter" idx="2"/>
          </p:nvPr>
        </p:nvSpPr>
        <p:spPr>
          <a:xfrm>
            <a:off x="8424455" y="6406785"/>
            <a:ext cx="262345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75" name="Untitled Diagram (2).pn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4042" y="634108"/>
            <a:ext cx="8695916" cy="521855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1"/>
            <a:r>
              <a:t>New requirements</a:t>
            </a:r>
          </a:p>
        </p:txBody>
      </p:sp>
      <p:sp>
        <p:nvSpPr>
          <p:cNvPr id="178" name="Shape 17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  <a:p>
            <a:pPr/>
            <a:r>
              <a:t>BISW Portal ( LIDS , fixed displays, wiki, useful links etc)</a:t>
            </a:r>
          </a:p>
          <a:p>
            <a:pPr/>
            <a:r>
              <a:t>Ability to expand functionality</a:t>
            </a:r>
          </a:p>
          <a:p>
            <a:pPr/>
            <a:r>
              <a:t>Run Python</a:t>
            </a:r>
          </a:p>
          <a:p>
            <a:pPr/>
            <a:r>
              <a:t>Transition to Java FX</a:t>
            </a:r>
          </a:p>
          <a:p>
            <a:pPr/>
            <a:r>
              <a:t>Create modular applications(?)</a:t>
            </a:r>
          </a:p>
          <a:p>
            <a:pPr/>
            <a:r>
              <a:t>Mobile support (?)</a:t>
            </a:r>
          </a:p>
        </p:txBody>
      </p:sp>
      <p:sp>
        <p:nvSpPr>
          <p:cNvPr id="179" name="Shape 179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40663">
              <a:defRPr sz="3725"/>
            </a:lvl1pPr>
          </a:lstStyle>
          <a:p>
            <a:pPr/>
            <a:r>
              <a:t>Web approach - Possible technologies</a:t>
            </a:r>
          </a:p>
        </p:txBody>
      </p:sp>
      <p:sp>
        <p:nvSpPr>
          <p:cNvPr id="182" name="Shape 18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424647" indent="-393192" defTabSz="786384">
              <a:spcBef>
                <a:spcPts val="600"/>
              </a:spcBef>
              <a:defRPr sz="2580"/>
            </a:pPr>
            <a:r>
              <a:rPr b="1"/>
              <a:t>Technologies</a:t>
            </a:r>
            <a:r>
              <a:t> (</a:t>
            </a:r>
            <a:r>
              <a:rPr i="1"/>
              <a:t>Java</a:t>
            </a:r>
            <a:r>
              <a:t>)</a:t>
            </a:r>
          </a:p>
          <a:p>
            <a:pPr marL="424647" indent="-393192" defTabSz="786384">
              <a:spcBef>
                <a:spcPts val="600"/>
              </a:spcBef>
              <a:defRPr sz="2580"/>
            </a:pPr>
          </a:p>
          <a:p>
            <a:pPr marL="424647" indent="-393192" defTabSz="786384">
              <a:spcBef>
                <a:spcPts val="600"/>
              </a:spcBef>
              <a:defRPr b="1" sz="2580"/>
            </a:pPr>
            <a:r>
              <a:t>Backend</a:t>
            </a:r>
          </a:p>
          <a:p>
            <a:pPr marL="424647" indent="-393192" defTabSz="786384">
              <a:spcBef>
                <a:spcPts val="600"/>
              </a:spcBef>
              <a:defRPr sz="2580"/>
            </a:pPr>
            <a:r>
              <a:t>JavaEE(SpringMVC, Boot)</a:t>
            </a:r>
          </a:p>
          <a:p>
            <a:pPr marL="424647" indent="-393192" defTabSz="786384">
              <a:spcBef>
                <a:spcPts val="600"/>
              </a:spcBef>
              <a:defRPr sz="2580"/>
            </a:pPr>
            <a:r>
              <a:t>Hibernate</a:t>
            </a:r>
          </a:p>
          <a:p>
            <a:pPr marL="424647" indent="-393192" defTabSz="786384">
              <a:spcBef>
                <a:spcPts val="600"/>
              </a:spcBef>
              <a:defRPr sz="2580"/>
            </a:pPr>
            <a:r>
              <a:t>JWS &amp; JNLP</a:t>
            </a:r>
          </a:p>
          <a:p>
            <a:pPr marL="424647" indent="-393192" defTabSz="786384">
              <a:spcBef>
                <a:spcPts val="600"/>
              </a:spcBef>
              <a:defRPr sz="2580"/>
            </a:pPr>
          </a:p>
          <a:p>
            <a:pPr marL="424647" indent="-393192" defTabSz="786384">
              <a:spcBef>
                <a:spcPts val="600"/>
              </a:spcBef>
              <a:defRPr b="1" sz="2580"/>
            </a:pPr>
            <a:r>
              <a:t>Frontend</a:t>
            </a:r>
          </a:p>
          <a:p>
            <a:pPr marL="424647" indent="-393192" defTabSz="786384">
              <a:spcBef>
                <a:spcPts val="600"/>
              </a:spcBef>
              <a:defRPr sz="2580"/>
            </a:pPr>
            <a:r>
              <a:t>Javascript (AngularJS, reactjs, ext.js, Ember.js)</a:t>
            </a:r>
          </a:p>
          <a:p>
            <a:pPr marL="424647" indent="-393192" defTabSz="786384">
              <a:spcBef>
                <a:spcPts val="600"/>
              </a:spcBef>
              <a:defRPr sz="2580"/>
            </a:pPr>
            <a:r>
              <a:t>Html + CSS</a:t>
            </a:r>
          </a:p>
        </p:txBody>
      </p:sp>
      <p:sp>
        <p:nvSpPr>
          <p:cNvPr id="183" name="Shape 183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Web approach</a:t>
            </a:r>
          </a:p>
        </p:txBody>
      </p:sp>
      <p:sp>
        <p:nvSpPr>
          <p:cNvPr id="186" name="Shape 18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424647" indent="-393192" defTabSz="786384">
              <a:spcBef>
                <a:spcPts val="600"/>
              </a:spcBef>
              <a:defRPr sz="2580"/>
            </a:pPr>
            <a:r>
              <a:rPr b="1"/>
              <a:t>Technologies</a:t>
            </a:r>
            <a:r>
              <a:t> (</a:t>
            </a:r>
            <a:r>
              <a:rPr i="1"/>
              <a:t>Python</a:t>
            </a:r>
            <a:r>
              <a:t>)</a:t>
            </a:r>
          </a:p>
          <a:p>
            <a:pPr marL="424647" indent="-393192" defTabSz="786384">
              <a:spcBef>
                <a:spcPts val="600"/>
              </a:spcBef>
              <a:defRPr sz="2580"/>
            </a:pPr>
          </a:p>
          <a:p>
            <a:pPr marL="424647" indent="-393192" defTabSz="786384">
              <a:spcBef>
                <a:spcPts val="600"/>
              </a:spcBef>
              <a:defRPr b="1" sz="2580"/>
            </a:pPr>
            <a:r>
              <a:t>Backend</a:t>
            </a:r>
          </a:p>
          <a:p>
            <a:pPr marL="424647" indent="-393192" defTabSz="786384">
              <a:spcBef>
                <a:spcPts val="600"/>
              </a:spcBef>
              <a:defRPr sz="2580"/>
            </a:pPr>
            <a:r>
              <a:t>Python(Django, Flask..)</a:t>
            </a:r>
          </a:p>
          <a:p>
            <a:pPr marL="424647" indent="-393192" defTabSz="786384">
              <a:spcBef>
                <a:spcPts val="600"/>
              </a:spcBef>
              <a:defRPr sz="2580"/>
            </a:pPr>
            <a:r>
              <a:t>Storm, Django ORM, SQLAlchemy</a:t>
            </a:r>
          </a:p>
          <a:p>
            <a:pPr marL="424647" indent="-393192" defTabSz="786384">
              <a:spcBef>
                <a:spcPts val="600"/>
              </a:spcBef>
              <a:defRPr sz="2580"/>
            </a:pPr>
            <a:r>
              <a:t>JWS &amp; JNLP</a:t>
            </a:r>
          </a:p>
          <a:p>
            <a:pPr marL="424647" indent="-393192" defTabSz="786384">
              <a:spcBef>
                <a:spcPts val="600"/>
              </a:spcBef>
              <a:defRPr sz="2580"/>
            </a:pPr>
          </a:p>
          <a:p>
            <a:pPr marL="424647" indent="-393192" defTabSz="786384">
              <a:spcBef>
                <a:spcPts val="600"/>
              </a:spcBef>
              <a:defRPr b="1" sz="2580"/>
            </a:pPr>
            <a:r>
              <a:t>Frontend</a:t>
            </a:r>
          </a:p>
          <a:p>
            <a:pPr marL="424647" indent="-393192" defTabSz="786384">
              <a:spcBef>
                <a:spcPts val="600"/>
              </a:spcBef>
              <a:defRPr sz="2580"/>
            </a:pPr>
            <a:r>
              <a:t>Javascript (AngularJS, reactjs, ext.js, Ember.js)</a:t>
            </a:r>
          </a:p>
          <a:p>
            <a:pPr marL="424647" indent="-393192" defTabSz="786384">
              <a:spcBef>
                <a:spcPts val="600"/>
              </a:spcBef>
              <a:defRPr sz="2580"/>
            </a:pPr>
            <a:r>
              <a:t>Html + CSS</a:t>
            </a:r>
          </a:p>
        </p:txBody>
      </p:sp>
      <p:sp>
        <p:nvSpPr>
          <p:cNvPr id="187" name="Shape 18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1"/>
            <a:r>
              <a:t>Native Approach        </a:t>
            </a:r>
          </a:p>
        </p:txBody>
      </p:sp>
      <p:sp>
        <p:nvSpPr>
          <p:cNvPr id="190" name="Shape 190"/>
          <p:cNvSpPr/>
          <p:nvPr>
            <p:ph type="body" idx="1"/>
          </p:nvPr>
        </p:nvSpPr>
        <p:spPr>
          <a:xfrm>
            <a:off x="458573" y="1205172"/>
            <a:ext cx="8226854" cy="4667422"/>
          </a:xfrm>
          <a:prstGeom prst="rect">
            <a:avLst/>
          </a:prstGeom>
        </p:spPr>
        <p:txBody>
          <a:bodyPr/>
          <a:lstStyle/>
          <a:p>
            <a:pPr marL="335767" indent="-310895" defTabSz="621791">
              <a:spcBef>
                <a:spcPts val="400"/>
              </a:spcBef>
              <a:defRPr sz="2040"/>
            </a:pPr>
            <a:r>
              <a:t>JavaFX, Python</a:t>
            </a:r>
          </a:p>
          <a:p>
            <a:pPr marL="335767" indent="-310895" defTabSz="621791">
              <a:spcBef>
                <a:spcPts val="400"/>
              </a:spcBef>
              <a:defRPr sz="2040"/>
            </a:pPr>
            <a:r>
              <a:t>JWS &amp; JNLP</a:t>
            </a:r>
          </a:p>
          <a:p>
            <a:pPr marL="335767" indent="-310895" defTabSz="621791">
              <a:spcBef>
                <a:spcPts val="400"/>
              </a:spcBef>
              <a:defRPr sz="2040"/>
            </a:pPr>
          </a:p>
          <a:p>
            <a:pPr marL="335767" indent="-310895" defTabSz="621791">
              <a:spcBef>
                <a:spcPts val="400"/>
              </a:spcBef>
              <a:defRPr sz="2040"/>
            </a:pPr>
            <a:r>
              <a:t>New features</a:t>
            </a:r>
          </a:p>
          <a:p>
            <a:pPr marL="335767" indent="-310895" defTabSz="621791">
              <a:spcBef>
                <a:spcPts val="400"/>
              </a:spcBef>
              <a:defRPr sz="2040"/>
            </a:pPr>
            <a:r>
              <a:t>New UI, easier config</a:t>
            </a:r>
          </a:p>
          <a:p>
            <a:pPr marL="335767" indent="-310895" defTabSz="621791">
              <a:spcBef>
                <a:spcPts val="400"/>
              </a:spcBef>
              <a:defRPr sz="2040"/>
            </a:pPr>
            <a:r>
              <a:t>Create new applications</a:t>
            </a:r>
          </a:p>
          <a:p>
            <a:pPr marL="335767" indent="-310895" defTabSz="621791">
              <a:spcBef>
                <a:spcPts val="400"/>
              </a:spcBef>
              <a:defRPr sz="2040"/>
            </a:pPr>
            <a:r>
              <a:t>New dependency </a:t>
            </a:r>
            <a:br/>
            <a:r>
              <a:t>management</a:t>
            </a:r>
          </a:p>
          <a:p>
            <a:pPr marL="335767" indent="-310895" defTabSz="621791">
              <a:spcBef>
                <a:spcPts val="400"/>
              </a:spcBef>
              <a:defRPr sz="2040"/>
            </a:pPr>
          </a:p>
          <a:p>
            <a:pPr marL="335767" indent="-310895" defTabSz="621791">
              <a:spcBef>
                <a:spcPts val="400"/>
              </a:spcBef>
              <a:defRPr b="1" sz="2040"/>
            </a:pPr>
            <a:r>
              <a:t>Problems:</a:t>
            </a:r>
          </a:p>
          <a:p>
            <a:pPr lvl="1" marL="615574" indent="-310895" defTabSz="621791">
              <a:spcBef>
                <a:spcPts val="400"/>
              </a:spcBef>
              <a:buSzPct val="80000"/>
              <a:defRPr b="1" sz="2040"/>
            </a:pPr>
            <a:r>
              <a:t>Integration with LIDS</a:t>
            </a:r>
          </a:p>
          <a:p>
            <a:pPr lvl="1" marL="615574" indent="-310895" defTabSz="621791">
              <a:spcBef>
                <a:spcPts val="400"/>
              </a:spcBef>
              <a:buSzPct val="80000"/>
              <a:defRPr b="1" sz="2040"/>
            </a:pPr>
            <a:r>
              <a:t>BI-SW Portal</a:t>
            </a:r>
          </a:p>
          <a:p>
            <a:pPr lvl="1" marL="615574" indent="-310895" defTabSz="621791">
              <a:spcBef>
                <a:spcPts val="400"/>
              </a:spcBef>
              <a:buSzPct val="80000"/>
              <a:defRPr b="1" sz="2040"/>
            </a:pPr>
            <a:r>
              <a:t>…</a:t>
            </a:r>
          </a:p>
        </p:txBody>
      </p:sp>
      <p:sp>
        <p:nvSpPr>
          <p:cNvPr id="191" name="Shape 19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92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10029" y="1389355"/>
            <a:ext cx="3666124" cy="4079290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Shape 193"/>
          <p:cNvSpPr/>
          <p:nvPr/>
        </p:nvSpPr>
        <p:spPr>
          <a:xfrm flipV="1">
            <a:off x="4779108" y="848617"/>
            <a:ext cx="4316532" cy="4964565"/>
          </a:xfrm>
          <a:prstGeom prst="line">
            <a:avLst/>
          </a:prstGeom>
          <a:ln w="19050">
            <a:solidFill>
              <a:schemeClr val="accent4">
                <a:lumOff val="36303"/>
              </a:schemeClr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94" name="Shape 194"/>
          <p:cNvSpPr/>
          <p:nvPr/>
        </p:nvSpPr>
        <p:spPr>
          <a:xfrm flipH="1" flipV="1">
            <a:off x="5118184" y="975617"/>
            <a:ext cx="3849814" cy="4906766"/>
          </a:xfrm>
          <a:prstGeom prst="line">
            <a:avLst/>
          </a:prstGeom>
          <a:ln w="19050">
            <a:solidFill>
              <a:schemeClr val="accent4">
                <a:lumOff val="36303"/>
              </a:schemeClr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95" name="Shape 195"/>
          <p:cNvSpPr/>
          <p:nvPr/>
        </p:nvSpPr>
        <p:spPr>
          <a:xfrm>
            <a:off x="6508259" y="1012274"/>
            <a:ext cx="1069663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JavaFX !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Evaluation of Web approach</a:t>
            </a:r>
          </a:p>
        </p:txBody>
      </p:sp>
      <p:sp>
        <p:nvSpPr>
          <p:cNvPr id="198" name="Shape 19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50580" indent="-324611" defTabSz="649223">
              <a:spcBef>
                <a:spcPts val="500"/>
              </a:spcBef>
              <a:defRPr b="1" sz="2130"/>
            </a:pPr>
            <a:r>
              <a:t>Pros</a:t>
            </a:r>
          </a:p>
          <a:p>
            <a:pPr marL="350580" indent="-324611" defTabSz="649223">
              <a:spcBef>
                <a:spcPts val="500"/>
              </a:spcBef>
              <a:defRPr sz="2130"/>
            </a:pPr>
            <a:r>
              <a:t>Cross-platform</a:t>
            </a:r>
          </a:p>
          <a:p>
            <a:pPr marL="350580" indent="-324611" defTabSz="649223">
              <a:spcBef>
                <a:spcPts val="500"/>
              </a:spcBef>
              <a:defRPr sz="2130"/>
            </a:pPr>
            <a:r>
              <a:t>Single code base</a:t>
            </a:r>
          </a:p>
          <a:p>
            <a:pPr marL="350580" indent="-324611" defTabSz="649223">
              <a:spcBef>
                <a:spcPts val="500"/>
              </a:spcBef>
              <a:defRPr sz="2130"/>
            </a:pPr>
            <a:r>
              <a:t>Bypass ecosystem rules</a:t>
            </a:r>
          </a:p>
          <a:p>
            <a:pPr marL="350580" indent="-324611" defTabSz="649223">
              <a:spcBef>
                <a:spcPts val="500"/>
              </a:spcBef>
              <a:defRPr sz="2130"/>
            </a:pPr>
            <a:r>
              <a:t>Always updated</a:t>
            </a:r>
          </a:p>
          <a:p>
            <a:pPr marL="350580" indent="-324611" defTabSz="649223">
              <a:spcBef>
                <a:spcPts val="500"/>
              </a:spcBef>
              <a:defRPr sz="2130"/>
            </a:pPr>
            <a:r>
              <a:t>Can be a part of a future “web portal” and “fixed displays”</a:t>
            </a:r>
          </a:p>
          <a:p>
            <a:pPr marL="350580" indent="-324611" defTabSz="649223">
              <a:spcBef>
                <a:spcPts val="500"/>
              </a:spcBef>
              <a:defRPr sz="2130"/>
            </a:pPr>
          </a:p>
          <a:p>
            <a:pPr marL="350580" indent="-324611" defTabSz="649223">
              <a:spcBef>
                <a:spcPts val="500"/>
              </a:spcBef>
              <a:defRPr b="1" sz="2130"/>
            </a:pPr>
            <a:r>
              <a:t>Cons</a:t>
            </a:r>
          </a:p>
          <a:p>
            <a:pPr marL="350580" indent="-324611" defTabSz="649223">
              <a:spcBef>
                <a:spcPts val="500"/>
              </a:spcBef>
              <a:defRPr sz="2130"/>
            </a:pPr>
            <a:r>
              <a:t>Efficiency</a:t>
            </a:r>
          </a:p>
          <a:p>
            <a:pPr marL="350580" indent="-324611" defTabSz="649223">
              <a:spcBef>
                <a:spcPts val="500"/>
              </a:spcBef>
              <a:defRPr sz="2130"/>
            </a:pPr>
            <a:r>
              <a:t>Higher cost of maintenance</a:t>
            </a:r>
          </a:p>
          <a:p>
            <a:pPr marL="350580" indent="-324611" defTabSz="649223">
              <a:spcBef>
                <a:spcPts val="500"/>
              </a:spcBef>
              <a:defRPr sz="2130"/>
            </a:pPr>
            <a:r>
              <a:t>Security</a:t>
            </a:r>
          </a:p>
          <a:p>
            <a:pPr marL="350580" indent="-324611" defTabSz="649223">
              <a:spcBef>
                <a:spcPts val="500"/>
              </a:spcBef>
              <a:defRPr sz="2130"/>
            </a:pPr>
            <a:r>
              <a:t>Availability can be more difficult</a:t>
            </a:r>
          </a:p>
        </p:txBody>
      </p:sp>
      <p:sp>
        <p:nvSpPr>
          <p:cNvPr id="199" name="Shape 199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02" name="Untitled Diagram (5)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85605" y="1209341"/>
            <a:ext cx="5372790" cy="4609180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Shape 20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Possible approach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06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7286" y="76200"/>
            <a:ext cx="7449428" cy="563038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03300" y="4813300"/>
            <a:ext cx="2946400" cy="711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“Offline mode”</a:t>
            </a:r>
          </a:p>
        </p:txBody>
      </p:sp>
      <p:sp>
        <p:nvSpPr>
          <p:cNvPr id="210" name="Shape 210"/>
          <p:cNvSpPr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 case of server failure an “offline mode” will be provided.</a:t>
            </a:r>
          </a:p>
          <a:p>
            <a:pPr/>
            <a:r>
              <a:t>The servers will frequently cache data </a:t>
            </a:r>
          </a:p>
        </p:txBody>
      </p:sp>
      <p:sp>
        <p:nvSpPr>
          <p:cNvPr id="211" name="Shape 21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12" name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92051" y="1590096"/>
            <a:ext cx="2501901" cy="2501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Application Launcher</a:t>
            </a:r>
          </a:p>
        </p:txBody>
      </p:sp>
      <p:sp>
        <p:nvSpPr>
          <p:cNvPr id="137" name="Shape 137"/>
          <p:cNvSpPr/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38" name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29300" y="1289435"/>
            <a:ext cx="3251200" cy="3251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15" name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07225" y="1202138"/>
            <a:ext cx="6853405" cy="4095941"/>
          </a:xfrm>
          <a:prstGeom prst="rect">
            <a:avLst/>
          </a:prstGeom>
          <a:ln w="12700">
            <a:miter lim="400000"/>
          </a:ln>
        </p:spPr>
      </p:pic>
      <p:sp>
        <p:nvSpPr>
          <p:cNvPr id="216" name="Shape 216"/>
          <p:cNvSpPr/>
          <p:nvPr/>
        </p:nvSpPr>
        <p:spPr>
          <a:xfrm>
            <a:off x="355495" y="268636"/>
            <a:ext cx="8433010" cy="7581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4600"/>
            </a:lvl1pPr>
          </a:lstStyle>
          <a:p>
            <a:pPr/>
            <a:r>
              <a:t>Failover solution-“Offline mode”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Recommended Technologies</a:t>
            </a:r>
          </a:p>
        </p:txBody>
      </p:sp>
      <p:sp>
        <p:nvSpPr>
          <p:cNvPr id="219" name="Shape 21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464149" indent="-429768" defTabSz="859536">
              <a:spcBef>
                <a:spcPts val="600"/>
              </a:spcBef>
              <a:defRPr b="1" sz="2820"/>
            </a:pPr>
            <a:r>
              <a:t>Back-end </a:t>
            </a:r>
          </a:p>
          <a:p>
            <a:pPr marL="464149" indent="-429768" defTabSz="859536">
              <a:spcBef>
                <a:spcPts val="600"/>
              </a:spcBef>
              <a:defRPr sz="2820"/>
            </a:pPr>
            <a:r>
              <a:t>Spring boot</a:t>
            </a:r>
          </a:p>
          <a:p>
            <a:pPr marL="464149" indent="-429768" defTabSz="859536">
              <a:spcBef>
                <a:spcPts val="600"/>
              </a:spcBef>
              <a:defRPr sz="2820"/>
            </a:pPr>
          </a:p>
          <a:p>
            <a:pPr marL="464149" indent="-429768" defTabSz="859536">
              <a:spcBef>
                <a:spcPts val="600"/>
              </a:spcBef>
              <a:defRPr b="1" sz="2820"/>
            </a:pPr>
            <a:r>
              <a:t>Front-end</a:t>
            </a:r>
          </a:p>
          <a:p>
            <a:pPr marL="464149" indent="-429768" defTabSz="859536">
              <a:spcBef>
                <a:spcPts val="600"/>
              </a:spcBef>
              <a:defRPr sz="2820"/>
            </a:pPr>
            <a:r>
              <a:t>AngularJS 2</a:t>
            </a:r>
          </a:p>
          <a:p>
            <a:pPr marL="464149" indent="-429768" defTabSz="859536">
              <a:spcBef>
                <a:spcPts val="600"/>
              </a:spcBef>
              <a:defRPr sz="2820"/>
            </a:pPr>
          </a:p>
          <a:p>
            <a:pPr marL="464149" indent="-429768" defTabSz="859536">
              <a:spcBef>
                <a:spcPts val="600"/>
              </a:spcBef>
              <a:defRPr sz="2820"/>
            </a:pPr>
            <a:r>
              <a:t>JavaFX webkit</a:t>
            </a:r>
          </a:p>
          <a:p>
            <a:pPr marL="464149" indent="-429768" defTabSz="859536">
              <a:spcBef>
                <a:spcPts val="600"/>
              </a:spcBef>
              <a:defRPr sz="2820"/>
            </a:pPr>
          </a:p>
          <a:p>
            <a:pPr marL="464149" indent="-429768" defTabSz="859536">
              <a:spcBef>
                <a:spcPts val="600"/>
              </a:spcBef>
              <a:defRPr sz="2820"/>
            </a:pPr>
            <a:r>
              <a:t>Inspired by the </a:t>
            </a:r>
            <a:r>
              <a:rPr b="1"/>
              <a:t>3rd Developers@CERN Forum</a:t>
            </a:r>
          </a:p>
        </p:txBody>
      </p:sp>
      <p:sp>
        <p:nvSpPr>
          <p:cNvPr id="220" name="Shape 220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21" name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38726" y="1261496"/>
            <a:ext cx="1178621" cy="117862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2" name="pasted-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38726" y="2839690"/>
            <a:ext cx="1178621" cy="1178620"/>
          </a:xfrm>
          <a:prstGeom prst="rect">
            <a:avLst/>
          </a:prstGeom>
          <a:ln w="12700">
            <a:miter lim="400000"/>
          </a:ln>
        </p:spPr>
      </p:pic>
      <p:pic>
        <p:nvPicPr>
          <p:cNvPr id="223" name="pasted-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502400" y="4490400"/>
            <a:ext cx="2081836" cy="94044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Lids integration</a:t>
            </a:r>
          </a:p>
        </p:txBody>
      </p:sp>
      <p:sp>
        <p:nvSpPr>
          <p:cNvPr id="226" name="Shape 226"/>
          <p:cNvSpPr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To be continued..</a:t>
            </a:r>
          </a:p>
        </p:txBody>
      </p:sp>
      <p:sp>
        <p:nvSpPr>
          <p:cNvPr id="227" name="Shape 22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Application Launcher</a:t>
            </a:r>
          </a:p>
        </p:txBody>
      </p:sp>
      <p:sp>
        <p:nvSpPr>
          <p:cNvPr id="141" name="Shape 14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Used to classify, describe and start the applications</a:t>
            </a:r>
          </a:p>
          <a:p>
            <a:pPr/>
            <a:r>
              <a:t>Based on Java web-start technology</a:t>
            </a:r>
          </a:p>
          <a:p>
            <a:pPr/>
            <a:r>
              <a:t>Extends jnlp format</a:t>
            </a:r>
          </a:p>
          <a:p>
            <a:pPr/>
            <a:r>
              <a:t>Standardised way of configuration</a:t>
            </a:r>
          </a:p>
          <a:p>
            <a:pPr/>
            <a:r>
              <a:t>Adds a level of security</a:t>
            </a:r>
          </a:p>
          <a:p>
            <a:pPr/>
            <a:r>
              <a:t>Platform independent</a:t>
            </a:r>
          </a:p>
          <a:p>
            <a:pPr/>
            <a:r>
              <a:t>(maybe how it handles dependencies?)</a:t>
            </a:r>
          </a:p>
        </p:txBody>
      </p:sp>
      <p:sp>
        <p:nvSpPr>
          <p:cNvPr id="142" name="Shape 142"/>
          <p:cNvSpPr/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Application Launcher</a:t>
            </a:r>
          </a:p>
        </p:txBody>
      </p:sp>
      <p:sp>
        <p:nvSpPr>
          <p:cNvPr id="145" name="Shape 145"/>
          <p:cNvSpPr/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46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16107" y="1449734"/>
            <a:ext cx="3563822" cy="3958532"/>
          </a:xfrm>
          <a:prstGeom prst="rect">
            <a:avLst/>
          </a:prstGeom>
          <a:ln w="12700">
            <a:miter lim="400000"/>
          </a:ln>
        </p:spPr>
      </p:pic>
      <p:pic>
        <p:nvPicPr>
          <p:cNvPr id="147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5038" y="1619056"/>
            <a:ext cx="4832167" cy="1679508"/>
          </a:xfrm>
          <a:prstGeom prst="rect">
            <a:avLst/>
          </a:prstGeom>
          <a:ln w="12700">
            <a:miter lim="400000"/>
          </a:ln>
        </p:spPr>
      </p:pic>
      <p:pic>
        <p:nvPicPr>
          <p:cNvPr id="148" name="pasted-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47131" y="4109617"/>
            <a:ext cx="3324591" cy="7618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Applauncher - use cases</a:t>
            </a:r>
          </a:p>
        </p:txBody>
      </p:sp>
      <p:sp>
        <p:nvSpPr>
          <p:cNvPr id="151" name="Shape 151"/>
          <p:cNvSpPr/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52" name="Untitled Diagram (1)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73178" y="1327118"/>
            <a:ext cx="5395207" cy="42037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86968">
              <a:defRPr sz="4462"/>
            </a:lvl1pPr>
          </a:lstStyle>
          <a:p>
            <a:pPr/>
            <a:r>
              <a:t>Use case: Software Deployment</a:t>
            </a:r>
          </a:p>
        </p:txBody>
      </p:sp>
      <p:sp>
        <p:nvSpPr>
          <p:cNvPr id="155" name="Shape 15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35767" indent="-310895" defTabSz="621791">
              <a:spcBef>
                <a:spcPts val="400"/>
              </a:spcBef>
              <a:defRPr sz="2040"/>
            </a:pPr>
            <a:r>
              <a:t>Participating actors: Developers</a:t>
            </a:r>
          </a:p>
          <a:p>
            <a:pPr marL="335767" indent="-310895" defTabSz="621791">
              <a:spcBef>
                <a:spcPts val="400"/>
              </a:spcBef>
              <a:defRPr sz="2040"/>
            </a:pPr>
            <a:r>
              <a:t>Flow of events: </a:t>
            </a:r>
          </a:p>
          <a:p>
            <a:pPr lvl="1" marL="615574" indent="-310895" defTabSz="621791">
              <a:spcBef>
                <a:spcPts val="400"/>
              </a:spcBef>
              <a:buSzPct val="80000"/>
              <a:defRPr sz="2040"/>
            </a:pPr>
            <a:r>
              <a:t>1. Dev clicks on the commit operational found in the ant targets</a:t>
            </a:r>
          </a:p>
          <a:p>
            <a:pPr lvl="1" marL="615574" indent="-310895" defTabSz="621791">
              <a:spcBef>
                <a:spcPts val="400"/>
              </a:spcBef>
              <a:buSzPct val="80000"/>
              <a:defRPr sz="2040"/>
            </a:pPr>
            <a:r>
              <a:t>2. System copies target/jar into artifactory</a:t>
            </a:r>
          </a:p>
          <a:p>
            <a:pPr lvl="1" marL="615574" indent="-310895" defTabSz="621791">
              <a:spcBef>
                <a:spcPts val="400"/>
              </a:spcBef>
              <a:buSzPct val="80000"/>
              <a:defRPr sz="2040"/>
            </a:pPr>
            <a:r>
              <a:t>3. System deletes previous operational jar file</a:t>
            </a:r>
          </a:p>
          <a:p>
            <a:pPr lvl="1" marL="615574" indent="-310895" defTabSz="621791">
              <a:spcBef>
                <a:spcPts val="400"/>
              </a:spcBef>
              <a:buSzPct val="80000"/>
              <a:defRPr sz="2040"/>
            </a:pPr>
            <a:r>
              <a:t>4. System copies target/jar to … /java/bdi_jars</a:t>
            </a:r>
          </a:p>
          <a:p>
            <a:pPr marL="335767" indent="-310895" defTabSz="621791">
              <a:spcBef>
                <a:spcPts val="400"/>
              </a:spcBef>
              <a:defRPr sz="2040"/>
            </a:pPr>
          </a:p>
          <a:p>
            <a:pPr marL="335767" indent="-310895" defTabSz="621791">
              <a:spcBef>
                <a:spcPts val="400"/>
              </a:spcBef>
              <a:defRPr sz="2040"/>
            </a:pPr>
            <a:r>
              <a:t>Alternative flows:</a:t>
            </a:r>
          </a:p>
          <a:p>
            <a:pPr lvl="1" marL="615574" indent="-310895" defTabSz="621791">
              <a:spcBef>
                <a:spcPts val="400"/>
              </a:spcBef>
              <a:buSzPct val="80000"/>
              <a:defRPr sz="2040"/>
            </a:pPr>
            <a:r>
              <a:t>2a. Artifactory is unavailiable</a:t>
            </a:r>
          </a:p>
          <a:p>
            <a:pPr lvl="1" marL="615574" indent="-310895" defTabSz="621791">
              <a:spcBef>
                <a:spcPts val="400"/>
              </a:spcBef>
              <a:buSzPct val="80000"/>
              <a:defRPr sz="2040"/>
            </a:pPr>
            <a:r>
              <a:t>4a. NFS is unavailable</a:t>
            </a:r>
          </a:p>
          <a:p>
            <a:pPr marL="335767" indent="-310895" defTabSz="621791">
              <a:spcBef>
                <a:spcPts val="400"/>
              </a:spcBef>
              <a:defRPr sz="2040"/>
            </a:pPr>
          </a:p>
          <a:p>
            <a:pPr marL="335767" indent="-310895" defTabSz="621791">
              <a:spcBef>
                <a:spcPts val="400"/>
              </a:spcBef>
              <a:defRPr sz="2040"/>
            </a:pPr>
            <a:r>
              <a:t>Entry Condition: Dev has permissions to write</a:t>
            </a:r>
          </a:p>
          <a:p>
            <a:pPr marL="335767" indent="-310895" defTabSz="621791">
              <a:spcBef>
                <a:spcPts val="400"/>
              </a:spcBef>
              <a:defRPr sz="2040"/>
            </a:pPr>
            <a:r>
              <a:t>Exit Condition: Dev delivers successfully, or gets an error message</a:t>
            </a:r>
          </a:p>
        </p:txBody>
      </p:sp>
      <p:sp>
        <p:nvSpPr>
          <p:cNvPr id="156" name="Shape 156"/>
          <p:cNvSpPr/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Use case: Search</a:t>
            </a:r>
          </a:p>
        </p:txBody>
      </p:sp>
      <p:sp>
        <p:nvSpPr>
          <p:cNvPr id="159" name="Shape 15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85145" indent="-356615" defTabSz="713231">
              <a:spcBef>
                <a:spcPts val="500"/>
              </a:spcBef>
              <a:defRPr sz="2340"/>
            </a:pPr>
            <a:r>
              <a:t>Participating actors: Developers, Users</a:t>
            </a:r>
          </a:p>
          <a:p>
            <a:pPr marL="385145" indent="-356615" defTabSz="713231">
              <a:spcBef>
                <a:spcPts val="500"/>
              </a:spcBef>
              <a:defRPr sz="2340"/>
            </a:pPr>
            <a:r>
              <a:t>Flow of events: </a:t>
            </a:r>
          </a:p>
          <a:p>
            <a:pPr lvl="1" marL="706099" indent="-356615" defTabSz="713231">
              <a:spcBef>
                <a:spcPts val="500"/>
              </a:spcBef>
              <a:buSzPct val="80000"/>
              <a:defRPr sz="2340"/>
            </a:pPr>
            <a:r>
              <a:t>1. Dev / User selects state (operational, development)</a:t>
            </a:r>
          </a:p>
          <a:p>
            <a:pPr lvl="1" marL="706099" indent="-356615" defTabSz="713231">
              <a:spcBef>
                <a:spcPts val="500"/>
              </a:spcBef>
              <a:buSzPct val="80000"/>
              <a:defRPr sz="2340"/>
            </a:pPr>
            <a:r>
              <a:t>2. Dev / User searches for application</a:t>
            </a:r>
          </a:p>
          <a:p>
            <a:pPr marL="385145" indent="-356615" defTabSz="713231">
              <a:spcBef>
                <a:spcPts val="500"/>
              </a:spcBef>
              <a:defRPr sz="2340"/>
            </a:pPr>
          </a:p>
          <a:p>
            <a:pPr marL="385145" indent="-356615" defTabSz="713231">
              <a:spcBef>
                <a:spcPts val="500"/>
              </a:spcBef>
              <a:defRPr sz="2340"/>
            </a:pPr>
            <a:r>
              <a:t>Alternative flows:</a:t>
            </a:r>
          </a:p>
          <a:p>
            <a:pPr lvl="1" marL="706099" indent="-356615" defTabSz="713231">
              <a:spcBef>
                <a:spcPts val="500"/>
              </a:spcBef>
              <a:buSzPct val="80000"/>
              <a:defRPr sz="2340"/>
            </a:pPr>
            <a:r>
              <a:t>2a. System has no matches</a:t>
            </a:r>
          </a:p>
          <a:p>
            <a:pPr marL="385145" indent="-356615" defTabSz="713231">
              <a:spcBef>
                <a:spcPts val="500"/>
              </a:spcBef>
              <a:defRPr sz="2340"/>
            </a:pPr>
          </a:p>
          <a:p>
            <a:pPr marL="385145" indent="-356615" defTabSz="713231">
              <a:spcBef>
                <a:spcPts val="500"/>
              </a:spcBef>
              <a:defRPr sz="2340"/>
            </a:pPr>
            <a:r>
              <a:t>Entry Condition: Dev / User has permissions to read / write </a:t>
            </a:r>
          </a:p>
          <a:p>
            <a:pPr marL="385145" indent="-356615" defTabSz="713231">
              <a:spcBef>
                <a:spcPts val="500"/>
              </a:spcBef>
              <a:defRPr sz="2340"/>
            </a:pPr>
            <a:r>
              <a:t>Exit Condition: Gets results of the search or finds no available matches</a:t>
            </a:r>
          </a:p>
        </p:txBody>
      </p:sp>
      <p:sp>
        <p:nvSpPr>
          <p:cNvPr id="160" name="Shape 160"/>
          <p:cNvSpPr/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59536">
              <a:defRPr sz="4324"/>
            </a:lvl1pPr>
          </a:lstStyle>
          <a:p>
            <a:pPr/>
            <a:r>
              <a:t>Use case: Software configuration</a:t>
            </a:r>
          </a:p>
        </p:txBody>
      </p:sp>
      <p:sp>
        <p:nvSpPr>
          <p:cNvPr id="163" name="Shape 16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96265" indent="-274320" defTabSz="548640">
              <a:spcBef>
                <a:spcPts val="400"/>
              </a:spcBef>
              <a:defRPr sz="1800"/>
            </a:pPr>
            <a:r>
              <a:t>Participating actors: Developers </a:t>
            </a:r>
          </a:p>
          <a:p>
            <a:pPr marL="296265" indent="-274320" defTabSz="548640">
              <a:spcBef>
                <a:spcPts val="400"/>
              </a:spcBef>
              <a:defRPr sz="1800"/>
            </a:pPr>
            <a:r>
              <a:t>Flow of events: </a:t>
            </a:r>
          </a:p>
          <a:p>
            <a:pPr lvl="1" marL="543153" indent="-274320" defTabSz="548640">
              <a:spcBef>
                <a:spcPts val="400"/>
              </a:spcBef>
              <a:buSzPct val="80000"/>
              <a:defRPr sz="1800"/>
            </a:pPr>
            <a:r>
              <a:t>1. Dev searches for application</a:t>
            </a:r>
          </a:p>
          <a:p>
            <a:pPr lvl="1" marL="543153" indent="-274320" defTabSz="548640">
              <a:spcBef>
                <a:spcPts val="400"/>
              </a:spcBef>
              <a:buSzPct val="80000"/>
              <a:defRPr sz="1800"/>
            </a:pPr>
            <a:r>
              <a:t>2. Creates / edits application configuration entry</a:t>
            </a:r>
          </a:p>
          <a:p>
            <a:pPr lvl="1" marL="543153" indent="-274320" defTabSz="548640">
              <a:spcBef>
                <a:spcPts val="400"/>
              </a:spcBef>
              <a:buSzPct val="80000"/>
              <a:defRPr sz="1800"/>
            </a:pPr>
            <a:r>
              <a:t>3. Submits changes</a:t>
            </a:r>
          </a:p>
          <a:p>
            <a:pPr marL="296265" indent="-274320" defTabSz="548640">
              <a:spcBef>
                <a:spcPts val="400"/>
              </a:spcBef>
              <a:defRPr sz="1800"/>
            </a:pPr>
          </a:p>
          <a:p>
            <a:pPr marL="296265" indent="-274320" defTabSz="548640">
              <a:spcBef>
                <a:spcPts val="400"/>
              </a:spcBef>
              <a:defRPr sz="1800"/>
            </a:pPr>
            <a:r>
              <a:t>Alternative flows:</a:t>
            </a:r>
          </a:p>
          <a:p>
            <a:pPr lvl="1" marL="543153" indent="-274320" defTabSz="548640">
              <a:spcBef>
                <a:spcPts val="400"/>
              </a:spcBef>
              <a:buSzPct val="80000"/>
              <a:defRPr sz="1800"/>
            </a:pPr>
            <a:r>
              <a:t>1a. Cannot find application due to permissions</a:t>
            </a:r>
          </a:p>
          <a:p>
            <a:pPr lvl="1" marL="543153" indent="-274320" defTabSz="548640">
              <a:spcBef>
                <a:spcPts val="400"/>
              </a:spcBef>
              <a:buSzPct val="80000"/>
              <a:defRPr sz="1800"/>
            </a:pPr>
            <a:r>
              <a:t>3a. Cannot change config due to permissions</a:t>
            </a:r>
          </a:p>
          <a:p>
            <a:pPr lvl="1" marL="543153" indent="-274320" defTabSz="548640">
              <a:spcBef>
                <a:spcPts val="400"/>
              </a:spcBef>
              <a:buSzPct val="80000"/>
              <a:defRPr sz="1800"/>
            </a:pPr>
            <a:r>
              <a:t>3b. Cannot change config due to invalid values</a:t>
            </a:r>
          </a:p>
          <a:p>
            <a:pPr lvl="1" marL="543153" indent="-274320" defTabSz="548640">
              <a:spcBef>
                <a:spcPts val="400"/>
              </a:spcBef>
              <a:buSzPct val="80000"/>
              <a:defRPr sz="1800"/>
            </a:pPr>
            <a:r>
              <a:t>3c. Cannot change config due to simultaneous changes </a:t>
            </a:r>
          </a:p>
          <a:p>
            <a:pPr marL="296265" indent="-274320" defTabSz="548640">
              <a:spcBef>
                <a:spcPts val="400"/>
              </a:spcBef>
              <a:defRPr sz="1800"/>
            </a:pPr>
          </a:p>
          <a:p>
            <a:pPr marL="296265" indent="-274320" defTabSz="548640">
              <a:spcBef>
                <a:spcPts val="400"/>
              </a:spcBef>
              <a:defRPr sz="1800"/>
            </a:pPr>
            <a:r>
              <a:t>Entry Condition: Dev has permissions to read / write </a:t>
            </a:r>
          </a:p>
          <a:p>
            <a:pPr marL="296265" indent="-274320" defTabSz="548640">
              <a:spcBef>
                <a:spcPts val="400"/>
              </a:spcBef>
              <a:defRPr sz="1800"/>
            </a:pPr>
            <a:r>
              <a:t>Exit Condition: Configuration gets successfully changes</a:t>
            </a:r>
          </a:p>
        </p:txBody>
      </p:sp>
      <p:sp>
        <p:nvSpPr>
          <p:cNvPr id="164" name="Shape 164"/>
          <p:cNvSpPr/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Use case: Launch application</a:t>
            </a:r>
          </a:p>
        </p:txBody>
      </p:sp>
      <p:sp>
        <p:nvSpPr>
          <p:cNvPr id="167" name="Shape 16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35767" indent="-310895" defTabSz="621791">
              <a:spcBef>
                <a:spcPts val="400"/>
              </a:spcBef>
              <a:defRPr sz="2040"/>
            </a:pPr>
            <a:r>
              <a:t>Participating actors: Developers, Users</a:t>
            </a:r>
          </a:p>
          <a:p>
            <a:pPr marL="335767" indent="-310895" defTabSz="621791">
              <a:spcBef>
                <a:spcPts val="400"/>
              </a:spcBef>
              <a:defRPr sz="2040"/>
            </a:pPr>
            <a:r>
              <a:t>Flow of events: </a:t>
            </a:r>
          </a:p>
          <a:p>
            <a:pPr lvl="1" marL="615574" indent="-310895" defTabSz="621791">
              <a:spcBef>
                <a:spcPts val="400"/>
              </a:spcBef>
              <a:buSzPct val="80000"/>
              <a:defRPr sz="2040"/>
            </a:pPr>
            <a:r>
              <a:t>1. Search (filters) for application</a:t>
            </a:r>
          </a:p>
          <a:p>
            <a:pPr lvl="1" marL="615574" indent="-310895" defTabSz="621791">
              <a:spcBef>
                <a:spcPts val="400"/>
              </a:spcBef>
              <a:buSzPct val="80000"/>
              <a:defRPr sz="2040"/>
            </a:pPr>
            <a:r>
              <a:t>2. Select application</a:t>
            </a:r>
          </a:p>
          <a:p>
            <a:pPr lvl="1" marL="615574" indent="-310895" defTabSz="621791">
              <a:spcBef>
                <a:spcPts val="400"/>
              </a:spcBef>
              <a:buSzPct val="80000"/>
              <a:defRPr sz="2040"/>
            </a:pPr>
            <a:r>
              <a:t>3. Run application</a:t>
            </a:r>
          </a:p>
          <a:p>
            <a:pPr lvl="1" marL="615574" indent="-310895" defTabSz="621791">
              <a:spcBef>
                <a:spcPts val="400"/>
              </a:spcBef>
              <a:buSzPct val="80000"/>
              <a:defRPr sz="2040"/>
            </a:pPr>
          </a:p>
          <a:p>
            <a:pPr marL="335767" indent="-310895" defTabSz="621791">
              <a:spcBef>
                <a:spcPts val="400"/>
              </a:spcBef>
              <a:defRPr sz="2040"/>
            </a:pPr>
            <a:r>
              <a:t>Alternative flows:</a:t>
            </a:r>
          </a:p>
          <a:p>
            <a:pPr lvl="1" marL="615574" indent="-310895" defTabSz="621791">
              <a:spcBef>
                <a:spcPts val="400"/>
              </a:spcBef>
              <a:buSzPct val="80000"/>
              <a:defRPr sz="2040"/>
            </a:pPr>
            <a:r>
              <a:t>1a. Results not found due to permissions</a:t>
            </a:r>
          </a:p>
          <a:p>
            <a:pPr lvl="1" marL="615574" indent="-310895" defTabSz="621791">
              <a:spcBef>
                <a:spcPts val="400"/>
              </a:spcBef>
              <a:buSzPct val="80000"/>
              <a:defRPr sz="2040"/>
            </a:pPr>
            <a:r>
              <a:t>3a. Fails to run application (possible dependency problem)</a:t>
            </a:r>
          </a:p>
          <a:p>
            <a:pPr lvl="1" marL="615574" indent="-310895" defTabSz="621791">
              <a:spcBef>
                <a:spcPts val="400"/>
              </a:spcBef>
              <a:buSzPct val="80000"/>
              <a:defRPr sz="2040"/>
            </a:pPr>
          </a:p>
          <a:p>
            <a:pPr marL="335767" indent="-310895" defTabSz="621791">
              <a:spcBef>
                <a:spcPts val="400"/>
              </a:spcBef>
              <a:defRPr sz="2040"/>
            </a:pPr>
            <a:r>
              <a:t>Entry Condition: Dev / User has permissions to read  </a:t>
            </a:r>
          </a:p>
          <a:p>
            <a:pPr marL="335767" indent="-310895" defTabSz="621791">
              <a:spcBef>
                <a:spcPts val="400"/>
              </a:spcBef>
              <a:defRPr sz="2040"/>
            </a:pPr>
            <a:r>
              <a:t>Exit Condition: Runs application successfully or user /dev gets error message</a:t>
            </a:r>
          </a:p>
        </p:txBody>
      </p:sp>
      <p:sp>
        <p:nvSpPr>
          <p:cNvPr id="168" name="Shape 168"/>
          <p:cNvSpPr/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CERNCorporate4-3">
  <a:themeElements>
    <a:clrScheme name="CERNCorporate4-3">
      <a:dk1>
        <a:srgbClr val="104282"/>
      </a:dk1>
      <a:lt1>
        <a:srgbClr val="0055A0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CERNCorporate4-3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CERNCorporate4-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51343"/>
          </a:schemeClr>
        </a:solidFill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55A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55A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CERNCorporate4-3">
  <a:themeElements>
    <a:clrScheme name="CERNCorporate4-3">
      <a:dk1>
        <a:srgbClr val="A0A0A0"/>
      </a:dk1>
      <a:lt1>
        <a:srgbClr val="0055A0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CERNCorporate4-3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CERNCorporate4-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51343"/>
          </a:schemeClr>
        </a:solidFill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55A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55A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