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3"/>
    <p:sldId id="420" r:id="rId4"/>
    <p:sldId id="421" r:id="rId5"/>
    <p:sldId id="422" r:id="rId6"/>
    <p:sldId id="423" r:id="rId7"/>
    <p:sldId id="430" r:id="rId8"/>
    <p:sldId id="441" r:id="rId9"/>
    <p:sldId id="442" r:id="rId10"/>
    <p:sldId id="443" r:id="rId11"/>
    <p:sldId id="445" r:id="rId12"/>
    <p:sldId id="444" r:id="rId13"/>
    <p:sldId id="446" r:id="rId14"/>
    <p:sldId id="448" r:id="rId15"/>
    <p:sldId id="449" r:id="rId16"/>
    <p:sldId id="450" r:id="rId17"/>
    <p:sldId id="424" r:id="rId18"/>
    <p:sldId id="425" r:id="rId19"/>
    <p:sldId id="426" r:id="rId20"/>
    <p:sldId id="427" r:id="rId21"/>
    <p:sldId id="428" r:id="rId22"/>
    <p:sldId id="471" r:id="rId23"/>
    <p:sldId id="429" r:id="rId24"/>
    <p:sldId id="461" r:id="rId25"/>
    <p:sldId id="464" r:id="rId26"/>
    <p:sldId id="463" r:id="rId27"/>
    <p:sldId id="462" r:id="rId28"/>
    <p:sldId id="431" r:id="rId29"/>
    <p:sldId id="417" r:id="rId30"/>
    <p:sldId id="350" r:id="rId31"/>
    <p:sldId id="382" r:id="rId32"/>
  </p:sldIdLst>
  <p:sldSz cx="9144000" cy="6858000" type="screen4x3"/>
  <p:notesSz cx="7315200" cy="96012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u="none" kern="1200" baseline="0">
        <a:solidFill>
          <a:schemeClr val="tx1"/>
        </a:solidFill>
        <a:latin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66"/>
    <a:srgbClr val="A50021"/>
    <a:srgbClr val="990000"/>
    <a:srgbClr val="CC6600"/>
    <a:srgbClr val="0066FF"/>
    <a:srgbClr val="FFFF99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4" Type="http://schemas.openxmlformats.org/officeDocument/2006/relationships/image" Target="../media/image31.wmf"/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7" Type="http://schemas.openxmlformats.org/officeDocument/2006/relationships/image" Target="../media/image42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6.vml.rels><?xml version="1.0" encoding="UTF-8" standalone="yes"?>
<Relationships xmlns="http://schemas.openxmlformats.org/package/2006/relationships"><Relationship Id="rId4" Type="http://schemas.openxmlformats.org/officeDocument/2006/relationships/image" Target="../media/image46.wmf"/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4.wmf"/><Relationship Id="rId1" Type="http://schemas.openxmlformats.org/officeDocument/2006/relationships/image" Target="../media/image4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9.wmf"/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3.vml.rels><?xml version="1.0" encoding="UTF-8" standalone="yes"?>
<Relationships xmlns="http://schemas.openxmlformats.org/package/2006/relationships"><Relationship Id="rId7" Type="http://schemas.openxmlformats.org/officeDocument/2006/relationships/image" Target="../media/image69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5.vml.rels><?xml version="1.0" encoding="UTF-8" standalone="yes"?>
<Relationships xmlns="http://schemas.openxmlformats.org/package/2006/relationships"><Relationship Id="rId4" Type="http://schemas.openxmlformats.org/officeDocument/2006/relationships/image" Target="../media/image76.wmf"/><Relationship Id="rId3" Type="http://schemas.openxmlformats.org/officeDocument/2006/relationships/image" Target="../media/image75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79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8.wmf"/><Relationship Id="rId4" Type="http://schemas.openxmlformats.org/officeDocument/2006/relationships/image" Target="../media/image4.wmf"/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4" Type="http://schemas.openxmlformats.org/officeDocument/2006/relationships/image" Target="../media/image21.wmf"/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页眉占位符 30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2885" tIns="46442" rIns="92885" bIns="46442"/>
          <a:p>
            <a:pPr lvl="0" defTabSz="929005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3075" name="日期占位符 3074"/>
          <p:cNvSpPr>
            <a:spLocks noGrp="1"/>
          </p:cNvSpPr>
          <p:nvPr>
            <p:ph type="dt" idx="1"/>
          </p:nvPr>
        </p:nvSpPr>
        <p:spPr>
          <a:xfrm>
            <a:off x="4141788" y="0"/>
            <a:ext cx="3171825" cy="47942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2885" tIns="46442" rIns="92885" bIns="46442"/>
          <a:p>
            <a:pPr lvl="0" algn="r" defTabSz="929005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3076" name="幻灯片图像占位符 3075"/>
          <p:cNvSpPr>
            <a:spLocks noGrp="1" noRot="1"/>
          </p:cNvSpPr>
          <p:nvPr>
            <p:ph type="sldImg"/>
          </p:nvPr>
        </p:nvSpPr>
        <p:spPr>
          <a:xfrm>
            <a:off x="1230313" y="719138"/>
            <a:ext cx="4852987" cy="36004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文本占位符 3076"/>
          <p:cNvSpPr>
            <a:spLocks noGrp="1" noRot="1"/>
          </p:cNvSpPr>
          <p:nvPr>
            <p:ph type="body" sz="quarter"/>
          </p:nvPr>
        </p:nvSpPr>
        <p:spPr>
          <a:xfrm>
            <a:off x="730250" y="4559300"/>
            <a:ext cx="5853113" cy="4321175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ctr"/>
          <a:p>
            <a:pPr lvl="0"/>
            <a:r>
              <a:rPr lang="en-US" altLang="x-none" dirty="0"/>
              <a:t>Click to edit Master text styles</a:t>
            </a:r>
            <a:endParaRPr lang="en-US" altLang="x-none" dirty="0"/>
          </a:p>
          <a:p>
            <a:pPr lvl="1" indent="0"/>
            <a:r>
              <a:rPr lang="en-US" altLang="x-none" dirty="0"/>
              <a:t>Second level</a:t>
            </a:r>
            <a:endParaRPr lang="en-US" altLang="x-none" dirty="0"/>
          </a:p>
          <a:p>
            <a:pPr lvl="2" indent="0"/>
            <a:r>
              <a:rPr lang="en-US" altLang="x-none" dirty="0"/>
              <a:t>Third level</a:t>
            </a:r>
            <a:endParaRPr lang="en-US" altLang="x-none" dirty="0"/>
          </a:p>
          <a:p>
            <a:pPr lvl="3" indent="0"/>
            <a:r>
              <a:rPr lang="en-US" altLang="x-none" dirty="0"/>
              <a:t>Fourth level</a:t>
            </a:r>
            <a:endParaRPr lang="en-US" altLang="x-none" dirty="0"/>
          </a:p>
          <a:p>
            <a:pPr lvl="4" indent="0"/>
            <a:r>
              <a:rPr lang="en-US" altLang="x-none" dirty="0"/>
              <a:t>Fifth level</a:t>
            </a:r>
            <a:endParaRPr lang="en-US" altLang="x-none" dirty="0"/>
          </a:p>
        </p:txBody>
      </p:sp>
      <p:sp>
        <p:nvSpPr>
          <p:cNvPr id="3078" name="页脚占位符 3077"/>
          <p:cNvSpPr>
            <a:spLocks noGrp="1"/>
          </p:cNvSpPr>
          <p:nvPr>
            <p:ph type="ftr" sz="quarter" idx="4"/>
          </p:nvPr>
        </p:nvSpPr>
        <p:spPr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2885" tIns="46442" rIns="92885" bIns="46442" anchor="b"/>
          <a:p>
            <a:pPr lvl="0" defTabSz="929005" fontAlgn="base"/>
            <a:endParaRPr lang="en-US" altLang="x-none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3079" name="灯片编号占位符 3078"/>
          <p:cNvSpPr>
            <a:spLocks noGrp="1"/>
          </p:cNvSpPr>
          <p:nvPr>
            <p:ph type="sldNum" sz="quarter" idx="5"/>
          </p:nvPr>
        </p:nvSpPr>
        <p:spPr>
          <a:xfrm>
            <a:off x="4141788" y="9118600"/>
            <a:ext cx="3171825" cy="48101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2885" tIns="46442" rIns="92885" bIns="46442" anchor="b"/>
          <a:p>
            <a:pPr lvl="0" algn="r" defTabSz="929005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z="12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52930" cy="597376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en-US" altLang="x-none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z="1350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marL="0" lvl="0" indent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 indent="-285750"/>
            <a:r>
              <a:rPr lang="en-US" altLang="zh-CN"/>
              <a:t>Second level</a:t>
            </a:r>
            <a:endParaRPr lang="en-US" altLang="zh-CN"/>
          </a:p>
          <a:p>
            <a:pPr lvl="2" indent="-228600"/>
            <a:r>
              <a:rPr lang="en-US" altLang="zh-CN"/>
              <a:t>Third level</a:t>
            </a:r>
            <a:endParaRPr lang="en-US" altLang="zh-CN"/>
          </a:p>
          <a:p>
            <a:pPr lvl="3" indent="-228600"/>
            <a:r>
              <a:rPr lang="en-US" altLang="zh-CN"/>
              <a:t>Fourth level</a:t>
            </a:r>
            <a:endParaRPr lang="en-US" altLang="zh-CN"/>
          </a:p>
          <a:p>
            <a:pPr lvl="4" indent="-228600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2362200" y="6553200"/>
            <a:ext cx="4495800" cy="228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>
                <a:solidFill>
                  <a:srgbClr val="0066FF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r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Gang Wang for REU</a:t>
            </a:r>
            <a:endParaRPr lang="zh-CN" altLang="en-US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858000" y="6537325"/>
            <a:ext cx="2133600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>
                <a:solidFill>
                  <a:srgbClr val="0066FF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4400" u="none" kern="1200" baseline="0">
          <a:solidFill>
            <a:srgbClr val="0066FF"/>
          </a:solidFill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•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–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•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–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»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»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»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»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10000"/>
        </a:lnSpc>
        <a:spcBef>
          <a:spcPct val="25000"/>
        </a:spcBef>
        <a:spcAft>
          <a:spcPct val="0"/>
        </a:spcAft>
        <a:buChar char="»"/>
        <a:defRPr sz="2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0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6.wmf"/><Relationship Id="rId3" Type="http://schemas.openxmlformats.org/officeDocument/2006/relationships/oleObject" Target="../embeddings/oleObject26.bin"/><Relationship Id="rId2" Type="http://schemas.openxmlformats.org/officeDocument/2006/relationships/image" Target="../media/image21.wmf"/><Relationship Id="rId1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7.wmf"/><Relationship Id="rId1" Type="http://schemas.openxmlformats.org/officeDocument/2006/relationships/oleObject" Target="../embeddings/oleObject27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image" Target="../media/image31.wmf"/><Relationship Id="rId7" Type="http://schemas.openxmlformats.org/officeDocument/2006/relationships/oleObject" Target="../embeddings/oleObject31.bin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9.wmf"/><Relationship Id="rId3" Type="http://schemas.openxmlformats.org/officeDocument/2006/relationships/oleObject" Target="../embeddings/oleObject29.bin"/><Relationship Id="rId2" Type="http://schemas.openxmlformats.org/officeDocument/2006/relationships/image" Target="../media/image28.wmf"/><Relationship Id="rId10" Type="http://schemas.openxmlformats.org/officeDocument/2006/relationships/vmlDrawing" Target="../drawings/vmlDrawing12.vml"/><Relationship Id="rId1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3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3.wmf"/><Relationship Id="rId3" Type="http://schemas.openxmlformats.org/officeDocument/2006/relationships/oleObject" Target="../embeddings/oleObject33.bin"/><Relationship Id="rId2" Type="http://schemas.openxmlformats.org/officeDocument/2006/relationships/image" Target="../media/image32.wmf"/><Relationship Id="rId1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4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5.wmf"/><Relationship Id="rId3" Type="http://schemas.openxmlformats.org/officeDocument/2006/relationships/oleObject" Target="../embeddings/oleObject36.bin"/><Relationship Id="rId2" Type="http://schemas.openxmlformats.org/officeDocument/2006/relationships/image" Target="../media/image32.wmf"/><Relationship Id="rId1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1.bin"/><Relationship Id="rId8" Type="http://schemas.openxmlformats.org/officeDocument/2006/relationships/image" Target="../media/image39.wmf"/><Relationship Id="rId7" Type="http://schemas.openxmlformats.org/officeDocument/2006/relationships/oleObject" Target="../embeddings/oleObject40.bin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37.wmf"/><Relationship Id="rId3" Type="http://schemas.openxmlformats.org/officeDocument/2006/relationships/oleObject" Target="../embeddings/oleObject38.bin"/><Relationship Id="rId2" Type="http://schemas.openxmlformats.org/officeDocument/2006/relationships/image" Target="../media/image36.wmf"/><Relationship Id="rId16" Type="http://schemas.openxmlformats.org/officeDocument/2006/relationships/vmlDrawing" Target="../drawings/vmlDrawing15.vml"/><Relationship Id="rId15" Type="http://schemas.openxmlformats.org/officeDocument/2006/relationships/slideLayout" Target="../slideLayouts/slideLayout14.xml"/><Relationship Id="rId14" Type="http://schemas.openxmlformats.org/officeDocument/2006/relationships/image" Target="../media/image42.wmf"/><Relationship Id="rId13" Type="http://schemas.openxmlformats.org/officeDocument/2006/relationships/oleObject" Target="../embeddings/oleObject43.bin"/><Relationship Id="rId12" Type="http://schemas.openxmlformats.org/officeDocument/2006/relationships/image" Target="../media/image41.wmf"/><Relationship Id="rId11" Type="http://schemas.openxmlformats.org/officeDocument/2006/relationships/oleObject" Target="../embeddings/oleObject42.bin"/><Relationship Id="rId10" Type="http://schemas.openxmlformats.org/officeDocument/2006/relationships/image" Target="../media/image40.wmf"/><Relationship Id="rId1" Type="http://schemas.openxmlformats.org/officeDocument/2006/relationships/oleObject" Target="../embeddings/oleObject37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46.wmf"/><Relationship Id="rId7" Type="http://schemas.openxmlformats.org/officeDocument/2006/relationships/oleObject" Target="../embeddings/oleObject47.bin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4.wmf"/><Relationship Id="rId3" Type="http://schemas.openxmlformats.org/officeDocument/2006/relationships/oleObject" Target="../embeddings/oleObject45.bin"/><Relationship Id="rId2" Type="http://schemas.openxmlformats.org/officeDocument/2006/relationships/image" Target="../media/image43.wmf"/><Relationship Id="rId10" Type="http://schemas.openxmlformats.org/officeDocument/2006/relationships/vmlDrawing" Target="../drawings/vmlDrawing16.vml"/><Relationship Id="rId1" Type="http://schemas.openxmlformats.org/officeDocument/2006/relationships/oleObject" Target="../embeddings/oleObject4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7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4.wmf"/><Relationship Id="rId3" Type="http://schemas.openxmlformats.org/officeDocument/2006/relationships/oleObject" Target="../embeddings/oleObject49.bin"/><Relationship Id="rId2" Type="http://schemas.openxmlformats.org/officeDocument/2006/relationships/image" Target="../media/image47.wmf"/><Relationship Id="rId1" Type="http://schemas.openxmlformats.org/officeDocument/2006/relationships/oleObject" Target="../embeddings/oleObject48.bin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8.v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0.wmf"/><Relationship Id="rId3" Type="http://schemas.openxmlformats.org/officeDocument/2006/relationships/oleObject" Target="../embeddings/oleObject52.bin"/><Relationship Id="rId2" Type="http://schemas.openxmlformats.org/officeDocument/2006/relationships/image" Target="../media/image49.wmf"/><Relationship Id="rId1" Type="http://schemas.openxmlformats.org/officeDocument/2006/relationships/oleObject" Target="../embeddings/oleObject51.bin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9.v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2.wmf"/><Relationship Id="rId3" Type="http://schemas.openxmlformats.org/officeDocument/2006/relationships/oleObject" Target="../embeddings/oleObject54.bin"/><Relationship Id="rId2" Type="http://schemas.openxmlformats.org/officeDocument/2006/relationships/image" Target="../media/image51.emf"/><Relationship Id="rId1" Type="http://schemas.openxmlformats.org/officeDocument/2006/relationships/oleObject" Target="../embeddings/oleObject5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2.wmf"/><Relationship Id="rId1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0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54.wmf"/><Relationship Id="rId3" Type="http://schemas.openxmlformats.org/officeDocument/2006/relationships/oleObject" Target="../embeddings/oleObject56.bin"/><Relationship Id="rId2" Type="http://schemas.openxmlformats.org/officeDocument/2006/relationships/image" Target="../media/image53.wmf"/><Relationship Id="rId1" Type="http://schemas.openxmlformats.org/officeDocument/2006/relationships/oleObject" Target="../embeddings/oleObject55.bin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59.wmf"/><Relationship Id="rId7" Type="http://schemas.openxmlformats.org/officeDocument/2006/relationships/oleObject" Target="../embeddings/oleObject61.bin"/><Relationship Id="rId6" Type="http://schemas.openxmlformats.org/officeDocument/2006/relationships/image" Target="../media/image58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57.wmf"/><Relationship Id="rId3" Type="http://schemas.openxmlformats.org/officeDocument/2006/relationships/oleObject" Target="../embeddings/oleObject59.bin"/><Relationship Id="rId2" Type="http://schemas.openxmlformats.org/officeDocument/2006/relationships/image" Target="../media/image56.emf"/><Relationship Id="rId10" Type="http://schemas.openxmlformats.org/officeDocument/2006/relationships/vmlDrawing" Target="../drawings/vmlDrawing21.vml"/><Relationship Id="rId1" Type="http://schemas.openxmlformats.org/officeDocument/2006/relationships/oleObject" Target="../embeddings/oleObject5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2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61.wmf"/><Relationship Id="rId3" Type="http://schemas.openxmlformats.org/officeDocument/2006/relationships/oleObject" Target="../embeddings/oleObject63.bin"/><Relationship Id="rId2" Type="http://schemas.openxmlformats.org/officeDocument/2006/relationships/image" Target="../media/image60.wmf"/><Relationship Id="rId1" Type="http://schemas.openxmlformats.org/officeDocument/2006/relationships/oleObject" Target="../embeddings/oleObject62.bin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9.bin"/><Relationship Id="rId8" Type="http://schemas.openxmlformats.org/officeDocument/2006/relationships/image" Target="../media/image66.wmf"/><Relationship Id="rId7" Type="http://schemas.openxmlformats.org/officeDocument/2006/relationships/oleObject" Target="../embeddings/oleObject68.bin"/><Relationship Id="rId6" Type="http://schemas.openxmlformats.org/officeDocument/2006/relationships/image" Target="../media/image65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64.wmf"/><Relationship Id="rId3" Type="http://schemas.openxmlformats.org/officeDocument/2006/relationships/oleObject" Target="../embeddings/oleObject66.bin"/><Relationship Id="rId2" Type="http://schemas.openxmlformats.org/officeDocument/2006/relationships/image" Target="../media/image63.wmf"/><Relationship Id="rId16" Type="http://schemas.openxmlformats.org/officeDocument/2006/relationships/vmlDrawing" Target="../drawings/vmlDrawing23.v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69.wmf"/><Relationship Id="rId13" Type="http://schemas.openxmlformats.org/officeDocument/2006/relationships/oleObject" Target="../embeddings/oleObject71.bin"/><Relationship Id="rId12" Type="http://schemas.openxmlformats.org/officeDocument/2006/relationships/image" Target="../media/image68.wmf"/><Relationship Id="rId11" Type="http://schemas.openxmlformats.org/officeDocument/2006/relationships/oleObject" Target="../embeddings/oleObject70.bin"/><Relationship Id="rId10" Type="http://schemas.openxmlformats.org/officeDocument/2006/relationships/image" Target="../media/image67.wmf"/><Relationship Id="rId1" Type="http://schemas.openxmlformats.org/officeDocument/2006/relationships/oleObject" Target="../embeddings/oleObject65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4.v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70.png"/><Relationship Id="rId2" Type="http://schemas.openxmlformats.org/officeDocument/2006/relationships/image" Target="../media/image16.wmf"/><Relationship Id="rId1" Type="http://schemas.openxmlformats.org/officeDocument/2006/relationships/oleObject" Target="../embeddings/oleObject72.bin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6.bin"/><Relationship Id="rId8" Type="http://schemas.openxmlformats.org/officeDocument/2006/relationships/image" Target="../media/image75.wmf"/><Relationship Id="rId7" Type="http://schemas.openxmlformats.org/officeDocument/2006/relationships/oleObject" Target="../embeddings/oleObject75.bin"/><Relationship Id="rId6" Type="http://schemas.openxmlformats.org/officeDocument/2006/relationships/image" Target="../media/image74.GIF"/><Relationship Id="rId5" Type="http://schemas.openxmlformats.org/officeDocument/2006/relationships/image" Target="../media/image73.GIF"/><Relationship Id="rId4" Type="http://schemas.openxmlformats.org/officeDocument/2006/relationships/image" Target="../media/image72.wmf"/><Relationship Id="rId3" Type="http://schemas.openxmlformats.org/officeDocument/2006/relationships/oleObject" Target="../embeddings/oleObject74.bin"/><Relationship Id="rId2" Type="http://schemas.openxmlformats.org/officeDocument/2006/relationships/image" Target="../media/image71.wmf"/><Relationship Id="rId12" Type="http://schemas.openxmlformats.org/officeDocument/2006/relationships/vmlDrawing" Target="../drawings/vmlDrawing25.v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76.wmf"/><Relationship Id="rId1" Type="http://schemas.openxmlformats.org/officeDocument/2006/relationships/oleObject" Target="../embeddings/oleObject7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6.v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80.png"/><Relationship Id="rId3" Type="http://schemas.openxmlformats.org/officeDocument/2006/relationships/image" Target="../media/image79.wmf"/><Relationship Id="rId2" Type="http://schemas.openxmlformats.org/officeDocument/2006/relationships/oleObject" Target="../embeddings/oleObject77.bin"/><Relationship Id="rId1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.bin"/><Relationship Id="rId8" Type="http://schemas.openxmlformats.org/officeDocument/2006/relationships/image" Target="../media/image4.wmf"/><Relationship Id="rId7" Type="http://schemas.openxmlformats.org/officeDocument/2006/relationships/oleObject" Target="../embeddings/oleObject8.bin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5.wmf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8.wmf"/><Relationship Id="rId1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7.v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6.png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wmf"/><Relationship Id="rId3" Type="http://schemas.openxmlformats.org/officeDocument/2006/relationships/oleObject" Target="../embeddings/oleObject80.bin"/><Relationship Id="rId2" Type="http://schemas.openxmlformats.org/officeDocument/2006/relationships/image" Target="../media/image82.wmf"/><Relationship Id="rId1" Type="http://schemas.openxmlformats.org/officeDocument/2006/relationships/oleObject" Target="../embeddings/oleObject79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2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9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13.wmf"/><Relationship Id="rId1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6.wmf"/><Relationship Id="rId1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7.wmf"/><Relationship Id="rId1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image" Target="../media/image21.wmf"/><Relationship Id="rId7" Type="http://schemas.openxmlformats.org/officeDocument/2006/relationships/oleObject" Target="../embeddings/oleObject22.bin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9.wmf"/><Relationship Id="rId3" Type="http://schemas.openxmlformats.org/officeDocument/2006/relationships/oleObject" Target="../embeddings/oleObject20.bin"/><Relationship Id="rId2" Type="http://schemas.openxmlformats.org/officeDocument/2006/relationships/image" Target="../media/image18.wmf"/><Relationship Id="rId10" Type="http://schemas.openxmlformats.org/officeDocument/2006/relationships/vmlDrawing" Target="../drawings/vmlDrawing8.vml"/><Relationship Id="rId1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9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4.bin"/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副标题 3074"/>
          <p:cNvSpPr>
            <a:spLocks noGrp="1"/>
          </p:cNvSpPr>
          <p:nvPr>
            <p:ph type="subTitle" idx="1"/>
          </p:nvPr>
        </p:nvSpPr>
        <p:spPr>
          <a:xfrm>
            <a:off x="2642870" y="2134235"/>
            <a:ext cx="3983990" cy="841375"/>
          </a:xfrm>
        </p:spPr>
        <p:txBody>
          <a:bodyPr anchor="t"/>
          <a:p>
            <a:pPr defTabSz="914400">
              <a:buNone/>
            </a:pPr>
            <a:r>
              <a:rPr lang="en-US" altLang="zh-CN" sz="2800" i="1" kern="1200" baseline="0">
                <a:solidFill>
                  <a:schemeClr val="accent2"/>
                </a:solidFill>
                <a:latin typeface="Papyrus" panose="03070502060502030205" charset="0"/>
                <a:ea typeface="+mn-ea"/>
                <a:cs typeface="+mn-cs"/>
              </a:rPr>
              <a:t>Gang Wang</a:t>
            </a:r>
            <a:r>
              <a:rPr lang="en-US" altLang="zh-CN" sz="2800" kern="1200" baseline="0">
                <a:solidFill>
                  <a:schemeClr val="accent2"/>
                </a:solidFill>
                <a:latin typeface="Papyrus" panose="03070502060502030205" charset="0"/>
                <a:ea typeface="+mn-ea"/>
                <a:cs typeface="+mn-cs"/>
              </a:rPr>
              <a:t> </a:t>
            </a:r>
            <a:r>
              <a:rPr lang="en-US" altLang="zh-CN" sz="28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(UCLA)</a:t>
            </a:r>
            <a:endParaRPr lang="en-US" altLang="zh-CN" sz="2800" kern="1200" baseline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标题 4100"/>
          <p:cNvSpPr>
            <a:spLocks noGrp="1"/>
          </p:cNvSpPr>
          <p:nvPr>
            <p:ph type="ctrTitle"/>
          </p:nvPr>
        </p:nvSpPr>
        <p:spPr>
          <a:xfrm>
            <a:off x="558165" y="460375"/>
            <a:ext cx="7983855" cy="1371600"/>
          </a:xfrm>
        </p:spPr>
        <p:txBody>
          <a:bodyPr anchor="ctr"/>
          <a:p>
            <a:pPr defTabSz="914400">
              <a:buNone/>
            </a:pPr>
            <a:r>
              <a:rPr lang="en-US" altLang="zh-CN" sz="4400" kern="1200" baseline="0">
                <a:solidFill>
                  <a:srgbClr val="0070C0"/>
                </a:solidFill>
                <a:latin typeface="Comic Sans MS" panose="030F0702030302020204" pitchFamily="2" charset="0"/>
                <a:ea typeface="宋体" panose="02010600030101010101" pitchFamily="2" charset="-122"/>
                <a:cs typeface="+mj-cs"/>
              </a:rPr>
              <a:t>CME/CVE in high-energy heavy-ion collisions</a:t>
            </a:r>
            <a:endParaRPr lang="en-US" altLang="zh-CN" sz="4400" kern="1200" baseline="0">
              <a:solidFill>
                <a:srgbClr val="0070C0"/>
              </a:solidFill>
              <a:latin typeface="Comic Sans MS" panose="030F0702030302020204" pitchFamily="2" charset="0"/>
              <a:ea typeface="宋体" panose="02010600030101010101" pitchFamily="2" charset="-122"/>
              <a:cs typeface="+mj-cs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359785" y="3192145"/>
          <a:ext cx="2800183" cy="3623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2333625" imgH="3019425" progId="Paint.Picture">
                  <p:embed/>
                </p:oleObj>
              </mc:Choice>
              <mc:Fallback>
                <p:oleObj name="" r:id="rId1" imgW="2333625" imgH="3019425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3359785" y="3192145"/>
                        <a:ext cx="2800183" cy="3623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v</a:t>
            </a:r>
            <a:r>
              <a:rPr lang="en-US" altLang="zh-CN" sz="3400" b="0" baseline="-2500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1</a:t>
            </a:r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 in Cu+Au@200 GeV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19065" y="617855"/>
            <a:ext cx="3921760" cy="414528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 lvl="1">
              <a:buFont typeface="Wingdings" panose="05000000000000000000" charset="0"/>
            </a:pPr>
            <a:endParaRPr lang="en-US" altLang="zh-CN" i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  <a:sym typeface="+mn-ea"/>
            </a:endParaRPr>
          </a:p>
          <a:p>
            <a:pPr lvl="1">
              <a:buFont typeface="Wingdings" panose="05000000000000000000" charset="0"/>
            </a:pPr>
            <a:endParaRPr lang="en-US" altLang="zh-CN" sz="2000" i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  <a:sym typeface="+mn-ea"/>
            </a:endParaRPr>
          </a:p>
          <a:p>
            <a:pPr lvl="1">
              <a:buFont typeface="Wingdings" panose="05000000000000000000" charset="0"/>
            </a:pPr>
            <a:r>
              <a:rPr lang="en-US" altLang="zh-CN" sz="2000" i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ψ</a:t>
            </a:r>
            <a:r>
              <a:rPr lang="en-US" altLang="zh-CN" sz="2000" baseline="-25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E</a:t>
            </a: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: </a:t>
            </a: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electric field direction</a:t>
            </a: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Wingdings" panose="05000000000000000000" charset="0"/>
            </a:pP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en-US" altLang="zh-CN" sz="2000" i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d</a:t>
            </a:r>
            <a:r>
              <a:rPr lang="en-US" altLang="zh-CN" sz="2000" baseline="-25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E</a:t>
            </a: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: electric dipole</a:t>
            </a:r>
            <a:endParaRPr lang="en-US" altLang="zh-CN" sz="14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1">
              <a:buFont typeface="Wingdings" panose="05000000000000000000" charset="0"/>
            </a:pPr>
            <a:endParaRPr lang="en-US" altLang="zh-CN" sz="14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On average, </a:t>
            </a:r>
            <a:r>
              <a:rPr lang="en-US" altLang="zh-CN" i="1">
                <a:solidFill>
                  <a:schemeClr val="tx1"/>
                </a:solidFill>
                <a:effectLst/>
                <a:cs typeface="Arial" panose="020B0604020202020204" pitchFamily="34" charset="0"/>
                <a:sym typeface="+mn-ea"/>
              </a:rPr>
              <a:t>ψ</a:t>
            </a:r>
            <a:r>
              <a:rPr lang="en-US" altLang="zh-CN" baseline="-25000"/>
              <a:t>E</a:t>
            </a:r>
            <a:r>
              <a:rPr lang="en-US" altLang="zh-CN"/>
              <a:t> is along the </a:t>
            </a:r>
            <a:r>
              <a:rPr lang="en-US" altLang="zh-CN" i="1">
                <a:effectLst/>
                <a:cs typeface="Arial" panose="020B0604020202020204" pitchFamily="34" charset="0"/>
                <a:sym typeface="+mn-ea"/>
              </a:rPr>
              <a:t>ψ</a:t>
            </a:r>
            <a:r>
              <a:rPr lang="en-US" altLang="zh-CN" baseline="-25000"/>
              <a:t>RP </a:t>
            </a:r>
            <a:r>
              <a:rPr lang="en-US" altLang="zh-CN"/>
              <a:t>direction.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v</a:t>
            </a:r>
            <a:r>
              <a:rPr lang="en-US" altLang="zh-CN" baseline="-25000"/>
              <a:t>1</a:t>
            </a:r>
            <a:r>
              <a:rPr lang="en-US" altLang="zh-CN"/>
              <a:t>(p</a:t>
            </a:r>
            <a:r>
              <a:rPr lang="en-US" altLang="zh-CN" baseline="-25000"/>
              <a:t>T</a:t>
            </a:r>
            <a:r>
              <a:rPr lang="en-US" altLang="zh-CN"/>
              <a:t>) shows a difference between h</a:t>
            </a:r>
            <a:r>
              <a:rPr lang="en-US" altLang="zh-CN" baseline="30000"/>
              <a:t>+</a:t>
            </a:r>
            <a:r>
              <a:rPr lang="en-US" altLang="zh-CN"/>
              <a:t> and h</a:t>
            </a:r>
            <a:r>
              <a:rPr lang="en-US" altLang="zh-CN" baseline="30000"/>
              <a:t>-</a:t>
            </a:r>
            <a:r>
              <a:rPr lang="en-US" altLang="zh-CN"/>
              <a:t>.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The sign is right.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The magnitude is 10% of what was expected.</a:t>
            </a: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5412105" y="786130"/>
          <a:ext cx="3654844" cy="445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" imgW="3048000" imgH="371475" progId="Paint.Picture">
                  <p:embed/>
                </p:oleObj>
              </mc:Choice>
              <mc:Fallback>
                <p:oleObj name="" r:id="rId1" imgW="3048000" imgH="371475" progId="Paint.Picture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5412105" y="786130"/>
                        <a:ext cx="3654844" cy="445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255" y="688340"/>
          <a:ext cx="5021583" cy="6026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3" imgW="5286375" imgH="6343650" progId="Paint.Picture">
                  <p:embed/>
                </p:oleObj>
              </mc:Choice>
              <mc:Fallback>
                <p:oleObj name="" r:id="rId3" imgW="5286375" imgH="6343650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8255" y="688340"/>
                        <a:ext cx="5021583" cy="60263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8255" y="6395720"/>
            <a:ext cx="41998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</a:rPr>
              <a:t>STAR, </a:t>
            </a:r>
            <a:r>
              <a:rPr lang="zh-CN" altLang="en-US" sz="1800">
                <a:solidFill>
                  <a:srgbClr val="00B0F0"/>
                </a:solidFill>
                <a:latin typeface="Calibri" panose="020F0502020204030204" charset="0"/>
              </a:rPr>
              <a:t>Phys. Rev. Lett. 118 (2017) 12301</a:t>
            </a:r>
            <a:endParaRPr lang="zh-CN" altLang="en-US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93995" y="4763135"/>
            <a:ext cx="3860165" cy="1920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The initial electric field does leave an imprint on final-stage particles!</a:t>
            </a:r>
            <a:endParaRPr lang="en-US" altLang="zh-CN">
              <a:solidFill>
                <a:srgbClr val="FF0000"/>
              </a:solidFill>
              <a:sym typeface="+mn-ea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Not all quarks are created in early times.</a:t>
            </a:r>
            <a:endParaRPr lang="en-US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More direct probe in B and </a:t>
            </a:r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楷体" panose="02010609060101010101" charset="-122"/>
                <a:sym typeface="宋体" panose="02010600030101010101" pitchFamily="2" charset="-122"/>
              </a:rPr>
              <a:t>ω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05" y="652145"/>
            <a:ext cx="9131300" cy="45720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>
              <a:buFont typeface="Wingdings" panose="05000000000000000000" charset="0"/>
            </a:pPr>
            <a:r>
              <a:rPr lang="en-US" altLang="zh-CN"/>
              <a:t>Non-zero angular momentum (~10</a:t>
            </a:r>
            <a:r>
              <a:rPr lang="en-US" altLang="zh-CN" baseline="30000"/>
              <a:t>3 </a:t>
            </a:r>
            <a:r>
              <a:rPr lang="en-US" altLang="zh-CN">
                <a:cs typeface="Times New Roman" panose="02020603050405020304" charset="0"/>
              </a:rPr>
              <a:t>ћ</a:t>
            </a:r>
            <a:r>
              <a:rPr lang="en-US" altLang="zh-CN"/>
              <a:t>) transfers to </a:t>
            </a:r>
            <a:r>
              <a:rPr lang="en-US" altLang="zh-CN">
                <a:cs typeface="Times New Roman" panose="02020603050405020304" charset="0"/>
              </a:rPr>
              <a:t>Λ polarization</a:t>
            </a: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对象 4"/>
          <p:cNvGraphicFramePr/>
          <p:nvPr/>
        </p:nvGraphicFramePr>
        <p:xfrm>
          <a:off x="7620" y="1421130"/>
          <a:ext cx="6072505" cy="4680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6067425" imgH="4676775" progId="Paint.Picture">
                  <p:embed/>
                </p:oleObj>
              </mc:Choice>
              <mc:Fallback>
                <p:oleObj name="" r:id="rId1" imgW="6067425" imgH="4676775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7620" y="1421130"/>
                        <a:ext cx="6072505" cy="4680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6012815" y="1324610"/>
            <a:ext cx="3133090" cy="484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>
                <a:sym typeface="+mn-ea"/>
              </a:rPr>
              <a:t>spin-orbit coupling</a:t>
            </a:r>
            <a:endParaRPr lang="en-US">
              <a:sym typeface="+mn-ea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/>
              <a:t>spins of </a:t>
            </a:r>
            <a:r>
              <a:rPr lang="en-US">
                <a:cs typeface="Times New Roman" panose="02020603050405020304" charset="0"/>
              </a:rPr>
              <a:t>Λ and anti-Λ are both aligned with the angular momentum L</a:t>
            </a:r>
            <a:endParaRPr lang="en-US">
              <a:cs typeface="Times New Roman" panose="02020603050405020304" charset="0"/>
            </a:endParaRPr>
          </a:p>
          <a:p>
            <a:pPr>
              <a:buFont typeface="Wingdings" panose="05000000000000000000" charset="0"/>
            </a:pPr>
            <a:endParaRPr lang="en-US">
              <a:cs typeface="Times New Roman" panose="02020603050405020304" charset="0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>
                <a:cs typeface="Times New Roman" panose="02020603050405020304" charset="0"/>
              </a:rPr>
              <a:t>spin alignment by the B field</a:t>
            </a:r>
            <a:endParaRPr lang="en-US">
              <a:cs typeface="Times New Roman" panose="02020603050405020304" charset="0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>
                <a:cs typeface="Times New Roman" panose="02020603050405020304" charset="0"/>
              </a:rPr>
              <a:t>Λ spin anti-aligned with B</a:t>
            </a:r>
            <a:endParaRPr lang="en-US">
              <a:cs typeface="Times New Roman" panose="02020603050405020304" charset="0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>
                <a:cs typeface="Times New Roman" panose="02020603050405020304" charset="0"/>
              </a:rPr>
              <a:t>anti-Λ spin aligned with B</a:t>
            </a:r>
            <a:endParaRPr lang="en-US"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How to measure polarization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55" y="6395720"/>
            <a:ext cx="41998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</a:rPr>
              <a:t>STAR, PRC 76 024915 (2007)</a:t>
            </a:r>
            <a:endParaRPr lang="en-US" altLang="zh-CN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7620" y="617855"/>
          <a:ext cx="6415062" cy="3529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6753225" imgH="3714750" progId="Paint.Picture">
                  <p:embed/>
                </p:oleObj>
              </mc:Choice>
              <mc:Fallback>
                <p:oleObj name="" r:id="rId1" imgW="6753225" imgH="371475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7620" y="617855"/>
                        <a:ext cx="6415062" cy="35290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255" y="5163185"/>
          <a:ext cx="4063738" cy="780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3" imgW="4514850" imgH="866775" progId="Paint.Picture">
                  <p:embed/>
                </p:oleObj>
              </mc:Choice>
              <mc:Fallback>
                <p:oleObj name="" r:id="rId3" imgW="4514850" imgH="866775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8255" y="5163185"/>
                        <a:ext cx="4063738" cy="780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/>
          <p:nvPr/>
        </p:nvGraphicFramePr>
        <p:xfrm>
          <a:off x="4208145" y="4912360"/>
          <a:ext cx="4918710" cy="1363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5" imgW="4914900" imgH="1362075" progId="Paint.Picture">
                  <p:embed/>
                </p:oleObj>
              </mc:Choice>
              <mc:Fallback>
                <p:oleObj name="" r:id="rId5" imgW="4914900" imgH="1362075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4208145" y="4912360"/>
                        <a:ext cx="4918710" cy="1363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/>
          <p:nvPr/>
        </p:nvGraphicFramePr>
        <p:xfrm>
          <a:off x="6972300" y="617855"/>
          <a:ext cx="2154555" cy="2430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7" imgW="2152650" imgH="2428875" progId="Paint.Picture">
                  <p:embed/>
                </p:oleObj>
              </mc:Choice>
              <mc:Fallback>
                <p:oleObj name="" r:id="rId7" imgW="2152650" imgH="242887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8"/>
                    </p:blipFill>
                    <p:spPr>
                      <a:xfrm>
                        <a:off x="6972300" y="617855"/>
                        <a:ext cx="2154555" cy="2430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6584950" y="3199765"/>
            <a:ext cx="2568575" cy="14325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>
              <a:buFont typeface="Wingdings" panose="05000000000000000000" charset="0"/>
            </a:pPr>
            <a:r>
              <a:rPr lang="en-US" altLang="zh-CN" sz="2200"/>
              <a:t>daughter protons prefer to go along </a:t>
            </a:r>
            <a:r>
              <a:rPr lang="en-US" altLang="zh-CN" sz="2200">
                <a:cs typeface="Times New Roman" panose="02020603050405020304" charset="0"/>
              </a:rPr>
              <a:t>Λ spin (opposite for anti-</a:t>
            </a:r>
            <a:r>
              <a:rPr lang="en-US" altLang="zh-CN" sz="2200">
                <a:cs typeface="Times New Roman" panose="02020603050405020304" charset="0"/>
                <a:sym typeface="+mn-ea"/>
              </a:rPr>
              <a:t>Λ)</a:t>
            </a:r>
            <a:endParaRPr lang="en-US" altLang="zh-CN" sz="22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20" y="4203065"/>
            <a:ext cx="4368165" cy="4267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>
              <a:buFont typeface="Wingdings" panose="05000000000000000000" charset="0"/>
            </a:pPr>
            <a:r>
              <a:rPr lang="en-US" altLang="zh-CN" sz="2200">
                <a:cs typeface="Arial" panose="020B0604020202020204" pitchFamily="34" charset="0"/>
              </a:rPr>
              <a:t>ψ</a:t>
            </a:r>
            <a:r>
              <a:rPr lang="en-US" altLang="zh-CN" sz="2200" baseline="-25000">
                <a:cs typeface="Arial" panose="020B0604020202020204" pitchFamily="34" charset="0"/>
              </a:rPr>
              <a:t>1</a:t>
            </a:r>
            <a:r>
              <a:rPr lang="en-US" altLang="zh-CN" sz="2200">
                <a:cs typeface="Arial" panose="020B0604020202020204" pitchFamily="34" charset="0"/>
              </a:rPr>
              <a:t> from either ZDC-SMD or BBC</a:t>
            </a:r>
            <a:endParaRPr lang="en-US" altLang="zh-CN" sz="22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对象 2"/>
          <p:cNvGraphicFramePr/>
          <p:nvPr/>
        </p:nvGraphicFramePr>
        <p:xfrm>
          <a:off x="7620" y="995680"/>
          <a:ext cx="5071110" cy="5347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5067300" imgH="5343525" progId="Paint.Picture">
                  <p:embed/>
                </p:oleObj>
              </mc:Choice>
              <mc:Fallback>
                <p:oleObj name="" r:id="rId1" imgW="5067300" imgH="5343525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7620" y="995680"/>
                        <a:ext cx="5071110" cy="5347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Λ global polarization</a:t>
            </a:r>
            <a:endParaRPr lang="en-US" altLang="zh-CN" sz="3400" b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19065" y="617855"/>
            <a:ext cx="3921760" cy="30175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positive signals: vorticity!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initial L is larger at higher energies, 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but longer lifetime and weaker stopping leave smaller signals.</a:t>
            </a: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20" y="5975350"/>
            <a:ext cx="241744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  <a:sym typeface="+mn-ea"/>
              </a:rPr>
              <a:t>STAR, arXiv: 1701.06657</a:t>
            </a:r>
            <a:endParaRPr lang="en-US" altLang="zh-CN" sz="1800">
              <a:solidFill>
                <a:srgbClr val="00B0F0"/>
              </a:solidFill>
              <a:latin typeface="Calibri" panose="020F0502020204030204" charset="0"/>
              <a:sym typeface="+mn-ea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104765" y="3700145"/>
          <a:ext cx="3960216" cy="2912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3" imgW="3600450" imgH="2647950" progId="Paint.Picture">
                  <p:embed/>
                </p:oleObj>
              </mc:Choice>
              <mc:Fallback>
                <p:oleObj name="" r:id="rId3" imgW="3600450" imgH="2647950" progId="Paint.Picture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5104765" y="3700145"/>
                        <a:ext cx="3960216" cy="2912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5078730" y="2193290"/>
          <a:ext cx="3960452" cy="2902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5" imgW="3600450" imgH="2638425" progId="Paint.Picture">
                  <p:embed/>
                </p:oleObj>
              </mc:Choice>
              <mc:Fallback>
                <p:oleObj name="" r:id="rId5" imgW="3600450" imgH="2638425" progId="Paint.Picture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5078730" y="2193290"/>
                        <a:ext cx="3960452" cy="2902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3282315" y="6537325"/>
            <a:ext cx="543687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>
                <a:solidFill>
                  <a:srgbClr val="00B0F0"/>
                </a:solidFill>
                <a:latin typeface="Calibri" panose="020F0502020204030204" charset="0"/>
              </a:rPr>
              <a:t>I. Karpenko </a:t>
            </a:r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</a:rPr>
              <a:t>and F. Becattini, Eur. Phys. J. C (2017) 77: 213 </a:t>
            </a:r>
            <a:endParaRPr lang="en-US" altLang="zh-CN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对象 2"/>
          <p:cNvGraphicFramePr/>
          <p:nvPr/>
        </p:nvGraphicFramePr>
        <p:xfrm>
          <a:off x="7620" y="995680"/>
          <a:ext cx="5071110" cy="5347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5067300" imgH="5343525" progId="Paint.Picture">
                  <p:embed/>
                </p:oleObj>
              </mc:Choice>
              <mc:Fallback>
                <p:oleObj name="" r:id="rId1" imgW="5067300" imgH="5343525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7620" y="995680"/>
                        <a:ext cx="5071110" cy="5347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Λ global polarization</a:t>
            </a:r>
            <a:endParaRPr lang="en-US" altLang="zh-CN" sz="3400" b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19065" y="617855"/>
            <a:ext cx="3921760" cy="44805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positive signals: vorticity!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systematically, </a:t>
            </a:r>
            <a:endParaRPr lang="en-US" altLang="zh-CN"/>
          </a:p>
          <a:p>
            <a:pPr>
              <a:buFont typeface="Wingdings" panose="05000000000000000000" charset="0"/>
            </a:pPr>
            <a:r>
              <a:rPr lang="en-US" altLang="zh-CN"/>
              <a:t>P</a:t>
            </a:r>
            <a:r>
              <a:rPr lang="en-US" altLang="zh-CN" baseline="-25000"/>
              <a:t>H</a:t>
            </a:r>
            <a:r>
              <a:rPr lang="en-US" altLang="zh-CN"/>
              <a:t>(</a:t>
            </a:r>
            <a:r>
              <a:rPr lang="en-US" altLang="zh-CN">
                <a:cs typeface="Times New Roman" panose="02020603050405020304" charset="0"/>
              </a:rPr>
              <a:t>Λ</a:t>
            </a:r>
            <a:r>
              <a:rPr lang="en-US" altLang="zh-CN"/>
              <a:t>) &lt; P</a:t>
            </a:r>
            <a:r>
              <a:rPr lang="en-US" altLang="zh-CN" baseline="-25000"/>
              <a:t>H</a:t>
            </a:r>
            <a:r>
              <a:rPr lang="en-US" altLang="zh-CN"/>
              <a:t>(anti-</a:t>
            </a:r>
            <a:r>
              <a:rPr lang="en-US" altLang="zh-CN">
                <a:cs typeface="Times New Roman" panose="02020603050405020304" charset="0"/>
              </a:rPr>
              <a:t>Λ</a:t>
            </a:r>
            <a:r>
              <a:rPr lang="en-US" altLang="zh-CN"/>
              <a:t>)</a:t>
            </a:r>
            <a:endParaRPr lang="en-US" altLang="zh-CN"/>
          </a:p>
          <a:p>
            <a:pPr>
              <a:buFont typeface="Wingdings" panose="05000000000000000000" charset="0"/>
            </a:pPr>
            <a:r>
              <a:rPr lang="en-US" altLang="zh-CN"/>
              <a:t>implying a B-field effect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for small polarization</a:t>
            </a:r>
            <a:endParaRPr lang="en-US" altLang="zh-CN"/>
          </a:p>
          <a:p>
            <a:pPr>
              <a:buFont typeface="Wingdings" panose="05000000000000000000" charset="0"/>
            </a:pP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charset="0"/>
            </a:pP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charset="0"/>
            </a:pP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charset="0"/>
            </a:pP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charset="0"/>
            </a:pP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charset="0"/>
            </a:pP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20" y="5975350"/>
            <a:ext cx="241744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  <a:sym typeface="+mn-ea"/>
              </a:rPr>
              <a:t>STAR, arXiv: 1701.06657</a:t>
            </a:r>
            <a:endParaRPr lang="en-US" altLang="zh-CN" sz="1800">
              <a:solidFill>
                <a:srgbClr val="00B0F0"/>
              </a:solidFill>
              <a:latin typeface="Calibri" panose="020F0502020204030204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43220" y="5445125"/>
            <a:ext cx="34734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  <a:sym typeface="+mn-ea"/>
              </a:rPr>
              <a:t>F. Becattini et al, arXiv: 1610.02506</a:t>
            </a:r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</a:rPr>
              <a:t> </a:t>
            </a:r>
            <a:endParaRPr lang="en-US" altLang="zh-CN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51245" y="3422015"/>
          <a:ext cx="2082082" cy="1625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3" imgW="1041400" imgH="812800" progId="Equation.KSEE3">
                  <p:embed/>
                </p:oleObj>
              </mc:Choice>
              <mc:Fallback>
                <p:oleObj name="" r:id="rId3" imgW="1041400" imgH="8128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1245" y="3422015"/>
                        <a:ext cx="2082082" cy="1625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对象 5"/>
          <p:cNvGraphicFramePr/>
          <p:nvPr/>
        </p:nvGraphicFramePr>
        <p:xfrm>
          <a:off x="71755" y="617855"/>
          <a:ext cx="4547235" cy="606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4543425" imgH="6057900" progId="Paint.Picture">
                  <p:embed/>
                </p:oleObj>
              </mc:Choice>
              <mc:Fallback>
                <p:oleObj name="" r:id="rId1" imgW="4543425" imgH="6057900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71755" y="617855"/>
                        <a:ext cx="4547235" cy="6062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楷体" panose="02010609060101010101" charset="-122"/>
                <a:sym typeface="宋体" panose="02010600030101010101" pitchFamily="2" charset="-122"/>
              </a:rPr>
              <a:t>ω </a:t>
            </a:r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and B</a:t>
            </a:r>
            <a:endParaRPr lang="en-US" altLang="zh-CN" sz="3400" b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59655" y="617855"/>
            <a:ext cx="4281170" cy="62179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vorticity</a:t>
            </a:r>
            <a:endParaRPr lang="en-US" altLang="zh-CN"/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 altLang="zh-CN">
                <a:cs typeface="楷体" panose="02010609060101010101" charset="-122"/>
              </a:rPr>
              <a:t>ω/T ~ 2-10% (</a:t>
            </a:r>
            <a:r>
              <a:rPr lang="en-US" altLang="zh-CN">
                <a:cs typeface="Times New Roman" panose="02020603050405020304" charset="0"/>
              </a:rPr>
              <a:t>ћ=1,k</a:t>
            </a:r>
            <a:r>
              <a:rPr lang="en-US" altLang="zh-CN" baseline="-25000">
                <a:cs typeface="Times New Roman" panose="02020603050405020304" charset="0"/>
              </a:rPr>
              <a:t>B</a:t>
            </a:r>
            <a:r>
              <a:rPr lang="en-US" altLang="zh-CN">
                <a:cs typeface="Times New Roman" panose="02020603050405020304" charset="0"/>
              </a:rPr>
              <a:t>=1</a:t>
            </a:r>
            <a:r>
              <a:rPr lang="en-US" altLang="zh-CN">
                <a:cs typeface="楷体" panose="02010609060101010101" charset="-122"/>
              </a:rPr>
              <a:t>)</a:t>
            </a:r>
            <a:endParaRPr lang="en-US" altLang="zh-CN">
              <a:cs typeface="楷体" panose="02010609060101010101" charset="-122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 altLang="zh-CN">
                <a:cs typeface="楷体" panose="02010609060101010101" charset="-122"/>
                <a:sym typeface="+mn-ea"/>
              </a:rPr>
              <a:t>ω</a:t>
            </a:r>
            <a:r>
              <a:rPr lang="en-US" altLang="zh-CN">
                <a:cs typeface="楷体" panose="02010609060101010101" charset="-122"/>
              </a:rPr>
              <a:t>~ 0.02-0.09 fm</a:t>
            </a:r>
            <a:r>
              <a:rPr lang="en-US" altLang="zh-CN" baseline="30000">
                <a:cs typeface="楷体" panose="02010609060101010101" charset="-122"/>
              </a:rPr>
              <a:t>-1</a:t>
            </a:r>
            <a:endParaRPr lang="en-US" altLang="zh-CN" baseline="30000">
              <a:cs typeface="楷体" panose="02010609060101010101" charset="-122"/>
            </a:endParaRPr>
          </a:p>
          <a:p>
            <a:pPr lvl="1">
              <a:buFont typeface="Wingdings" panose="05000000000000000000" charset="0"/>
            </a:pPr>
            <a:r>
              <a:rPr lang="en-US" altLang="zh-CN">
                <a:cs typeface="楷体" panose="02010609060101010101" charset="-122"/>
              </a:rPr>
              <a:t>far surpasses other known fluids:</a:t>
            </a:r>
            <a:endParaRPr lang="en-US" altLang="zh-CN">
              <a:cs typeface="楷体" panose="02010609060101010101" charset="-122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endParaRPr lang="en-US" altLang="zh-CN">
              <a:cs typeface="楷体" panose="02010609060101010101" charset="-122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endParaRPr lang="en-US" altLang="zh-CN">
              <a:cs typeface="楷体" panose="02010609060101010101" charset="-122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endParaRPr lang="en-US" altLang="zh-CN">
              <a:cs typeface="楷体" panose="02010609060101010101" charset="-122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endParaRPr lang="en-US" altLang="zh-CN">
              <a:cs typeface="楷体" panose="02010609060101010101" charset="-122"/>
            </a:endParaRPr>
          </a:p>
          <a:p>
            <a:pPr marL="800100" lvl="1" indent="-342900">
              <a:buFont typeface="Wingdings" panose="05000000000000000000" charset="0"/>
              <a:buChar char="Ø"/>
            </a:pPr>
            <a:endParaRPr lang="en-US" altLang="zh-CN">
              <a:cs typeface="楷体" panose="02010609060101010101" charset="-122"/>
            </a:endParaRPr>
          </a:p>
          <a:p>
            <a:pPr lvl="1">
              <a:buFont typeface="Wingdings" panose="05000000000000000000" charset="0"/>
            </a:pPr>
            <a:r>
              <a:rPr lang="en-US" altLang="zh-CN" baseline="30000">
                <a:cs typeface="楷体" panose="02010609060101010101" charset="-122"/>
              </a:rPr>
              <a:t>	</a:t>
            </a:r>
            <a:r>
              <a:rPr lang="en-US" altLang="zh-CN">
                <a:cs typeface="楷体" panose="02010609060101010101" charset="-122"/>
              </a:rPr>
              <a:t>   </a:t>
            </a:r>
            <a:endParaRPr lang="en-US" altLang="zh-CN" sz="1800">
              <a:cs typeface="楷体" panose="02010609060101010101" charset="-122"/>
            </a:endParaRPr>
          </a:p>
          <a:p>
            <a:pPr lvl="1">
              <a:buFont typeface="Wingdings" panose="05000000000000000000" charset="0"/>
            </a:pPr>
            <a:endParaRPr lang="en-US" altLang="zh-CN" sz="1800">
              <a:cs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B field </a:t>
            </a:r>
            <a:endParaRPr lang="en-US" altLang="zh-CN"/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 altLang="zh-CN"/>
              <a:t>possible direct measure of B field, but consistent with zero</a:t>
            </a:r>
            <a:endParaRPr lang="en-US" altLang="zh-CN"/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 altLang="zh-CN"/>
              <a:t>need more statistics</a:t>
            </a:r>
            <a:endParaRPr lang="en-US" altLang="zh-CN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20" y="6312535"/>
            <a:ext cx="241744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  <a:sym typeface="+mn-ea"/>
              </a:rPr>
              <a:t>STAR, arXiv: 1701.06657</a:t>
            </a:r>
            <a:endParaRPr lang="en-US" altLang="zh-CN" sz="1800">
              <a:solidFill>
                <a:srgbClr val="00B0F0"/>
              </a:solidFill>
              <a:latin typeface="Calibri" panose="020F0502020204030204" charset="0"/>
              <a:sym typeface="+mn-ea"/>
            </a:endParaRPr>
          </a:p>
        </p:txBody>
      </p:sp>
      <p:graphicFrame>
        <p:nvGraphicFramePr>
          <p:cNvPr id="10" name="对象 9"/>
          <p:cNvGraphicFramePr/>
          <p:nvPr/>
        </p:nvGraphicFramePr>
        <p:xfrm>
          <a:off x="5801995" y="1396365"/>
          <a:ext cx="2860040" cy="391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3" imgW="2857500" imgH="390525" progId="Paint.Picture">
                  <p:embed/>
                </p:oleObj>
              </mc:Choice>
              <mc:Fallback>
                <p:oleObj name="" r:id="rId3" imgW="2857500" imgH="39052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5801995" y="1396365"/>
                        <a:ext cx="2860040" cy="391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/>
          <p:nvPr/>
        </p:nvGraphicFramePr>
        <p:xfrm>
          <a:off x="5308600" y="2752090"/>
          <a:ext cx="38322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5" imgW="3829050" imgH="361950" progId="Paint.Picture">
                  <p:embed/>
                </p:oleObj>
              </mc:Choice>
              <mc:Fallback>
                <p:oleObj name="" r:id="rId5" imgW="3829050" imgH="361950" progId="Paint.Picture">
                  <p:embed/>
                  <p:pic>
                    <p:nvPicPr>
                      <p:cNvPr id="0" name="图片 13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5308600" y="2752090"/>
                        <a:ext cx="3832225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/>
          <p:nvPr/>
        </p:nvGraphicFramePr>
        <p:xfrm>
          <a:off x="5043170" y="3199765"/>
          <a:ext cx="4117975" cy="37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7" imgW="4114800" imgH="371475" progId="Paint.Picture">
                  <p:embed/>
                </p:oleObj>
              </mc:Choice>
              <mc:Fallback>
                <p:oleObj name="" r:id="rId7" imgW="4114800" imgH="371475" progId="Paint.Picture">
                  <p:embed/>
                  <p:pic>
                    <p:nvPicPr>
                      <p:cNvPr id="0" name="图片 15"/>
                      <p:cNvPicPr/>
                      <p:nvPr/>
                    </p:nvPicPr>
                    <p:blipFill>
                      <a:blip r:embed="rId8"/>
                    </p:blipFill>
                    <p:spPr>
                      <a:xfrm>
                        <a:off x="5043170" y="3199765"/>
                        <a:ext cx="4117975" cy="37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/>
          <p:nvPr/>
        </p:nvGraphicFramePr>
        <p:xfrm>
          <a:off x="4194175" y="3630930"/>
          <a:ext cx="495681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" name="" r:id="rId9" imgW="4953000" imgH="352425" progId="Paint.Picture">
                  <p:embed/>
                </p:oleObj>
              </mc:Choice>
              <mc:Fallback>
                <p:oleObj name="" r:id="rId9" imgW="4953000" imgH="352425" progId="Paint.Picture">
                  <p:embed/>
                  <p:pic>
                    <p:nvPicPr>
                      <p:cNvPr id="0" name="图片 17"/>
                      <p:cNvPicPr/>
                      <p:nvPr/>
                    </p:nvPicPr>
                    <p:blipFill>
                      <a:blip r:embed="rId10"/>
                    </p:blipFill>
                    <p:spPr>
                      <a:xfrm>
                        <a:off x="4194175" y="3630930"/>
                        <a:ext cx="4956810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/>
          <p:nvPr/>
        </p:nvGraphicFramePr>
        <p:xfrm>
          <a:off x="4565015" y="4058920"/>
          <a:ext cx="457581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11" imgW="4572000" imgH="352425" progId="Paint.Picture">
                  <p:embed/>
                </p:oleObj>
              </mc:Choice>
              <mc:Fallback>
                <p:oleObj name="" r:id="rId11" imgW="4572000" imgH="352425" progId="Paint.Picture">
                  <p:embed/>
                  <p:pic>
                    <p:nvPicPr>
                      <p:cNvPr id="0" name="图片 19"/>
                      <p:cNvPicPr/>
                      <p:nvPr/>
                    </p:nvPicPr>
                    <p:blipFill>
                      <a:blip r:embed="rId12"/>
                    </p:blipFill>
                    <p:spPr>
                      <a:xfrm>
                        <a:off x="4565015" y="4058920"/>
                        <a:ext cx="4575810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/>
          <p:nvPr/>
        </p:nvGraphicFramePr>
        <p:xfrm>
          <a:off x="5233035" y="4486910"/>
          <a:ext cx="391795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3" imgW="3914775" imgH="333375" progId="Paint.Picture">
                  <p:embed/>
                </p:oleObj>
              </mc:Choice>
              <mc:Fallback>
                <p:oleObj name="" r:id="rId13" imgW="3914775" imgH="333375" progId="Paint.Picture">
                  <p:embed/>
                  <p:pic>
                    <p:nvPicPr>
                      <p:cNvPr id="0" name="图片 21"/>
                      <p:cNvPicPr/>
                      <p:nvPr/>
                    </p:nvPicPr>
                    <p:blipFill>
                      <a:blip r:embed="rId14"/>
                    </p:blipFill>
                    <p:spPr>
                      <a:xfrm>
                        <a:off x="5233035" y="4486910"/>
                        <a:ext cx="3917950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aphicFrame>
        <p:nvGraphicFramePr>
          <p:cNvPr id="9219" name="对象 8195"/>
          <p:cNvGraphicFramePr>
            <a:graphicFrameLocks noChangeAspect="1"/>
          </p:cNvGraphicFramePr>
          <p:nvPr/>
        </p:nvGraphicFramePr>
        <p:xfrm>
          <a:off x="4874260" y="615950"/>
          <a:ext cx="4191000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42672000" imgH="10058400" progId="">
                  <p:embed/>
                </p:oleObj>
              </mc:Choice>
              <mc:Fallback>
                <p:oleObj name="" r:id="rId1" imgW="42672000" imgH="10058400" progId="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74260" y="615950"/>
                        <a:ext cx="4191000" cy="989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Freeform 3"/>
          <p:cNvSpPr/>
          <p:nvPr/>
        </p:nvSpPr>
        <p:spPr>
          <a:xfrm>
            <a:off x="4705350" y="1609725"/>
            <a:ext cx="4438650" cy="82550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17694720">
                <a:pos x="467862959" y="0"/>
              </a:cxn>
              <a:cxn ang="0">
                <a:pos x="935725918" y="15773928"/>
              </a:cxn>
              <a:cxn ang="5898240">
                <a:pos x="467862959" y="31547856"/>
              </a:cxn>
              <a:cxn ang="11796480">
                <a:pos x="0" y="15773928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0000" tIns="46800" rIns="90000" bIns="46800" anchor="b">
            <a:spAutoFit/>
          </a:bodyPr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</a:rPr>
              <a:t>A direct measurement of </a:t>
            </a:r>
            <a:r>
              <a:rPr lang="en-US" altLang="zh-CN" sz="2400" b="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</a:rPr>
              <a:t>P</a:t>
            </a:r>
            <a:r>
              <a:rPr lang="en-US" altLang="zh-CN"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</a:rPr>
              <a:t>-odd quantity</a:t>
            </a:r>
            <a:r>
              <a:rPr lang="en-US" altLang="zh-CN" sz="2400" b="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</a:rPr>
              <a:t> “a” </a:t>
            </a:r>
            <a:r>
              <a:rPr lang="en-US" altLang="zh-CN"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</a:rPr>
              <a:t>should yield</a:t>
            </a:r>
            <a:r>
              <a:rPr lang="en-US" altLang="zh-CN" sz="2400" b="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</a:rPr>
              <a:t> zero.</a:t>
            </a:r>
            <a:endParaRPr lang="en-US" altLang="zh-CN" sz="2400" b="0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2" charset="-36"/>
              <a:ea typeface="宋体" panose="02010600030101010101" pitchFamily="2" charset="-122"/>
            </a:endParaRPr>
          </a:p>
        </p:txBody>
      </p:sp>
      <p:graphicFrame>
        <p:nvGraphicFramePr>
          <p:cNvPr id="9221" name="对象 1"/>
          <p:cNvGraphicFramePr>
            <a:graphicFrameLocks noChangeAspect="1"/>
          </p:cNvGraphicFramePr>
          <p:nvPr/>
        </p:nvGraphicFramePr>
        <p:xfrm>
          <a:off x="604203" y="615950"/>
          <a:ext cx="3497262" cy="278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3" imgW="4114800" imgH="3276600" progId="Paint.Picture">
                  <p:embed/>
                </p:oleObj>
              </mc:Choice>
              <mc:Fallback>
                <p:oleObj name="" r:id="rId3" imgW="4114800" imgH="3276600" progId="Paint.Picture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4203" y="615950"/>
                        <a:ext cx="3497262" cy="2784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对象 8193"/>
          <p:cNvGraphicFramePr>
            <a:graphicFrameLocks noChangeAspect="1"/>
          </p:cNvGraphicFramePr>
          <p:nvPr/>
        </p:nvGraphicFramePr>
        <p:xfrm>
          <a:off x="75565" y="3680460"/>
          <a:ext cx="4279548" cy="3120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5" imgW="4754880" imgH="3467100" progId="PBrush">
                  <p:embed/>
                </p:oleObj>
              </mc:Choice>
              <mc:Fallback>
                <p:oleObj name="" r:id="rId5" imgW="4754880" imgH="3467100" progId="PBrush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" y="3680460"/>
                        <a:ext cx="4279548" cy="312044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文本框 8202"/>
          <p:cNvSpPr txBox="1"/>
          <p:nvPr/>
        </p:nvSpPr>
        <p:spPr>
          <a:xfrm>
            <a:off x="1547813" y="3788410"/>
            <a:ext cx="210820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en-US" altLang="zh-CN" sz="1800" b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PRC 88 (2013) 64911</a:t>
            </a:r>
            <a:endParaRPr lang="en-US" altLang="zh-CN" sz="1800" b="0">
              <a:solidFill>
                <a:schemeClr val="hlink"/>
              </a:solidFill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  <p:sp>
        <p:nvSpPr>
          <p:cNvPr id="9224" name="Freeform 3"/>
          <p:cNvSpPr/>
          <p:nvPr/>
        </p:nvSpPr>
        <p:spPr>
          <a:xfrm>
            <a:off x="4705350" y="2403475"/>
            <a:ext cx="4438650" cy="14954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17694720">
                <a:pos x="467862959" y="0"/>
              </a:cxn>
              <a:cxn ang="0">
                <a:pos x="935725918" y="15773928"/>
              </a:cxn>
              <a:cxn ang="5898240">
                <a:pos x="467862959" y="31547856"/>
              </a:cxn>
              <a:cxn ang="11796480">
                <a:pos x="0" y="15773928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0170" tIns="46990" rIns="90170" bIns="46990" anchor="b">
            <a:spAutoFit/>
          </a:bodyPr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</a:rPr>
              <a:t>There should be more 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out-of-plane charge fluctuation than in-plane</a:t>
            </a:r>
            <a:r>
              <a:rPr lang="zh-CN" altLang="en-US" sz="2400" b="0" i="1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</a:rPr>
              <a:t>.</a:t>
            </a:r>
            <a:endParaRPr lang="zh-CN" altLang="en-US" sz="2400" b="0" i="1" dirty="0">
              <a:solidFill>
                <a:schemeClr val="tx1"/>
              </a:solidFill>
              <a:latin typeface="Times New Roman" panose="02020603050405020304" pitchFamily="2" charset="-36"/>
              <a:ea typeface="宋体" panose="02010600030101010101" pitchFamily="2" charset="-122"/>
            </a:endParaRPr>
          </a:p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CN" altLang="en-US" sz="2200" b="0" i="1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</a:rPr>
              <a:t>Indeed, we </a:t>
            </a:r>
            <a:r>
              <a:rPr lang="en-US" altLang="zh-CN" sz="2200" b="0" i="1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</a:rPr>
              <a:t>see</a:t>
            </a:r>
            <a:r>
              <a:rPr lang="zh-CN" altLang="en-US" sz="2200" b="0" i="1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</a:rPr>
              <a:t> this effect,</a:t>
            </a:r>
            <a:endParaRPr lang="zh-CN" altLang="en-US" sz="2200" b="0" i="1" dirty="0">
              <a:solidFill>
                <a:schemeClr val="tx1"/>
              </a:solidFill>
              <a:latin typeface="Times New Roman" panose="02020603050405020304" pitchFamily="2" charset="-36"/>
              <a:ea typeface="宋体" panose="02010600030101010101" pitchFamily="2" charset="-122"/>
            </a:endParaRPr>
          </a:p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CN" altLang="en-US" sz="2200" b="0" i="1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</a:rPr>
              <a:t>which is on percent level!</a:t>
            </a:r>
            <a:endParaRPr lang="zh-CN" altLang="en-US" sz="2200" b="0" i="1" dirty="0">
              <a:solidFill>
                <a:schemeClr val="tx1"/>
              </a:solidFill>
              <a:latin typeface="Times New Roman" panose="02020603050405020304" pitchFamily="2" charset="-36"/>
              <a:ea typeface="宋体" panose="02010600030101010101" pitchFamily="2" charset="-122"/>
            </a:endParaRPr>
          </a:p>
        </p:txBody>
      </p:sp>
      <p:graphicFrame>
        <p:nvGraphicFramePr>
          <p:cNvPr id="9225" name="对象 1"/>
          <p:cNvGraphicFramePr>
            <a:graphicFrameLocks noChangeAspect="1"/>
          </p:cNvGraphicFramePr>
          <p:nvPr/>
        </p:nvGraphicFramePr>
        <p:xfrm>
          <a:off x="4803458" y="3906838"/>
          <a:ext cx="3152775" cy="293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7" imgW="4206240" imgH="3916680" progId="PBrush">
                  <p:embed/>
                </p:oleObj>
              </mc:Choice>
              <mc:Fallback>
                <p:oleObj name="" r:id="rId7" imgW="4206240" imgH="3916680" progId="PBrush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03458" y="3906838"/>
                        <a:ext cx="3152775" cy="2936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" name="文本框 8"/>
          <p:cNvSpPr txBox="1"/>
          <p:nvPr/>
        </p:nvSpPr>
        <p:spPr>
          <a:xfrm>
            <a:off x="7064693" y="4191000"/>
            <a:ext cx="2111375" cy="1311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Au+Au 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  <a:sym typeface="Arial" panose="020B0604020202020204" pitchFamily="34" charset="0"/>
              </a:rPr>
              <a:t>200 GeV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  <a:sym typeface="Arial" panose="020B0604020202020204" pitchFamily="34" charset="0"/>
            </a:endParaRPr>
          </a:p>
          <a:p>
            <a:pPr lvl="0" algn="ctr"/>
            <a:r>
              <a:rPr lang="en-US" altLang="zh-CN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  <a:sym typeface="Arial" panose="020B0604020202020204" pitchFamily="34" charset="0"/>
              </a:rPr>
              <a:t>RMS:</a:t>
            </a:r>
            <a:endParaRPr lang="en-US" altLang="zh-CN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  <a:sym typeface="Arial" panose="020B0604020202020204" pitchFamily="34" charset="0"/>
            </a:endParaRPr>
          </a:p>
          <a:p>
            <a:pPr lvl="0" algn="ctr"/>
            <a:r>
              <a:rPr lang="en-US" altLang="zh-CN" sz="1800" dirty="0">
                <a:latin typeface="Calibri" panose="020F0502020204030204" charset="0"/>
                <a:ea typeface="Times New Roman" panose="02020603050405020304" pitchFamily="2" charset="-36"/>
              </a:rPr>
              <a:t>in-plane = 11.62</a:t>
            </a:r>
            <a:endParaRPr lang="en-US" altLang="zh-CN" sz="1800" dirty="0">
              <a:latin typeface="Calibri" panose="020F0502020204030204" charset="0"/>
              <a:ea typeface="Times New Roman" panose="02020603050405020304" pitchFamily="2" charset="-36"/>
            </a:endParaRPr>
          </a:p>
          <a:p>
            <a:pPr lvl="0" algn="ctr"/>
            <a:r>
              <a:rPr lang="en-US" altLang="zh-CN" sz="1800" dirty="0">
                <a:latin typeface="Calibri" panose="020F0502020204030204" charset="0"/>
                <a:ea typeface="Times New Roman" panose="02020603050405020304" pitchFamily="2" charset="-36"/>
              </a:rPr>
              <a:t>out-of-plane = 11.86</a:t>
            </a:r>
            <a:endParaRPr lang="en-US" altLang="zh-CN" sz="1800" dirty="0"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 flipH="1">
            <a:off x="3886200" y="2131695"/>
            <a:ext cx="816610" cy="1602105"/>
          </a:xfrm>
          <a:prstGeom prst="straightConnector1">
            <a:avLst/>
          </a:prstGeom>
          <a:ln w="28575"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CME observable: direct measurement?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Freeform 5"/>
          <p:cNvSpPr/>
          <p:nvPr/>
        </p:nvSpPr>
        <p:spPr>
          <a:xfrm>
            <a:off x="304800" y="685800"/>
            <a:ext cx="4389438" cy="369888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17694720">
                <a:pos x="296898036" y="0"/>
              </a:cxn>
              <a:cxn ang="0">
                <a:pos x="593795739" y="2640286"/>
              </a:cxn>
              <a:cxn ang="5898240">
                <a:pos x="296898036" y="5280573"/>
              </a:cxn>
              <a:cxn ang="11796480">
                <a:pos x="0" y="264028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wrap="square" lIns="90000" tIns="46800" rIns="90000" bIns="46800" anchor="b">
            <a:spAutoFit/>
          </a:bodyPr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sz="1800" b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 S. Voloshin, PRC 70 (2004) 057901</a:t>
            </a:r>
            <a:endParaRPr lang="en-US" altLang="zh-CN" sz="1800" b="0">
              <a:solidFill>
                <a:schemeClr val="hlink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7174" name="组合 7173"/>
          <p:cNvGrpSpPr/>
          <p:nvPr/>
        </p:nvGrpSpPr>
        <p:grpSpPr>
          <a:xfrm>
            <a:off x="1588" y="3930650"/>
            <a:ext cx="3960812" cy="2592388"/>
            <a:chOff x="0" y="0"/>
            <a:chExt cx="6238" cy="4082"/>
          </a:xfrm>
        </p:grpSpPr>
        <p:sp>
          <p:nvSpPr>
            <p:cNvPr id="10244" name="Straight Connector 8"/>
            <p:cNvSpPr/>
            <p:nvPr/>
          </p:nvSpPr>
          <p:spPr>
            <a:xfrm flipH="1">
              <a:off x="1918" y="959"/>
              <a:ext cx="475" cy="1800"/>
            </a:xfrm>
            <a:prstGeom prst="line">
              <a:avLst/>
            </a:prstGeom>
            <a:ln w="28440" cap="flat" cmpd="sng">
              <a:solidFill>
                <a:srgbClr val="333399"/>
              </a:solidFill>
              <a:prstDash val="dash"/>
              <a:round/>
              <a:headEnd type="none" w="med" len="med"/>
              <a:tailEnd type="arrow" w="med" len="med"/>
            </a:ln>
          </p:spPr>
          <p:txBody>
            <a:bodyPr anchor="t"/>
            <a:p>
              <a:pPr lvl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5" name="Freeform 9"/>
            <p:cNvSpPr/>
            <p:nvPr/>
          </p:nvSpPr>
          <p:spPr>
            <a:xfrm>
              <a:off x="1316" y="0"/>
              <a:ext cx="2640" cy="959"/>
            </a:xfrm>
            <a:custGeom>
              <a:avLst/>
              <a:gdLst/>
              <a:ahLst/>
              <a:cxnLst>
                <a:cxn ang="0">
                  <a:pos x="10800" y="0"/>
                </a:cxn>
                <a:cxn ang="0">
                  <a:pos x="10799" y="0"/>
                </a:cxn>
                <a:cxn ang="0">
                  <a:pos x="0" y="10799"/>
                </a:cxn>
                <a:cxn ang="0">
                  <a:pos x="10800" y="21600"/>
                </a:cxn>
                <a:cxn ang="0">
                  <a:pos x="21600" y="10800"/>
                </a:cxn>
                <a:cxn ang="0">
                  <a:pos x="10800" y="0"/>
                </a:cxn>
              </a:cxnLst>
              <a:pathLst>
                <a:path w="21600" h="21600">
                  <a:moveTo>
                    <a:pt x="10800" y="0"/>
                  </a:moveTo>
                  <a:lnTo>
                    <a:pt x="10799" y="0"/>
                  </a:lnTo>
                  <a:cubicBezTo>
                    <a:pt x="4835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noFill/>
            <a:ln w="28440" cap="flat" cmpd="sng">
              <a:solidFill>
                <a:srgbClr val="333399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6" name="Freeform 10"/>
            <p:cNvSpPr/>
            <p:nvPr/>
          </p:nvSpPr>
          <p:spPr>
            <a:xfrm>
              <a:off x="0" y="2784"/>
              <a:ext cx="6238" cy="1298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17694720">
                  <a:pos x="789887068" y="0"/>
                </a:cxn>
                <a:cxn ang="0">
                  <a:pos x="1579773054" y="15773928"/>
                </a:cxn>
                <a:cxn ang="5898240">
                  <a:pos x="789887068" y="31547856"/>
                </a:cxn>
                <a:cxn ang="11796480">
                  <a:pos x="0" y="15773928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 wrap="square" lIns="90000" tIns="46800" rIns="90000" bIns="46800" anchor="t">
              <a:spAutoFit/>
            </a:bodyPr>
            <a:p>
              <a:pPr lvl="0" defTabSz="0">
                <a:tabLst>
                  <a:tab pos="0" algn="l"/>
                  <a:tab pos="914400" algn="l"/>
                  <a:tab pos="1828800" algn="l"/>
                  <a:tab pos="2741930" algn="l"/>
                  <a:tab pos="3657600" algn="l"/>
                  <a:tab pos="4572000" algn="l"/>
                  <a:tab pos="5485130" algn="l"/>
                  <a:tab pos="639953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US" sz="2400" b="0" i="1" dirty="0">
                  <a:solidFill>
                    <a:srgbClr val="333399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Directed flow: expected to be the same for SS and OS</a:t>
              </a:r>
              <a:endParaRPr lang="zh-CN" altLang="en-US" sz="2400" b="0" i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178" name="组合 7177"/>
          <p:cNvGrpSpPr/>
          <p:nvPr/>
        </p:nvGrpSpPr>
        <p:grpSpPr>
          <a:xfrm>
            <a:off x="2051050" y="3840163"/>
            <a:ext cx="4654550" cy="1789112"/>
            <a:chOff x="0" y="0"/>
            <a:chExt cx="7331" cy="2818"/>
          </a:xfrm>
        </p:grpSpPr>
        <p:sp>
          <p:nvSpPr>
            <p:cNvPr id="10248" name="Freeform 12"/>
            <p:cNvSpPr/>
            <p:nvPr/>
          </p:nvSpPr>
          <p:spPr>
            <a:xfrm>
              <a:off x="1210" y="0"/>
              <a:ext cx="1439" cy="959"/>
            </a:xfrm>
            <a:custGeom>
              <a:avLst/>
              <a:gdLst/>
              <a:ahLst/>
              <a:cxnLst>
                <a:cxn ang="0">
                  <a:pos x="10800" y="0"/>
                </a:cxn>
                <a:cxn ang="0">
                  <a:pos x="10799" y="0"/>
                </a:cxn>
                <a:cxn ang="0">
                  <a:pos x="0" y="10799"/>
                </a:cxn>
                <a:cxn ang="0">
                  <a:pos x="10800" y="21600"/>
                </a:cxn>
                <a:cxn ang="0">
                  <a:pos x="21600" y="10800"/>
                </a:cxn>
                <a:cxn ang="0">
                  <a:pos x="10800" y="0"/>
                </a:cxn>
              </a:cxnLst>
              <a:pathLst>
                <a:path w="21600" h="21600">
                  <a:moveTo>
                    <a:pt x="10800" y="0"/>
                  </a:moveTo>
                  <a:lnTo>
                    <a:pt x="10799" y="0"/>
                  </a:lnTo>
                  <a:cubicBezTo>
                    <a:pt x="4835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noFill/>
            <a:ln w="2844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9" name="Freeform 13"/>
            <p:cNvSpPr/>
            <p:nvPr/>
          </p:nvSpPr>
          <p:spPr>
            <a:xfrm>
              <a:off x="5771" y="2"/>
              <a:ext cx="1560" cy="959"/>
            </a:xfrm>
            <a:custGeom>
              <a:avLst/>
              <a:gdLst/>
              <a:ahLst/>
              <a:cxnLst>
                <a:cxn ang="0">
                  <a:pos x="10800" y="0"/>
                </a:cxn>
                <a:cxn ang="0">
                  <a:pos x="10799" y="0"/>
                </a:cxn>
                <a:cxn ang="0">
                  <a:pos x="0" y="10799"/>
                </a:cxn>
                <a:cxn ang="0">
                  <a:pos x="10800" y="21600"/>
                </a:cxn>
                <a:cxn ang="0">
                  <a:pos x="21600" y="10800"/>
                </a:cxn>
                <a:cxn ang="0">
                  <a:pos x="10800" y="0"/>
                </a:cxn>
              </a:cxnLst>
              <a:pathLst>
                <a:path w="21600" h="21600">
                  <a:moveTo>
                    <a:pt x="10800" y="0"/>
                  </a:moveTo>
                  <a:lnTo>
                    <a:pt x="10799" y="0"/>
                  </a:lnTo>
                  <a:cubicBezTo>
                    <a:pt x="4835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noFill/>
            <a:ln w="2844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0" name="Straight Connector 14"/>
            <p:cNvSpPr/>
            <p:nvPr/>
          </p:nvSpPr>
          <p:spPr>
            <a:xfrm flipH="1">
              <a:off x="1688" y="934"/>
              <a:ext cx="119" cy="720"/>
            </a:xfrm>
            <a:prstGeom prst="line">
              <a:avLst/>
            </a:prstGeom>
            <a:ln w="9360" cap="flat" cmpd="sng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txBody>
            <a:bodyPr anchor="t"/>
            <a:p>
              <a:pPr lvl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1" name="Straight Connector 15"/>
            <p:cNvSpPr/>
            <p:nvPr/>
          </p:nvSpPr>
          <p:spPr>
            <a:xfrm flipH="1">
              <a:off x="2769" y="919"/>
              <a:ext cx="3482" cy="737"/>
            </a:xfrm>
            <a:prstGeom prst="line">
              <a:avLst/>
            </a:prstGeom>
            <a:ln w="9360" cap="flat" cmpd="sng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txBody>
            <a:bodyPr anchor="t"/>
            <a:p>
              <a:pPr lvl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2" name="Freeform 16"/>
            <p:cNvSpPr/>
            <p:nvPr/>
          </p:nvSpPr>
          <p:spPr>
            <a:xfrm>
              <a:off x="0" y="1518"/>
              <a:ext cx="6130" cy="1300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17694720">
                  <a:pos x="350653842" y="0"/>
                </a:cxn>
                <a:cxn ang="0">
                  <a:pos x="701307685" y="15773928"/>
                </a:cxn>
                <a:cxn ang="5898240">
                  <a:pos x="350653842" y="31547856"/>
                </a:cxn>
                <a:cxn ang="11796480">
                  <a:pos x="0" y="15773928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defTabSz="0">
                <a:tabLst>
                  <a:tab pos="0" algn="l"/>
                  <a:tab pos="914400" algn="l"/>
                  <a:tab pos="1828800" algn="l"/>
                  <a:tab pos="2741930" algn="l"/>
                  <a:tab pos="3657600" algn="l"/>
                  <a:tab pos="4572000" algn="l"/>
                  <a:tab pos="5485130" algn="l"/>
                  <a:tab pos="639953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US" sz="2400" b="0" i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background effects:</a:t>
              </a:r>
              <a:endParaRPr lang="zh-CN" altLang="en-US" sz="2400" b="0" i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defTabSz="0">
                <a:tabLst>
                  <a:tab pos="0" algn="l"/>
                  <a:tab pos="914400" algn="l"/>
                  <a:tab pos="1828800" algn="l"/>
                  <a:tab pos="2741930" algn="l"/>
                  <a:tab pos="3657600" algn="l"/>
                  <a:tab pos="4572000" algn="l"/>
                  <a:tab pos="5485130" algn="l"/>
                  <a:tab pos="639953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US" sz="2400" b="0" i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largely cancel out</a:t>
              </a:r>
              <a:endParaRPr lang="zh-CN" altLang="en-US" sz="2400" b="0" i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114800" y="3913188"/>
            <a:ext cx="5032375" cy="1698625"/>
            <a:chOff x="6480" y="6163"/>
            <a:chExt cx="7925" cy="2675"/>
          </a:xfrm>
        </p:grpSpPr>
        <p:sp>
          <p:nvSpPr>
            <p:cNvPr id="10254" name="Straight Connector 18"/>
            <p:cNvSpPr/>
            <p:nvPr/>
          </p:nvSpPr>
          <p:spPr>
            <a:xfrm>
              <a:off x="8041" y="7035"/>
              <a:ext cx="2296" cy="688"/>
            </a:xfrm>
            <a:prstGeom prst="line">
              <a:avLst/>
            </a:prstGeom>
            <a:ln w="38160" cap="flat" cmpd="sng">
              <a:solidFill>
                <a:srgbClr val="CC9900"/>
              </a:solidFill>
              <a:prstDash val="dash"/>
              <a:round/>
              <a:headEnd type="none" w="med" len="med"/>
              <a:tailEnd type="arrow" w="med" len="med"/>
            </a:ln>
          </p:spPr>
          <p:txBody>
            <a:bodyPr anchor="t"/>
            <a:p>
              <a:pPr lvl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5" name="Freeform 19"/>
            <p:cNvSpPr/>
            <p:nvPr/>
          </p:nvSpPr>
          <p:spPr>
            <a:xfrm>
              <a:off x="6480" y="6163"/>
              <a:ext cx="2039" cy="959"/>
            </a:xfrm>
            <a:custGeom>
              <a:avLst/>
              <a:gdLst/>
              <a:ahLst/>
              <a:cxnLst>
                <a:cxn ang="0">
                  <a:pos x="10800" y="0"/>
                </a:cxn>
                <a:cxn ang="0">
                  <a:pos x="10799" y="0"/>
                </a:cxn>
                <a:cxn ang="0">
                  <a:pos x="0" y="10799"/>
                </a:cxn>
                <a:cxn ang="0">
                  <a:pos x="10800" y="21600"/>
                </a:cxn>
                <a:cxn ang="0">
                  <a:pos x="21600" y="10800"/>
                </a:cxn>
                <a:cxn ang="0">
                  <a:pos x="10800" y="0"/>
                </a:cxn>
              </a:cxnLst>
              <a:pathLst>
                <a:path w="21600" h="21600">
                  <a:moveTo>
                    <a:pt x="10800" y="0"/>
                  </a:moveTo>
                  <a:lnTo>
                    <a:pt x="10799" y="0"/>
                  </a:lnTo>
                  <a:cubicBezTo>
                    <a:pt x="4835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noFill/>
            <a:ln w="28440" cap="flat" cmpd="sng">
              <a:solidFill>
                <a:srgbClr val="CC99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6" name="Freeform 20"/>
            <p:cNvSpPr/>
            <p:nvPr/>
          </p:nvSpPr>
          <p:spPr>
            <a:xfrm>
              <a:off x="10197" y="6964"/>
              <a:ext cx="4209" cy="1874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17694720">
                  <a:pos x="204435070" y="0"/>
                </a:cxn>
                <a:cxn ang="0">
                  <a:pos x="408870140" y="32848445"/>
                </a:cxn>
                <a:cxn ang="5898240">
                  <a:pos x="204435070" y="65696890"/>
                </a:cxn>
                <a:cxn ang="11796480">
                  <a:pos x="0" y="32848445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 wrap="square" lIns="90000" tIns="46800" rIns="90000" bIns="46800" anchor="t">
              <a:spAutoFit/>
            </a:bodyPr>
            <a:p>
              <a:pPr lvl="0" defTabSz="0">
                <a:tabLst>
                  <a:tab pos="0" algn="l"/>
                  <a:tab pos="914400" algn="l"/>
                  <a:tab pos="1828800" algn="l"/>
                  <a:tab pos="2741930" algn="l"/>
                  <a:tab pos="3657600" algn="l"/>
                  <a:tab pos="4572000" algn="l"/>
                  <a:tab pos="5485130" algn="l"/>
                  <a:tab pos="639953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altLang="zh-CN" sz="2400" b="0" i="1">
                  <a:solidFill>
                    <a:srgbClr val="CC99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P-even quantity:</a:t>
              </a:r>
              <a:endParaRPr lang="en-US" altLang="zh-CN" sz="2400" b="0" i="1">
                <a:solidFill>
                  <a:srgbClr val="CC99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defTabSz="0">
                <a:tabLst>
                  <a:tab pos="0" algn="l"/>
                  <a:tab pos="914400" algn="l"/>
                  <a:tab pos="1828800" algn="l"/>
                  <a:tab pos="2741930" algn="l"/>
                  <a:tab pos="3657600" algn="l"/>
                  <a:tab pos="4572000" algn="l"/>
                  <a:tab pos="5485130" algn="l"/>
                  <a:tab pos="639953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altLang="zh-CN" sz="2400" b="0" i="1">
                  <a:solidFill>
                    <a:srgbClr val="CC99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still sensitive to charge separation</a:t>
              </a:r>
              <a:endParaRPr lang="en-US" altLang="zh-CN" sz="2400" b="0" i="1">
                <a:solidFill>
                  <a:srgbClr val="CC99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57" name="Freeform 21"/>
          <p:cNvSpPr/>
          <p:nvPr/>
        </p:nvSpPr>
        <p:spPr>
          <a:xfrm>
            <a:off x="2058035" y="2138363"/>
            <a:ext cx="457200" cy="685800"/>
          </a:xfrm>
          <a:custGeom>
            <a:avLst/>
            <a:gdLst/>
            <a:ahLst/>
            <a:cxnLst>
              <a:cxn ang="0">
                <a:pos x="5400" y="0"/>
              </a:cxn>
              <a:cxn ang="0">
                <a:pos x="5400" y="16200"/>
              </a:cxn>
              <a:cxn ang="0">
                <a:pos x="0" y="16200"/>
              </a:cxn>
              <a:cxn ang="0">
                <a:pos x="10800" y="21600"/>
              </a:cxn>
              <a:cxn ang="0">
                <a:pos x="21600" y="16200"/>
              </a:cxn>
              <a:cxn ang="0">
                <a:pos x="16200" y="16200"/>
              </a:cxn>
              <a:cxn ang="0">
                <a:pos x="16200" y="0"/>
              </a:cxn>
            </a:cxnLst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close/>
              </a:path>
            </a:pathLst>
          </a:custGeom>
          <a:solidFill>
            <a:srgbClr val="FFCC00"/>
          </a:solidFill>
          <a:ln w="936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58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3938588" y="5603875"/>
            <a:ext cx="785813" cy="26352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43400" y="5695950"/>
          <a:ext cx="4495800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2247900" imgH="533400" progId="Equation.KSEE3">
                  <p:embed/>
                </p:oleObj>
              </mc:Choice>
              <mc:Fallback>
                <p:oleObj name="" r:id="rId1" imgW="2247900" imgH="533400" progId="Equation.KSEE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43400" y="5695950"/>
                        <a:ext cx="4495800" cy="10652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1" name="对象 1"/>
          <p:cNvGraphicFramePr>
            <a:graphicFrameLocks noChangeAspect="1"/>
          </p:cNvGraphicFramePr>
          <p:nvPr/>
        </p:nvGraphicFramePr>
        <p:xfrm>
          <a:off x="5633720" y="609600"/>
          <a:ext cx="3497256" cy="278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3" imgW="4114800" imgH="3276600" progId="Paint.Picture">
                  <p:embed/>
                </p:oleObj>
              </mc:Choice>
              <mc:Fallback>
                <p:oleObj name="" r:id="rId3" imgW="4114800" imgH="3276600" progId="Paint.Picture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3720" y="609600"/>
                        <a:ext cx="3497256" cy="27852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2" name="对象 7169"/>
          <p:cNvGraphicFramePr>
            <a:graphicFrameLocks noChangeAspect="1"/>
          </p:cNvGraphicFramePr>
          <p:nvPr/>
        </p:nvGraphicFramePr>
        <p:xfrm>
          <a:off x="76200" y="2797175"/>
          <a:ext cx="6619875" cy="173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5" imgW="2133600" imgH="558800" progId="">
                  <p:embed/>
                </p:oleObj>
              </mc:Choice>
              <mc:Fallback>
                <p:oleObj name="" r:id="rId5" imgW="2133600" imgH="558800" progId="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" y="2797175"/>
                        <a:ext cx="6619875" cy="1731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3" name="Freeform 3"/>
          <p:cNvSpPr/>
          <p:nvPr/>
        </p:nvSpPr>
        <p:spPr>
          <a:xfrm>
            <a:off x="1270" y="1085215"/>
            <a:ext cx="4902835" cy="88519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17694720">
                <a:pos x="467862959" y="0"/>
              </a:cxn>
              <a:cxn ang="0">
                <a:pos x="935725918" y="15773928"/>
              </a:cxn>
              <a:cxn ang="5898240">
                <a:pos x="467862959" y="31547856"/>
              </a:cxn>
              <a:cxn ang="11796480">
                <a:pos x="0" y="15773928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wrap="square" lIns="90000" tIns="46800" rIns="90000" bIns="46800" anchor="b">
            <a:spAutoFit/>
          </a:bodyPr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CN" altLang="en-US" sz="26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A better way to quantify the extra charge fluctuation</a:t>
            </a:r>
            <a:r>
              <a:rPr lang="zh-CN" altLang="en-US" sz="2600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.</a:t>
            </a:r>
            <a:endParaRPr lang="zh-CN" altLang="en-US" sz="2600" b="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0264" name="Freeform 3"/>
          <p:cNvSpPr/>
          <p:nvPr/>
        </p:nvSpPr>
        <p:spPr>
          <a:xfrm>
            <a:off x="2597150" y="2101850"/>
            <a:ext cx="2930525" cy="70485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17694720">
                <a:pos x="467862959" y="0"/>
              </a:cxn>
              <a:cxn ang="0">
                <a:pos x="935725918" y="15773928"/>
              </a:cxn>
              <a:cxn ang="5898240">
                <a:pos x="467862959" y="31547856"/>
              </a:cxn>
              <a:cxn ang="11796480">
                <a:pos x="0" y="15773928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0000" tIns="46800" rIns="90000" bIns="46800" anchor="b">
            <a:spAutoFit/>
          </a:bodyPr>
          <a:p>
            <a:pPr lvl="0" algn="ctr" defTabSz="0">
              <a:tabLst>
                <a:tab pos="0" algn="l"/>
                <a:tab pos="914400" algn="l"/>
                <a:tab pos="1828800" algn="l"/>
                <a:tab pos="2741930" algn="l"/>
                <a:tab pos="3657600" algn="l"/>
                <a:tab pos="4572000" algn="l"/>
                <a:tab pos="5485130" algn="l"/>
                <a:tab pos="639953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sz="2000" b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A few similar observables yield similar results</a:t>
            </a:r>
            <a:endParaRPr lang="en-US" altLang="zh-CN" sz="2000" b="0" i="1">
              <a:solidFill>
                <a:schemeClr val="tx1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-7620" y="635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CME observable: γ</a:t>
            </a:r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宋体" panose="02010600030101010101" pitchFamily="2" charset="-122"/>
              </a:rPr>
              <a:t> </a:t>
            </a:r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correlator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7" name="文本框 12291"/>
          <p:cNvSpPr txBox="1"/>
          <p:nvPr/>
        </p:nvSpPr>
        <p:spPr>
          <a:xfrm>
            <a:off x="2870200" y="533400"/>
            <a:ext cx="635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algn="ctr"/>
            <a:r>
              <a:rPr lang="en-US" altLang="zh-CN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RL 103(2009)251601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;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</a:t>
            </a:r>
            <a:r>
              <a:rPr lang="en-US" altLang="zh-CN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RC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 81(2010)54908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;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</a:t>
            </a:r>
            <a:r>
              <a:rPr lang="en-US" altLang="zh-CN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R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C 88 (2013) 64911</a:t>
            </a:r>
            <a:endParaRPr lang="zh-CN" altLang="en-US" sz="1800" b="0" dirty="0">
              <a:solidFill>
                <a:schemeClr val="hlink"/>
              </a:solidFill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  <p:sp>
        <p:nvSpPr>
          <p:cNvPr id="11268" name="文本框 12292"/>
          <p:cNvSpPr txBox="1"/>
          <p:nvPr/>
        </p:nvSpPr>
        <p:spPr>
          <a:xfrm>
            <a:off x="686435" y="5576888"/>
            <a:ext cx="7924800" cy="119126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0170" tIns="46990" rIns="90170" bIns="46990" anchor="t">
            <a:spAutoFit/>
          </a:bodyPr>
          <a:p>
            <a:pPr lvl="0">
              <a:buChar char="•"/>
            </a:pPr>
            <a:r>
              <a: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zh-CN" altLang="en-US" sz="2400" b="0" dirty="0">
                <a:solidFill>
                  <a:srgbClr val="0000FF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charset="0"/>
                <a:sym typeface="Times New Roman" panose="02020603050405020304" pitchFamily="2" charset="-36"/>
              </a:rPr>
              <a:t>γ</a:t>
            </a:r>
            <a:r>
              <a:rPr lang="zh-CN" altLang="en-US" sz="2400" b="0" baseline="-25000" dirty="0">
                <a:solidFill>
                  <a:srgbClr val="0000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&gt; </a:t>
            </a:r>
            <a:r>
              <a:rPr lang="zh-CN" altLang="en-US" sz="2400" b="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charset="0"/>
                <a:sym typeface="Times New Roman" panose="02020603050405020304" pitchFamily="2" charset="-36"/>
              </a:rPr>
              <a:t>γ</a:t>
            </a:r>
            <a:r>
              <a:rPr lang="zh-CN" altLang="en-US" sz="2400" b="0" baseline="-2500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ss</a:t>
            </a:r>
            <a:r>
              <a: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, consistent with CME expectation</a:t>
            </a:r>
            <a:endParaRPr lang="zh-CN" altLang="en-US" sz="2400" b="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>
              <a:buChar char="•"/>
            </a:pPr>
            <a:r>
              <a: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Consistent between different years (2004 and 2007)</a:t>
            </a:r>
            <a:endParaRPr lang="zh-CN" altLang="en-US" sz="2400" b="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>
              <a:buChar char="•"/>
            </a:pPr>
            <a:r>
              <a: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Confirmed with 1st-order EP (from spectator neutron </a:t>
            </a:r>
            <a:r>
              <a:rPr lang="zh-CN" altLang="en-US" sz="2400" b="0" i="1" dirty="0">
                <a:solidFill>
                  <a:schemeClr val="tx1"/>
                </a:solidFill>
                <a:latin typeface="Times New Roman" panose="02020603050405020304" charset="0"/>
                <a:ea typeface="Arial" panose="020B0604020202020204" pitchFamily="34" charset="0"/>
              </a:rPr>
              <a:t>v</a:t>
            </a:r>
            <a:r>
              <a:rPr lang="zh-CN" altLang="en-US" sz="2400" b="0" baseline="-25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</a:t>
            </a:r>
            <a:r>
              <a: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  <a:endParaRPr lang="zh-CN" altLang="en-US" sz="2400" b="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271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Charge separation signal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641850" y="1477645"/>
          <a:ext cx="4482621" cy="349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6896100" imgH="5372100" progId="Paint.Picture">
                  <p:embed/>
                </p:oleObj>
              </mc:Choice>
              <mc:Fallback>
                <p:oleObj name="" r:id="rId1" imgW="6896100" imgH="537210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4641850" y="1477645"/>
                        <a:ext cx="4482621" cy="3491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44450" y="1474470"/>
          <a:ext cx="4482887" cy="350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3" imgW="6896100" imgH="5391150" progId="Paint.Picture">
                  <p:embed/>
                </p:oleObj>
              </mc:Choice>
              <mc:Fallback>
                <p:oleObj name="" r:id="rId3" imgW="6896100" imgH="5391150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44450" y="1474470"/>
                        <a:ext cx="4482887" cy="3504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9218"/>
          <p:cNvSpPr txBox="1"/>
          <p:nvPr/>
        </p:nvSpPr>
        <p:spPr>
          <a:xfrm>
            <a:off x="1219200" y="5486400"/>
            <a:ext cx="6786563" cy="7620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lvl="0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Prominent correlations exist at small </a:t>
            </a:r>
            <a:r>
              <a:rPr lang="zh-CN" altLang="en-US" sz="2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Times New Roman" panose="02020603050405020304" pitchFamily="2" charset="-36"/>
              </a:rPr>
              <a:t>Δp</a:t>
            </a:r>
            <a:r>
              <a:rPr lang="zh-CN" altLang="en-US" sz="2200" b="0" baseline="-25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Times New Roman" panose="02020603050405020304" pitchFamily="2" charset="-36"/>
              </a:rPr>
              <a:t>T</a:t>
            </a:r>
            <a:r>
              <a:rPr lang="zh-CN" altLang="en-US" sz="2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Times New Roman" panose="02020603050405020304" pitchFamily="2" charset="-36"/>
              </a:rPr>
              <a:t> and Δη</a:t>
            </a:r>
            <a:endParaRPr lang="zh-CN" altLang="en-US" sz="2200" b="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sym typeface="Times New Roman" panose="02020603050405020304" pitchFamily="2" charset="-36"/>
            </a:endParaRPr>
          </a:p>
          <a:p>
            <a:pPr lvl="0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Probably due to HBT+Coulomb</a:t>
            </a:r>
            <a:endParaRPr lang="zh-CN" altLang="en-US" sz="2200" b="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12291" name="对象 9219"/>
          <p:cNvGraphicFramePr/>
          <p:nvPr/>
        </p:nvGraphicFramePr>
        <p:xfrm>
          <a:off x="34925" y="989013"/>
          <a:ext cx="4560888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1" imgW="4254500" imgH="3911600" progId="PBrush">
                  <p:embed/>
                </p:oleObj>
              </mc:Choice>
              <mc:Fallback>
                <p:oleObj name="" r:id="rId1" imgW="4254500" imgH="3911600" progId="PBrush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4925" y="989013"/>
                        <a:ext cx="4560888" cy="426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对象 9220"/>
          <p:cNvGraphicFramePr/>
          <p:nvPr/>
        </p:nvGraphicFramePr>
        <p:xfrm>
          <a:off x="4702175" y="1003300"/>
          <a:ext cx="4379913" cy="425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3" imgW="4152900" imgH="3916680" progId="PBrush">
                  <p:embed/>
                </p:oleObj>
              </mc:Choice>
              <mc:Fallback>
                <p:oleObj name="" r:id="rId3" imgW="4152900" imgH="3916680" progId="PBrush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02175" y="1003300"/>
                        <a:ext cx="4379913" cy="4252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文本框 9221"/>
          <p:cNvSpPr txBox="1"/>
          <p:nvPr/>
        </p:nvSpPr>
        <p:spPr>
          <a:xfrm>
            <a:off x="76200" y="4876800"/>
            <a:ext cx="30099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en-US" altLang="zh-CN" sz="1800">
                <a:solidFill>
                  <a:schemeClr val="bg2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Phys. Rev. C 88 (2013) 64911</a:t>
            </a:r>
            <a:endParaRPr lang="en-US" altLang="zh-CN" sz="1800">
              <a:solidFill>
                <a:schemeClr val="bg2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</p:txBody>
      </p:sp>
      <p:sp>
        <p:nvSpPr>
          <p:cNvPr id="12294" name="文本框 9222"/>
          <p:cNvSpPr txBox="1"/>
          <p:nvPr/>
        </p:nvSpPr>
        <p:spPr>
          <a:xfrm>
            <a:off x="6477000" y="2663825"/>
            <a:ext cx="2544763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1800" b="0" dirty="0">
                <a:solidFill>
                  <a:srgbClr val="0000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opposite charge in blue</a:t>
            </a:r>
            <a:endParaRPr lang="zh-CN" altLang="en-US" sz="1800" dirty="0">
              <a:solidFill>
                <a:srgbClr val="0000FF"/>
              </a:solidFill>
              <a:latin typeface="Times New Roman" panose="02020603050405020304" pitchFamily="2" charset="-36"/>
              <a:ea typeface="Arial" panose="020B0604020202020204" pitchFamily="34" charset="0"/>
            </a:endParaRPr>
          </a:p>
        </p:txBody>
      </p:sp>
      <p:sp>
        <p:nvSpPr>
          <p:cNvPr id="12295" name="文本框 9223"/>
          <p:cNvSpPr txBox="1"/>
          <p:nvPr/>
        </p:nvSpPr>
        <p:spPr>
          <a:xfrm>
            <a:off x="784225" y="2640013"/>
            <a:ext cx="25463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1800" b="0" dirty="0">
                <a:solidFill>
                  <a:srgbClr val="0000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opposite charge in blue</a:t>
            </a:r>
            <a:endParaRPr lang="zh-CN" altLang="en-US" sz="1800" dirty="0">
              <a:solidFill>
                <a:srgbClr val="0000FF"/>
              </a:solidFill>
              <a:latin typeface="Times New Roman" panose="02020603050405020304" pitchFamily="2" charset="-36"/>
              <a:ea typeface="Arial" panose="020B0604020202020204" pitchFamily="34" charset="0"/>
            </a:endParaRPr>
          </a:p>
        </p:txBody>
      </p:sp>
      <p:sp>
        <p:nvSpPr>
          <p:cNvPr id="12296" name="文本框 9224"/>
          <p:cNvSpPr txBox="1"/>
          <p:nvPr/>
        </p:nvSpPr>
        <p:spPr>
          <a:xfrm>
            <a:off x="2878138" y="611188"/>
            <a:ext cx="3867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Times New Roman" panose="02020603050405020304" pitchFamily="2" charset="-36"/>
              </a:rPr>
              <a:t>200 GeV Au+Au: 40 - 60%</a:t>
            </a:r>
            <a:endParaRPr lang="zh-CN" altLang="en-US" sz="2400" dirty="0">
              <a:latin typeface="Times New Roman" panose="02020603050405020304" pitchFamily="2" charset="-36"/>
              <a:ea typeface="Arial" panose="020B0604020202020204" pitchFamily="34" charset="0"/>
              <a:sym typeface="Times New Roman" panose="02020603050405020304" pitchFamily="2" charset="-36"/>
            </a:endParaRPr>
          </a:p>
        </p:txBody>
      </p:sp>
      <p:sp>
        <p:nvSpPr>
          <p:cNvPr id="12297" name="文本框 9225"/>
          <p:cNvSpPr txBox="1"/>
          <p:nvPr/>
        </p:nvSpPr>
        <p:spPr>
          <a:xfrm>
            <a:off x="4722813" y="4876800"/>
            <a:ext cx="3916362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1800" b="0" dirty="0">
                <a:solidFill>
                  <a:schemeClr val="bg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Shaded bands are systematic errors.</a:t>
            </a:r>
            <a:endParaRPr lang="zh-CN" altLang="en-US" sz="1800" dirty="0">
              <a:solidFill>
                <a:schemeClr val="bg2"/>
              </a:solidFill>
              <a:latin typeface="Times New Roman" panose="02020603050405020304" pitchFamily="2" charset="-36"/>
              <a:ea typeface="Arial" panose="020B0604020202020204" pitchFamily="34" charset="0"/>
            </a:endParaRPr>
          </a:p>
        </p:txBody>
      </p:sp>
      <p:sp>
        <p:nvSpPr>
          <p:cNvPr id="12298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Short range correlations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121" name="对象 13"/>
          <p:cNvGraphicFramePr>
            <a:graphicFrameLocks noChangeAspect="1"/>
          </p:cNvGraphicFramePr>
          <p:nvPr/>
        </p:nvGraphicFramePr>
        <p:xfrm>
          <a:off x="1298575" y="919163"/>
          <a:ext cx="5767388" cy="442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408420" imgH="4914900" progId="Paint.Picture">
                  <p:embed/>
                </p:oleObj>
              </mc:Choice>
              <mc:Fallback>
                <p:oleObj name="" r:id="rId1" imgW="6408420" imgH="49149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98575" y="919163"/>
                        <a:ext cx="5767388" cy="44243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aphicFrame>
        <p:nvGraphicFramePr>
          <p:cNvPr id="5124" name="对象 1"/>
          <p:cNvGraphicFramePr>
            <a:graphicFrameLocks noChangeAspect="1"/>
          </p:cNvGraphicFramePr>
          <p:nvPr/>
        </p:nvGraphicFramePr>
        <p:xfrm>
          <a:off x="4648200" y="0"/>
          <a:ext cx="4491038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7482840" imgH="1005840" progId="Paint.Picture">
                  <p:embed/>
                </p:oleObj>
              </mc:Choice>
              <mc:Fallback>
                <p:oleObj name="" r:id="rId3" imgW="7482840" imgH="100584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8200" y="0"/>
                        <a:ext cx="4491038" cy="604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对象 6"/>
          <p:cNvGraphicFramePr>
            <a:graphicFrameLocks noChangeAspect="1"/>
          </p:cNvGraphicFramePr>
          <p:nvPr/>
        </p:nvGraphicFramePr>
        <p:xfrm>
          <a:off x="6217285" y="5466715"/>
          <a:ext cx="2370138" cy="122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2369820" imgH="1226820" progId="Paint.Picture">
                  <p:embed/>
                </p:oleObj>
              </mc:Choice>
              <mc:Fallback>
                <p:oleObj name="" r:id="rId5" imgW="2369820" imgH="1226820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17285" y="5466715"/>
                        <a:ext cx="2370138" cy="12271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文本框 16"/>
          <p:cNvSpPr txBox="1"/>
          <p:nvPr/>
        </p:nvSpPr>
        <p:spPr>
          <a:xfrm>
            <a:off x="226695" y="5699125"/>
            <a:ext cx="5761038" cy="762000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lvl="0"/>
            <a:r>
              <a:rPr lang="zh-CN" altLang="en-US" sz="2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An excess of right or left handed quarks lead to a current flow along the magnetic field</a:t>
            </a:r>
            <a:r>
              <a:rPr lang="en-US" altLang="zh-CN" sz="2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22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9" name="文本框 17"/>
          <p:cNvSpPr txBox="1"/>
          <p:nvPr/>
        </p:nvSpPr>
        <p:spPr>
          <a:xfrm>
            <a:off x="0" y="844550"/>
            <a:ext cx="3005138" cy="1006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spin alignment in B-field:</a:t>
            </a:r>
            <a:endParaRPr lang="zh-CN" altLang="en-US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000" b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opposite direction</a:t>
            </a:r>
            <a:r>
              <a:rPr lang="en-US" altLang="zh-CN" sz="2000" b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r>
              <a:rPr lang="zh-CN" altLang="en-US" sz="2000" b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for</a:t>
            </a:r>
            <a:endParaRPr lang="zh-CN" altLang="en-US" sz="2000" b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000" b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opposite charges</a:t>
            </a:r>
            <a:endParaRPr lang="zh-CN" altLang="en-US" sz="2000" b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0" name="文本框 18"/>
          <p:cNvSpPr txBox="1"/>
          <p:nvPr/>
        </p:nvSpPr>
        <p:spPr>
          <a:xfrm>
            <a:off x="6442075" y="844550"/>
            <a:ext cx="27273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algn="r"/>
            <a:r>
              <a:rPr lang="zh-CN" altLang="en-U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handedness:</a:t>
            </a:r>
            <a:endParaRPr lang="zh-CN" altLang="en-US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/>
            <a:r>
              <a:rPr lang="zh-CN" altLang="en-US" sz="2000" b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momentum and spin,</a:t>
            </a:r>
            <a:endParaRPr lang="zh-CN" altLang="en-US" sz="2000" b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/>
            <a:r>
              <a:rPr lang="zh-CN" altLang="en-US" sz="2000" b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aligned or anti-aligned</a:t>
            </a:r>
            <a:endParaRPr lang="zh-CN" altLang="en-US" sz="2000" b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1" name="文本框 19"/>
          <p:cNvSpPr txBox="1"/>
          <p:nvPr/>
        </p:nvSpPr>
        <p:spPr>
          <a:xfrm>
            <a:off x="6854825" y="4959350"/>
            <a:ext cx="227330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800" b="0">
                <a:solidFill>
                  <a:srgbClr val="00FFFF"/>
                </a:solidFill>
                <a:latin typeface="Calibri" panose="020F0502020204030204" charset="0"/>
                <a:ea typeface="宋体" panose="02010600030101010101" pitchFamily="2" charset="-122"/>
                <a:sym typeface="Arial" panose="020B0604020202020204" pitchFamily="34" charset="0"/>
              </a:rPr>
              <a:t>courtesy of P.Sorensen</a:t>
            </a:r>
            <a:endParaRPr lang="en-US" altLang="zh-CN" sz="1800" b="0">
              <a:solidFill>
                <a:srgbClr val="00FFFF"/>
              </a:solidFill>
              <a:latin typeface="Calibri" panose="020F050202020403020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464058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Chiral Magnetic effect: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3315" name="文本框 10242"/>
          <p:cNvSpPr txBox="1"/>
          <p:nvPr/>
        </p:nvSpPr>
        <p:spPr>
          <a:xfrm>
            <a:off x="5410200" y="838200"/>
            <a:ext cx="3733800" cy="4784725"/>
          </a:xfrm>
          <a:prstGeom prst="rect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lvl="0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</a:t>
            </a:r>
            <a:r>
              <a:rPr lang="zh-CN" altLang="en-US" sz="2200" b="0" dirty="0">
                <a:solidFill>
                  <a:srgbClr val="0000FF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robust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after removing HBT+Coulomb effects with kinematic cuts (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  <a:sym typeface="Times New Roman" panose="02020603050405020304" pitchFamily="2" charset="-36"/>
              </a:rPr>
              <a:t>Δη and Δp</a:t>
            </a:r>
            <a:r>
              <a:rPr lang="zh-CN" altLang="en-US" sz="2200" b="0" baseline="-2500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  <a:sym typeface="Times New Roman" panose="02020603050405020304" pitchFamily="2" charset="-36"/>
              </a:rPr>
              <a:t>T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)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  <a:sym typeface="Times New Roman" panose="02020603050405020304" pitchFamily="2" charset="-36"/>
              </a:rPr>
              <a:t>γ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weights different azimuthal regions of charge separation differently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  <a:sym typeface="Times New Roman" panose="02020603050405020304" pitchFamily="2" charset="-36"/>
              </a:rPr>
              <a:t>γ is reduced to 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modulated sign correlator (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msc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) so that all azimuthal regions are equal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The charge separation signal is confirmed with msc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</p:txBody>
      </p:sp>
      <p:sp>
        <p:nvSpPr>
          <p:cNvPr id="13316" name="文本框 10243"/>
          <p:cNvSpPr txBox="1"/>
          <p:nvPr/>
        </p:nvSpPr>
        <p:spPr>
          <a:xfrm>
            <a:off x="5465763" y="6477000"/>
            <a:ext cx="2897187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en-US" altLang="zh-CN" sz="180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Phys. Rev. C 88 (2013) 64911</a:t>
            </a:r>
            <a:endParaRPr lang="en-US" altLang="zh-CN" sz="1800">
              <a:solidFill>
                <a:schemeClr val="hlink"/>
              </a:solidFill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  <p:graphicFrame>
        <p:nvGraphicFramePr>
          <p:cNvPr id="13317" name="对象 10244"/>
          <p:cNvGraphicFramePr>
            <a:graphicFrameLocks noChangeAspect="1"/>
          </p:cNvGraphicFramePr>
          <p:nvPr/>
        </p:nvGraphicFramePr>
        <p:xfrm>
          <a:off x="228600" y="4343400"/>
          <a:ext cx="455771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" r:id="rId1" imgW="2717800" imgH="862965" progId="">
                  <p:embed/>
                </p:oleObj>
              </mc:Choice>
              <mc:Fallback>
                <p:oleObj name="" r:id="rId1" imgW="2717800" imgH="862965" progId="">
                  <p:embed/>
                  <p:pic>
                    <p:nvPicPr>
                      <p:cNvPr id="0" name="图片 314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8600" y="4343400"/>
                        <a:ext cx="4557713" cy="144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对象 10245"/>
          <p:cNvGraphicFramePr>
            <a:graphicFrameLocks noChangeAspect="1"/>
          </p:cNvGraphicFramePr>
          <p:nvPr/>
        </p:nvGraphicFramePr>
        <p:xfrm>
          <a:off x="304800" y="5867400"/>
          <a:ext cx="429101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" r:id="rId3" imgW="2145665" imgH="469900" progId="">
                  <p:embed/>
                </p:oleObj>
              </mc:Choice>
              <mc:Fallback>
                <p:oleObj name="" r:id="rId3" imgW="2145665" imgH="469900" progId="">
                  <p:embed/>
                  <p:pic>
                    <p:nvPicPr>
                      <p:cNvPr id="0" name="图片 314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5867400"/>
                        <a:ext cx="4291013" cy="939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对象 10246"/>
          <p:cNvGraphicFramePr>
            <a:graphicFrameLocks noChangeAspect="1"/>
          </p:cNvGraphicFramePr>
          <p:nvPr/>
        </p:nvGraphicFramePr>
        <p:xfrm>
          <a:off x="42863" y="611188"/>
          <a:ext cx="5299075" cy="383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" r:id="rId5" imgW="4815840" imgH="3489960" progId="PBrush">
                  <p:embed/>
                </p:oleObj>
              </mc:Choice>
              <mc:Fallback>
                <p:oleObj name="" r:id="rId5" imgW="4815840" imgH="3489960" progId="PBrush">
                  <p:embed/>
                  <p:pic>
                    <p:nvPicPr>
                      <p:cNvPr id="0" name="图片 315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863" y="611188"/>
                        <a:ext cx="5299075" cy="38369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Modulated sign correlator (msc)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3316" name="文本框 10243"/>
          <p:cNvSpPr txBox="1"/>
          <p:nvPr/>
        </p:nvSpPr>
        <p:spPr>
          <a:xfrm>
            <a:off x="5465763" y="6477000"/>
            <a:ext cx="2897187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en-US" altLang="zh-CN" sz="180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Phys. Rev. C 88 (2013) 64911</a:t>
            </a:r>
            <a:endParaRPr lang="en-US" altLang="zh-CN" sz="1800">
              <a:solidFill>
                <a:schemeClr val="hlink"/>
              </a:solidFill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algn="ctr" defTabSz="914400"/>
            <a:r>
              <a:rPr lang="zh-CN" altLang="en-US" sz="3400" dirty="0">
                <a:ea typeface="宋体" panose="02010600030101010101" pitchFamily="2" charset="-122"/>
                <a:sym typeface="Times New Roman" panose="02020603050405020304" pitchFamily="2" charset="-36"/>
              </a:rPr>
              <a:t>Charge-independent background</a:t>
            </a:r>
            <a:endParaRPr lang="en-US" altLang="zh-CN" sz="340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12293" name="对象 12292"/>
          <p:cNvGraphicFramePr/>
          <p:nvPr/>
        </p:nvGraphicFramePr>
        <p:xfrm>
          <a:off x="4876800" y="609600"/>
          <a:ext cx="4216400" cy="580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1" imgW="4216400" imgH="5727700" progId="Paint.Picture">
                  <p:embed/>
                </p:oleObj>
              </mc:Choice>
              <mc:Fallback>
                <p:oleObj name="" r:id="rId1" imgW="4216400" imgH="5727700" progId="Paint.Picture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76800" y="609600"/>
                        <a:ext cx="4216400" cy="5808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文本框 12290"/>
          <p:cNvSpPr txBox="1"/>
          <p:nvPr/>
        </p:nvSpPr>
        <p:spPr>
          <a:xfrm>
            <a:off x="76200" y="2895600"/>
            <a:ext cx="4724400" cy="350043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 algn="l" eaLnBrk="1" latinLnBrk="0" hangingPunct="1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msc was splitted to study bg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 algn="l" eaLnBrk="1" latinLnBrk="0" hangingPunct="1">
              <a:buChar char="•"/>
            </a:pP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 algn="l" eaLnBrk="1" latinLnBrk="0" hangingPunct="1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N</a:t>
            </a:r>
            <a:r>
              <a:rPr lang="zh-CN" altLang="en-US" sz="2200" b="0" baseline="-2500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IN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(∆Q) stands for the number of events with ∆Q units of in-plane charge separation, and msc</a:t>
            </a:r>
            <a:r>
              <a:rPr lang="zh-CN" altLang="en-US" sz="2200" b="0" baseline="-2500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IN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(∆Q) stands for the &lt;msc&gt; in those events.</a:t>
            </a: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 algn="l" eaLnBrk="1" latinLnBrk="0" hangingPunct="1">
              <a:buChar char="•"/>
            </a:pPr>
            <a:endParaRPr lang="zh-CN" altLang="en-US" sz="22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 algn="l" eaLnBrk="1" latinLnBrk="0" hangingPunct="1">
              <a:buChar char="•"/>
            </a:pP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MEVSIM and -v</a:t>
            </a:r>
            <a:r>
              <a:rPr lang="zh-CN" altLang="en-US" sz="2200" b="0" baseline="-2500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2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/N tell us that 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the CI bg is likely due to momentum conservation + v</a:t>
            </a:r>
            <a:r>
              <a:rPr lang="zh-CN" altLang="en-US" sz="2200" b="0" baseline="-25000" dirty="0">
                <a:solidFill>
                  <a:srgbClr val="FF0000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2</a:t>
            </a:r>
            <a:endParaRPr lang="zh-CN" altLang="en-US" sz="2200" b="0" baseline="-25000" dirty="0">
              <a:solidFill>
                <a:srgbClr val="FF0000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</p:txBody>
      </p:sp>
      <p:graphicFrame>
        <p:nvGraphicFramePr>
          <p:cNvPr id="12294" name="对象 12293"/>
          <p:cNvGraphicFramePr/>
          <p:nvPr/>
        </p:nvGraphicFramePr>
        <p:xfrm>
          <a:off x="0" y="838200"/>
          <a:ext cx="4495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2651760" imgH="274320" progId="Paint.Picture">
                  <p:embed/>
                </p:oleObj>
              </mc:Choice>
              <mc:Fallback>
                <p:oleObj name="" r:id="rId3" imgW="2651760" imgH="274320" progId="Paint.Picture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838200"/>
                        <a:ext cx="4495800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对象 12294"/>
          <p:cNvGraphicFramePr/>
          <p:nvPr/>
        </p:nvGraphicFramePr>
        <p:xfrm>
          <a:off x="0" y="1525588"/>
          <a:ext cx="53355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5" imgW="7505700" imgH="419100" progId="Paint.Picture">
                  <p:embed/>
                </p:oleObj>
              </mc:Choice>
              <mc:Fallback>
                <p:oleObj name="" r:id="rId5" imgW="7505700" imgH="419100" progId="Paint.Picture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25588"/>
                        <a:ext cx="5335588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对象 12295"/>
          <p:cNvGraphicFramePr/>
          <p:nvPr/>
        </p:nvGraphicFramePr>
        <p:xfrm>
          <a:off x="0" y="2133600"/>
          <a:ext cx="5335588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7" imgW="6934200" imgH="464820" progId="Paint.Picture">
                  <p:embed/>
                </p:oleObj>
              </mc:Choice>
              <mc:Fallback>
                <p:oleObj name="" r:id="rId7" imgW="6934200" imgH="464820" progId="Paint.Picture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2133600"/>
                        <a:ext cx="5335588" cy="534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aphicFrame>
        <p:nvGraphicFramePr>
          <p:cNvPr id="14338" name="对象 11265"/>
          <p:cNvGraphicFramePr>
            <a:graphicFrameLocks noChangeAspect="1"/>
          </p:cNvGraphicFramePr>
          <p:nvPr/>
        </p:nvGraphicFramePr>
        <p:xfrm>
          <a:off x="5489575" y="3795713"/>
          <a:ext cx="3186113" cy="303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" r:id="rId1" imgW="3749040" imgH="3566160" progId="PBrush">
                  <p:embed/>
                </p:oleObj>
              </mc:Choice>
              <mc:Fallback>
                <p:oleObj name="" r:id="rId1" imgW="3749040" imgH="3566160" progId="PBrush">
                  <p:embed/>
                  <p:pic>
                    <p:nvPicPr>
                      <p:cNvPr id="0" name="图片 314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489575" y="3795713"/>
                        <a:ext cx="3186113" cy="3030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文本框 11267"/>
          <p:cNvSpPr txBox="1"/>
          <p:nvPr/>
        </p:nvSpPr>
        <p:spPr>
          <a:xfrm>
            <a:off x="0" y="5029200"/>
            <a:ext cx="4940300" cy="155416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lvl="0">
              <a:buChar char="•"/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A similarly reduced correlator, CMA, observes a similar charge separation.</a:t>
            </a:r>
            <a:endParaRPr lang="zh-CN" altLang="en-US" sz="18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  <a:p>
            <a:pPr lvl="0">
              <a:buChar char="•"/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 the CMA correlator (at least the opposite charge) is equivalent to MSC</a:t>
            </a:r>
            <a:endParaRPr lang="zh-CN" altLang="en-US" sz="2400" b="0" dirty="0">
              <a:solidFill>
                <a:schemeClr val="tx1"/>
              </a:solidFill>
              <a:latin typeface="Times New Roman" panose="02020603050405020304" pitchFamily="2" charset="-36"/>
              <a:ea typeface="Times New Roman" panose="02020603050405020304" pitchFamily="2" charset="-36"/>
              <a:sym typeface="Times New Roman" panose="02020603050405020304" pitchFamily="2" charset="-36"/>
            </a:endParaRPr>
          </a:p>
        </p:txBody>
      </p:sp>
      <p:graphicFrame>
        <p:nvGraphicFramePr>
          <p:cNvPr id="14341" name="对象 11268"/>
          <p:cNvGraphicFramePr/>
          <p:nvPr/>
        </p:nvGraphicFramePr>
        <p:xfrm>
          <a:off x="76200" y="1524000"/>
          <a:ext cx="2806700" cy="327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" r:id="rId3" imgW="2804160" imgH="3268980" progId="PBrush">
                  <p:embed/>
                </p:oleObj>
              </mc:Choice>
              <mc:Fallback>
                <p:oleObj name="" r:id="rId3" imgW="2804160" imgH="3268980" progId="PBrush">
                  <p:embed/>
                  <p:pic>
                    <p:nvPicPr>
                      <p:cNvPr id="0" name="图片 314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1524000"/>
                        <a:ext cx="2806700" cy="3271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文本框 11269"/>
          <p:cNvSpPr txBox="1"/>
          <p:nvPr/>
        </p:nvSpPr>
        <p:spPr>
          <a:xfrm>
            <a:off x="0" y="534988"/>
            <a:ext cx="3276600" cy="1066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algn="ctr"/>
            <a:r>
              <a:rPr lang="zh-CN" altLang="en-US" sz="3200" b="0" dirty="0">
                <a:solidFill>
                  <a:srgbClr val="0000FF"/>
                </a:solidFill>
                <a:latin typeface="Times New Roman" panose="02020603050405020304" pitchFamily="2" charset="-36"/>
                <a:ea typeface="Times New Roman" panose="02020603050405020304" pitchFamily="2" charset="-36"/>
              </a:rPr>
              <a:t>count the charges of 4 regions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pitchFamily="2" charset="-36"/>
              <a:ea typeface="Times New Roman" panose="02020603050405020304" pitchFamily="2" charset="-36"/>
            </a:endParaRPr>
          </a:p>
        </p:txBody>
      </p:sp>
      <p:graphicFrame>
        <p:nvGraphicFramePr>
          <p:cNvPr id="14343" name="对象 11270"/>
          <p:cNvGraphicFramePr>
            <a:graphicFrameLocks noChangeAspect="1"/>
          </p:cNvGraphicFramePr>
          <p:nvPr/>
        </p:nvGraphicFramePr>
        <p:xfrm>
          <a:off x="4344988" y="655638"/>
          <a:ext cx="4308475" cy="313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" r:id="rId5" imgW="3916680" imgH="2849880" progId="PBrush">
                  <p:embed/>
                </p:oleObj>
              </mc:Choice>
              <mc:Fallback>
                <p:oleObj name="" r:id="rId5" imgW="3916680" imgH="2849880" progId="PBrush">
                  <p:embed/>
                  <p:pic>
                    <p:nvPicPr>
                      <p:cNvPr id="0" name="图片 314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44988" y="655638"/>
                        <a:ext cx="4308475" cy="31353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文本框 11271"/>
          <p:cNvSpPr txBox="1"/>
          <p:nvPr/>
        </p:nvSpPr>
        <p:spPr>
          <a:xfrm>
            <a:off x="2438400" y="4191000"/>
            <a:ext cx="2898775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Phys. Rev. C 8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9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 (201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4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) 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44908</a:t>
            </a:r>
            <a:endParaRPr lang="zh-CN" altLang="en-US" sz="1800" dirty="0">
              <a:solidFill>
                <a:schemeClr val="hlink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Charge multiplicity asymmetry correlator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3261995" y="608330"/>
          <a:ext cx="5888927" cy="4515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1" imgW="5353050" imgH="4105275" progId="Paint.Picture">
                  <p:embed/>
                </p:oleObj>
              </mc:Choice>
              <mc:Fallback>
                <p:oleObj name="" r:id="rId1" imgW="5353050" imgH="4105275" progId="Paint.Picture">
                  <p:embed/>
                  <p:pic>
                    <p:nvPicPr>
                      <p:cNvPr id="0" name="图片 15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3261995" y="608330"/>
                        <a:ext cx="5888927" cy="4515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Multi-particle charge-sensitive correlator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10" name="对象 9"/>
          <p:cNvGraphicFramePr/>
          <p:nvPr/>
        </p:nvGraphicFramePr>
        <p:xfrm>
          <a:off x="-12065" y="656590"/>
          <a:ext cx="2916555" cy="410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3" imgW="2914650" imgH="409575" progId="Paint.Picture">
                  <p:embed/>
                </p:oleObj>
              </mc:Choice>
              <mc:Fallback>
                <p:oleObj name="" r:id="rId3" imgW="2914650" imgH="40957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-12065" y="656590"/>
                        <a:ext cx="2916555" cy="410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9065" y="3921760"/>
          <a:ext cx="2113766" cy="647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5" imgW="1409700" imgH="431800" progId="Equation.KSEE3">
                  <p:embed/>
                </p:oleObj>
              </mc:Choice>
              <mc:Fallback>
                <p:oleObj name="" r:id="rId5" imgW="1409700" imgH="4318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9065" y="3921760"/>
                        <a:ext cx="2113766" cy="647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7050" y="3194050"/>
          <a:ext cx="1771221" cy="49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7" imgW="1181100" imgH="330200" progId="Equation.KSEE3">
                  <p:embed/>
                </p:oleObj>
              </mc:Choice>
              <mc:Fallback>
                <p:oleObj name="" r:id="rId7" imgW="1181100" imgH="3302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7050" y="3194050"/>
                        <a:ext cx="1771221" cy="495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4930" y="4744720"/>
          <a:ext cx="5715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9" imgW="3810000" imgH="228600" progId="Equation.KSEE3">
                  <p:embed/>
                </p:oleObj>
              </mc:Choice>
              <mc:Fallback>
                <p:oleObj name="" r:id="rId9" imgW="3810000" imgH="2286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4930" y="4744720"/>
                        <a:ext cx="57150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0355" y="1128395"/>
          <a:ext cx="1942672" cy="190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1" imgW="1295400" imgH="1270000" progId="Equation.KSEE3">
                  <p:embed/>
                </p:oleObj>
              </mc:Choice>
              <mc:Fallback>
                <p:oleObj name="" r:id="rId11" imgW="1295400" imgH="1270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00355" y="1128395"/>
                        <a:ext cx="1942672" cy="190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315845" y="1595755"/>
          <a:ext cx="1179678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" r:id="rId13" imgW="787400" imgH="215900" progId="Equation.KSEE3">
                  <p:embed/>
                </p:oleObj>
              </mc:Choice>
              <mc:Fallback>
                <p:oleObj name="" r:id="rId13" imgW="787400" imgH="215900" progId="Equation.KSEE3">
                  <p:embed/>
                  <p:pic>
                    <p:nvPicPr>
                      <p:cNvPr id="0" name="图片 102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15845" y="1595755"/>
                        <a:ext cx="1179678" cy="323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5" name="文本框 20481"/>
          <p:cNvSpPr txBox="1"/>
          <p:nvPr/>
        </p:nvSpPr>
        <p:spPr>
          <a:xfrm>
            <a:off x="1630045" y="5166360"/>
            <a:ext cx="5883275" cy="1615440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marL="342900" lvl="0" indent="-342900">
              <a:buFont typeface="Wingdings" panose="05000000000000000000" charset="0"/>
              <a:buChar char="Ø"/>
            </a:pP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</a:rPr>
              <a:t>Multi-particle charge-sensitive correlator is used to measure charge separation (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Δ</a:t>
            </a:r>
            <a:r>
              <a:rPr lang="en-US" altLang="zh-CN" sz="2000" b="0" i="1" dirty="0">
                <a:latin typeface="Times New Roman" panose="02020603050405020304" charset="0"/>
                <a:ea typeface="宋体" panose="02010600030101010101" pitchFamily="2" charset="-122"/>
              </a:rPr>
              <a:t>S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</a:rPr>
              <a:t>) relative to 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Ψ</a:t>
            </a:r>
            <a:r>
              <a:rPr lang="en-US" altLang="zh-CN" sz="2000" b="0" baseline="-25000" dirty="0"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</a:rPr>
              <a:t> plane</a:t>
            </a:r>
            <a:endParaRPr lang="en-US" altLang="zh-CN" sz="2000" b="0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charset="0"/>
              <a:buChar char="Ø"/>
            </a:pPr>
            <a:r>
              <a:rPr lang="en-US" altLang="zh-CN" sz="2000" b="0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Concave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</a:rPr>
              <a:t> for CME-driven charge separation; </a:t>
            </a:r>
            <a:endParaRPr lang="en-US" altLang="zh-CN" sz="2000" b="0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>
              <a:buFont typeface="Wingdings" panose="05000000000000000000" charset="0"/>
            </a:pPr>
            <a:r>
              <a:rPr lang="en-US" altLang="zh-CN" sz="2000" b="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 flat or convex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</a:rPr>
              <a:t> for all non-CME related backgrounds</a:t>
            </a:r>
            <a:endParaRPr lang="en-US" altLang="zh-CN" sz="2000" b="0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charset="0"/>
              <a:buChar char="Ø"/>
            </a:pPr>
            <a:r>
              <a:rPr lang="en-US" altLang="zh-CN" sz="2000" b="0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Concave</a:t>
            </a:r>
            <a:r>
              <a:rPr lang="en-US" altLang="zh-CN" sz="2000" b="0" dirty="0">
                <a:latin typeface="Times New Roman" panose="02020603050405020304" charset="0"/>
                <a:ea typeface="宋体" panose="02010600030101010101" pitchFamily="2" charset="-122"/>
              </a:rPr>
              <a:t> distribution observed in Au+Au</a:t>
            </a:r>
            <a:endParaRPr lang="en-US" sz="2000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94550" y="3905885"/>
            <a:ext cx="187261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sz="18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STAR preliminary</a:t>
            </a:r>
            <a:endParaRPr lang="en-US" sz="1800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0625" y="3875405"/>
            <a:ext cx="1932940" cy="3962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1 &lt; </a:t>
            </a:r>
            <a:r>
              <a:rPr lang="en-US" sz="2000" i="1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p</a:t>
            </a:r>
            <a:r>
              <a:rPr lang="en-US" sz="2000" baseline="-25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T</a:t>
            </a:r>
            <a:r>
              <a:rPr 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 &lt; 2 GeV/c</a:t>
            </a:r>
            <a:endParaRPr lang="en-US"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4 correlators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65" name="文本框 20481"/>
          <p:cNvSpPr txBox="1"/>
          <p:nvPr/>
        </p:nvSpPr>
        <p:spPr>
          <a:xfrm>
            <a:off x="-635" y="6080125"/>
            <a:ext cx="9144635" cy="457200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lvl="0" algn="ctr">
              <a:buFont typeface="Wingdings" panose="05000000000000000000" charset="0"/>
            </a:pPr>
            <a:r>
              <a:rPr lang="en-US" dirty="0">
                <a:ea typeface="宋体" panose="02010600030101010101" pitchFamily="2" charset="-122"/>
              </a:rPr>
              <a:t>In the following lectures, we stick to </a:t>
            </a: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γ correlator.</a:t>
            </a:r>
            <a:endParaRPr lang="en-US" dirty="0"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4400" y="607060"/>
            <a:ext cx="7555865" cy="521208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none" rtlCol="0" anchor="t">
            <a:spAutoFit/>
          </a:bodyPr>
          <a:p>
            <a:pPr marL="342900" lvl="0" indent="-342900" algn="l">
              <a:buFont typeface="Wingdings" panose="05000000000000000000" charset="0"/>
              <a:buChar char="Ø"/>
            </a:pPr>
            <a:r>
              <a:rPr lang="en-US" altLang="zh-CN">
                <a:solidFill>
                  <a:schemeClr val="accent2"/>
                </a:solidFill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γ</a:t>
            </a:r>
            <a:r>
              <a:rPr lang="en-US" altLang="zh-CN">
                <a:solidFill>
                  <a:schemeClr val="accent2"/>
                </a:solidFill>
                <a:ea typeface="宋体" panose="02010600030101010101" pitchFamily="2" charset="-122"/>
                <a:cs typeface="Arial" panose="020B0604020202020204" pitchFamily="34" charset="0"/>
                <a:sym typeface="宋体" panose="02010600030101010101" pitchFamily="2" charset="-122"/>
              </a:rPr>
              <a:t> </a:t>
            </a:r>
            <a:r>
              <a:rPr lang="en-US" altLang="zh-CN">
                <a:solidFill>
                  <a:schemeClr val="accent2"/>
                </a:solidFill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correlator</a:t>
            </a:r>
            <a:endParaRPr lang="en-US" altLang="zh-CN">
              <a:solidFill>
                <a:schemeClr val="accent2"/>
              </a:solidFill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easy to use and to correct for EP resolution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342900" lvl="0" indent="-342900" algn="l">
              <a:buFont typeface="Wingdings" panose="05000000000000000000" charset="0"/>
              <a:buChar char="Ø"/>
            </a:pPr>
            <a:r>
              <a:rPr lang="en-US" altLang="zh-CN">
                <a:solidFill>
                  <a:schemeClr val="accent2"/>
                </a:solidFill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Modulated sign correlator</a:t>
            </a: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 (msc)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reduced from γ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not good for mixed PID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342900" lvl="0" indent="-342900" algn="l">
              <a:buFont typeface="Wingdings" panose="05000000000000000000" charset="0"/>
              <a:buChar char="Ø"/>
            </a:pPr>
            <a:r>
              <a:rPr lang="en-US" altLang="zh-CN">
                <a:solidFill>
                  <a:schemeClr val="accent2"/>
                </a:solidFill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Charge multiplicity asymmetry correlator</a:t>
            </a:r>
            <a:endParaRPr lang="en-US" altLang="zh-CN">
              <a:solidFill>
                <a:schemeClr val="accent2"/>
              </a:solidFill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roughly equivalent to msc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not good for mixed PID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hard to correct for EP resolution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342900" lvl="0" indent="-342900" algn="l">
              <a:buFont typeface="Wingdings" panose="05000000000000000000" charset="0"/>
              <a:buChar char="Ø"/>
            </a:pPr>
            <a:r>
              <a:rPr lang="en-US" altLang="zh-CN">
                <a:solidFill>
                  <a:schemeClr val="accent2"/>
                </a:solidFill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Multi-particle charge-sensitive correlator</a:t>
            </a:r>
            <a:endParaRPr lang="en-US" altLang="zh-CN">
              <a:solidFill>
                <a:schemeClr val="accent2"/>
              </a:solidFill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/>
              <a:t>roughly equivalent to </a:t>
            </a: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γ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not good for mixed PID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hard to correct for EP resolution</a:t>
            </a:r>
            <a:endParaRPr lang="en-US" altLang="zh-CN">
              <a:ea typeface="宋体" panose="02010600030101010101" pitchFamily="2" charset="-122"/>
              <a:cs typeface="Times New Roman" panose="02020603050405020304" charset="0"/>
              <a:sym typeface="宋体" panose="02010600030101010101" pitchFamily="2" charset="-122"/>
            </a:endParaRPr>
          </a:p>
          <a:p>
            <a:pPr marL="800100" lvl="1" indent="-342900" algn="l">
              <a:buFont typeface="Wingdings" panose="05000000000000000000" charset="0"/>
              <a:buChar char="Ø"/>
            </a:pPr>
            <a:r>
              <a:rPr lang="en-US" altLang="zh-CN"/>
              <a:t>have to compare with simulation to extract signal</a:t>
            </a:r>
            <a:endParaRPr lang="en-US" altLang="zh-C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2" name="Rectangle 11"/>
          <p:cNvSpPr/>
          <p:nvPr/>
        </p:nvSpPr>
        <p:spPr>
          <a:xfrm>
            <a:off x="4343400" y="6400800"/>
            <a:ext cx="4519613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D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. 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Kharzeev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,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 D. T. Son,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 PR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L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106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 (20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11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) 0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62301</a:t>
            </a:r>
            <a:endParaRPr lang="zh-CN" altLang="en-US" sz="1800" dirty="0">
              <a:solidFill>
                <a:schemeClr val="hlink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aphicFrame>
        <p:nvGraphicFramePr>
          <p:cNvPr id="27654" name="内容占位符 2"/>
          <p:cNvGraphicFramePr>
            <a:graphicFrameLocks noGrp="1" noChangeAspect="1"/>
          </p:cNvGraphicFramePr>
          <p:nvPr>
            <p:ph/>
          </p:nvPr>
        </p:nvGraphicFramePr>
        <p:xfrm>
          <a:off x="25400" y="989330"/>
          <a:ext cx="9061450" cy="370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" imgW="7078980" imgH="2895600" progId="Paint.Picture">
                  <p:embed/>
                </p:oleObj>
              </mc:Choice>
              <mc:Fallback>
                <p:oleObj name="" r:id="rId1" imgW="7078980" imgH="2895600" progId="Paint.Picture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400" y="989330"/>
                        <a:ext cx="9061450" cy="37068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Chiral Vortical Effect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/>
        </p:nvSpPr>
        <p:spPr>
          <a:xfrm>
            <a:off x="0" y="4578350"/>
            <a:ext cx="9067800" cy="167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p>
            <a:pPr marL="342900" lvl="0" indent="-342900">
              <a:lnSpc>
                <a:spcPct val="90000"/>
              </a:lnSpc>
              <a:spcBef>
                <a:spcPct val="18000"/>
              </a:spcBef>
            </a:pPr>
            <a:endParaRPr lang="zh-CN" altLang="en-US" sz="3200" b="0" dirty="0">
              <a:solidFill>
                <a:srgbClr val="0000FF"/>
              </a:solidFill>
              <a:latin typeface="Times New Roman" panose="02020603050405020304" pitchFamily="2" charset="-36"/>
              <a:ea typeface="宋体" panose="02010600030101010101" pitchFamily="2" charset="-122"/>
              <a:sym typeface="Times New Roman" panose="02020603050405020304" pitchFamily="2" charset="-36"/>
            </a:endParaRPr>
          </a:p>
          <a:p>
            <a:pPr marL="342900" lvl="0" indent="-342900">
              <a:lnSpc>
                <a:spcPct val="90000"/>
              </a:lnSpc>
              <a:spcBef>
                <a:spcPct val="18000"/>
              </a:spcBef>
            </a:pPr>
            <a:endParaRPr lang="zh-CN" altLang="en-US" sz="3200" b="0" dirty="0">
              <a:solidFill>
                <a:schemeClr val="tx1"/>
              </a:solidFill>
              <a:latin typeface="Times New Roman" panose="02020603050405020304" pitchFamily="2" charset="-36"/>
              <a:ea typeface="宋体" panose="02010600030101010101" pitchFamily="2" charset="-122"/>
              <a:sym typeface="Times New Roman" panose="02020603050405020304" pitchFamily="2" charset="-36"/>
            </a:endParaRPr>
          </a:p>
          <a:p>
            <a:pPr marL="342900" lvl="0" indent="-342900">
              <a:lnSpc>
                <a:spcPct val="90000"/>
              </a:lnSpc>
              <a:spcBef>
                <a:spcPct val="18000"/>
              </a:spcBef>
            </a:pPr>
            <a:r>
              <a:rPr lang="zh-CN" altLang="en-US" sz="3200" b="0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  <a:sym typeface="Times New Roman" panose="02020603050405020304" pitchFamily="2" charset="-36"/>
              </a:rPr>
              <a:t>correlate </a:t>
            </a:r>
            <a:r>
              <a:rPr lang="zh-CN" altLang="en-US" sz="3200" b="0" dirty="0">
                <a:solidFill>
                  <a:schemeClr val="tx1"/>
                </a:solidFill>
                <a:latin typeface="Times New Roman" panose="02020603050405020304" pitchFamily="2" charset="-36"/>
                <a:ea typeface="Cambria Math" panose="02040503050406030204" charset="0"/>
                <a:sym typeface="Times New Roman" panose="02020603050405020304" pitchFamily="2" charset="-36"/>
              </a:rPr>
              <a:t>Λ</a:t>
            </a:r>
            <a:r>
              <a:rPr lang="zh-CN" altLang="en-US" sz="3200" b="0" dirty="0">
                <a:solidFill>
                  <a:schemeClr val="tx1"/>
                </a:solidFill>
                <a:latin typeface="Times New Roman" panose="02020603050405020304" pitchFamily="2" charset="-36"/>
                <a:ea typeface="宋体" panose="02010600030101010101" pitchFamily="2" charset="-122"/>
                <a:sym typeface="Times New Roman" panose="02020603050405020304" pitchFamily="2" charset="-36"/>
              </a:rPr>
              <a:t>–p to search for the </a:t>
            </a:r>
            <a:r>
              <a:rPr lang="zh-CN" altLang="en-US" sz="3200" b="0" dirty="0">
                <a:solidFill>
                  <a:srgbClr val="0000FF"/>
                </a:solidFill>
                <a:latin typeface="Times New Roman" panose="02020603050405020304" pitchFamily="2" charset="-36"/>
                <a:ea typeface="宋体" panose="02010600030101010101" pitchFamily="2" charset="-122"/>
                <a:sym typeface="Times New Roman" panose="02020603050405020304" pitchFamily="2" charset="-36"/>
              </a:rPr>
              <a:t>CVE</a:t>
            </a:r>
            <a:r>
              <a:rPr lang="en-US" altLang="zh-CN" sz="3200" b="0" dirty="0">
                <a:solidFill>
                  <a:srgbClr val="0000FF"/>
                </a:solidFill>
                <a:latin typeface="Times New Roman" panose="02020603050405020304" pitchFamily="2" charset="-36"/>
                <a:ea typeface="宋体" panose="02010600030101010101" pitchFamily="2" charset="-122"/>
                <a:sym typeface="Times New Roman" panose="02020603050405020304" pitchFamily="2" charset="-36"/>
              </a:rPr>
              <a:t>.</a:t>
            </a:r>
            <a:endParaRPr lang="en-US" altLang="zh-CN" sz="3200" b="0" dirty="0">
              <a:solidFill>
                <a:srgbClr val="0000FF"/>
              </a:solidFill>
              <a:latin typeface="Times New Roman" panose="02020603050405020304" pitchFamily="2" charset="-36"/>
              <a:ea typeface="宋体" panose="02010600030101010101" pitchFamily="2" charset="-122"/>
              <a:sym typeface="Times New Roman" panose="02020603050405020304" pitchFamily="2" charset="-36"/>
            </a:endParaRPr>
          </a:p>
        </p:txBody>
      </p:sp>
      <p:pic>
        <p:nvPicPr>
          <p:cNvPr id="27651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8" y="5026025"/>
            <a:ext cx="440055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" name="文本框 5"/>
          <p:cNvSpPr txBox="1"/>
          <p:nvPr/>
        </p:nvSpPr>
        <p:spPr>
          <a:xfrm>
            <a:off x="-635" y="-1270"/>
            <a:ext cx="914527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CVE observable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8674" name="组合 10242"/>
          <p:cNvGrpSpPr/>
          <p:nvPr/>
        </p:nvGrpSpPr>
        <p:grpSpPr>
          <a:xfrm>
            <a:off x="228600" y="4257675"/>
            <a:ext cx="8763000" cy="1930400"/>
            <a:chOff x="0" y="0"/>
            <a:chExt cx="13800" cy="3040"/>
          </a:xfrm>
        </p:grpSpPr>
        <p:sp>
          <p:nvSpPr>
            <p:cNvPr id="28675" name="文本框 10243"/>
            <p:cNvSpPr txBox="1"/>
            <p:nvPr/>
          </p:nvSpPr>
          <p:spPr>
            <a:xfrm>
              <a:off x="0" y="16"/>
              <a:ext cx="13800" cy="30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lvl="0">
                <a:buFont typeface="Wingdings" panose="05000000000000000000" pitchFamily="2" charset="2"/>
                <a:buChar char="v"/>
              </a:pP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  </a:t>
              </a:r>
              <a:r>
                <a:rPr lang="zh-CN" altLang="en-US" sz="2400" b="0" dirty="0">
                  <a:solidFill>
                    <a:srgbClr val="0070C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same baryon number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:                  </a:t>
              </a:r>
              <a:endPara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Cambria Math" panose="02040503050406030204" charset="0"/>
              </a:endParaRPr>
            </a:p>
            <a:p>
              <a:pPr lvl="0">
                <a:buFont typeface="Wingdings" panose="05000000000000000000" pitchFamily="2" charset="2"/>
                <a:buChar char="v"/>
              </a:pPr>
              <a:endPara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Cambria Math" panose="02040503050406030204" charset="0"/>
              </a:endParaRPr>
            </a:p>
            <a:p>
              <a:pPr lvl="0">
                <a:buFont typeface="Wingdings" panose="05000000000000000000" pitchFamily="2" charset="2"/>
                <a:buChar char="v"/>
              </a:pP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  </a:t>
              </a:r>
              <a:r>
                <a:rPr lang="zh-CN" altLang="en-US" sz="2400" b="0" dirty="0">
                  <a:solidFill>
                    <a:srgbClr val="FF000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opposite baryon number: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                </a:t>
              </a:r>
              <a:endPara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Cambria Math" panose="02040503050406030204" charset="0"/>
              </a:endParaRPr>
            </a:p>
            <a:p>
              <a:pPr lvl="0">
                <a:buFont typeface="Wingdings" panose="05000000000000000000" pitchFamily="2" charset="2"/>
                <a:buChar char="v"/>
              </a:pPr>
              <a:endPara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sym typeface="Cambria Math" panose="02040503050406030204" charset="0"/>
              </a:endParaRPr>
            </a:p>
            <a:p>
              <a:pPr lvl="0">
                <a:buFont typeface="Wingdings" panose="05000000000000000000" pitchFamily="2" charset="2"/>
                <a:buChar char="v"/>
              </a:pP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 “</a:t>
              </a:r>
              <a:r>
                <a:rPr lang="zh-CN" altLang="en-US" sz="2400" b="0" dirty="0">
                  <a:solidFill>
                    <a:srgbClr val="0070C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same B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” 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Cambria Math" panose="02040503050406030204" charset="0"/>
                </a:rPr>
                <a:t>&lt;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 “</a:t>
              </a:r>
              <a:r>
                <a:rPr lang="zh-CN" altLang="en-US" sz="2400" b="0" dirty="0">
                  <a:solidFill>
                    <a:srgbClr val="FF000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oppo B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” in mid-central and peripheral collisions: consistent with the </a:t>
              </a:r>
              <a:r>
                <a: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CVE</a:t>
              </a:r>
              <a:r>
                <a: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sym typeface="Cambria Math" panose="02040503050406030204" charset="0"/>
                </a:rPr>
                <a:t> expectation.</a:t>
              </a:r>
              <a:endParaRPr lang="zh-CN" altLang="en-US" sz="2400" dirty="0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graphicFrame>
          <p:nvGraphicFramePr>
            <p:cNvPr id="28676" name="对象 10244"/>
            <p:cNvGraphicFramePr>
              <a:graphicFrameLocks noChangeAspect="1"/>
            </p:cNvGraphicFramePr>
            <p:nvPr/>
          </p:nvGraphicFramePr>
          <p:xfrm>
            <a:off x="6738" y="0"/>
            <a:ext cx="2398" cy="7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" r:id="rId1" imgW="716915" imgH="230505" progId="">
                    <p:embed/>
                  </p:oleObj>
                </mc:Choice>
                <mc:Fallback>
                  <p:oleObj name="" r:id="rId1" imgW="716915" imgH="230505" progId="">
                    <p:embed/>
                    <p:pic>
                      <p:nvPicPr>
                        <p:cNvPr id="0" name="图片 310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738" y="0"/>
                          <a:ext cx="2398" cy="77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7" name="对象 10245"/>
            <p:cNvGraphicFramePr>
              <a:graphicFrameLocks noChangeAspect="1"/>
            </p:cNvGraphicFramePr>
            <p:nvPr/>
          </p:nvGraphicFramePr>
          <p:xfrm>
            <a:off x="6708" y="856"/>
            <a:ext cx="2471" cy="7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" r:id="rId3" imgW="716915" imgH="230505" progId="">
                    <p:embed/>
                  </p:oleObj>
                </mc:Choice>
                <mc:Fallback>
                  <p:oleObj name="" r:id="rId3" imgW="716915" imgH="230505" progId="">
                    <p:embed/>
                    <p:pic>
                      <p:nvPicPr>
                        <p:cNvPr id="0" name="图片 310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708" y="856"/>
                          <a:ext cx="2471" cy="79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678" name="组合 10246"/>
          <p:cNvGrpSpPr>
            <a:grpSpLocks noChangeAspect="1"/>
          </p:cNvGrpSpPr>
          <p:nvPr/>
        </p:nvGrpSpPr>
        <p:grpSpPr>
          <a:xfrm>
            <a:off x="4495800" y="723900"/>
            <a:ext cx="4648200" cy="3165475"/>
            <a:chOff x="0" y="0"/>
            <a:chExt cx="7320" cy="4984"/>
          </a:xfrm>
        </p:grpSpPr>
        <p:pic>
          <p:nvPicPr>
            <p:cNvPr id="28679" name="Picture 5" descr="J:\QM_Plot_Diff\Lambda_AntiLambda_Diff_1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320" cy="49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80" name="Picture 9" descr="J:\QM_Plot_Diff\Lambda_AntiLambda_Diff_2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20" y="785"/>
              <a:ext cx="3840" cy="2520"/>
            </a:xfrm>
            <a:prstGeom prst="rect">
              <a:avLst/>
            </a:prstGeom>
            <a:noFill/>
            <a:ln w="9525">
              <a:noFill/>
            </a:ln>
          </p:spPr>
        </p:pic>
        <p:graphicFrame>
          <p:nvGraphicFramePr>
            <p:cNvPr id="28681" name="对象 10249"/>
            <p:cNvGraphicFramePr>
              <a:graphicFrameLocks noChangeAspect="1"/>
            </p:cNvGraphicFramePr>
            <p:nvPr/>
          </p:nvGraphicFramePr>
          <p:xfrm>
            <a:off x="4201" y="902"/>
            <a:ext cx="2640" cy="5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" r:id="rId7" imgW="1191260" imgH="230505" progId="">
                    <p:embed/>
                  </p:oleObj>
                </mc:Choice>
                <mc:Fallback>
                  <p:oleObj name="" r:id="rId7" imgW="1191260" imgH="230505" progId="">
                    <p:embed/>
                    <p:pic>
                      <p:nvPicPr>
                        <p:cNvPr id="0" name="图片 3103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01" y="902"/>
                          <a:ext cx="2640" cy="51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82" name="对象 10250"/>
          <p:cNvGraphicFramePr>
            <a:graphicFrameLocks noChangeAspect="1"/>
          </p:cNvGraphicFramePr>
          <p:nvPr/>
        </p:nvGraphicFramePr>
        <p:xfrm>
          <a:off x="0" y="685800"/>
          <a:ext cx="4614863" cy="314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9" imgW="5433060" imgH="3695700" progId="PBrush">
                  <p:embed/>
                </p:oleObj>
              </mc:Choice>
              <mc:Fallback>
                <p:oleObj name="" r:id="rId9" imgW="5433060" imgH="3695700" progId="PBrush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685800"/>
                        <a:ext cx="4614863" cy="3140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文本框 25601"/>
          <p:cNvSpPr txBox="1"/>
          <p:nvPr/>
        </p:nvSpPr>
        <p:spPr>
          <a:xfrm>
            <a:off x="4576763" y="2062163"/>
            <a:ext cx="4549775" cy="2570162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p>
            <a:pPr lvl="0"/>
            <a:r>
              <a:rPr lang="en-US" altLang="zh-CN" sz="3200" b="0" dirty="0">
                <a:latin typeface="Comic Sans MS" panose="030F0702030302020204" pitchFamily="2" charset="0"/>
                <a:ea typeface="宋体" panose="02010600030101010101" pitchFamily="2" charset="-122"/>
              </a:rPr>
              <a:t>a long and winding road, </a:t>
            </a:r>
            <a:endParaRPr lang="en-US" altLang="zh-CN" sz="3200" b="0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 lvl="0"/>
            <a:r>
              <a:rPr lang="en-US" altLang="zh-CN" sz="3200" b="0" dirty="0">
                <a:latin typeface="Comic Sans MS" panose="030F0702030302020204" pitchFamily="2" charset="0"/>
                <a:ea typeface="宋体" panose="02010600030101010101" pitchFamily="2" charset="-122"/>
              </a:rPr>
              <a:t>and still miles to go ...</a:t>
            </a:r>
            <a:endParaRPr lang="en-US" altLang="zh-CN" sz="3200" b="0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 lvl="0"/>
            <a:endParaRPr lang="en-US" altLang="zh-CN" sz="3200" b="0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 lvl="0"/>
            <a:r>
              <a:rPr lang="en-US" altLang="zh-CN" sz="3200" b="0" dirty="0">
                <a:latin typeface="Comic Sans MS" panose="030F0702030302020204" pitchFamily="2" charset="0"/>
                <a:ea typeface="宋体" panose="02010600030101010101" pitchFamily="2" charset="-122"/>
              </a:rPr>
              <a:t>but highlights here and there ...</a:t>
            </a:r>
            <a:endParaRPr lang="en-US" altLang="zh-CN" sz="3200" b="0" dirty="0"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39939" name="未知"/>
          <p:cNvSpPr/>
          <p:nvPr/>
        </p:nvSpPr>
        <p:spPr>
          <a:xfrm>
            <a:off x="6964363" y="3363913"/>
            <a:ext cx="3151187" cy="3370262"/>
          </a:xfrm>
          <a:custGeom>
            <a:avLst/>
            <a:gdLst/>
            <a:ahLst/>
            <a:cxnLst/>
            <a:pathLst>
              <a:path w="21600" h="21600">
                <a:moveTo>
                  <a:pt x="6698" y="0"/>
                </a:moveTo>
                <a:cubicBezTo>
                  <a:pt x="7829" y="264"/>
                  <a:pt x="12268" y="175"/>
                  <a:pt x="13496" y="1587"/>
                </a:cubicBezTo>
                <a:cubicBezTo>
                  <a:pt x="14723" y="3000"/>
                  <a:pt x="14479" y="6358"/>
                  <a:pt x="14061" y="8475"/>
                </a:cubicBezTo>
                <a:cubicBezTo>
                  <a:pt x="13644" y="10592"/>
                  <a:pt x="12160" y="12269"/>
                  <a:pt x="10989" y="14300"/>
                </a:cubicBezTo>
                <a:cubicBezTo>
                  <a:pt x="9818" y="16332"/>
                  <a:pt x="8482" y="19711"/>
                  <a:pt x="7024" y="20655"/>
                </a:cubicBezTo>
                <a:cubicBezTo>
                  <a:pt x="5566" y="21600"/>
                  <a:pt x="0" y="20089"/>
                  <a:pt x="2250" y="19975"/>
                </a:cubicBezTo>
                <a:cubicBezTo>
                  <a:pt x="4500" y="19861"/>
                  <a:pt x="19467" y="19873"/>
                  <a:pt x="20533" y="19975"/>
                </a:cubicBezTo>
                <a:cubicBezTo>
                  <a:pt x="21600" y="20077"/>
                  <a:pt x="10288" y="20378"/>
                  <a:pt x="8643" y="20582"/>
                </a:cubicBezTo>
                <a:cubicBezTo>
                  <a:pt x="6998" y="20785"/>
                  <a:pt x="10327" y="21087"/>
                  <a:pt x="10662" y="21188"/>
                </a:cubicBezTo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9940" name="灯片编号占位符 1"/>
          <p:cNvSpPr/>
          <p:nvPr>
            <p:ph type="sldNum" sz="quarter" idx="12"/>
          </p:nvPr>
        </p:nvSpPr>
        <p:spPr>
          <a:xfrm>
            <a:off x="7010400" y="6553200"/>
            <a:ext cx="2133600" cy="476250"/>
          </a:xfrm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pic>
        <p:nvPicPr>
          <p:cNvPr id="39941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6565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5"/>
          <p:cNvSpPr txBox="1"/>
          <p:nvPr/>
        </p:nvSpPr>
        <p:spPr>
          <a:xfrm>
            <a:off x="4577715" y="-1270"/>
            <a:ext cx="456692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Summary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6" name="灯片编号占位符 1"/>
          <p:cNvSpPr/>
          <p:nvPr>
            <p:ph type="sldNum" sz="quarter" idx="12"/>
          </p:nvPr>
        </p:nvSpPr>
        <p:spPr>
          <a:xfrm>
            <a:off x="6796405" y="6467475"/>
            <a:ext cx="2133600" cy="244475"/>
          </a:xfrm>
          <a:solidFill>
            <a:srgbClr val="FFFFFF"/>
          </a:solidFill>
        </p:spPr>
        <p:txBody>
          <a:bodyPr anchor="t"/>
          <a:p>
            <a:pPr indent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2" name="文本框 5"/>
          <p:cNvSpPr txBox="1"/>
          <p:nvPr/>
        </p:nvSpPr>
        <p:spPr>
          <a:xfrm>
            <a:off x="10160" y="2444115"/>
            <a:ext cx="912368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>
                <a:sym typeface="宋体" panose="02010600030101010101" pitchFamily="2" charset="-122"/>
              </a:rPr>
              <a:t>Back-up slides</a:t>
            </a:r>
            <a:endParaRPr lang="en-US" altLang="zh-CN" sz="3400" b="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直接连接符 37889"/>
          <p:cNvSpPr/>
          <p:nvPr/>
        </p:nvSpPr>
        <p:spPr>
          <a:xfrm flipV="1">
            <a:off x="5181600" y="2133600"/>
            <a:ext cx="8382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37891" name="图片 37890" descr="Cent_4to5_2763evt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267200" cy="423703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7892" name="内容占位符 37891"/>
          <p:cNvGraphicFramePr>
            <a:graphicFrameLocks noGrp="1" noChangeAspect="1"/>
          </p:cNvGraphicFramePr>
          <p:nvPr>
            <p:ph sz="half" idx="2"/>
          </p:nvPr>
        </p:nvGraphicFramePr>
        <p:xfrm>
          <a:off x="4191000" y="1143000"/>
          <a:ext cx="76200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419735" imgH="216535" progId="Equation.3">
                  <p:embed/>
                </p:oleObj>
              </mc:Choice>
              <mc:Fallback>
                <p:oleObj name="" r:id="rId2" imgW="419735" imgH="216535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91000" y="1143000"/>
                        <a:ext cx="762000" cy="3921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3" name="任意多边形 37892"/>
          <p:cNvSpPr/>
          <p:nvPr/>
        </p:nvSpPr>
        <p:spPr>
          <a:xfrm>
            <a:off x="3962400" y="1406525"/>
            <a:ext cx="76200" cy="152400"/>
          </a:xfrm>
          <a:custGeom>
            <a:avLst/>
            <a:gdLst/>
            <a:ahLst/>
            <a:cxnLst>
              <a:cxn ang="270">
                <a:pos x="0" y="0"/>
              </a:cxn>
              <a:cxn ang="90">
                <a:pos x="21600" y="21600"/>
              </a:cxn>
              <a:cxn ang="90">
                <a:pos x="0" y="2160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894" name="直接连接符 37893"/>
          <p:cNvSpPr/>
          <p:nvPr/>
        </p:nvSpPr>
        <p:spPr>
          <a:xfrm flipH="1">
            <a:off x="3733800" y="1558925"/>
            <a:ext cx="990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7895" name="直接连接符 37894"/>
          <p:cNvSpPr/>
          <p:nvPr/>
        </p:nvSpPr>
        <p:spPr>
          <a:xfrm flipH="1">
            <a:off x="3733800" y="990600"/>
            <a:ext cx="838200" cy="5683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7896" name="文本框 37895"/>
          <p:cNvSpPr txBox="1"/>
          <p:nvPr/>
        </p:nvSpPr>
        <p:spPr>
          <a:xfrm>
            <a:off x="914400" y="2286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x-none" i="1" dirty="0">
                <a:latin typeface="Times New Roman" panose="02020603050405020304" pitchFamily="2" charset="-36"/>
                <a:ea typeface="宋体" panose="02010600030101010101" pitchFamily="2" charset="-122"/>
              </a:rPr>
              <a:t>p</a:t>
            </a:r>
            <a:r>
              <a:rPr lang="en-US" altLang="x-none" sz="1400" i="1" dirty="0">
                <a:latin typeface="Times New Roman" panose="02020603050405020304" pitchFamily="2" charset="-36"/>
                <a:ea typeface="宋体" panose="02010600030101010101" pitchFamily="2" charset="-122"/>
              </a:rPr>
              <a:t>t</a:t>
            </a:r>
            <a:endParaRPr lang="en-US" altLang="x-none" sz="1400" i="1" dirty="0">
              <a:latin typeface="Times New Roman" panose="02020603050405020304" pitchFamily="2" charset="-36"/>
              <a:ea typeface="宋体" panose="02010600030101010101" pitchFamily="2" charset="-122"/>
            </a:endParaRPr>
          </a:p>
        </p:txBody>
      </p:sp>
      <p:sp>
        <p:nvSpPr>
          <p:cNvPr id="37897" name="文本框 37896"/>
          <p:cNvSpPr txBox="1"/>
          <p:nvPr/>
        </p:nvSpPr>
        <p:spPr>
          <a:xfrm>
            <a:off x="2743200" y="533400"/>
            <a:ext cx="2743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x-none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Elliptic flow</a:t>
            </a:r>
            <a:endParaRPr lang="en-US" altLang="x-none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8" name="文本框 37897"/>
          <p:cNvSpPr txBox="1"/>
          <p:nvPr/>
        </p:nvSpPr>
        <p:spPr>
          <a:xfrm>
            <a:off x="6019800" y="25908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x-none" dirty="0">
                <a:solidFill>
                  <a:srgbClr val="0066FF"/>
                </a:solidFill>
                <a:latin typeface="Arial" panose="020B0604020202020204" pitchFamily="34" charset="0"/>
                <a:ea typeface="Arial Unicode MS" pitchFamily="2" charset="-128"/>
              </a:rPr>
              <a:t>Higher harmonics</a:t>
            </a:r>
            <a:endParaRPr lang="en-US" altLang="x-none" dirty="0">
              <a:solidFill>
                <a:srgbClr val="0066FF"/>
              </a:solidFill>
              <a:latin typeface="Arial" panose="020B0604020202020204" pitchFamily="34" charset="0"/>
              <a:ea typeface="Arial Unicode MS" pitchFamily="2" charset="-128"/>
            </a:endParaRPr>
          </a:p>
        </p:txBody>
      </p:sp>
      <p:pic>
        <p:nvPicPr>
          <p:cNvPr id="37899" name="图片 37898" descr="pastedGraphic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90800"/>
            <a:ext cx="4419600" cy="3962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7900" name="组合 37899"/>
          <p:cNvGrpSpPr/>
          <p:nvPr/>
        </p:nvGrpSpPr>
        <p:grpSpPr>
          <a:xfrm>
            <a:off x="381000" y="2819400"/>
            <a:ext cx="3927475" cy="2743200"/>
            <a:chOff x="0" y="0"/>
            <a:chExt cx="2474" cy="1728"/>
          </a:xfrm>
        </p:grpSpPr>
        <p:sp>
          <p:nvSpPr>
            <p:cNvPr id="2" name="直接连接符 37900"/>
            <p:cNvSpPr/>
            <p:nvPr/>
          </p:nvSpPr>
          <p:spPr>
            <a:xfrm>
              <a:off x="0" y="1056"/>
              <a:ext cx="2112" cy="0"/>
            </a:xfrm>
            <a:prstGeom prst="line">
              <a:avLst/>
            </a:prstGeom>
            <a:ln w="28575" cap="flat" cmpd="sng">
              <a:solidFill>
                <a:srgbClr val="006666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anchor="t"/>
            <a:p>
              <a:pPr lvl="0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7901" name="直接连接符 37901"/>
            <p:cNvSpPr/>
            <p:nvPr/>
          </p:nvSpPr>
          <p:spPr>
            <a:xfrm flipV="1">
              <a:off x="1008" y="96"/>
              <a:ext cx="0" cy="1632"/>
            </a:xfrm>
            <a:prstGeom prst="line">
              <a:avLst/>
            </a:prstGeom>
            <a:ln w="28575" cap="flat" cmpd="sng">
              <a:solidFill>
                <a:srgbClr val="006666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anchor="t"/>
            <a:p>
              <a:pPr lvl="0"/>
              <a:endParaRPr lang="zh-CN" altLang="en-US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7902" name="未知"/>
            <p:cNvSpPr/>
            <p:nvPr/>
          </p:nvSpPr>
          <p:spPr>
            <a:xfrm>
              <a:off x="1008" y="528"/>
              <a:ext cx="768" cy="528"/>
            </a:xfrm>
            <a:custGeom>
              <a:avLst/>
              <a:gdLst/>
              <a:ahLst/>
              <a:cxnLst/>
              <a:pathLst>
                <a:path w="624" h="384">
                  <a:moveTo>
                    <a:pt x="0" y="384"/>
                  </a:moveTo>
                  <a:cubicBezTo>
                    <a:pt x="140" y="368"/>
                    <a:pt x="280" y="352"/>
                    <a:pt x="384" y="288"/>
                  </a:cubicBezTo>
                  <a:cubicBezTo>
                    <a:pt x="488" y="224"/>
                    <a:pt x="556" y="112"/>
                    <a:pt x="624" y="0"/>
                  </a:cubicBezTo>
                </a:path>
              </a:pathLst>
            </a:custGeom>
            <a:noFill/>
            <a:ln w="38100" cap="flat" cmpd="sng">
              <a:solidFill>
                <a:srgbClr val="00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03" name="未知"/>
            <p:cNvSpPr/>
            <p:nvPr/>
          </p:nvSpPr>
          <p:spPr>
            <a:xfrm flipH="1" flipV="1">
              <a:off x="240" y="1056"/>
              <a:ext cx="768" cy="528"/>
            </a:xfrm>
            <a:custGeom>
              <a:avLst/>
              <a:gdLst/>
              <a:ahLst/>
              <a:cxnLst/>
              <a:pathLst>
                <a:path w="624" h="384">
                  <a:moveTo>
                    <a:pt x="0" y="384"/>
                  </a:moveTo>
                  <a:cubicBezTo>
                    <a:pt x="140" y="368"/>
                    <a:pt x="280" y="352"/>
                    <a:pt x="384" y="288"/>
                  </a:cubicBezTo>
                  <a:cubicBezTo>
                    <a:pt x="488" y="224"/>
                    <a:pt x="556" y="112"/>
                    <a:pt x="624" y="0"/>
                  </a:cubicBezTo>
                </a:path>
              </a:pathLst>
            </a:custGeom>
            <a:noFill/>
            <a:ln w="38100" cap="flat" cmpd="sng">
              <a:solidFill>
                <a:srgbClr val="00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04" name="文本框 37904"/>
            <p:cNvSpPr txBox="1"/>
            <p:nvPr/>
          </p:nvSpPr>
          <p:spPr>
            <a:xfrm>
              <a:off x="1862" y="1032"/>
              <a:ext cx="61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/>
              <a:r>
                <a:rPr lang="en-US" altLang="x-none" sz="1800" b="1" dirty="0">
                  <a:solidFill>
                    <a:schemeClr val="hlink"/>
                  </a:solidFill>
                  <a:latin typeface="Times New Roman" panose="02020603050405020304" pitchFamily="2" charset="-36"/>
                  <a:ea typeface="宋体" panose="02010600030101010101" pitchFamily="2" charset="-122"/>
                </a:rPr>
                <a:t>rapidity</a:t>
              </a:r>
              <a:endParaRPr lang="en-US" altLang="x-none" sz="1800" b="1" dirty="0">
                <a:solidFill>
                  <a:schemeClr val="hlink"/>
                </a:solidFill>
                <a:latin typeface="Times New Roman" panose="02020603050405020304" pitchFamily="2" charset="-36"/>
                <a:ea typeface="宋体" panose="02010600030101010101" pitchFamily="2" charset="-122"/>
              </a:endParaRPr>
            </a:p>
          </p:txBody>
        </p:sp>
        <p:sp>
          <p:nvSpPr>
            <p:cNvPr id="37905" name="文本框 37905"/>
            <p:cNvSpPr txBox="1"/>
            <p:nvPr/>
          </p:nvSpPr>
          <p:spPr>
            <a:xfrm>
              <a:off x="624" y="0"/>
              <a:ext cx="144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1800" b="1" dirty="0">
                  <a:solidFill>
                    <a:schemeClr val="hlink"/>
                  </a:solidFill>
                  <a:latin typeface="Times New Roman" panose="02020603050405020304" pitchFamily="2" charset="-36"/>
                  <a:ea typeface="宋体" panose="02010600030101010101" pitchFamily="2" charset="-122"/>
                </a:rPr>
                <a:t>&lt;</a:t>
              </a:r>
              <a:r>
                <a:rPr lang="en-US" altLang="x-none" sz="1800" b="1" dirty="0">
                  <a:solidFill>
                    <a:schemeClr val="hlink"/>
                  </a:solidFill>
                  <a:latin typeface="Times New Roman" panose="02020603050405020304" pitchFamily="2" charset="-36"/>
                  <a:ea typeface="宋体" panose="02010600030101010101" pitchFamily="2" charset="-122"/>
                </a:rPr>
                <a:t>px&gt; or directed flow</a:t>
              </a:r>
              <a:endParaRPr lang="en-US" altLang="x-none" sz="1800" b="1" dirty="0">
                <a:solidFill>
                  <a:schemeClr val="hlink"/>
                </a:solidFill>
                <a:latin typeface="Times New Roman" panose="02020603050405020304" pitchFamily="2" charset="-36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37907" name="内容占位符 37906"/>
          <p:cNvGraphicFramePr>
            <a:graphicFrameLocks noGrp="1" noChangeAspect="1"/>
          </p:cNvGraphicFramePr>
          <p:nvPr>
            <p:ph sz="half" idx="1"/>
          </p:nvPr>
        </p:nvGraphicFramePr>
        <p:xfrm>
          <a:off x="609600" y="3733800"/>
          <a:ext cx="8229600" cy="263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2970530" imgH="951865" progId="Equation.3">
                  <p:embed/>
                </p:oleObj>
              </mc:Choice>
              <mc:Fallback>
                <p:oleObj name="" r:id="rId5" imgW="2970530" imgH="951865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" y="3733800"/>
                        <a:ext cx="8229600" cy="2636838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8" name="文本框 37907"/>
          <p:cNvSpPr txBox="1"/>
          <p:nvPr/>
        </p:nvSpPr>
        <p:spPr>
          <a:xfrm>
            <a:off x="2819400" y="1905000"/>
            <a:ext cx="236220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x-none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Anisotropic flow</a:t>
            </a:r>
            <a:endParaRPr lang="en-US" altLang="x-none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9" name="直接连接符 37908"/>
          <p:cNvSpPr/>
          <p:nvPr/>
        </p:nvSpPr>
        <p:spPr>
          <a:xfrm flipV="1">
            <a:off x="5105400" y="1524000"/>
            <a:ext cx="914400" cy="5334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7910" name="直接连接符 37909"/>
          <p:cNvSpPr/>
          <p:nvPr/>
        </p:nvSpPr>
        <p:spPr>
          <a:xfrm>
            <a:off x="5105400" y="2209800"/>
            <a:ext cx="914400" cy="5334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7911" name="直接连接符 37910"/>
          <p:cNvSpPr/>
          <p:nvPr/>
        </p:nvSpPr>
        <p:spPr>
          <a:xfrm flipH="1" flipV="1">
            <a:off x="762000" y="381000"/>
            <a:ext cx="1371600" cy="17526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7912" name="文本框 37911"/>
          <p:cNvSpPr txBox="1"/>
          <p:nvPr/>
        </p:nvSpPr>
        <p:spPr>
          <a:xfrm>
            <a:off x="6019800" y="1295400"/>
            <a:ext cx="2819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x-none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Directed flow</a:t>
            </a:r>
            <a:endParaRPr lang="en-US" altLang="x-none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 dirty="0">
                <a:solidFill>
                  <a:srgbClr val="0066FF"/>
                </a:solidFill>
                <a:ea typeface="宋体" panose="02010600030101010101" pitchFamily="2" charset="-122"/>
              </a:rPr>
            </a:fld>
            <a:endParaRPr lang="zh-CN" altLang="en-US" dirty="0">
              <a:solidFill>
                <a:srgbClr val="0066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5896E-6 L 0.35833 0.19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62428E-6 L 0.42691 -4.62428E-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1"/>
      <p:bldP spid="37897" grpId="0"/>
      <p:bldP spid="37898" grpId="0"/>
      <p:bldP spid="37908" grpId="0" animBg="1"/>
      <p:bldP spid="379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aphicFrame>
        <p:nvGraphicFramePr>
          <p:cNvPr id="6146" name="对象 12"/>
          <p:cNvGraphicFramePr/>
          <p:nvPr/>
        </p:nvGraphicFramePr>
        <p:xfrm>
          <a:off x="3551238" y="1758950"/>
          <a:ext cx="5605462" cy="334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5600700" imgH="3337560" progId="Paint.Picture">
                  <p:embed/>
                </p:oleObj>
              </mc:Choice>
              <mc:Fallback>
                <p:oleObj name="" r:id="rId1" imgW="5600700" imgH="3337560" progId="Paint.Picture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51238" y="1758950"/>
                        <a:ext cx="5605462" cy="3340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对象 15"/>
          <p:cNvGraphicFramePr>
            <a:graphicFrameLocks noChangeAspect="1"/>
          </p:cNvGraphicFramePr>
          <p:nvPr/>
        </p:nvGraphicFramePr>
        <p:xfrm>
          <a:off x="76200" y="3810000"/>
          <a:ext cx="3298825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3665220" imgH="1089660" progId="Paint.Picture">
                  <p:embed/>
                </p:oleObj>
              </mc:Choice>
              <mc:Fallback>
                <p:oleObj name="" r:id="rId3" imgW="3665220" imgH="1089660" progId="Paint.Picture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3810000"/>
                        <a:ext cx="3298825" cy="979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文本框 17"/>
          <p:cNvSpPr txBox="1"/>
          <p:nvPr/>
        </p:nvSpPr>
        <p:spPr>
          <a:xfrm>
            <a:off x="0" y="3200400"/>
            <a:ext cx="28432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Man-made chirality:</a:t>
            </a:r>
            <a:endParaRPr lang="zh-CN" altLang="en-US" sz="24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149" name="对象 18"/>
          <p:cNvGraphicFramePr>
            <a:graphicFrameLocks noChangeAspect="1"/>
          </p:cNvGraphicFramePr>
          <p:nvPr/>
        </p:nvGraphicFramePr>
        <p:xfrm>
          <a:off x="76200" y="5559425"/>
          <a:ext cx="393065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5" imgW="4366260" imgH="1043940" progId="Paint.Picture">
                  <p:embed/>
                </p:oleObj>
              </mc:Choice>
              <mc:Fallback>
                <p:oleObj name="" r:id="rId5" imgW="4366260" imgH="1043940" progId="Paint.Picture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" y="5559425"/>
                        <a:ext cx="3930650" cy="939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文本框 20"/>
          <p:cNvSpPr txBox="1"/>
          <p:nvPr/>
        </p:nvSpPr>
        <p:spPr>
          <a:xfrm>
            <a:off x="-34925" y="4953000"/>
            <a:ext cx="45815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When E||B, CME conductivity is</a:t>
            </a:r>
            <a:endParaRPr lang="en-US" altLang="en-US" sz="24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1" name="文本框 21"/>
          <p:cNvSpPr txBox="1"/>
          <p:nvPr/>
        </p:nvSpPr>
        <p:spPr>
          <a:xfrm>
            <a:off x="4808538" y="5257800"/>
            <a:ext cx="4329112" cy="1554163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lvl="0"/>
            <a:r>
              <a:rPr lang="en-US" altLang="zh-CN" sz="2400" b="0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2400" b="0">
                <a:latin typeface="Arial" panose="020B0604020202020204" pitchFamily="34" charset="0"/>
                <a:ea typeface="宋体" panose="02010600030101010101" pitchFamily="2" charset="-122"/>
              </a:rPr>
              <a:t> dependence of the negative magnetoresistance </a:t>
            </a:r>
            <a:r>
              <a:rPr lang="en-US" altLang="zh-CN" sz="2400" b="0">
                <a:latin typeface="Arial" panose="020B0604020202020204" pitchFamily="34" charset="0"/>
                <a:ea typeface="宋体" panose="02010600030101010101" pitchFamily="2" charset="-122"/>
              </a:rPr>
              <a:t>is</a:t>
            </a:r>
            <a:r>
              <a:rPr lang="zh-CN" altLang="en-US" sz="2400" b="0">
                <a:latin typeface="Arial" panose="020B0604020202020204" pitchFamily="34" charset="0"/>
                <a:ea typeface="宋体" panose="02010600030101010101" pitchFamily="2" charset="-122"/>
              </a:rPr>
              <a:t> nicely fitted with CME contribution to the electrical </a:t>
            </a:r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conductivity.</a:t>
            </a:r>
            <a:endParaRPr lang="zh-CN" altLang="en-US" sz="24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152" name="对象 22"/>
          <p:cNvGraphicFramePr>
            <a:graphicFrameLocks noChangeAspect="1"/>
          </p:cNvGraphicFramePr>
          <p:nvPr/>
        </p:nvGraphicFramePr>
        <p:xfrm>
          <a:off x="0" y="1754188"/>
          <a:ext cx="2370138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7" imgW="2369820" imgH="1226820" progId="Paint.Picture">
                  <p:embed/>
                </p:oleObj>
              </mc:Choice>
              <mc:Fallback>
                <p:oleObj name="" r:id="rId7" imgW="2369820" imgH="1226820" progId="Paint.Picture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1754188"/>
                        <a:ext cx="2370138" cy="1227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对象 1"/>
          <p:cNvGraphicFramePr/>
          <p:nvPr/>
        </p:nvGraphicFramePr>
        <p:xfrm>
          <a:off x="0" y="0"/>
          <a:ext cx="9144000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9" imgW="9136380" imgH="1531620" progId="Paint.Picture">
                  <p:embed/>
                </p:oleObj>
              </mc:Choice>
              <mc:Fallback>
                <p:oleObj name="" r:id="rId9" imgW="9136380" imgH="1531620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1533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4" name="文本框 7173"/>
          <p:cNvSpPr txBox="1"/>
          <p:nvPr/>
        </p:nvSpPr>
        <p:spPr>
          <a:xfrm>
            <a:off x="6191250" y="1146175"/>
            <a:ext cx="2928938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en-US" altLang="zh-CN" sz="1800" b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Nature Physics 12, 550 (2016)</a:t>
            </a:r>
            <a:endParaRPr lang="en-US" altLang="zh-CN" sz="1800" b="0">
              <a:solidFill>
                <a:schemeClr val="hlink"/>
              </a:solidFill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5396865" y="3562985"/>
          <a:ext cx="3721088" cy="286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" imgW="5724525" imgH="4410075" progId="Paint.Picture">
                  <p:embed/>
                </p:oleObj>
              </mc:Choice>
              <mc:Fallback>
                <p:oleObj name="" r:id="rId1" imgW="5724525" imgH="4410075" progId="Paint.Picture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5396865" y="3562985"/>
                        <a:ext cx="3721088" cy="286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254625" y="638175"/>
          <a:ext cx="3807250" cy="2848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3" imgW="5857875" imgH="4381500" progId="Paint.Picture">
                  <p:embed/>
                </p:oleObj>
              </mc:Choice>
              <mc:Fallback>
                <p:oleObj name="" r:id="rId3" imgW="5857875" imgH="438150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5254625" y="638175"/>
                        <a:ext cx="3807250" cy="2848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9" name="image20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-19050" y="586105"/>
            <a:ext cx="4525961" cy="3570286"/>
          </a:xfrm>
          <a:prstGeom prst="rect">
            <a:avLst/>
          </a:prstGeom>
        </p:spPr>
      </p:pic>
      <p:pic>
        <p:nvPicPr>
          <p:cNvPr id="278" name="image2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344" y="4799015"/>
            <a:ext cx="4129087" cy="2039938"/>
          </a:xfrm>
          <a:prstGeom prst="rect">
            <a:avLst/>
          </a:prstGeom>
          <a:ln>
            <a:noFill/>
            <a:miter lim="400000"/>
            <a:headEnd/>
            <a:tailEnd/>
          </a:ln>
        </p:spPr>
      </p:pic>
      <p:sp>
        <p:nvSpPr>
          <p:cNvPr id="3076" name="灯片编号占位符 1"/>
          <p:cNvSpPr/>
          <p:nvPr>
            <p:ph type="sldNum" sz="quarter" idx="12"/>
          </p:nvPr>
        </p:nvSpPr>
        <p:spPr>
          <a:xfrm>
            <a:off x="5095240" y="6429375"/>
            <a:ext cx="2133600" cy="244475"/>
          </a:xfrm>
          <a:solidFill>
            <a:srgbClr val="FFFFFF"/>
          </a:solidFill>
        </p:spPr>
        <p:txBody>
          <a:bodyPr anchor="t"/>
          <a:p>
            <a:pPr indent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2" name="文本框 5"/>
          <p:cNvSpPr txBox="1"/>
          <p:nvPr/>
        </p:nvSpPr>
        <p:spPr>
          <a:xfrm>
            <a:off x="3175" y="-3175"/>
            <a:ext cx="912368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sym typeface="宋体" panose="02010600030101010101" pitchFamily="2" charset="-122"/>
              </a:rPr>
              <a:t>Event plane</a:t>
            </a:r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en-US" altLang="zh-CN" sz="3400" b="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740" y="4145915"/>
            <a:ext cx="4184650" cy="701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2000" b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sym typeface="+mn-ea"/>
              </a:rPr>
              <a:t>The estimated reaction plane is called the event plane.</a:t>
            </a:r>
            <a:endParaRPr lang="zh-CN" altLang="en-US" sz="2000"/>
          </a:p>
        </p:txBody>
      </p:sp>
      <p:sp>
        <p:nvSpPr>
          <p:cNvPr id="268" name="Shape 268"/>
          <p:cNvSpPr/>
          <p:nvPr/>
        </p:nvSpPr>
        <p:spPr>
          <a:xfrm>
            <a:off x="4952364" y="6188075"/>
            <a:ext cx="2146301" cy="279400"/>
          </a:xfrm>
          <a:prstGeom prst="rect">
            <a:avLst/>
          </a:prstGeom>
        </p:spPr>
        <p:txBody>
          <a:bodyPr lIns="38100" tIns="38100" rIns="38100" bIns="38100">
            <a:spAutoFit/>
          </a:bodyPr>
          <a:lstStyle>
            <a:lvl1pPr algn="r" defTabSz="9144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 </a:t>
            </a:r>
          </a:p>
        </p:txBody>
      </p:sp>
      <p:sp>
        <p:nvSpPr>
          <p:cNvPr id="283" name="Shape 283"/>
          <p:cNvSpPr/>
          <p:nvPr/>
        </p:nvSpPr>
        <p:spPr>
          <a:xfrm>
            <a:off x="6530397" y="2004637"/>
            <a:ext cx="1514996" cy="7239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before</a:t>
            </a:r>
            <a:endParaRPr dirty="0"/>
          </a:p>
        </p:txBody>
      </p:sp>
      <p:sp>
        <p:nvSpPr>
          <p:cNvPr id="45" name="Shape 283"/>
          <p:cNvSpPr/>
          <p:nvPr/>
        </p:nvSpPr>
        <p:spPr>
          <a:xfrm>
            <a:off x="6698912" y="4812099"/>
            <a:ext cx="1117294" cy="74892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r>
              <a:rPr lang="en-US" altLang="zh-CN" dirty="0" smtClean="0"/>
              <a:t>after</a:t>
            </a:r>
            <a:endParaRPr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951" y="6542866"/>
            <a:ext cx="3124200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灯片编号占位符 1"/>
          <p:cNvSpPr/>
          <p:nvPr>
            <p:ph type="sldNum" sz="quarter" idx="12"/>
          </p:nvPr>
        </p:nvSpPr>
        <p:spPr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pSp>
        <p:nvGrpSpPr>
          <p:cNvPr id="7170" name="组合 28"/>
          <p:cNvGrpSpPr/>
          <p:nvPr/>
        </p:nvGrpSpPr>
        <p:grpSpPr>
          <a:xfrm>
            <a:off x="3279775" y="1219200"/>
            <a:ext cx="5868988" cy="2022475"/>
            <a:chOff x="5164" y="1920"/>
            <a:chExt cx="9244" cy="3186"/>
          </a:xfrm>
        </p:grpSpPr>
        <p:graphicFrame>
          <p:nvGraphicFramePr>
            <p:cNvPr id="7171" name="对象 5"/>
            <p:cNvGraphicFramePr>
              <a:graphicFrameLocks noChangeAspect="1"/>
            </p:cNvGraphicFramePr>
            <p:nvPr/>
          </p:nvGraphicFramePr>
          <p:xfrm>
            <a:off x="5164" y="1920"/>
            <a:ext cx="9244" cy="31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" r:id="rId1" imgW="6522720" imgH="2247900" progId="Paint.Picture">
                    <p:embed/>
                  </p:oleObj>
                </mc:Choice>
                <mc:Fallback>
                  <p:oleObj name="" r:id="rId1" imgW="6522720" imgH="2247900" progId="Paint.Picture">
                    <p:embed/>
                    <p:pic>
                      <p:nvPicPr>
                        <p:cNvPr id="0" name="图片 308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164" y="1920"/>
                          <a:ext cx="9244" cy="31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2" name="文本框 7173"/>
            <p:cNvSpPr txBox="1"/>
            <p:nvPr/>
          </p:nvSpPr>
          <p:spPr>
            <a:xfrm>
              <a:off x="9153" y="2280"/>
              <a:ext cx="4613" cy="58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r>
                <a:rPr lang="en-US" altLang="zh-CN" sz="1800" b="0">
                  <a:solidFill>
                    <a:schemeClr val="hlink"/>
                  </a:solidFill>
                  <a:latin typeface="Calibri" panose="020F0502020204030204" charset="0"/>
                  <a:ea typeface="Times New Roman" panose="02020603050405020304" pitchFamily="2" charset="-36"/>
                </a:rPr>
                <a:t>Nature Physics 12, 550 (2016)</a:t>
              </a:r>
              <a:endParaRPr lang="en-US" altLang="zh-CN" sz="1800" b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endParaRPr>
            </a:p>
          </p:txBody>
        </p:sp>
      </p:grpSp>
      <p:graphicFrame>
        <p:nvGraphicFramePr>
          <p:cNvPr id="7174" name="对象 1"/>
          <p:cNvGraphicFramePr>
            <a:graphicFrameLocks noChangeAspect="1"/>
          </p:cNvGraphicFramePr>
          <p:nvPr/>
        </p:nvGraphicFramePr>
        <p:xfrm>
          <a:off x="0" y="1141413"/>
          <a:ext cx="3040063" cy="257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5067300" imgH="4282440" progId="Paint.Picture">
                  <p:embed/>
                </p:oleObj>
              </mc:Choice>
              <mc:Fallback>
                <p:oleObj name="" r:id="rId3" imgW="5067300" imgH="4282440" progId="Paint.Picture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141413"/>
                        <a:ext cx="3040063" cy="2570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文本框 4"/>
          <p:cNvSpPr txBox="1"/>
          <p:nvPr/>
        </p:nvSpPr>
        <p:spPr>
          <a:xfrm>
            <a:off x="152400" y="1349375"/>
            <a:ext cx="1235075" cy="609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en-US" b="0">
                <a:solidFill>
                  <a:srgbClr val="0070C0"/>
                </a:solidFill>
                <a:latin typeface="Times New Roman" panose="02020603050405020304" charset="0"/>
                <a:ea typeface="宋体" panose="02010600030101010101" pitchFamily="2" charset="-122"/>
                <a:sym typeface="Arial" panose="020B0604020202020204" pitchFamily="34" charset="0"/>
              </a:rPr>
              <a:t>Na</a:t>
            </a:r>
            <a:r>
              <a:rPr lang="en-US" altLang="en-US" b="0" baseline="-25000">
                <a:solidFill>
                  <a:srgbClr val="0070C0"/>
                </a:solidFill>
                <a:latin typeface="Times New Roman" panose="02020603050405020304" charset="0"/>
                <a:ea typeface="宋体" panose="02010600030101010101" pitchFamily="2" charset="-122"/>
                <a:sym typeface="Arial" panose="020B0604020202020204" pitchFamily="34" charset="0"/>
              </a:rPr>
              <a:t>3</a:t>
            </a:r>
            <a:r>
              <a:rPr lang="en-US" altLang="en-US" b="0">
                <a:solidFill>
                  <a:srgbClr val="0070C0"/>
                </a:solidFill>
                <a:latin typeface="Times New Roman" panose="02020603050405020304" charset="0"/>
                <a:ea typeface="宋体" panose="02010600030101010101" pitchFamily="2" charset="-122"/>
                <a:sym typeface="Arial" panose="020B0604020202020204" pitchFamily="34" charset="0"/>
              </a:rPr>
              <a:t>Bi</a:t>
            </a:r>
            <a:endParaRPr lang="en-US" altLang="en-US" b="0">
              <a:solidFill>
                <a:srgbClr val="0070C0"/>
              </a:solidFill>
              <a:latin typeface="Times New Roman" panose="0202060305040502030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176" name="文本框 9"/>
          <p:cNvSpPr txBox="1"/>
          <p:nvPr/>
        </p:nvSpPr>
        <p:spPr>
          <a:xfrm>
            <a:off x="1588" y="546100"/>
            <a:ext cx="3276600" cy="609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en-US" b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Dirac semimetal</a:t>
            </a:r>
            <a:endParaRPr lang="en-US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" name="文本框 11"/>
          <p:cNvSpPr txBox="1"/>
          <p:nvPr/>
        </p:nvSpPr>
        <p:spPr>
          <a:xfrm>
            <a:off x="0" y="3736975"/>
            <a:ext cx="3221038" cy="609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en-US" b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Weyl semimetal</a:t>
            </a:r>
            <a:endParaRPr lang="en-US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178" name="对象 14"/>
          <p:cNvGraphicFramePr>
            <a:graphicFrameLocks noChangeAspect="1"/>
          </p:cNvGraphicFramePr>
          <p:nvPr/>
        </p:nvGraphicFramePr>
        <p:xfrm>
          <a:off x="0" y="4419600"/>
          <a:ext cx="2916238" cy="239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5" imgW="4861560" imgH="3992880" progId="Paint.Picture">
                  <p:embed/>
                </p:oleObj>
              </mc:Choice>
              <mc:Fallback>
                <p:oleObj name="" r:id="rId5" imgW="4861560" imgH="3992880" progId="Paint.Picture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4419600"/>
                        <a:ext cx="2916238" cy="2395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文本框 25"/>
          <p:cNvSpPr txBox="1"/>
          <p:nvPr/>
        </p:nvSpPr>
        <p:spPr>
          <a:xfrm>
            <a:off x="2133600" y="4194175"/>
            <a:ext cx="1089025" cy="6096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en-US" b="0">
                <a:solidFill>
                  <a:srgbClr val="0070C0"/>
                </a:solidFill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TaAs</a:t>
            </a:r>
            <a:endParaRPr lang="en-US" altLang="en-US" b="0">
              <a:solidFill>
                <a:srgbClr val="0070C0"/>
              </a:solidFill>
              <a:latin typeface="Times New Roman" panose="020206030504050203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7180" name="对象 26"/>
          <p:cNvGraphicFramePr>
            <a:graphicFrameLocks noChangeAspect="1"/>
          </p:cNvGraphicFramePr>
          <p:nvPr/>
        </p:nvGraphicFramePr>
        <p:xfrm>
          <a:off x="3325813" y="3808413"/>
          <a:ext cx="5389562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7" imgW="5989320" imgH="3063240" progId="Paint.Picture">
                  <p:embed/>
                </p:oleObj>
              </mc:Choice>
              <mc:Fallback>
                <p:oleObj name="" r:id="rId7" imgW="5989320" imgH="3063240" progId="Paint.Picture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25813" y="3808413"/>
                        <a:ext cx="5389562" cy="275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5"/>
          <p:cNvSpPr txBox="1"/>
          <p:nvPr/>
        </p:nvSpPr>
        <p:spPr>
          <a:xfrm>
            <a:off x="1270" y="5080"/>
            <a:ext cx="9142730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A whole industry of CME is semimetals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灯片编号占位符 1"/>
          <p:cNvSpPr/>
          <p:nvPr>
            <p:ph type="sldNum" sz="quarter" idx="12"/>
          </p:nvPr>
        </p:nvSpPr>
        <p:spPr>
          <a:xfrm>
            <a:off x="7010400" y="6564313"/>
            <a:ext cx="2133600" cy="476250"/>
          </a:xfrm>
          <a:solidFill>
            <a:srgbClr val="FFFFFF"/>
          </a:solidFill>
        </p:spPr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5" name="文本框 9"/>
          <p:cNvSpPr txBox="1"/>
          <p:nvPr/>
        </p:nvSpPr>
        <p:spPr>
          <a:xfrm>
            <a:off x="503396" y="622300"/>
            <a:ext cx="8167370" cy="518160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pPr lvl="0" algn="ctr"/>
            <a:r>
              <a:rPr lang="en-US" altLang="en-US" sz="2800" b="0"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Understand </a:t>
            </a:r>
            <a:r>
              <a:rPr lang="en-US" altLang="en-US" sz="2800" b="0">
                <a:solidFill>
                  <a:srgbClr val="0066FF"/>
                </a:solidFill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1)</a:t>
            </a:r>
            <a:r>
              <a:rPr lang="en-US" altLang="en-US" sz="2800" b="0"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 the strong B field and many fancy effects</a:t>
            </a:r>
            <a:endParaRPr lang="en-US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文本框 11"/>
          <p:cNvSpPr txBox="1"/>
          <p:nvPr/>
        </p:nvSpPr>
        <p:spPr>
          <a:xfrm>
            <a:off x="3767138" y="6167438"/>
            <a:ext cx="4500245" cy="518160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pPr lvl="0"/>
            <a:r>
              <a:rPr lang="en-US" altLang="en-US" sz="2800" b="0">
                <a:solidFill>
                  <a:srgbClr val="0066FF"/>
                </a:solidFill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3)</a:t>
            </a:r>
            <a:r>
              <a:rPr lang="en-US" altLang="en-US" sz="2800" b="0"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 chiral symmetry restoration</a:t>
            </a:r>
            <a:endParaRPr lang="en-US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197" name="对象 13"/>
          <p:cNvGraphicFramePr/>
          <p:nvPr/>
        </p:nvGraphicFramePr>
        <p:xfrm>
          <a:off x="522288" y="1276350"/>
          <a:ext cx="7947025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7940040" imgH="1417320" progId="Paint.Picture">
                  <p:embed/>
                </p:oleObj>
              </mc:Choice>
              <mc:Fallback>
                <p:oleObj name="" r:id="rId1" imgW="7940040" imgH="1417320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2288" y="1276350"/>
                        <a:ext cx="7947025" cy="1419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对象 8"/>
          <p:cNvGraphicFramePr>
            <a:graphicFrameLocks noChangeAspect="1"/>
          </p:cNvGraphicFramePr>
          <p:nvPr/>
        </p:nvGraphicFramePr>
        <p:xfrm>
          <a:off x="0" y="4405313"/>
          <a:ext cx="3795713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3451860" imgH="2225040" progId="Paint.Picture">
                  <p:embed/>
                </p:oleObj>
              </mc:Choice>
              <mc:Fallback>
                <p:oleObj name="" r:id="rId3" imgW="3451860" imgH="2225040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4405313"/>
                        <a:ext cx="3795713" cy="2447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对象 4"/>
          <p:cNvGraphicFramePr>
            <a:graphicFrameLocks noChangeAspect="1"/>
          </p:cNvGraphicFramePr>
          <p:nvPr/>
        </p:nvGraphicFramePr>
        <p:xfrm>
          <a:off x="4319588" y="2924175"/>
          <a:ext cx="4814887" cy="294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5" imgW="9629775" imgH="5895975" progId="Paint.Picture">
                  <p:embed/>
                </p:oleObj>
              </mc:Choice>
              <mc:Fallback>
                <p:oleObj name="" r:id="rId5" imgW="9629775" imgH="5895975" progId="Paint.Picture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19588" y="2924175"/>
                        <a:ext cx="4814887" cy="2947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文本框 11"/>
          <p:cNvSpPr txBox="1"/>
          <p:nvPr/>
        </p:nvSpPr>
        <p:spPr>
          <a:xfrm>
            <a:off x="1157288" y="3200400"/>
            <a:ext cx="3127375" cy="518160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pPr lvl="0"/>
            <a:r>
              <a:rPr lang="en-US" altLang="en-US" sz="2800" b="0">
                <a:solidFill>
                  <a:srgbClr val="0066FF"/>
                </a:solidFill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2)</a:t>
            </a:r>
            <a:r>
              <a:rPr lang="en-US" altLang="en-US" sz="2800" b="0">
                <a:latin typeface="Times New Roman" panose="02020603050405020304" charset="0"/>
                <a:ea typeface="宋体" panose="02010600030101010101" pitchFamily="2" charset="-122"/>
                <a:sym typeface="宋体" panose="02010600030101010101" pitchFamily="2" charset="-122"/>
              </a:rPr>
              <a:t> vacuum transition</a:t>
            </a:r>
            <a:endParaRPr lang="en-US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1" name="文本框 6148"/>
          <p:cNvSpPr txBox="1"/>
          <p:nvPr/>
        </p:nvSpPr>
        <p:spPr>
          <a:xfrm>
            <a:off x="4427538" y="5757863"/>
            <a:ext cx="479742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D. 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Diakonov, Prog. Part. Nucl. Phys. 51, 173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 (200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</a:rPr>
              <a:t>3</a:t>
            </a:r>
            <a:r>
              <a:rPr lang="zh-CN" altLang="en-US" sz="1800" b="0" dirty="0">
                <a:solidFill>
                  <a:schemeClr val="hlink"/>
                </a:solidFill>
                <a:latin typeface="Calibri" panose="020F0502020204030204" charset="0"/>
                <a:ea typeface="Times New Roman" panose="02020603050405020304" pitchFamily="2" charset="-36"/>
              </a:rPr>
              <a:t>)</a:t>
            </a:r>
            <a:endParaRPr lang="zh-CN" altLang="en-US" sz="1800" b="0" dirty="0">
              <a:solidFill>
                <a:schemeClr val="hlink"/>
              </a:solidFill>
              <a:latin typeface="Calibri" panose="020F0502020204030204" charset="0"/>
              <a:ea typeface="Times New Roman" panose="02020603050405020304" pitchFamily="2" charset="-36"/>
            </a:endParaRPr>
          </a:p>
        </p:txBody>
      </p:sp>
      <p:sp>
        <p:nvSpPr>
          <p:cNvPr id="8202" name="文本框 6"/>
          <p:cNvSpPr txBox="1"/>
          <p:nvPr/>
        </p:nvSpPr>
        <p:spPr>
          <a:xfrm>
            <a:off x="3756025" y="2555875"/>
            <a:ext cx="54641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1800" b="0">
                <a:solidFill>
                  <a:srgbClr val="00B0F0"/>
                </a:solidFill>
                <a:latin typeface="Calibri" panose="020F0502020204030204" charset="0"/>
                <a:ea typeface="宋体" panose="02010600030101010101" pitchFamily="2" charset="-122"/>
              </a:rPr>
              <a:t>Y. Hirono, D. E. Kharzeev and Y. Yin PRD 92,125031 (2015)</a:t>
            </a:r>
            <a:endParaRPr lang="zh-CN" altLang="en-US" sz="1800" b="0">
              <a:solidFill>
                <a:srgbClr val="00B0F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5"/>
          <p:cNvSpPr txBox="1"/>
          <p:nvPr/>
        </p:nvSpPr>
        <p:spPr>
          <a:xfrm>
            <a:off x="0" y="-9525"/>
            <a:ext cx="913447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Why study CME in heavy-ion collisions?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Content Placeholder 2"/>
          <p:cNvSpPr>
            <a:spLocks noGrp="1"/>
          </p:cNvSpPr>
          <p:nvPr/>
        </p:nvSpPr>
        <p:spPr>
          <a:xfrm>
            <a:off x="22225" y="5308600"/>
            <a:ext cx="9067800" cy="71501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p>
            <a:pPr marL="342900" lvl="0" indent="-342900" algn="ctr">
              <a:lnSpc>
                <a:spcPct val="90000"/>
              </a:lnSpc>
              <a:spcBef>
                <a:spcPct val="18000"/>
              </a:spcBef>
            </a:pPr>
            <a:r>
              <a:rPr lang="en-US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  <a:sym typeface="Times New Roman" panose="02020603050405020304" pitchFamily="2" charset="-36"/>
              </a:rPr>
              <a:t>Do we have experimental evidence of B or </a:t>
            </a:r>
            <a:r>
              <a:rPr lang="en-US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36"/>
                <a:ea typeface="宋体" panose="02010600030101010101" pitchFamily="2" charset="-122"/>
                <a:cs typeface="楷体" panose="02010609060101010101" charset="-122"/>
                <a:sym typeface="Times New Roman" panose="02020603050405020304" pitchFamily="2" charset="-36"/>
              </a:rPr>
              <a:t>ω?</a:t>
            </a:r>
            <a:endParaRPr lang="en-US" sz="3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2" charset="-36"/>
              <a:ea typeface="宋体" panose="02010600030101010101" pitchFamily="2" charset="-122"/>
              <a:cs typeface="楷体" panose="02010609060101010101" charset="-122"/>
              <a:sym typeface="Times New Roman" panose="02020603050405020304" pitchFamily="2" charset="-36"/>
            </a:endParaRPr>
          </a:p>
        </p:txBody>
      </p:sp>
      <p:sp>
        <p:nvSpPr>
          <p:cNvPr id="27652" name="Rectangle 11"/>
          <p:cNvSpPr/>
          <p:nvPr/>
        </p:nvSpPr>
        <p:spPr>
          <a:xfrm>
            <a:off x="4343400" y="6400800"/>
            <a:ext cx="4519613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D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. 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Kharzeev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,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 D. T. Son,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 PR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L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106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 (20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11</a:t>
            </a:r>
            <a:r>
              <a:rPr lang="zh-CN" altLang="en-US" sz="1800" dirty="0">
                <a:solidFill>
                  <a:schemeClr val="hlink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) 0</a:t>
            </a:r>
            <a:r>
              <a:rPr lang="en-US" altLang="x-none" sz="1800" dirty="0">
                <a:solidFill>
                  <a:schemeClr val="hlink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62301</a:t>
            </a:r>
            <a:endParaRPr lang="zh-CN" altLang="en-US" sz="1800" dirty="0">
              <a:solidFill>
                <a:schemeClr val="hlink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graphicFrame>
        <p:nvGraphicFramePr>
          <p:cNvPr id="27654" name="内容占位符 2"/>
          <p:cNvGraphicFramePr>
            <a:graphicFrameLocks noGrp="1" noChangeAspect="1"/>
          </p:cNvGraphicFramePr>
          <p:nvPr>
            <p:ph/>
          </p:nvPr>
        </p:nvGraphicFramePr>
        <p:xfrm>
          <a:off x="25400" y="989330"/>
          <a:ext cx="9061450" cy="370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" imgW="7078980" imgH="2895600" progId="Paint.Picture">
                  <p:embed/>
                </p:oleObj>
              </mc:Choice>
              <mc:Fallback>
                <p:oleObj name="" r:id="rId1" imgW="7078980" imgH="2895600" progId="Paint.Picture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400" y="989330"/>
                        <a:ext cx="9061450" cy="37068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Chiral Vortical Effect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Frozen B fields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853440" y="2244090"/>
          <a:ext cx="7509553" cy="450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6257925" imgH="3752850" progId="Paint.Picture">
                  <p:embed/>
                </p:oleObj>
              </mc:Choice>
              <mc:Fallback>
                <p:oleObj name="" r:id="rId1" imgW="6257925" imgH="375285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853440" y="2244090"/>
                        <a:ext cx="7509553" cy="450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4605" y="652145"/>
            <a:ext cx="9131300" cy="11887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In vacuum, the B field falls like a rock. 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A conducting medium is need to save the day.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H</a:t>
            </a:r>
            <a:r>
              <a:rPr lang="zh-CN" altLang="en-US"/>
              <a:t>ow </a:t>
            </a:r>
            <a:r>
              <a:rPr lang="en-US" altLang="zh-CN"/>
              <a:t>much</a:t>
            </a:r>
            <a:r>
              <a:rPr lang="zh-CN" altLang="en-US"/>
              <a:t> </a:t>
            </a:r>
            <a:r>
              <a:rPr lang="en-US" altLang="zh-CN"/>
              <a:t>has B</a:t>
            </a:r>
            <a:r>
              <a:rPr lang="zh-CN" altLang="en-US"/>
              <a:t> fallen </a:t>
            </a:r>
            <a:r>
              <a:rPr lang="en-US" altLang="zh-CN"/>
              <a:t>off </a:t>
            </a:r>
            <a:r>
              <a:rPr lang="zh-CN" altLang="en-US"/>
              <a:t>when the medium </a:t>
            </a:r>
            <a:r>
              <a:rPr lang="en-US" altLang="zh-CN"/>
              <a:t>comes in play?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3263900" y="2359025"/>
            <a:ext cx="58820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>
                <a:solidFill>
                  <a:srgbClr val="00B0F0"/>
                </a:solidFill>
                <a:latin typeface="Calibri" panose="020F0502020204030204" charset="0"/>
              </a:rPr>
              <a:t>Gürsoy, Kharzeev &amp; Rajagopal, Phys. Rev. C 89, 054905 (2014)</a:t>
            </a:r>
            <a:endParaRPr lang="zh-CN" altLang="en-US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" name="对象 11"/>
          <p:cNvGraphicFramePr/>
          <p:nvPr/>
        </p:nvGraphicFramePr>
        <p:xfrm>
          <a:off x="593725" y="2149475"/>
          <a:ext cx="5309235" cy="676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" imgW="5305425" imgH="676275" progId="Paint.Picture">
                  <p:embed/>
                </p:oleObj>
              </mc:Choice>
              <mc:Fallback>
                <p:oleObj name="" r:id="rId1" imgW="5305425" imgH="676275" progId="Paint.Picture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2"/>
                    </p:blipFill>
                    <p:spPr>
                      <a:xfrm>
                        <a:off x="593725" y="2149475"/>
                        <a:ext cx="5309235" cy="676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14605" y="3315335"/>
          <a:ext cx="4148901" cy="3476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3" imgW="5762625" imgH="4829175" progId="Paint.Picture">
                  <p:embed/>
                </p:oleObj>
              </mc:Choice>
              <mc:Fallback>
                <p:oleObj name="" r:id="rId3" imgW="5762625" imgH="482917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4"/>
                    </p:blipFill>
                    <p:spPr>
                      <a:xfrm>
                        <a:off x="14605" y="3315335"/>
                        <a:ext cx="4148901" cy="34769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7620" y="8255"/>
            <a:ext cx="914590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An indirect evidence: E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4502150" y="3412490"/>
          <a:ext cx="4663646" cy="3215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5" imgW="5829300" imgH="4019550" progId="Paint.Picture">
                  <p:embed/>
                </p:oleObj>
              </mc:Choice>
              <mc:Fallback>
                <p:oleObj name="" r:id="rId5" imgW="5829300" imgH="401955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4502150" y="3412490"/>
                        <a:ext cx="4663646" cy="3215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4605" y="652145"/>
            <a:ext cx="9131300" cy="259080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Asymmetric collisions (Cu+Au) create in-plane electric fields. </a:t>
            </a:r>
            <a:endParaRPr lang="en-US" altLang="zh-CN"/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/>
              <a:t>Similar to the B field, and easier to observe:</a:t>
            </a:r>
            <a:endParaRPr lang="en-US" altLang="zh-CN"/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 altLang="zh-CN"/>
              <a:t>h</a:t>
            </a:r>
            <a:r>
              <a:rPr lang="en-US" altLang="zh-CN" baseline="30000"/>
              <a:t>+</a:t>
            </a:r>
            <a:r>
              <a:rPr lang="en-US" altLang="zh-CN"/>
              <a:t> goes along E and h</a:t>
            </a:r>
            <a:r>
              <a:rPr lang="en-US" altLang="zh-CN" baseline="30000"/>
              <a:t>-</a:t>
            </a:r>
            <a:r>
              <a:rPr lang="en-US" altLang="zh-CN"/>
              <a:t> to the opposite</a:t>
            </a:r>
            <a:endParaRPr lang="en-US" altLang="zh-CN"/>
          </a:p>
          <a:p>
            <a:pPr marL="800100" lvl="1" indent="-342900">
              <a:buFont typeface="Wingdings" panose="05000000000000000000" charset="0"/>
              <a:buChar char="Ø"/>
            </a:pPr>
            <a:r>
              <a:rPr lang="en-US" altLang="zh-CN"/>
              <a:t>charge-dependent of v</a:t>
            </a:r>
            <a:r>
              <a:rPr lang="en-US" altLang="zh-CN" baseline="-25000"/>
              <a:t>1</a:t>
            </a:r>
            <a:endParaRPr lang="en-US" altLang="zh-CN" baseline="-25000"/>
          </a:p>
          <a:p>
            <a:pPr marL="800100" lvl="1" indent="-342900">
              <a:buFont typeface="Wingdings" panose="05000000000000000000" charset="0"/>
              <a:buChar char="Ø"/>
            </a:pPr>
            <a:endParaRPr lang="en-US" altLang="zh-CN"/>
          </a:p>
          <a:p>
            <a:pPr lvl="8">
              <a:buFont typeface="Wingdings" panose="05000000000000000000" charset="0"/>
            </a:pPr>
            <a:r>
              <a:rPr lang="en-US" altLang="zh-CN"/>
              <a:t>		      </a:t>
            </a:r>
            <a:r>
              <a:rPr lang="en-US" altLang="zh-CN" sz="2000" i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ψ</a:t>
            </a:r>
            <a:r>
              <a:rPr lang="en-US" altLang="zh-CN" sz="2000" baseline="-25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</a:t>
            </a: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: </a:t>
            </a: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 field direction</a:t>
            </a: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8">
              <a:buFont typeface="Wingdings" panose="05000000000000000000" charset="0"/>
            </a:pP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      </a:t>
            </a:r>
            <a:r>
              <a:rPr lang="en-US" altLang="zh-CN" sz="2000" i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altLang="zh-CN" sz="2000" baseline="-25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zh-CN" sz="20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electric dipole</a:t>
            </a:r>
            <a:endParaRPr lang="en-US" altLang="zh-CN" sz="200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73195" y="6207125"/>
            <a:ext cx="2707640" cy="642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>
                <a:solidFill>
                  <a:srgbClr val="00B0F0"/>
                </a:solidFill>
                <a:latin typeface="Calibri" panose="020F0502020204030204" charset="0"/>
              </a:rPr>
              <a:t>W.T. Deng and X.G. Huang, </a:t>
            </a:r>
            <a:r>
              <a:rPr lang="zh-CN" altLang="en-US" sz="1800">
                <a:solidFill>
                  <a:srgbClr val="00B0F0"/>
                </a:solidFill>
                <a:latin typeface="Calibri" panose="020F0502020204030204" charset="0"/>
              </a:rPr>
              <a:t>Phys.Lett. B742,296 (2015)</a:t>
            </a:r>
            <a:endParaRPr lang="zh-CN" altLang="en-US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87825" y="1791335"/>
            <a:ext cx="49549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>
                <a:solidFill>
                  <a:srgbClr val="00B0F0"/>
                </a:solidFill>
                <a:latin typeface="Calibri" panose="020F0502020204030204" charset="0"/>
              </a:rPr>
              <a:t>Y. Hirono et al., Phys.Rev. C 90 (2014) no.2, 021903</a:t>
            </a:r>
            <a:endParaRPr lang="zh-CN" altLang="en-US" sz="1800">
              <a:solidFill>
                <a:srgbClr val="00B0F0"/>
              </a:solidFill>
              <a:latin typeface="Calibri" panose="020F0502020204030204" charset="0"/>
            </a:endParaRPr>
          </a:p>
        </p:txBody>
      </p:sp>
      <p:graphicFrame>
        <p:nvGraphicFramePr>
          <p:cNvPr id="14" name="对象 13"/>
          <p:cNvGraphicFramePr/>
          <p:nvPr/>
        </p:nvGraphicFramePr>
        <p:xfrm>
          <a:off x="865505" y="2826385"/>
          <a:ext cx="3050540" cy="37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7" imgW="3048000" imgH="371475" progId="Paint.Picture">
                  <p:embed/>
                </p:oleObj>
              </mc:Choice>
              <mc:Fallback>
                <p:oleObj name="" r:id="rId7" imgW="3048000" imgH="371475" progId="Paint.Picture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8"/>
                    </p:blipFill>
                    <p:spPr>
                      <a:xfrm>
                        <a:off x="865505" y="2826385"/>
                        <a:ext cx="3050540" cy="37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6867" name="对象 36866"/>
          <p:cNvGraphicFramePr>
            <a:graphicFrameLocks noChangeAspect="1"/>
          </p:cNvGraphicFramePr>
          <p:nvPr/>
        </p:nvGraphicFramePr>
        <p:xfrm>
          <a:off x="3124200" y="2814638"/>
          <a:ext cx="6019800" cy="404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5629275" imgH="3781425" progId="Paint.Picture">
                  <p:embed/>
                </p:oleObj>
              </mc:Choice>
              <mc:Fallback>
                <p:oleObj name="" r:id="rId1" imgW="5629275" imgH="3781425" progId="Paint.Picture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24200" y="2814638"/>
                        <a:ext cx="6019800" cy="40433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灯片编号占位符 1"/>
          <p:cNvSpPr/>
          <p:nvPr>
            <p:ph type="sldNum" sz="quarter" idx="12"/>
          </p:nvPr>
        </p:nvSpPr>
        <p:spPr/>
        <p:txBody>
          <a:bodyPr anchor="t"/>
          <a:p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" name="文本框 5"/>
          <p:cNvSpPr txBox="1"/>
          <p:nvPr/>
        </p:nvSpPr>
        <p:spPr>
          <a:xfrm>
            <a:off x="4053205" y="-1905"/>
            <a:ext cx="5090795" cy="609600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3400" b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How to measure v</a:t>
            </a:r>
            <a:r>
              <a:rPr lang="en-US" altLang="zh-CN" sz="3400" b="0" baseline="-2500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1</a:t>
            </a:r>
            <a:endParaRPr lang="en-US" altLang="zh-CN" sz="3400" b="0" baseline="-250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68" name="矩形 36867"/>
          <p:cNvSpPr/>
          <p:nvPr/>
        </p:nvSpPr>
        <p:spPr>
          <a:xfrm>
            <a:off x="66675" y="3039110"/>
            <a:ext cx="2590800" cy="1349375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x-none" sz="2000" b="1" dirty="0">
                <a:latin typeface="Times New Roman" panose="02020603050405020304" charset="0"/>
                <a:ea typeface="宋体" panose="02010600030101010101" pitchFamily="2" charset="-122"/>
              </a:rPr>
              <a:t>SMD is 8 horizontal slats &amp; 7 vertical slats located at 1/3 of the depth of the ZDC</a:t>
            </a:r>
            <a:endParaRPr lang="en-US" altLang="x-none" sz="2000" b="1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36870" name="文本框 36869"/>
          <p:cNvSpPr txBox="1"/>
          <p:nvPr/>
        </p:nvSpPr>
        <p:spPr>
          <a:xfrm>
            <a:off x="3048000" y="31242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x-none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ZDC side view</a:t>
            </a:r>
            <a:endParaRPr lang="en-US" altLang="x-none" sz="24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36871" name="文本框 36870"/>
          <p:cNvSpPr txBox="1"/>
          <p:nvPr/>
        </p:nvSpPr>
        <p:spPr>
          <a:xfrm>
            <a:off x="2667000" y="3962400"/>
            <a:ext cx="1828800" cy="8683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>
              <a:lnSpc>
                <a:spcPct val="85000"/>
              </a:lnSpc>
              <a:buClrTx/>
            </a:pPr>
            <a:r>
              <a:rPr lang="en-US" altLang="x-none" sz="20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Scintillator slats of</a:t>
            </a:r>
            <a:r>
              <a:rPr lang="en-US" altLang="x-none" sz="1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  <a:r>
              <a:rPr lang="en-US" altLang="x-none" sz="20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Shower Max Detector</a:t>
            </a:r>
            <a:endParaRPr lang="en-US" altLang="x-none" sz="20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36872" name="直接连接符 36871"/>
          <p:cNvSpPr/>
          <p:nvPr/>
        </p:nvSpPr>
        <p:spPr>
          <a:xfrm>
            <a:off x="4114800" y="4876800"/>
            <a:ext cx="609600" cy="1143000"/>
          </a:xfrm>
          <a:prstGeom prst="line">
            <a:avLst/>
          </a:prstGeom>
          <a:ln w="9525">
            <a:noFill/>
          </a:ln>
        </p:spPr>
      </p:sp>
      <p:sp>
        <p:nvSpPr>
          <p:cNvPr id="36873" name="直接连接符 36872"/>
          <p:cNvSpPr/>
          <p:nvPr/>
        </p:nvSpPr>
        <p:spPr>
          <a:xfrm>
            <a:off x="4038600" y="4800600"/>
            <a:ext cx="685800" cy="1295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6874" name="直接连接符 36873"/>
          <p:cNvSpPr/>
          <p:nvPr/>
        </p:nvSpPr>
        <p:spPr>
          <a:xfrm>
            <a:off x="4241800" y="5003800"/>
            <a:ext cx="609600" cy="1143000"/>
          </a:xfrm>
          <a:prstGeom prst="line">
            <a:avLst/>
          </a:prstGeom>
          <a:ln w="9525">
            <a:noFill/>
          </a:ln>
        </p:spPr>
      </p:sp>
      <p:sp>
        <p:nvSpPr>
          <p:cNvPr id="36875" name="矩形 36874"/>
          <p:cNvSpPr/>
          <p:nvPr/>
        </p:nvSpPr>
        <p:spPr>
          <a:xfrm>
            <a:off x="533400" y="4723130"/>
            <a:ext cx="1219200" cy="1981200"/>
          </a:xfrm>
          <a:prstGeom prst="rect">
            <a:avLst/>
          </a:prstGeom>
          <a:solidFill>
            <a:schemeClr val="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6876" name="文本框 36875"/>
          <p:cNvSpPr txBox="1"/>
          <p:nvPr/>
        </p:nvSpPr>
        <p:spPr>
          <a:xfrm>
            <a:off x="533400" y="5104130"/>
            <a:ext cx="1219200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  <a:buClrTx/>
            </a:pPr>
            <a:r>
              <a:rPr lang="en-US" altLang="x-none" sz="16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Transverse plane of ZDC</a:t>
            </a:r>
            <a:endParaRPr lang="en-US" altLang="x-none" sz="16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36877" name="矩形 36876"/>
          <p:cNvSpPr/>
          <p:nvPr/>
        </p:nvSpPr>
        <p:spPr>
          <a:xfrm>
            <a:off x="609600" y="4799330"/>
            <a:ext cx="1066800" cy="1828800"/>
          </a:xfrm>
          <a:prstGeom prst="rect">
            <a:avLst/>
          </a:prstGeom>
          <a:solidFill>
            <a:srgbClr val="00CC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6878" name="矩形 36877"/>
          <p:cNvSpPr/>
          <p:nvPr/>
        </p:nvSpPr>
        <p:spPr>
          <a:xfrm>
            <a:off x="595630" y="4785360"/>
            <a:ext cx="1066800" cy="1828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6879" name="组合 36878"/>
          <p:cNvGrpSpPr/>
          <p:nvPr/>
        </p:nvGrpSpPr>
        <p:grpSpPr>
          <a:xfrm>
            <a:off x="762000" y="4799330"/>
            <a:ext cx="762000" cy="1828800"/>
            <a:chOff x="0" y="0"/>
            <a:chExt cx="480" cy="1152"/>
          </a:xfrm>
        </p:grpSpPr>
        <p:sp>
          <p:nvSpPr>
            <p:cNvPr id="36880" name="直接连接符 36879"/>
            <p:cNvSpPr/>
            <p:nvPr/>
          </p:nvSpPr>
          <p:spPr>
            <a:xfrm>
              <a:off x="0" y="0"/>
              <a:ext cx="0" cy="115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1" name="直接连接符 36880"/>
            <p:cNvSpPr/>
            <p:nvPr/>
          </p:nvSpPr>
          <p:spPr>
            <a:xfrm>
              <a:off x="96" y="0"/>
              <a:ext cx="0" cy="115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2" name="直接连接符 36881"/>
            <p:cNvSpPr/>
            <p:nvPr/>
          </p:nvSpPr>
          <p:spPr>
            <a:xfrm>
              <a:off x="192" y="0"/>
              <a:ext cx="0" cy="115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3" name="直接连接符 36882"/>
            <p:cNvSpPr/>
            <p:nvPr/>
          </p:nvSpPr>
          <p:spPr>
            <a:xfrm>
              <a:off x="288" y="0"/>
              <a:ext cx="0" cy="115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4" name="直接连接符 36883"/>
            <p:cNvSpPr/>
            <p:nvPr/>
          </p:nvSpPr>
          <p:spPr>
            <a:xfrm>
              <a:off x="384" y="0"/>
              <a:ext cx="0" cy="115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5" name="直接连接符 36884"/>
            <p:cNvSpPr/>
            <p:nvPr/>
          </p:nvSpPr>
          <p:spPr>
            <a:xfrm>
              <a:off x="480" y="0"/>
              <a:ext cx="0" cy="115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6886" name="直接连接符 36885"/>
          <p:cNvSpPr/>
          <p:nvPr/>
        </p:nvSpPr>
        <p:spPr>
          <a:xfrm>
            <a:off x="609600" y="5180330"/>
            <a:ext cx="1066800" cy="0"/>
          </a:xfrm>
          <a:prstGeom prst="line">
            <a:avLst/>
          </a:prstGeom>
          <a:ln w="9525">
            <a:noFill/>
          </a:ln>
        </p:spPr>
      </p:sp>
      <p:sp>
        <p:nvSpPr>
          <p:cNvPr id="36887" name="直接连接符 36886"/>
          <p:cNvSpPr/>
          <p:nvPr/>
        </p:nvSpPr>
        <p:spPr>
          <a:xfrm>
            <a:off x="609600" y="6399530"/>
            <a:ext cx="1066800" cy="0"/>
          </a:xfrm>
          <a:prstGeom prst="line">
            <a:avLst/>
          </a:prstGeom>
          <a:ln w="9525">
            <a:noFill/>
          </a:ln>
        </p:spPr>
      </p:sp>
      <p:grpSp>
        <p:nvGrpSpPr>
          <p:cNvPr id="36888" name="组合 36887"/>
          <p:cNvGrpSpPr/>
          <p:nvPr/>
        </p:nvGrpSpPr>
        <p:grpSpPr>
          <a:xfrm>
            <a:off x="609600" y="5027930"/>
            <a:ext cx="1066800" cy="1371600"/>
            <a:chOff x="0" y="0"/>
            <a:chExt cx="672" cy="864"/>
          </a:xfrm>
        </p:grpSpPr>
        <p:sp>
          <p:nvSpPr>
            <p:cNvPr id="36889" name="直接连接符 36888"/>
            <p:cNvSpPr/>
            <p:nvPr/>
          </p:nvSpPr>
          <p:spPr>
            <a:xfrm flipV="1">
              <a:off x="0" y="0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90" name="直接连接符 36889"/>
            <p:cNvSpPr/>
            <p:nvPr/>
          </p:nvSpPr>
          <p:spPr>
            <a:xfrm>
              <a:off x="0" y="144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91" name="直接连接符 36890"/>
            <p:cNvSpPr/>
            <p:nvPr/>
          </p:nvSpPr>
          <p:spPr>
            <a:xfrm>
              <a:off x="0" y="288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92" name="直接连接符 36891"/>
            <p:cNvSpPr/>
            <p:nvPr/>
          </p:nvSpPr>
          <p:spPr>
            <a:xfrm>
              <a:off x="0" y="432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93" name="直接连接符 36892"/>
            <p:cNvSpPr/>
            <p:nvPr/>
          </p:nvSpPr>
          <p:spPr>
            <a:xfrm>
              <a:off x="0" y="576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94" name="直接连接符 36893"/>
            <p:cNvSpPr/>
            <p:nvPr/>
          </p:nvSpPr>
          <p:spPr>
            <a:xfrm>
              <a:off x="0" y="720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95" name="直接连接符 36894"/>
            <p:cNvSpPr/>
            <p:nvPr/>
          </p:nvSpPr>
          <p:spPr>
            <a:xfrm>
              <a:off x="0" y="864"/>
              <a:ext cx="67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6896" name="直接连接符 36895"/>
          <p:cNvSpPr/>
          <p:nvPr/>
        </p:nvSpPr>
        <p:spPr>
          <a:xfrm flipH="1">
            <a:off x="1066800" y="4319905"/>
            <a:ext cx="76200" cy="4032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6869" name="矩形 36868"/>
          <p:cNvSpPr/>
          <p:nvPr/>
        </p:nvSpPr>
        <p:spPr>
          <a:xfrm>
            <a:off x="4114800" y="683260"/>
            <a:ext cx="5029200" cy="1804035"/>
          </a:xfrm>
          <a:prstGeom prst="rect">
            <a:avLst/>
          </a:prstGeom>
          <a:noFill/>
          <a:ln w="38100" cap="flat" cmpd="dbl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pPr lvl="0">
              <a:lnSpc>
                <a:spcPct val="75000"/>
              </a:lnSpc>
              <a:spcBef>
                <a:spcPct val="25000"/>
              </a:spcBef>
              <a:buClrTx/>
              <a:buChar char="•"/>
            </a:pPr>
            <a:r>
              <a:rPr lang="en-US" altLang="x-none" b="1" dirty="0">
                <a:latin typeface="Times New Roman" panose="02020603050405020304" charset="0"/>
                <a:ea typeface="宋体" panose="02010600030101010101" pitchFamily="2" charset="-122"/>
              </a:rPr>
              <a:t> First-order event plane determined from spectator neutrons</a:t>
            </a:r>
            <a:endParaRPr lang="en-US" altLang="x-none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>
              <a:lnSpc>
                <a:spcPct val="75000"/>
              </a:lnSpc>
              <a:spcBef>
                <a:spcPct val="25000"/>
              </a:spcBef>
              <a:buClrTx/>
              <a:buChar char="•"/>
            </a:pPr>
            <a:r>
              <a:rPr lang="en-US" altLang="x-none" b="1" dirty="0">
                <a:latin typeface="Times New Roman" panose="02020603050405020304" charset="0"/>
                <a:ea typeface="宋体" panose="02010600030101010101" pitchFamily="2" charset="-122"/>
              </a:rPr>
              <a:t> Minimal, if any, non-flow effects</a:t>
            </a:r>
            <a:endParaRPr lang="en-US" altLang="x-none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>
              <a:lnSpc>
                <a:spcPct val="75000"/>
              </a:lnSpc>
              <a:spcBef>
                <a:spcPct val="25000"/>
              </a:spcBef>
              <a:buClrTx/>
              <a:buChar char="•"/>
            </a:pPr>
            <a:endParaRPr lang="en-US" altLang="x-none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>
              <a:lnSpc>
                <a:spcPct val="75000"/>
              </a:lnSpc>
              <a:spcBef>
                <a:spcPct val="25000"/>
              </a:spcBef>
              <a:buClrTx/>
            </a:pPr>
            <a:endParaRPr lang="en-US" altLang="x-none" b="1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pic>
        <p:nvPicPr>
          <p:cNvPr id="38917" name="图片 38916" descr="sm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" y="-2222"/>
            <a:ext cx="4056455" cy="304312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97612" y="1811137"/>
          <a:ext cx="4264025" cy="507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4" imgW="2133600" imgH="254000" progId="Equation.KSEE3">
                  <p:embed/>
                </p:oleObj>
              </mc:Choice>
              <mc:Fallback>
                <p:oleObj name="" r:id="rId4" imgW="2133600" imgH="2540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7612" y="1811137"/>
                        <a:ext cx="4264025" cy="5073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895" name="组合 37894"/>
          <p:cNvGrpSpPr>
            <a:grpSpLocks noChangeAspect="1"/>
          </p:cNvGrpSpPr>
          <p:nvPr/>
        </p:nvGrpSpPr>
        <p:grpSpPr>
          <a:xfrm>
            <a:off x="3442970" y="2593975"/>
            <a:ext cx="5699760" cy="4274820"/>
            <a:chOff x="0" y="0"/>
            <a:chExt cx="3264" cy="2448"/>
          </a:xfrm>
        </p:grpSpPr>
        <p:pic>
          <p:nvPicPr>
            <p:cNvPr id="37896" name="图片 3789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3264" cy="24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897" name="矩形 37896"/>
            <p:cNvSpPr/>
            <p:nvPr/>
          </p:nvSpPr>
          <p:spPr>
            <a:xfrm>
              <a:off x="1155" y="1652"/>
              <a:ext cx="11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>
                <a:buClrTx/>
              </a:pPr>
              <a:endParaRPr lang="zh-CN" altLang="en-US" sz="1800" dirty="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37898" name="文本框 37897"/>
            <p:cNvSpPr txBox="1"/>
            <p:nvPr/>
          </p:nvSpPr>
          <p:spPr>
            <a:xfrm>
              <a:off x="1056" y="2160"/>
              <a:ext cx="106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eaLnBrk="0" hangingPunct="0">
                <a:buClrTx/>
              </a:pPr>
              <a:r>
                <a:rPr lang="en-US" altLang="x-none" sz="2400" b="1" dirty="0">
                  <a:solidFill>
                    <a:srgbClr val="FF3300"/>
                  </a:solidFill>
                  <a:latin typeface="Times" pitchFamily="2" charset="0"/>
                  <a:ea typeface="宋体" panose="02010600030101010101" pitchFamily="2" charset="-122"/>
                </a:rPr>
                <a:t>Assembling</a:t>
              </a:r>
              <a:endParaRPr lang="en-US" altLang="x-none" sz="2400" dirty="0">
                <a:latin typeface="Times" pitchFamily="2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6568</Words>
  <Application>WPS 演示</Application>
  <PresentationFormat>在屏幕上显示</PresentationFormat>
  <Paragraphs>402</Paragraphs>
  <Slides>30</Slides>
  <Notes>12</Notes>
  <HiddenSlides>0</HiddenSlides>
  <MMClips>1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73</vt:i4>
      </vt:variant>
      <vt:variant>
        <vt:lpstr>幻灯片标题</vt:lpstr>
      </vt:variant>
      <vt:variant>
        <vt:i4>30</vt:i4>
      </vt:variant>
    </vt:vector>
  </HeadingPairs>
  <TitlesOfParts>
    <vt:vector size="119" baseType="lpstr">
      <vt:lpstr>Arial</vt:lpstr>
      <vt:lpstr>宋体</vt:lpstr>
      <vt:lpstr>Wingdings</vt:lpstr>
      <vt:lpstr>Papyrus</vt:lpstr>
      <vt:lpstr>Comic Sans MS</vt:lpstr>
      <vt:lpstr>Calibri</vt:lpstr>
      <vt:lpstr>Times New Roman</vt:lpstr>
      <vt:lpstr>Times New Roman</vt:lpstr>
      <vt:lpstr>楷体</vt:lpstr>
      <vt:lpstr>Wingdings</vt:lpstr>
      <vt:lpstr>Times</vt:lpstr>
      <vt:lpstr>微软雅黑</vt:lpstr>
      <vt:lpstr>Cambria Math</vt:lpstr>
      <vt:lpstr>Arial Unicode MS</vt:lpstr>
      <vt:lpstr>Arial</vt:lpstr>
      <vt:lpstr>Default Design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Equation.KSEE3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Equation.KSEE3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PBrush</vt:lpstr>
      <vt:lpstr>PBrush</vt:lpstr>
      <vt:lpstr>Equation.KSEE3</vt:lpstr>
      <vt:lpstr>Paint.Picture</vt:lpstr>
      <vt:lpstr>Paint.Picture</vt:lpstr>
      <vt:lpstr>Paint.Picture</vt:lpstr>
      <vt:lpstr>Paint.Picture</vt:lpstr>
      <vt:lpstr>PBrush</vt:lpstr>
      <vt:lpstr>PBrush</vt:lpstr>
      <vt:lpstr>PBrush</vt:lpstr>
      <vt:lpstr>Paint.Picture</vt:lpstr>
      <vt:lpstr>Paint.Picture</vt:lpstr>
      <vt:lpstr>Paint.Picture</vt:lpstr>
      <vt:lpstr>Paint.Picture</vt:lpstr>
      <vt:lpstr>Paint.Picture</vt:lpstr>
      <vt:lpstr>PBrush</vt:lpstr>
      <vt:lpstr>PBrush</vt:lpstr>
      <vt:lpstr>PBrush</vt:lpstr>
      <vt:lpstr>Paint.Picture</vt:lpstr>
      <vt:lpstr>Paint.Picture</vt:lpstr>
      <vt:lpstr>Equation.KSEE3</vt:lpstr>
      <vt:lpstr>Equation.KSEE3</vt:lpstr>
      <vt:lpstr>Equation.KSEE3</vt:lpstr>
      <vt:lpstr>Paint.Picture</vt:lpstr>
      <vt:lpstr>Equation.KSEE3</vt:lpstr>
      <vt:lpstr>Equation.KSEE3</vt:lpstr>
      <vt:lpstr>Paint.Picture</vt:lpstr>
      <vt:lpstr>PBrush</vt:lpstr>
      <vt:lpstr>Equation.3</vt:lpstr>
      <vt:lpstr>Equation.3</vt:lpstr>
      <vt:lpstr>Paint.Picture</vt:lpstr>
      <vt:lpstr>Paint.Picture</vt:lpstr>
      <vt:lpstr>Paint.Picture</vt:lpstr>
      <vt:lpstr>Paint.Picture</vt:lpstr>
      <vt:lpstr>CME/CVE in high-energy heavy-ion collisions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Ohio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Size Matters Spacetime geometry in subatomic collisions</dc:title>
  <dc:creator> Mike Lisa</dc:creator>
  <cp:lastModifiedBy>Gang Wang</cp:lastModifiedBy>
  <cp:revision>661</cp:revision>
  <dcterms:created xsi:type="dcterms:W3CDTF">2004-07-05T15:29:00Z</dcterms:created>
  <dcterms:modified xsi:type="dcterms:W3CDTF">2017-05-12T02:41:15Z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