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5" r:id="rId3"/>
    <p:sldId id="344" r:id="rId4"/>
    <p:sldId id="343" r:id="rId5"/>
    <p:sldId id="345" r:id="rId6"/>
    <p:sldId id="327" r:id="rId7"/>
    <p:sldId id="328" r:id="rId8"/>
    <p:sldId id="346" r:id="rId9"/>
    <p:sldId id="329" r:id="rId10"/>
    <p:sldId id="293" r:id="rId11"/>
    <p:sldId id="334" r:id="rId12"/>
    <p:sldId id="292" r:id="rId13"/>
    <p:sldId id="330" r:id="rId14"/>
    <p:sldId id="286" r:id="rId15"/>
  </p:sldIdLst>
  <p:sldSz cx="9144000" cy="6858000" type="screen4x3"/>
  <p:notesSz cx="6858000" cy="9144000"/>
  <p:defaultTextStyle>
    <a:lvl1pPr>
      <a:defRPr>
        <a:latin typeface="Arial"/>
        <a:ea typeface="Arial"/>
        <a:cs typeface="Arial"/>
        <a:sym typeface="Arial"/>
      </a:defRPr>
    </a:lvl1pPr>
    <a:lvl2pPr indent="457200">
      <a:defRPr>
        <a:latin typeface="Arial"/>
        <a:ea typeface="Arial"/>
        <a:cs typeface="Arial"/>
        <a:sym typeface="Arial"/>
      </a:defRPr>
    </a:lvl2pPr>
    <a:lvl3pPr indent="914400">
      <a:defRPr>
        <a:latin typeface="Arial"/>
        <a:ea typeface="Arial"/>
        <a:cs typeface="Arial"/>
        <a:sym typeface="Arial"/>
      </a:defRPr>
    </a:lvl3pPr>
    <a:lvl4pPr indent="1371600">
      <a:defRPr>
        <a:latin typeface="Arial"/>
        <a:ea typeface="Arial"/>
        <a:cs typeface="Arial"/>
        <a:sym typeface="Arial"/>
      </a:defRPr>
    </a:lvl4pPr>
    <a:lvl5pPr indent="1828800">
      <a:defRPr>
        <a:latin typeface="Arial"/>
        <a:ea typeface="Arial"/>
        <a:cs typeface="Arial"/>
        <a:sym typeface="Arial"/>
      </a:defRPr>
    </a:lvl5pPr>
    <a:lvl6pPr>
      <a:defRPr>
        <a:latin typeface="Arial"/>
        <a:ea typeface="Arial"/>
        <a:cs typeface="Arial"/>
        <a:sym typeface="Arial"/>
      </a:defRPr>
    </a:lvl6pPr>
    <a:lvl7pPr>
      <a:defRPr>
        <a:latin typeface="Arial"/>
        <a:ea typeface="Arial"/>
        <a:cs typeface="Arial"/>
        <a:sym typeface="Arial"/>
      </a:defRPr>
    </a:lvl7pPr>
    <a:lvl8pPr>
      <a:defRPr>
        <a:latin typeface="Arial"/>
        <a:ea typeface="Arial"/>
        <a:cs typeface="Arial"/>
        <a:sym typeface="Arial"/>
      </a:defRPr>
    </a:lvl8pPr>
    <a:lvl9pPr>
      <a:defRPr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3B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2064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CB6BA-5449-0B46-B6F5-73EA702310A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F9126-FC4D-8543-985F-A25FD3884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579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9668774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07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70F131-BB9E-4F62-BC3E-DFC6429AE2B4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19EDD-33C0-45F6-B070-6B22CBC2E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922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B281E-60F8-4101-81F5-769A39D132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423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4030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6686872" y="6237312"/>
            <a:ext cx="2133600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 defTabSz="457200">
              <a:defRPr sz="12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0" y="908720"/>
            <a:ext cx="9144000" cy="0"/>
          </a:xfrm>
          <a:prstGeom prst="line">
            <a:avLst/>
          </a:prstGeom>
          <a:noFill/>
          <a:ln w="38100" cap="flat" cmpd="sng">
            <a:solidFill>
              <a:schemeClr val="accent6">
                <a:lumMod val="75000"/>
              </a:schemeClr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6" name="Picture 5" descr="ATTRACT_PRINT.jp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95237"/>
            <a:ext cx="2123728" cy="1062763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0" y="5877272"/>
            <a:ext cx="9144000" cy="0"/>
          </a:xfrm>
          <a:prstGeom prst="line">
            <a:avLst/>
          </a:prstGeom>
          <a:noFill/>
          <a:ln w="38100" cap="flat" cmpd="sng">
            <a:solidFill>
              <a:srgbClr val="5F0EAA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1" name="Picture 10" descr="Screen Shot 2015-05-29 at 09.06.24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9756576" cy="2781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ctr">
        <a:defRPr sz="4400">
          <a:latin typeface="Arial"/>
          <a:ea typeface="Arial"/>
          <a:cs typeface="Arial"/>
          <a:sym typeface="Arial"/>
        </a:defRPr>
      </a:lvl1pPr>
      <a:lvl2pPr algn="ctr">
        <a:defRPr sz="4400">
          <a:latin typeface="Arial"/>
          <a:ea typeface="Arial"/>
          <a:cs typeface="Arial"/>
          <a:sym typeface="Arial"/>
        </a:defRPr>
      </a:lvl2pPr>
      <a:lvl3pPr algn="ctr">
        <a:defRPr sz="4400">
          <a:latin typeface="Arial"/>
          <a:ea typeface="Arial"/>
          <a:cs typeface="Arial"/>
          <a:sym typeface="Arial"/>
        </a:defRPr>
      </a:lvl3pPr>
      <a:lvl4pPr algn="ctr">
        <a:defRPr sz="4400">
          <a:latin typeface="Arial"/>
          <a:ea typeface="Arial"/>
          <a:cs typeface="Arial"/>
          <a:sym typeface="Arial"/>
        </a:defRPr>
      </a:lvl4pPr>
      <a:lvl5pPr algn="ctr">
        <a:defRPr sz="4400">
          <a:latin typeface="Arial"/>
          <a:ea typeface="Arial"/>
          <a:cs typeface="Arial"/>
          <a:sym typeface="Arial"/>
        </a:defRPr>
      </a:lvl5pPr>
      <a:lvl6pPr indent="457200" algn="ctr">
        <a:defRPr sz="4400">
          <a:latin typeface="Arial"/>
          <a:ea typeface="Arial"/>
          <a:cs typeface="Arial"/>
          <a:sym typeface="Arial"/>
        </a:defRPr>
      </a:lvl6pPr>
      <a:lvl7pPr indent="914400" algn="ctr">
        <a:defRPr sz="4400">
          <a:latin typeface="Arial"/>
          <a:ea typeface="Arial"/>
          <a:cs typeface="Arial"/>
          <a:sym typeface="Arial"/>
        </a:defRPr>
      </a:lvl7pPr>
      <a:lvl8pPr indent="1371600" algn="ctr">
        <a:defRPr sz="4400">
          <a:latin typeface="Arial"/>
          <a:ea typeface="Arial"/>
          <a:cs typeface="Arial"/>
          <a:sym typeface="Arial"/>
        </a:defRPr>
      </a:lvl8pPr>
      <a:lvl9pPr indent="1828800" algn="ctr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1pPr>
      <a:lvl2pPr marL="783771" indent="-326571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4pPr>
      <a:lvl5pPr marL="2235200" indent="-4064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5pPr>
      <a:lvl6pPr marL="26924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6pPr>
      <a:lvl7pPr marL="31496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7pPr>
      <a:lvl8pPr marL="36068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8pPr>
      <a:lvl9pPr marL="40640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9pPr>
    </p:bodyStyle>
    <p:otherStyle>
      <a:lvl1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tract-eu.org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2988241"/>
            <a:ext cx="9144000" cy="30598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3600" dirty="0" smtClean="0">
                <a:solidFill>
                  <a:schemeClr val="tx2"/>
                </a:solidFill>
              </a:rPr>
              <a:t>Accelerating </a:t>
            </a:r>
            <a:r>
              <a:rPr lang="en-US" sz="3600" dirty="0">
                <a:solidFill>
                  <a:schemeClr val="tx2"/>
                </a:solidFill>
              </a:rPr>
              <a:t>development of high-performance detector and imaging technologies for </a:t>
            </a:r>
            <a:r>
              <a:rPr lang="en-US" sz="3600" dirty="0" smtClean="0">
                <a:solidFill>
                  <a:schemeClr val="tx2"/>
                </a:solidFill>
              </a:rPr>
              <a:t>science and markets</a:t>
            </a:r>
          </a:p>
          <a:p>
            <a:pPr lvl="0" algn="ctr">
              <a:spcBef>
                <a:spcPts val="900"/>
              </a:spcBef>
            </a:pPr>
            <a:endParaRPr lang="en-US" sz="1800" b="1" dirty="0" smtClean="0">
              <a:solidFill>
                <a:srgbClr val="FF6600"/>
              </a:solidFill>
            </a:endParaRPr>
          </a:p>
          <a:p>
            <a:pPr lvl="0" algn="ctr">
              <a:spcBef>
                <a:spcPts val="900"/>
              </a:spcBef>
            </a:pPr>
            <a:r>
              <a:rPr lang="en-US" sz="1800" b="1" dirty="0" smtClean="0">
                <a:solidFill>
                  <a:srgbClr val="FF6600"/>
                </a:solidFill>
              </a:rPr>
              <a:t>Pablo Tello (CERN)</a:t>
            </a:r>
            <a:endParaRPr lang="en-US" sz="1800" b="1" dirty="0">
              <a:solidFill>
                <a:srgbClr val="FF6600"/>
              </a:solidFill>
            </a:endParaRPr>
          </a:p>
          <a:p>
            <a:pPr lvl="0" algn="ctr">
              <a:defRPr sz="1800">
                <a:solidFill>
                  <a:srgbClr val="000000"/>
                </a:solidFill>
              </a:defRPr>
            </a:pPr>
            <a:endParaRPr dirty="0">
              <a:solidFill>
                <a:schemeClr val="tx2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0" y="3850159"/>
            <a:ext cx="9144000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ctr" defTabSz="457200">
              <a:spcBef>
                <a:spcPts val="1000"/>
              </a:spcBef>
            </a:pPr>
            <a:endParaRPr sz="1600" b="1" dirty="0">
              <a:solidFill>
                <a:srgbClr val="FF6600"/>
              </a:solidFill>
            </a:endParaRPr>
          </a:p>
        </p:txBody>
      </p:sp>
      <p:pic>
        <p:nvPicPr>
          <p:cNvPr id="19" name="Picture 18" descr="ATTRACT_PRIN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052736"/>
            <a:ext cx="4029038" cy="201622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64288" y="6217569"/>
            <a:ext cx="1728192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263B8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www.attract-eu.org</a:t>
            </a:r>
            <a:endParaRPr kumimoji="0" lang="en-GB" sz="1400" b="0" i="0" u="none" strike="noStrike" cap="none" spc="0" normalizeH="0" baseline="0" dirty="0">
              <a:ln>
                <a:noFill/>
              </a:ln>
              <a:solidFill>
                <a:srgbClr val="263B86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21" y="6046843"/>
            <a:ext cx="6650750" cy="64922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8"/>
          <p:cNvSpPr txBox="1">
            <a:spLocks/>
          </p:cNvSpPr>
          <p:nvPr/>
        </p:nvSpPr>
        <p:spPr>
          <a:xfrm>
            <a:off x="395536" y="260648"/>
            <a:ext cx="8748464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263B86"/>
                </a:solidFill>
              </a:rPr>
              <a:t>“Mini-ATTRACT” Phases 1 and 2</a:t>
            </a:r>
            <a:endParaRPr lang="en-US" sz="3000" dirty="0">
              <a:solidFill>
                <a:srgbClr val="263B8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9512" y="980728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 smtClean="0">
                <a:solidFill>
                  <a:srgbClr val="263B86"/>
                </a:solidFill>
              </a:rPr>
              <a:t>Phase 1</a:t>
            </a:r>
            <a:endParaRPr lang="en-GB" sz="2400" b="1" dirty="0">
              <a:solidFill>
                <a:srgbClr val="263B86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263B86"/>
                </a:solidFill>
              </a:rPr>
              <a:t>A </a:t>
            </a:r>
            <a:r>
              <a:rPr lang="en-GB" sz="2400" dirty="0">
                <a:solidFill>
                  <a:srgbClr val="263B86"/>
                </a:solidFill>
              </a:rPr>
              <a:t>wide scope of technologies with breakthrough potential (TRL 2 to 4</a:t>
            </a:r>
            <a:r>
              <a:rPr lang="en-GB" sz="2400" dirty="0" smtClean="0">
                <a:solidFill>
                  <a:srgbClr val="263B86"/>
                </a:solidFill>
              </a:rPr>
              <a:t>). Plant the “Flowers”.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263B86"/>
                </a:solidFill>
              </a:rPr>
              <a:t>Selection </a:t>
            </a:r>
            <a:r>
              <a:rPr lang="en-GB" sz="2400" dirty="0">
                <a:solidFill>
                  <a:srgbClr val="263B86"/>
                </a:solidFill>
              </a:rPr>
              <a:t>process based </a:t>
            </a:r>
            <a:r>
              <a:rPr lang="en-GB" sz="2400" dirty="0" smtClean="0">
                <a:solidFill>
                  <a:srgbClr val="263B86"/>
                </a:solidFill>
              </a:rPr>
              <a:t>on excellence (scientific merit, </a:t>
            </a:r>
            <a:r>
              <a:rPr lang="en-GB" sz="2400" dirty="0">
                <a:solidFill>
                  <a:srgbClr val="263B86"/>
                </a:solidFill>
              </a:rPr>
              <a:t>industrial scalability and social added </a:t>
            </a:r>
            <a:r>
              <a:rPr lang="en-GB" sz="2400" dirty="0" smtClean="0">
                <a:solidFill>
                  <a:srgbClr val="263B86"/>
                </a:solidFill>
              </a:rPr>
              <a:t>value). </a:t>
            </a:r>
            <a:endParaRPr lang="en-GB" sz="2400" dirty="0">
              <a:solidFill>
                <a:srgbClr val="263B86"/>
              </a:solidFill>
            </a:endParaRPr>
          </a:p>
          <a:p>
            <a:pPr algn="just"/>
            <a:endParaRPr lang="en-GB" sz="2400" dirty="0" smtClean="0">
              <a:solidFill>
                <a:srgbClr val="263B86"/>
              </a:solidFill>
            </a:endParaRPr>
          </a:p>
          <a:p>
            <a:pPr algn="just"/>
            <a:r>
              <a:rPr lang="en-GB" sz="2400" b="1" dirty="0" smtClean="0">
                <a:solidFill>
                  <a:srgbClr val="263B86"/>
                </a:solidFill>
              </a:rPr>
              <a:t>Phase 2</a:t>
            </a:r>
            <a:endParaRPr lang="en-GB" sz="2400" b="1" dirty="0">
              <a:solidFill>
                <a:srgbClr val="263B86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263B86"/>
                </a:solidFill>
              </a:rPr>
              <a:t>Scalability </a:t>
            </a:r>
            <a:r>
              <a:rPr lang="en-GB" sz="2400" dirty="0">
                <a:solidFill>
                  <a:srgbClr val="263B86"/>
                </a:solidFill>
              </a:rPr>
              <a:t>of </a:t>
            </a:r>
            <a:r>
              <a:rPr lang="en-GB" sz="2400" dirty="0" smtClean="0">
                <a:solidFill>
                  <a:srgbClr val="263B86"/>
                </a:solidFill>
              </a:rPr>
              <a:t>Phase </a:t>
            </a:r>
            <a:r>
              <a:rPr lang="en-GB" sz="2400" dirty="0">
                <a:solidFill>
                  <a:srgbClr val="263B86"/>
                </a:solidFill>
              </a:rPr>
              <a:t>1-selected technologies towards industrial deployment (TRL 5 to 9</a:t>
            </a:r>
            <a:r>
              <a:rPr lang="en-GB" sz="2400" dirty="0" smtClean="0">
                <a:solidFill>
                  <a:srgbClr val="263B86"/>
                </a:solidFill>
              </a:rPr>
              <a:t>). Select and fund 10% of Phase 1 projects.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263B86"/>
                </a:solidFill>
              </a:rPr>
              <a:t>Construction </a:t>
            </a:r>
            <a:r>
              <a:rPr lang="en-GB" sz="2400" dirty="0">
                <a:solidFill>
                  <a:srgbClr val="263B86"/>
                </a:solidFill>
              </a:rPr>
              <a:t>and establishment of a self-sustained initiative (“Maxi” ATTRACT</a:t>
            </a:r>
            <a:r>
              <a:rPr lang="en-GB" sz="2400" dirty="0" smtClean="0">
                <a:solidFill>
                  <a:srgbClr val="263B86"/>
                </a:solidFill>
              </a:rPr>
              <a:t>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63B86"/>
                </a:solidFill>
              </a:rPr>
              <a:t>Preparing to repeat the “Flowers” in parallel.</a:t>
            </a:r>
            <a:endParaRPr lang="en-GB" sz="2400" dirty="0">
              <a:solidFill>
                <a:srgbClr val="263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5813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2" name="Shape 92"/>
          <p:cNvSpPr/>
          <p:nvPr/>
        </p:nvSpPr>
        <p:spPr>
          <a:xfrm>
            <a:off x="395535" y="375016"/>
            <a:ext cx="8748465" cy="41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lnSpcReduction="10000"/>
          </a:bodyPr>
          <a:lstStyle>
            <a:lvl1pPr>
              <a:defRPr sz="30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Mini-ATTRACT Submission H2020 WP 16-17 Call</a:t>
            </a:r>
          </a:p>
        </p:txBody>
      </p:sp>
      <p:sp>
        <p:nvSpPr>
          <p:cNvPr id="93" name="Shape 93"/>
          <p:cNvSpPr/>
          <p:nvPr/>
        </p:nvSpPr>
        <p:spPr>
          <a:xfrm>
            <a:off x="107504" y="735823"/>
            <a:ext cx="8880791" cy="5786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lvl="1">
              <a:defRPr sz="24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000" dirty="0"/>
          </a:p>
          <a:p>
            <a:pPr marL="285750" indent="-285750" algn="just">
              <a:buSzPct val="100000"/>
              <a:buFont typeface="Arial"/>
              <a:buChar char="•"/>
              <a:defRPr sz="24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Core Consortium created to administrate the ATTRACT call(s), to be launched late 2017 or early 2018, depending if/when EC awards the </a:t>
            </a:r>
            <a:r>
              <a:rPr lang="fr-CH" sz="2000" i="1" dirty="0"/>
              <a:t>INFRAINNOV-1-2017 </a:t>
            </a:r>
            <a:r>
              <a:rPr lang="fr-CH" sz="2000" dirty="0" smtClean="0"/>
              <a:t>call to </a:t>
            </a:r>
            <a:r>
              <a:rPr lang="fr-CH" sz="2000" dirty="0" smtClean="0"/>
              <a:t>ATTRACT.</a:t>
            </a:r>
            <a:endParaRPr lang="fr-CH" sz="2000" dirty="0" smtClean="0"/>
          </a:p>
          <a:p>
            <a:pPr marL="285750" indent="-285750" algn="just">
              <a:buSzPct val="100000"/>
              <a:buFont typeface="Arial"/>
              <a:buChar char="•"/>
              <a:defRPr sz="24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18 ME will be redistributed in 100 kE grants, based on received and selected short, few-page </a:t>
            </a:r>
            <a:r>
              <a:rPr lang="fr-CH" sz="2000" dirty="0" err="1" smtClean="0"/>
              <a:t>proposals</a:t>
            </a:r>
            <a:r>
              <a:rPr lang="fr-CH" sz="2000" dirty="0" smtClean="0"/>
              <a:t>.</a:t>
            </a:r>
            <a:endParaRPr lang="fr-CH" sz="2000" dirty="0" smtClean="0"/>
          </a:p>
          <a:p>
            <a:pPr marL="285750" lvl="4" indent="-285750" algn="just">
              <a:buSzPct val="100000"/>
              <a:buFont typeface="Arial"/>
              <a:buChar char="•"/>
              <a:defRPr sz="24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/>
              <a:t>Max 2 ME will be used for administrating the call(s</a:t>
            </a:r>
            <a:r>
              <a:rPr lang="fr-CH" sz="2000" dirty="0" smtClean="0"/>
              <a:t>). </a:t>
            </a:r>
            <a:endParaRPr lang="fr-CH" sz="2000" dirty="0" smtClean="0"/>
          </a:p>
          <a:p>
            <a:pPr marL="285750" indent="-285750" algn="just">
              <a:buSzPct val="100000"/>
              <a:buFont typeface="Arial"/>
              <a:buChar char="•"/>
              <a:defRPr sz="24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Proposals selected by independent scientific advisory committee (IC; coordinated by S. Bertolucci</a:t>
            </a:r>
            <a:r>
              <a:rPr lang="fr-CH" sz="2000" dirty="0" smtClean="0"/>
              <a:t>).</a:t>
            </a:r>
            <a:endParaRPr lang="fr-CH" sz="2000" dirty="0" smtClean="0"/>
          </a:p>
          <a:p>
            <a:pPr marL="285750" indent="-285750" algn="just">
              <a:buSzPct val="100000"/>
              <a:buFont typeface="Arial"/>
              <a:buChar char="•"/>
              <a:defRPr sz="24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Some 20 distinguished identified members, supported by reviewers selected by the members (but not made public</a:t>
            </a:r>
            <a:r>
              <a:rPr lang="fr-CH" sz="2000" dirty="0" smtClean="0"/>
              <a:t>).</a:t>
            </a:r>
            <a:endParaRPr lang="fr-CH" sz="2000" dirty="0" smtClean="0"/>
          </a:p>
          <a:p>
            <a:pPr marL="285750" indent="-285750" algn="just">
              <a:buSzPct val="100000"/>
              <a:buFont typeface="Arial"/>
              <a:buChar char="•"/>
              <a:defRPr sz="24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Funded projects have 12 months to develop their ideas/prototypes for the next funding stage. </a:t>
            </a:r>
            <a:r>
              <a:rPr lang="fr-CH" sz="2000" dirty="0" err="1" smtClean="0"/>
              <a:t>They</a:t>
            </a:r>
            <a:r>
              <a:rPr lang="fr-CH" sz="2000" dirty="0" smtClean="0"/>
              <a:t> </a:t>
            </a:r>
            <a:r>
              <a:rPr lang="fr-CH" sz="2000" dirty="0" err="1" smtClean="0"/>
              <a:t>will</a:t>
            </a:r>
            <a:r>
              <a:rPr lang="fr-CH" sz="2000" dirty="0" smtClean="0"/>
              <a:t> </a:t>
            </a:r>
            <a:r>
              <a:rPr lang="fr-CH" sz="2000" dirty="0" err="1" smtClean="0"/>
              <a:t>present</a:t>
            </a:r>
            <a:r>
              <a:rPr lang="fr-CH" sz="2000" dirty="0" smtClean="0"/>
              <a:t> </a:t>
            </a:r>
            <a:r>
              <a:rPr lang="fr-CH" sz="2000" dirty="0" err="1" smtClean="0"/>
              <a:t>their</a:t>
            </a:r>
            <a:r>
              <a:rPr lang="fr-CH" sz="2000" dirty="0" smtClean="0"/>
              <a:t> </a:t>
            </a:r>
            <a:r>
              <a:rPr lang="fr-CH" sz="2000" dirty="0" err="1" smtClean="0"/>
              <a:t>findings</a:t>
            </a:r>
            <a:r>
              <a:rPr lang="fr-CH" sz="2000" dirty="0" smtClean="0"/>
              <a:t> in a </a:t>
            </a:r>
            <a:r>
              <a:rPr lang="fr-CH" sz="2000" dirty="0" err="1" smtClean="0"/>
              <a:t>Big</a:t>
            </a:r>
            <a:r>
              <a:rPr lang="fr-CH" sz="2000" dirty="0" smtClean="0"/>
              <a:t> </a:t>
            </a:r>
            <a:r>
              <a:rPr lang="fr-CH" sz="2000" dirty="0" smtClean="0"/>
              <a:t>event in </a:t>
            </a:r>
            <a:r>
              <a:rPr lang="fr-CH" sz="2000" dirty="0" smtClean="0"/>
              <a:t>Brussels.</a:t>
            </a:r>
            <a:endParaRPr lang="fr-CH" sz="2000" dirty="0" smtClean="0"/>
          </a:p>
          <a:p>
            <a:pPr marL="285750" indent="-285750" algn="just">
              <a:buSzPct val="100000"/>
              <a:buFont typeface="Arial"/>
              <a:buChar char="•"/>
              <a:defRPr sz="24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An </a:t>
            </a:r>
            <a:r>
              <a:rPr lang="fr-CH" sz="2000" dirty="0" err="1" smtClean="0"/>
              <a:t>advisory</a:t>
            </a:r>
            <a:r>
              <a:rPr lang="fr-CH" sz="2000" dirty="0" smtClean="0"/>
              <a:t> </a:t>
            </a:r>
            <a:r>
              <a:rPr lang="fr-CH" sz="2000" dirty="0" err="1" smtClean="0"/>
              <a:t>comittee</a:t>
            </a:r>
            <a:r>
              <a:rPr lang="fr-CH" sz="2000" dirty="0" smtClean="0"/>
              <a:t> </a:t>
            </a:r>
            <a:r>
              <a:rPr lang="fr-CH" sz="2000" dirty="0" smtClean="0"/>
              <a:t>has been set up to prepare the way for “</a:t>
            </a:r>
            <a:r>
              <a:rPr lang="fr-CH" sz="2000" dirty="0" smtClean="0"/>
              <a:t>Maxi“ </a:t>
            </a:r>
            <a:r>
              <a:rPr lang="fr-CH" sz="2000" dirty="0" err="1" smtClean="0"/>
              <a:t>Chaired</a:t>
            </a:r>
            <a:r>
              <a:rPr lang="fr-CH" sz="2000" dirty="0" smtClean="0"/>
              <a:t> </a:t>
            </a:r>
            <a:r>
              <a:rPr lang="fr-CH" sz="2000" dirty="0" smtClean="0"/>
              <a:t>by </a:t>
            </a:r>
            <a:r>
              <a:rPr lang="fr-CH" sz="2000" dirty="0" smtClean="0"/>
              <a:t>Prof. J</a:t>
            </a:r>
            <a:r>
              <a:rPr lang="fr-CH" sz="2000" dirty="0" smtClean="0"/>
              <a:t>. </a:t>
            </a:r>
            <a:r>
              <a:rPr lang="fr-CH" sz="2000" dirty="0" smtClean="0"/>
              <a:t>Wood.</a:t>
            </a:r>
            <a:endParaRPr lang="fr-CH" sz="2000" dirty="0" smtClean="0"/>
          </a:p>
          <a:p>
            <a:pPr marL="285750" indent="-285750" algn="just">
              <a:buSzPct val="100000"/>
              <a:buFont typeface="Arial"/>
              <a:buChar char="•"/>
              <a:defRPr sz="14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pic>
        <p:nvPicPr>
          <p:cNvPr id="5" name="image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520" y="6097642"/>
            <a:ext cx="5879991" cy="57398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564842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8"/>
          <p:cNvSpPr txBox="1">
            <a:spLocks/>
          </p:cNvSpPr>
          <p:nvPr/>
        </p:nvSpPr>
        <p:spPr>
          <a:xfrm>
            <a:off x="395536" y="260648"/>
            <a:ext cx="8748464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263B86"/>
                </a:solidFill>
              </a:rPr>
              <a:t>Funding “Mini-ATTRACT” Phases 1 and 2</a:t>
            </a:r>
            <a:endParaRPr lang="en-US" sz="3000" dirty="0">
              <a:solidFill>
                <a:srgbClr val="263B8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1520" y="1340768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 smtClean="0">
                <a:solidFill>
                  <a:srgbClr val="263B86"/>
                </a:solidFill>
              </a:rPr>
              <a:t>Phase </a:t>
            </a:r>
            <a:r>
              <a:rPr lang="en-GB" b="1" dirty="0">
                <a:solidFill>
                  <a:srgbClr val="263B86"/>
                </a:solidFill>
              </a:rPr>
              <a:t>1 (</a:t>
            </a:r>
            <a:r>
              <a:rPr lang="en-GB" b="1" dirty="0" smtClean="0">
                <a:solidFill>
                  <a:srgbClr val="263B86"/>
                </a:solidFill>
              </a:rPr>
              <a:t>2017-2018): </a:t>
            </a:r>
            <a:r>
              <a:rPr lang="en-GB" dirty="0">
                <a:solidFill>
                  <a:srgbClr val="263B86"/>
                </a:solidFill>
              </a:rPr>
              <a:t>Research and Innovation Action </a:t>
            </a:r>
            <a:r>
              <a:rPr lang="en-GB" dirty="0" smtClean="0">
                <a:solidFill>
                  <a:srgbClr val="263B86"/>
                </a:solidFill>
              </a:rPr>
              <a:t>(20 </a:t>
            </a:r>
            <a:r>
              <a:rPr lang="en-GB" dirty="0">
                <a:solidFill>
                  <a:srgbClr val="263B86"/>
                </a:solidFill>
              </a:rPr>
              <a:t>M Euros EC funding) with autonomy to launch open calls with the following objectives</a:t>
            </a:r>
            <a:r>
              <a:rPr lang="en-GB" dirty="0" smtClean="0">
                <a:solidFill>
                  <a:srgbClr val="263B86"/>
                </a:solidFill>
              </a:rPr>
              <a:t>:</a:t>
            </a:r>
          </a:p>
          <a:p>
            <a:pPr algn="just"/>
            <a:endParaRPr lang="en-GB" dirty="0">
              <a:solidFill>
                <a:srgbClr val="263B86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63B86"/>
                </a:solidFill>
              </a:rPr>
              <a:t>Identification </a:t>
            </a:r>
            <a:r>
              <a:rPr lang="en-GB" dirty="0">
                <a:solidFill>
                  <a:srgbClr val="263B86"/>
                </a:solidFill>
              </a:rPr>
              <a:t>of a wide spectrum of technology opportunities with breakthrough potential across the 28 EU Member </a:t>
            </a:r>
            <a:r>
              <a:rPr lang="en-GB" dirty="0" smtClean="0">
                <a:solidFill>
                  <a:srgbClr val="263B86"/>
                </a:solidFill>
              </a:rPr>
              <a:t>States and Associated Countries.</a:t>
            </a:r>
            <a:endParaRPr lang="en-GB" dirty="0">
              <a:solidFill>
                <a:srgbClr val="263B86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63B86"/>
                </a:solidFill>
              </a:rPr>
              <a:t>Assessment </a:t>
            </a:r>
            <a:r>
              <a:rPr lang="en-GB" dirty="0">
                <a:solidFill>
                  <a:srgbClr val="263B86"/>
                </a:solidFill>
              </a:rPr>
              <a:t>of the feasibility and scalability of the identified opportunities.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63B86"/>
                </a:solidFill>
              </a:rPr>
              <a:t>Selection </a:t>
            </a:r>
            <a:r>
              <a:rPr lang="en-GB" dirty="0">
                <a:solidFill>
                  <a:srgbClr val="263B86"/>
                </a:solidFill>
              </a:rPr>
              <a:t>and clustering of those opportunities with </a:t>
            </a:r>
            <a:r>
              <a:rPr lang="en-GB" dirty="0" smtClean="0">
                <a:solidFill>
                  <a:srgbClr val="263B86"/>
                </a:solidFill>
              </a:rPr>
              <a:t>potential </a:t>
            </a:r>
            <a:r>
              <a:rPr lang="en-GB" dirty="0">
                <a:solidFill>
                  <a:srgbClr val="263B86"/>
                </a:solidFill>
              </a:rPr>
              <a:t>for industrial implementation (transition towards </a:t>
            </a:r>
            <a:r>
              <a:rPr lang="en-GB" dirty="0" smtClean="0">
                <a:solidFill>
                  <a:srgbClr val="263B86"/>
                </a:solidFill>
              </a:rPr>
              <a:t>Phase </a:t>
            </a:r>
            <a:r>
              <a:rPr lang="en-GB" dirty="0">
                <a:solidFill>
                  <a:srgbClr val="263B86"/>
                </a:solidFill>
              </a:rPr>
              <a:t>2</a:t>
            </a:r>
            <a:r>
              <a:rPr lang="en-GB" dirty="0" smtClean="0">
                <a:solidFill>
                  <a:srgbClr val="263B86"/>
                </a:solidFill>
              </a:rPr>
              <a:t>).</a:t>
            </a:r>
          </a:p>
          <a:p>
            <a:pPr algn="just"/>
            <a:endParaRPr lang="en-GB" dirty="0">
              <a:solidFill>
                <a:srgbClr val="263B86"/>
              </a:solidFill>
            </a:endParaRPr>
          </a:p>
          <a:p>
            <a:pPr algn="just"/>
            <a:r>
              <a:rPr lang="en-GB" b="1" dirty="0">
                <a:solidFill>
                  <a:srgbClr val="263B86"/>
                </a:solidFill>
              </a:rPr>
              <a:t>Phase 2 (</a:t>
            </a:r>
            <a:r>
              <a:rPr lang="en-GB" b="1" dirty="0" smtClean="0">
                <a:solidFill>
                  <a:srgbClr val="263B86"/>
                </a:solidFill>
              </a:rPr>
              <a:t>2018-2019): </a:t>
            </a:r>
            <a:r>
              <a:rPr lang="en-GB" dirty="0" smtClean="0">
                <a:solidFill>
                  <a:srgbClr val="263B86"/>
                </a:solidFill>
              </a:rPr>
              <a:t>Expected continuation call with </a:t>
            </a:r>
            <a:r>
              <a:rPr lang="en-GB" dirty="0">
                <a:solidFill>
                  <a:srgbClr val="263B86"/>
                </a:solidFill>
              </a:rPr>
              <a:t>autonomy to launch open calls with the following objectives</a:t>
            </a:r>
            <a:r>
              <a:rPr lang="en-GB" dirty="0" smtClean="0">
                <a:solidFill>
                  <a:srgbClr val="263B86"/>
                </a:solidFill>
              </a:rPr>
              <a:t>:</a:t>
            </a:r>
          </a:p>
          <a:p>
            <a:pPr algn="just"/>
            <a:endParaRPr lang="en-GB" dirty="0" smtClean="0">
              <a:solidFill>
                <a:srgbClr val="263B86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63B86"/>
                </a:solidFill>
              </a:rPr>
              <a:t>Continuation </a:t>
            </a:r>
            <a:r>
              <a:rPr lang="en-GB" dirty="0">
                <a:solidFill>
                  <a:srgbClr val="263B86"/>
                </a:solidFill>
              </a:rPr>
              <a:t>with the selected opportunities from </a:t>
            </a:r>
            <a:r>
              <a:rPr lang="en-GB" dirty="0" smtClean="0">
                <a:solidFill>
                  <a:srgbClr val="263B86"/>
                </a:solidFill>
              </a:rPr>
              <a:t>Phase </a:t>
            </a:r>
            <a:r>
              <a:rPr lang="en-GB" dirty="0">
                <a:solidFill>
                  <a:srgbClr val="263B86"/>
                </a:solidFill>
              </a:rPr>
              <a:t>1 towards industrial applications having societal </a:t>
            </a:r>
            <a:r>
              <a:rPr lang="en-GB" dirty="0" smtClean="0">
                <a:solidFill>
                  <a:srgbClr val="263B86"/>
                </a:solidFill>
              </a:rPr>
              <a:t>value.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263B86"/>
                </a:solidFill>
              </a:rPr>
              <a:t>Advancement </a:t>
            </a:r>
            <a:r>
              <a:rPr lang="en-GB" dirty="0">
                <a:solidFill>
                  <a:srgbClr val="263B86"/>
                </a:solidFill>
              </a:rPr>
              <a:t>towards a strategic model for a sustainable ATTRACT initiative.</a:t>
            </a:r>
          </a:p>
        </p:txBody>
      </p:sp>
    </p:spTree>
    <p:extLst>
      <p:ext uri="{BB962C8B-B14F-4D97-AF65-F5344CB8AC3E}">
        <p14:creationId xmlns:p14="http://schemas.microsoft.com/office/powerpoint/2010/main" val="36185168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128905" y="2502486"/>
            <a:ext cx="9165401" cy="3086754"/>
          </a:xfrm>
          <a:custGeom>
            <a:avLst/>
            <a:gdLst>
              <a:gd name="connsiteX0" fmla="*/ 0 w 10132540"/>
              <a:gd name="connsiteY0" fmla="*/ 1309816 h 4041090"/>
              <a:gd name="connsiteX1" fmla="*/ 1309816 w 10132540"/>
              <a:gd name="connsiteY1" fmla="*/ 502508 h 4041090"/>
              <a:gd name="connsiteX2" fmla="*/ 3352800 w 10132540"/>
              <a:gd name="connsiteY2" fmla="*/ 2207740 h 4041090"/>
              <a:gd name="connsiteX3" fmla="*/ 1392194 w 10132540"/>
              <a:gd name="connsiteY3" fmla="*/ 3649362 h 4041090"/>
              <a:gd name="connsiteX4" fmla="*/ 5222789 w 10132540"/>
              <a:gd name="connsiteY4" fmla="*/ 3945924 h 4041090"/>
              <a:gd name="connsiteX5" fmla="*/ 8987481 w 10132540"/>
              <a:gd name="connsiteY5" fmla="*/ 2232454 h 4041090"/>
              <a:gd name="connsiteX6" fmla="*/ 6870357 w 10132540"/>
              <a:gd name="connsiteY6" fmla="*/ 1260389 h 4041090"/>
              <a:gd name="connsiteX7" fmla="*/ 10132540 w 10132540"/>
              <a:gd name="connsiteY7" fmla="*/ 0 h 4041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2540" h="4041090">
                <a:moveTo>
                  <a:pt x="0" y="1309816"/>
                </a:moveTo>
                <a:cubicBezTo>
                  <a:pt x="375508" y="831335"/>
                  <a:pt x="751016" y="352854"/>
                  <a:pt x="1309816" y="502508"/>
                </a:cubicBezTo>
                <a:cubicBezTo>
                  <a:pt x="1868616" y="652162"/>
                  <a:pt x="3339070" y="1683264"/>
                  <a:pt x="3352800" y="2207740"/>
                </a:cubicBezTo>
                <a:cubicBezTo>
                  <a:pt x="3366530" y="2732216"/>
                  <a:pt x="1080529" y="3359665"/>
                  <a:pt x="1392194" y="3649362"/>
                </a:cubicBezTo>
                <a:cubicBezTo>
                  <a:pt x="1703859" y="3939059"/>
                  <a:pt x="3956908" y="4182075"/>
                  <a:pt x="5222789" y="3945924"/>
                </a:cubicBezTo>
                <a:cubicBezTo>
                  <a:pt x="6488670" y="3709773"/>
                  <a:pt x="8712886" y="2680043"/>
                  <a:pt x="8987481" y="2232454"/>
                </a:cubicBezTo>
                <a:cubicBezTo>
                  <a:pt x="9262076" y="1784865"/>
                  <a:pt x="6679514" y="1632465"/>
                  <a:pt x="6870357" y="1260389"/>
                </a:cubicBezTo>
                <a:cubicBezTo>
                  <a:pt x="7061200" y="888313"/>
                  <a:pt x="8596870" y="444156"/>
                  <a:pt x="10132540" y="0"/>
                </a:cubicBezTo>
              </a:path>
            </a:pathLst>
          </a:custGeom>
          <a:noFill/>
          <a:ln w="762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-353367" y="2397472"/>
            <a:ext cx="9664182" cy="3213000"/>
          </a:xfrm>
          <a:custGeom>
            <a:avLst/>
            <a:gdLst>
              <a:gd name="connsiteX0" fmla="*/ 0 w 10132540"/>
              <a:gd name="connsiteY0" fmla="*/ 1309816 h 4041090"/>
              <a:gd name="connsiteX1" fmla="*/ 1309816 w 10132540"/>
              <a:gd name="connsiteY1" fmla="*/ 502508 h 4041090"/>
              <a:gd name="connsiteX2" fmla="*/ 3352800 w 10132540"/>
              <a:gd name="connsiteY2" fmla="*/ 2207740 h 4041090"/>
              <a:gd name="connsiteX3" fmla="*/ 1392194 w 10132540"/>
              <a:gd name="connsiteY3" fmla="*/ 3649362 h 4041090"/>
              <a:gd name="connsiteX4" fmla="*/ 5222789 w 10132540"/>
              <a:gd name="connsiteY4" fmla="*/ 3945924 h 4041090"/>
              <a:gd name="connsiteX5" fmla="*/ 8987481 w 10132540"/>
              <a:gd name="connsiteY5" fmla="*/ 2232454 h 4041090"/>
              <a:gd name="connsiteX6" fmla="*/ 6870357 w 10132540"/>
              <a:gd name="connsiteY6" fmla="*/ 1260389 h 4041090"/>
              <a:gd name="connsiteX7" fmla="*/ 10132540 w 10132540"/>
              <a:gd name="connsiteY7" fmla="*/ 0 h 4041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2540" h="4041090">
                <a:moveTo>
                  <a:pt x="0" y="1309816"/>
                </a:moveTo>
                <a:cubicBezTo>
                  <a:pt x="375508" y="831335"/>
                  <a:pt x="751016" y="352854"/>
                  <a:pt x="1309816" y="502508"/>
                </a:cubicBezTo>
                <a:cubicBezTo>
                  <a:pt x="1868616" y="652162"/>
                  <a:pt x="3339070" y="1683264"/>
                  <a:pt x="3352800" y="2207740"/>
                </a:cubicBezTo>
                <a:cubicBezTo>
                  <a:pt x="3366530" y="2732216"/>
                  <a:pt x="1080529" y="3359665"/>
                  <a:pt x="1392194" y="3649362"/>
                </a:cubicBezTo>
                <a:cubicBezTo>
                  <a:pt x="1703859" y="3939059"/>
                  <a:pt x="3956908" y="4182075"/>
                  <a:pt x="5222789" y="3945924"/>
                </a:cubicBezTo>
                <a:cubicBezTo>
                  <a:pt x="6488670" y="3709773"/>
                  <a:pt x="8712886" y="2680043"/>
                  <a:pt x="8987481" y="2232454"/>
                </a:cubicBezTo>
                <a:cubicBezTo>
                  <a:pt x="9262076" y="1784865"/>
                  <a:pt x="6679514" y="1632465"/>
                  <a:pt x="6870357" y="1260389"/>
                </a:cubicBezTo>
                <a:cubicBezTo>
                  <a:pt x="7061200" y="888313"/>
                  <a:pt x="8596870" y="444156"/>
                  <a:pt x="10132540" y="0"/>
                </a:cubicBezTo>
              </a:path>
            </a:pathLst>
          </a:custGeom>
          <a:noFill/>
          <a:ln w="2540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839756" y="974559"/>
            <a:ext cx="1316905" cy="1499221"/>
            <a:chOff x="1119674" y="156412"/>
            <a:chExt cx="1755873" cy="1998961"/>
          </a:xfrm>
        </p:grpSpPr>
        <p:grpSp>
          <p:nvGrpSpPr>
            <p:cNvPr id="9" name="Group 8"/>
            <p:cNvGrpSpPr/>
            <p:nvPr/>
          </p:nvGrpSpPr>
          <p:grpSpPr>
            <a:xfrm>
              <a:off x="1119674" y="156412"/>
              <a:ext cx="662474" cy="1998961"/>
              <a:chOff x="4198776" y="428339"/>
              <a:chExt cx="419877" cy="1409792"/>
            </a:xfrm>
            <a:solidFill>
              <a:srgbClr val="FF0000"/>
            </a:solidFill>
            <a:scene3d>
              <a:camera prst="orthographicFront"/>
              <a:lightRig rig="freezing" dir="t"/>
            </a:scene3d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198776" y="428339"/>
                <a:ext cx="0" cy="1409792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Wave 7"/>
              <p:cNvSpPr/>
              <p:nvPr/>
            </p:nvSpPr>
            <p:spPr>
              <a:xfrm>
                <a:off x="4198776" y="1261545"/>
                <a:ext cx="419877" cy="326572"/>
              </a:xfrm>
              <a:prstGeom prst="wav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30" name="Straight Connector 29"/>
            <p:cNvCxnSpPr/>
            <p:nvPr/>
          </p:nvCxnSpPr>
          <p:spPr>
            <a:xfrm>
              <a:off x="1119674" y="609722"/>
              <a:ext cx="175587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1218441" y="102851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2018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5286" y="1345207"/>
            <a:ext cx="4453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 M Euros EC fund.</a:t>
            </a:r>
          </a:p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Seed funding of 180 breakthrough projects.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867077" y="2207907"/>
            <a:ext cx="1316905" cy="1499221"/>
            <a:chOff x="1119674" y="156412"/>
            <a:chExt cx="1755873" cy="1998961"/>
          </a:xfrm>
        </p:grpSpPr>
        <p:grpSp>
          <p:nvGrpSpPr>
            <p:cNvPr id="36" name="Group 35"/>
            <p:cNvGrpSpPr/>
            <p:nvPr/>
          </p:nvGrpSpPr>
          <p:grpSpPr>
            <a:xfrm>
              <a:off x="1119674" y="156412"/>
              <a:ext cx="662474" cy="1998961"/>
              <a:chOff x="4198776" y="428339"/>
              <a:chExt cx="419877" cy="1409792"/>
            </a:xfrm>
            <a:solidFill>
              <a:srgbClr val="FF0000"/>
            </a:solidFill>
            <a:scene3d>
              <a:camera prst="orthographicFront"/>
              <a:lightRig rig="freezing" dir="t"/>
            </a:scene3d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4198776" y="428339"/>
                <a:ext cx="0" cy="1409792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Wave 38"/>
              <p:cNvSpPr/>
              <p:nvPr/>
            </p:nvSpPr>
            <p:spPr>
              <a:xfrm>
                <a:off x="4198776" y="1261545"/>
                <a:ext cx="419877" cy="326572"/>
              </a:xfrm>
              <a:prstGeom prst="wav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37" name="Straight Connector 36"/>
            <p:cNvCxnSpPr/>
            <p:nvPr/>
          </p:nvCxnSpPr>
          <p:spPr>
            <a:xfrm>
              <a:off x="1119674" y="609722"/>
              <a:ext cx="175587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3245762" y="226186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2019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02608" y="2578554"/>
            <a:ext cx="2465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Scale-up EC fund.</a:t>
            </a:r>
          </a:p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Private capital in place.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427984" y="3707127"/>
            <a:ext cx="1316905" cy="1499221"/>
            <a:chOff x="1119674" y="156412"/>
            <a:chExt cx="1755873" cy="1998961"/>
          </a:xfrm>
        </p:grpSpPr>
        <p:grpSp>
          <p:nvGrpSpPr>
            <p:cNvPr id="43" name="Group 42"/>
            <p:cNvGrpSpPr/>
            <p:nvPr/>
          </p:nvGrpSpPr>
          <p:grpSpPr>
            <a:xfrm>
              <a:off x="1119674" y="156412"/>
              <a:ext cx="662474" cy="1998961"/>
              <a:chOff x="4198776" y="428339"/>
              <a:chExt cx="419877" cy="1409792"/>
            </a:xfrm>
            <a:solidFill>
              <a:srgbClr val="FF0000"/>
            </a:solidFill>
            <a:scene3d>
              <a:camera prst="orthographicFront"/>
              <a:lightRig rig="freezing" dir="t"/>
            </a:scene3d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4198776" y="428339"/>
                <a:ext cx="0" cy="1409792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Wave 45"/>
              <p:cNvSpPr/>
              <p:nvPr/>
            </p:nvSpPr>
            <p:spPr>
              <a:xfrm>
                <a:off x="4198776" y="1261545"/>
                <a:ext cx="419877" cy="326572"/>
              </a:xfrm>
              <a:prstGeom prst="wav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44" name="Straight Connector 43"/>
            <p:cNvCxnSpPr/>
            <p:nvPr/>
          </p:nvCxnSpPr>
          <p:spPr>
            <a:xfrm>
              <a:off x="1119674" y="609722"/>
              <a:ext cx="175587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4788024" y="3754609"/>
            <a:ext cx="84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2020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27984" y="4077774"/>
            <a:ext cx="28280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Sustainable Public-Private </a:t>
            </a:r>
          </a:p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Capital Model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6715236" y="1314542"/>
            <a:ext cx="1316905" cy="1499221"/>
            <a:chOff x="1119674" y="156412"/>
            <a:chExt cx="1755873" cy="1998961"/>
          </a:xfrm>
        </p:grpSpPr>
        <p:grpSp>
          <p:nvGrpSpPr>
            <p:cNvPr id="50" name="Group 49"/>
            <p:cNvGrpSpPr/>
            <p:nvPr/>
          </p:nvGrpSpPr>
          <p:grpSpPr>
            <a:xfrm>
              <a:off x="1119674" y="156412"/>
              <a:ext cx="662474" cy="1998961"/>
              <a:chOff x="4198776" y="428339"/>
              <a:chExt cx="419877" cy="1409792"/>
            </a:xfrm>
            <a:solidFill>
              <a:srgbClr val="FF0000"/>
            </a:solidFill>
            <a:scene3d>
              <a:camera prst="orthographicFront"/>
              <a:lightRig rig="freezing" dir="t"/>
            </a:scene3d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4198776" y="428339"/>
                <a:ext cx="0" cy="1409792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Wave 52"/>
              <p:cNvSpPr/>
              <p:nvPr/>
            </p:nvSpPr>
            <p:spPr>
              <a:xfrm>
                <a:off x="4198776" y="1261545"/>
                <a:ext cx="419877" cy="326572"/>
              </a:xfrm>
              <a:prstGeom prst="wav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51" name="Straight Connector 50"/>
            <p:cNvCxnSpPr/>
            <p:nvPr/>
          </p:nvCxnSpPr>
          <p:spPr>
            <a:xfrm>
              <a:off x="1119674" y="609722"/>
              <a:ext cx="175587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7093921" y="136850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2025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50767" y="1685188"/>
            <a:ext cx="25250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Scale-up Public-Private </a:t>
            </a:r>
          </a:p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Capital Model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6" name="Shape 128"/>
          <p:cNvSpPr txBox="1">
            <a:spLocks/>
          </p:cNvSpPr>
          <p:nvPr/>
        </p:nvSpPr>
        <p:spPr>
          <a:xfrm>
            <a:off x="395536" y="260648"/>
            <a:ext cx="8748464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263B86"/>
                </a:solidFill>
              </a:rPr>
              <a:t>Path Ahead for ATTRACT</a:t>
            </a:r>
            <a:endParaRPr lang="en-US" sz="3000" dirty="0">
              <a:solidFill>
                <a:srgbClr val="263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83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14</a:t>
            </a:fld>
            <a:endParaRPr lang="en-US"/>
          </a:p>
        </p:txBody>
      </p:sp>
      <p:sp>
        <p:nvSpPr>
          <p:cNvPr id="5" name="Shape 128"/>
          <p:cNvSpPr txBox="1">
            <a:spLocks/>
          </p:cNvSpPr>
          <p:nvPr/>
        </p:nvSpPr>
        <p:spPr>
          <a:xfrm>
            <a:off x="1835696" y="2996952"/>
            <a:ext cx="5796136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263B86"/>
                </a:solidFill>
              </a:rPr>
              <a:t>Thanks</a:t>
            </a:r>
            <a:endParaRPr lang="en-US" sz="3000" dirty="0">
              <a:solidFill>
                <a:srgbClr val="263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5091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body" idx="4294967295"/>
          </p:nvPr>
        </p:nvSpPr>
        <p:spPr>
          <a:xfrm>
            <a:off x="35496" y="1196752"/>
            <a:ext cx="8784976" cy="388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GB" sz="2400" dirty="0">
                <a:solidFill>
                  <a:srgbClr val="263B86"/>
                </a:solidFill>
              </a:rPr>
              <a:t>ATTRACT is a new, open, pan-EU initiative to accelerate the development of high-performance detector </a:t>
            </a:r>
            <a:r>
              <a:rPr lang="en-GB" sz="2400" dirty="0" smtClean="0">
                <a:solidFill>
                  <a:srgbClr val="263B86"/>
                </a:solidFill>
              </a:rPr>
              <a:t>(sensor) and </a:t>
            </a:r>
            <a:r>
              <a:rPr lang="en-GB" sz="2400" dirty="0">
                <a:solidFill>
                  <a:srgbClr val="263B86"/>
                </a:solidFill>
              </a:rPr>
              <a:t>imaging </a:t>
            </a:r>
            <a:r>
              <a:rPr lang="en-GB" sz="2400" dirty="0" smtClean="0">
                <a:solidFill>
                  <a:srgbClr val="263B86"/>
                </a:solidFill>
              </a:rPr>
              <a:t>technologies for both scientific and industrial use.</a:t>
            </a: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endParaRPr lang="en-GB" sz="2400" dirty="0" smtClean="0">
              <a:solidFill>
                <a:srgbClr val="263B86"/>
              </a:solidFill>
            </a:endParaRP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GB" sz="2400" dirty="0" smtClean="0">
                <a:solidFill>
                  <a:srgbClr val="263B86"/>
                </a:solidFill>
              </a:rPr>
              <a:t>It involves European Research Infrastructures (ERIs), European </a:t>
            </a:r>
            <a:r>
              <a:rPr lang="en-GB" sz="2400" dirty="0">
                <a:solidFill>
                  <a:srgbClr val="263B86"/>
                </a:solidFill>
              </a:rPr>
              <a:t>research </a:t>
            </a:r>
            <a:r>
              <a:rPr lang="en-GB" sz="2400" dirty="0" smtClean="0">
                <a:solidFill>
                  <a:srgbClr val="263B86"/>
                </a:solidFill>
              </a:rPr>
              <a:t>institutes and RTOs, </a:t>
            </a:r>
            <a:r>
              <a:rPr lang="en-GB" sz="2400" dirty="0">
                <a:solidFill>
                  <a:srgbClr val="263B86"/>
                </a:solidFill>
              </a:rPr>
              <a:t>small and medium enterprises (SMEs), </a:t>
            </a:r>
            <a:r>
              <a:rPr lang="en-GB" sz="2400" dirty="0" smtClean="0">
                <a:solidFill>
                  <a:srgbClr val="263B86"/>
                </a:solidFill>
              </a:rPr>
              <a:t>companies, universities and business and innovation specialists. </a:t>
            </a:r>
            <a:endParaRPr lang="en-GB" sz="2400" dirty="0">
              <a:solidFill>
                <a:srgbClr val="263B86"/>
              </a:solidFill>
            </a:endParaRPr>
          </a:p>
        </p:txBody>
      </p:sp>
      <p:sp>
        <p:nvSpPr>
          <p:cNvPr id="6" name="Shape 128"/>
          <p:cNvSpPr txBox="1">
            <a:spLocks/>
          </p:cNvSpPr>
          <p:nvPr/>
        </p:nvSpPr>
        <p:spPr>
          <a:xfrm>
            <a:off x="395536" y="260648"/>
            <a:ext cx="8748464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263B86"/>
                </a:solidFill>
              </a:rPr>
              <a:t>What is ATTRACT?</a:t>
            </a:r>
            <a:endParaRPr lang="en-US" sz="3000" dirty="0">
              <a:solidFill>
                <a:srgbClr val="263B8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898807" y="5261138"/>
            <a:ext cx="3113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hlinkClick r:id="rId2"/>
              </a:rPr>
              <a:t>http://www.attract-eu.org</a:t>
            </a:r>
            <a:r>
              <a:rPr lang="en-GB" sz="2000" dirty="0" smtClean="0">
                <a:solidFill>
                  <a:srgbClr val="FF0000"/>
                </a:solidFill>
                <a:hlinkClick r:id="rId2"/>
              </a:rPr>
              <a:t>/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4" y="188640"/>
            <a:ext cx="8625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 smtClean="0">
                <a:solidFill>
                  <a:schemeClr val="tx2"/>
                </a:solidFill>
              </a:rPr>
              <a:t>Focus on detection and imaging technologies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1340768"/>
            <a:ext cx="48176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European Research Infrastructures (ERIs) - as well as the R&amp;D communities associated to them - treasure an enormous and underexploited </a:t>
            </a:r>
            <a:r>
              <a:rPr lang="en-GB" i="1" dirty="0" smtClean="0">
                <a:solidFill>
                  <a:schemeClr val="tx2"/>
                </a:solidFill>
              </a:rPr>
              <a:t>know-how</a:t>
            </a:r>
            <a:r>
              <a:rPr lang="en-GB" dirty="0" smtClean="0">
                <a:solidFill>
                  <a:schemeClr val="tx2"/>
                </a:solidFill>
              </a:rPr>
              <a:t> on detection and imaging technologies.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GB" dirty="0" smtClean="0">
              <a:solidFill>
                <a:schemeClr val="tx2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Detection and Imaging technologies are at the core of future industrial developments applications and business.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GB" dirty="0">
              <a:solidFill>
                <a:schemeClr val="tx2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Detection and imaging technologies allow for the emergence of fast innovators especially SMEs and Start-Ups.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60848"/>
            <a:ext cx="3966381" cy="2644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1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4813378"/>
            <a:ext cx="781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chemeClr val="tx2"/>
                </a:solidFill>
              </a:rPr>
              <a:t>Frost </a:t>
            </a:r>
            <a:r>
              <a:rPr lang="fr-CH" dirty="0">
                <a:solidFill>
                  <a:schemeClr val="tx2"/>
                </a:solidFill>
              </a:rPr>
              <a:t>&amp; Sullivan Top 50 Technologies (</a:t>
            </a:r>
            <a:r>
              <a:rPr lang="fr-CH" dirty="0" err="1">
                <a:solidFill>
                  <a:schemeClr val="tx2"/>
                </a:solidFill>
              </a:rPr>
              <a:t>TechVision</a:t>
            </a:r>
            <a:r>
              <a:rPr lang="fr-CH" dirty="0">
                <a:solidFill>
                  <a:schemeClr val="tx2"/>
                </a:solidFill>
              </a:rPr>
              <a:t> 2020) </a:t>
            </a:r>
            <a:r>
              <a:rPr lang="fr-CH" dirty="0" err="1">
                <a:solidFill>
                  <a:schemeClr val="tx2"/>
                </a:solidFill>
              </a:rPr>
              <a:t>estimate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annual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sensor</a:t>
            </a:r>
            <a:r>
              <a:rPr lang="fr-CH" dirty="0">
                <a:solidFill>
                  <a:schemeClr val="tx2"/>
                </a:solidFill>
              </a:rPr>
              <a:t> &amp; </a:t>
            </a:r>
            <a:r>
              <a:rPr lang="fr-CH" dirty="0" err="1">
                <a:solidFill>
                  <a:schemeClr val="tx2"/>
                </a:solidFill>
              </a:rPr>
              <a:t>imaging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market</a:t>
            </a:r>
            <a:r>
              <a:rPr lang="fr-CH" dirty="0">
                <a:solidFill>
                  <a:schemeClr val="tx2"/>
                </a:solidFill>
              </a:rPr>
              <a:t>(s) at over 100 b</a:t>
            </a:r>
            <a:r>
              <a:rPr lang="fr-CH" dirty="0" smtClean="0">
                <a:solidFill>
                  <a:schemeClr val="tx2"/>
                </a:solidFill>
              </a:rPr>
              <a:t>$.</a:t>
            </a:r>
            <a:endParaRPr lang="fr-CH" dirty="0">
              <a:solidFill>
                <a:schemeClr val="tx2"/>
              </a:solidFill>
            </a:endParaRPr>
          </a:p>
          <a:p>
            <a:pPr algn="just"/>
            <a:endParaRPr lang="en-GB" dirty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124789" y="148478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629" y="1124744"/>
            <a:ext cx="6198276" cy="3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hape 50"/>
          <p:cNvSpPr/>
          <p:nvPr/>
        </p:nvSpPr>
        <p:spPr>
          <a:xfrm>
            <a:off x="395535" y="375016"/>
            <a:ext cx="8748465" cy="41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lnSpcReduction="10000"/>
          </a:bodyPr>
          <a:lstStyle>
            <a:lvl1pPr>
              <a:defRPr sz="3000">
                <a:solidFill>
                  <a:srgbClr val="263B8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dirty="0" err="1" smtClean="0"/>
              <a:t>Detection</a:t>
            </a:r>
            <a:r>
              <a:rPr lang="fr-CH" dirty="0" smtClean="0"/>
              <a:t> and Imaging </a:t>
            </a:r>
            <a:r>
              <a:rPr lang="fr-CH" dirty="0" err="1" smtClean="0"/>
              <a:t>Markets</a:t>
            </a:r>
            <a:r>
              <a:rPr lang="fr-CH" dirty="0" smtClean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431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49" y="260648"/>
            <a:ext cx="8625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chemeClr val="tx2">
                    <a:lumMod val="75000"/>
                  </a:schemeClr>
                </a:solidFill>
              </a:rPr>
              <a:t>From </a:t>
            </a:r>
            <a:r>
              <a:rPr lang="en-GB" sz="3200" dirty="0" smtClean="0">
                <a:solidFill>
                  <a:schemeClr val="tx2">
                    <a:lumMod val="75000"/>
                  </a:schemeClr>
                </a:solidFill>
              </a:rPr>
              <a:t>technology to societal value for Europe</a:t>
            </a:r>
            <a:endParaRPr lang="en-GB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421" y="2060848"/>
            <a:ext cx="52812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D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etection and imaging technologies are and will be critical for the future of European competitiveness and jobs.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Key European industrial players will depend on them to achieve a competitive advantage.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Advances in technologies with direct social implications such as aeronautics, healthcare, automotive, urban development or energy and resource efficiency will depend strongly on them.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67" y="3356992"/>
            <a:ext cx="3221275" cy="16116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892" y="1273790"/>
            <a:ext cx="2598826" cy="19505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892" y="5108621"/>
            <a:ext cx="2620636" cy="146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5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body" idx="4294967295"/>
          </p:nvPr>
        </p:nvSpPr>
        <p:spPr>
          <a:xfrm>
            <a:off x="-252536" y="1268760"/>
            <a:ext cx="9145016" cy="388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/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GB" sz="1400" dirty="0" smtClean="0">
                <a:solidFill>
                  <a:srgbClr val="263B86"/>
                </a:solidFill>
              </a:rPr>
              <a:t>There is a need from both ERIs and industry to make better use of the R&amp;D platforms and co-develop path breaking innovations</a:t>
            </a:r>
            <a:r>
              <a:rPr lang="en-GB" sz="1400" dirty="0" smtClean="0">
                <a:solidFill>
                  <a:srgbClr val="263B86"/>
                </a:solidFill>
              </a:rPr>
              <a:t>.</a:t>
            </a: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endParaRPr lang="en-GB" sz="1400" dirty="0" smtClean="0">
              <a:latin typeface="Arial" panose="020B0604020202020204" pitchFamily="34" charset="0"/>
            </a:endParaRP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The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detector R&amp;D community has many ideas of potential suitability of its technologies for other use, but often have limited contacts and mechanisms available to properly exploit this options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space.</a:t>
            </a: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endParaRPr lang="en-US" sz="1400" dirty="0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Developing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new technologies for both improved research capabilities and new applications could make good use of complementary, fertile R&amp;D funding possibilities potentially offered by H2020 to further enhance R&amp;D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capacities.</a:t>
            </a:r>
          </a:p>
          <a:p>
            <a:pPr marL="457200" lvl="1" indent="0" algn="just">
              <a:spcBef>
                <a:spcPts val="400"/>
              </a:spcBef>
              <a:buNone/>
              <a:defRPr sz="1800"/>
            </a:pPr>
            <a:endParaRPr lang="en-US" sz="1400" dirty="0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The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European industry, in particular SMEs, find it difficult to tap into the necessary supporting (scientific) infrastructure offered by ERIs and associated labs to absorb and shorten time to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money.</a:t>
            </a: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endParaRPr lang="en-US" sz="1400" dirty="0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SMEs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, in turn, are often better equipped to interface towards MNEs than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researchers.</a:t>
            </a: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endParaRPr lang="en-US" sz="1400" dirty="0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The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European detector R&amp;D community has the experience and expertise to help but there is no coordinated effort to assist them, while maintaining their primary research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</a:rPr>
              <a:t>motivation.</a:t>
            </a:r>
            <a:endParaRPr lang="en-US" sz="14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endParaRPr lang="en-GB" sz="2400" dirty="0" smtClean="0">
              <a:solidFill>
                <a:srgbClr val="263B86"/>
              </a:solidFill>
            </a:endParaRPr>
          </a:p>
        </p:txBody>
      </p:sp>
      <p:sp>
        <p:nvSpPr>
          <p:cNvPr id="6" name="Shape 128"/>
          <p:cNvSpPr txBox="1">
            <a:spLocks/>
          </p:cNvSpPr>
          <p:nvPr/>
        </p:nvSpPr>
        <p:spPr>
          <a:xfrm>
            <a:off x="395536" y="260648"/>
            <a:ext cx="8748464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263B86"/>
                </a:solidFill>
              </a:rPr>
              <a:t>Why ATTRACT?</a:t>
            </a:r>
            <a:endParaRPr lang="en-US" sz="3000" dirty="0">
              <a:solidFill>
                <a:srgbClr val="263B8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89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body" idx="4294967295"/>
          </p:nvPr>
        </p:nvSpPr>
        <p:spPr>
          <a:xfrm>
            <a:off x="-396552" y="1124744"/>
            <a:ext cx="9433048" cy="4536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 fontScale="92500" lnSpcReduction="10000"/>
          </a:bodyPr>
          <a:lstStyle/>
          <a:p>
            <a:pPr lvl="1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2400" dirty="0" smtClean="0">
                <a:solidFill>
                  <a:srgbClr val="263B86"/>
                </a:solidFill>
              </a:rPr>
              <a:t>The approach in ATTRACT is unique because</a:t>
            </a:r>
            <a:r>
              <a:rPr lang="en-US" sz="2400" dirty="0" smtClean="0">
                <a:solidFill>
                  <a:srgbClr val="263B86"/>
                </a:solidFill>
              </a:rPr>
              <a:t>:</a:t>
            </a:r>
          </a:p>
          <a:p>
            <a:pPr marL="457200" lvl="1" indent="0" algn="just">
              <a:spcBef>
                <a:spcPts val="400"/>
              </a:spcBef>
              <a:buNone/>
              <a:defRPr sz="1800"/>
            </a:pPr>
            <a:endParaRPr lang="en-US" sz="2400" dirty="0" smtClean="0">
              <a:solidFill>
                <a:srgbClr val="263B86"/>
              </a:solidFill>
            </a:endParaRPr>
          </a:p>
          <a:p>
            <a:pPr lvl="2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It is focused, technology domain-specific but touches industries and products worth over 100b$ per </a:t>
            </a: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year.</a:t>
            </a:r>
          </a:p>
          <a:p>
            <a:pPr marL="914400" lvl="2" indent="0" algn="just">
              <a:spcBef>
                <a:spcPts val="400"/>
              </a:spcBef>
              <a:buNone/>
              <a:defRPr sz="1800"/>
            </a:pPr>
            <a:endParaRPr lang="en-US" sz="2400" dirty="0" smtClean="0">
              <a:solidFill>
                <a:srgbClr val="263B86"/>
              </a:solidFill>
              <a:latin typeface="Arial" panose="020B0604020202020204" pitchFamily="34" charset="0"/>
            </a:endParaRPr>
          </a:p>
          <a:p>
            <a:pPr lvl="2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It is a bottom-up approach, scientific instrumentation development work being used as the engine of </a:t>
            </a: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innovation.</a:t>
            </a:r>
          </a:p>
          <a:p>
            <a:pPr marL="914400" lvl="2" indent="0" algn="just">
              <a:spcBef>
                <a:spcPts val="400"/>
              </a:spcBef>
              <a:buNone/>
              <a:defRPr sz="1800"/>
            </a:pPr>
            <a:endParaRPr lang="en-US" sz="2400" dirty="0" smtClean="0">
              <a:solidFill>
                <a:srgbClr val="263B86"/>
              </a:solidFill>
              <a:latin typeface="Arial" panose="020B0604020202020204" pitchFamily="34" charset="0"/>
            </a:endParaRPr>
          </a:p>
          <a:p>
            <a:pPr lvl="2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It is run as an international scientific collaboration or experiment, incorporating industry as </a:t>
            </a: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partner.</a:t>
            </a:r>
          </a:p>
          <a:p>
            <a:pPr marL="914400" lvl="2" indent="0" algn="just">
              <a:spcBef>
                <a:spcPts val="400"/>
              </a:spcBef>
              <a:buNone/>
              <a:defRPr sz="1800"/>
            </a:pPr>
            <a:endParaRPr lang="en-US" sz="2400" dirty="0" smtClean="0">
              <a:solidFill>
                <a:srgbClr val="263B86"/>
              </a:solidFill>
              <a:latin typeface="Arial" panose="020B0604020202020204" pitchFamily="34" charset="0"/>
            </a:endParaRPr>
          </a:p>
          <a:p>
            <a:pPr lvl="2" algn="just"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It engages cross-disciplinary involvement </a:t>
            </a: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of </a:t>
            </a: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young innovators and </a:t>
            </a:r>
            <a:r>
              <a:rPr lang="en-US" sz="2400" dirty="0" smtClean="0">
                <a:solidFill>
                  <a:srgbClr val="263B86"/>
                </a:solidFill>
                <a:latin typeface="Arial" panose="020B0604020202020204" pitchFamily="34" charset="0"/>
              </a:rPr>
              <a:t>entrepreneurs.</a:t>
            </a:r>
            <a:endParaRPr lang="en-US" sz="2400" dirty="0" smtClean="0">
              <a:solidFill>
                <a:srgbClr val="263B86"/>
              </a:solidFill>
              <a:latin typeface="Arial" panose="020B0604020202020204" pitchFamily="34" charset="0"/>
            </a:endParaRPr>
          </a:p>
        </p:txBody>
      </p:sp>
      <p:sp>
        <p:nvSpPr>
          <p:cNvPr id="6" name="Shape 128"/>
          <p:cNvSpPr txBox="1">
            <a:spLocks/>
          </p:cNvSpPr>
          <p:nvPr/>
        </p:nvSpPr>
        <p:spPr>
          <a:xfrm>
            <a:off x="395536" y="260648"/>
            <a:ext cx="8748464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263B86"/>
                </a:solidFill>
              </a:rPr>
              <a:t>How ATTRACT?</a:t>
            </a:r>
            <a:endParaRPr lang="en-US" sz="3000" dirty="0">
              <a:solidFill>
                <a:srgbClr val="263B8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70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625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Aligning 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with EU Research Infrastructures policy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2492896"/>
            <a:ext cx="48176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H2020 aims to foster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the innovation potential of research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infrastructures.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This innovation potential should be realised in collaboration with industry and especially SMEs.</a:t>
            </a:r>
          </a:p>
          <a:p>
            <a:pPr algn="just"/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82802"/>
            <a:ext cx="3776012" cy="3451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244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5496" y="407987"/>
            <a:ext cx="8763000" cy="430887"/>
          </a:xfrm>
        </p:spPr>
        <p:txBody>
          <a:bodyPr wrap="square" lIns="0" tIns="0" rIns="0" bIns="0">
            <a:spAutoFit/>
          </a:bodyPr>
          <a:lstStyle/>
          <a:p>
            <a:r>
              <a:rPr lang="en-US" altLang="en-US" sz="2800" dirty="0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ATTRACT  Is About Need to Create an Ecosystem…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1371600"/>
            <a:ext cx="48768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6149" name="TextBox 3"/>
          <p:cNvSpPr txBox="1">
            <a:spLocks noChangeArrowheads="1"/>
          </p:cNvSpPr>
          <p:nvPr/>
        </p:nvSpPr>
        <p:spPr bwMode="auto">
          <a:xfrm>
            <a:off x="6284912" y="1529170"/>
            <a:ext cx="2895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tx2"/>
                </a:solidFill>
              </a:rPr>
              <a:t>Contributing to …</a:t>
            </a:r>
            <a:endParaRPr lang="en-GB" altLang="en-US" sz="1800" dirty="0">
              <a:solidFill>
                <a:schemeClr val="tx2"/>
              </a:solidFill>
            </a:endParaRPr>
          </a:p>
        </p:txBody>
      </p:sp>
      <p:sp>
        <p:nvSpPr>
          <p:cNvPr id="6150" name="TextBox 4"/>
          <p:cNvSpPr txBox="1">
            <a:spLocks noChangeArrowheads="1"/>
          </p:cNvSpPr>
          <p:nvPr/>
        </p:nvSpPr>
        <p:spPr bwMode="auto">
          <a:xfrm>
            <a:off x="1066800" y="1447800"/>
            <a:ext cx="4419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</a:rPr>
              <a:t>New Scientific Instruments, Products, Services, Entrepreneurs, Jobs</a:t>
            </a:r>
            <a:endParaRPr lang="en-GB" altLang="en-US" sz="1800" b="1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8200" y="2209800"/>
            <a:ext cx="48768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1066800" y="2514600"/>
            <a:ext cx="441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chemeClr val="bg1"/>
                </a:solidFill>
              </a:rPr>
              <a:t>Innovation Management Platform</a:t>
            </a:r>
            <a:endParaRPr lang="en-GB" altLang="en-US" sz="1800" b="1" dirty="0">
              <a:solidFill>
                <a:schemeClr val="bg1"/>
              </a:solidFill>
            </a:endParaRP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6324600" y="2449513"/>
            <a:ext cx="2590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tx2"/>
                </a:solidFill>
              </a:rPr>
              <a:t>Connecting through …</a:t>
            </a:r>
            <a:endParaRPr lang="en-GB" altLang="en-US" sz="1800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8200" y="3124200"/>
            <a:ext cx="48768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6155" name="TextBox 12"/>
          <p:cNvSpPr txBox="1">
            <a:spLocks noChangeArrowheads="1"/>
          </p:cNvSpPr>
          <p:nvPr/>
        </p:nvSpPr>
        <p:spPr bwMode="auto">
          <a:xfrm>
            <a:off x="1066800" y="3356992"/>
            <a:ext cx="4419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/>
              <a:t>Cross-disciplinary MSc-Student Teams</a:t>
            </a:r>
            <a:endParaRPr lang="en-GB" altLang="en-US" sz="1800" b="1" dirty="0"/>
          </a:p>
        </p:txBody>
      </p:sp>
      <p:sp>
        <p:nvSpPr>
          <p:cNvPr id="6156" name="TextBox 13"/>
          <p:cNvSpPr txBox="1">
            <a:spLocks noChangeArrowheads="1"/>
          </p:cNvSpPr>
          <p:nvPr/>
        </p:nvSpPr>
        <p:spPr bwMode="auto">
          <a:xfrm>
            <a:off x="6324600" y="3363913"/>
            <a:ext cx="2057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tx2"/>
                </a:solidFill>
              </a:rPr>
              <a:t>Engaging …</a:t>
            </a:r>
            <a:endParaRPr lang="en-GB" altLang="en-US" sz="1800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8200" y="4038600"/>
            <a:ext cx="48768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6158" name="TextBox 15"/>
          <p:cNvSpPr txBox="1">
            <a:spLocks noChangeArrowheads="1"/>
          </p:cNvSpPr>
          <p:nvPr/>
        </p:nvSpPr>
        <p:spPr bwMode="auto">
          <a:xfrm>
            <a:off x="1066800" y="4278313"/>
            <a:ext cx="4419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Industry (special attention to on SMEs)</a:t>
            </a:r>
            <a:endParaRPr lang="en-GB" altLang="en-US" sz="1800" b="1"/>
          </a:p>
        </p:txBody>
      </p:sp>
      <p:sp>
        <p:nvSpPr>
          <p:cNvPr id="6159" name="TextBox 16"/>
          <p:cNvSpPr txBox="1">
            <a:spLocks noChangeArrowheads="1"/>
          </p:cNvSpPr>
          <p:nvPr/>
        </p:nvSpPr>
        <p:spPr bwMode="auto">
          <a:xfrm>
            <a:off x="6324600" y="4278313"/>
            <a:ext cx="2590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tx2"/>
                </a:solidFill>
              </a:rPr>
              <a:t>Co-developing with …</a:t>
            </a:r>
            <a:endParaRPr lang="en-GB" altLang="en-US" sz="1800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38200" y="4953000"/>
            <a:ext cx="4876800" cy="914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6161" name="TextBox 18"/>
          <p:cNvSpPr txBox="1">
            <a:spLocks noChangeArrowheads="1"/>
          </p:cNvSpPr>
          <p:nvPr/>
        </p:nvSpPr>
        <p:spPr bwMode="auto">
          <a:xfrm>
            <a:off x="1066800" y="5105400"/>
            <a:ext cx="4419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</a:rPr>
              <a:t>Sensor &amp; Imaging R&amp;D Community With Ambitious Goals and Projects</a:t>
            </a:r>
            <a:endParaRPr lang="en-GB" altLang="en-US" sz="1800" b="1">
              <a:solidFill>
                <a:schemeClr val="bg1"/>
              </a:solidFill>
            </a:endParaRPr>
          </a:p>
        </p:txBody>
      </p:sp>
      <p:sp>
        <p:nvSpPr>
          <p:cNvPr id="6162" name="TextBox 19"/>
          <p:cNvSpPr txBox="1">
            <a:spLocks noChangeArrowheads="1"/>
          </p:cNvSpPr>
          <p:nvPr/>
        </p:nvSpPr>
        <p:spPr bwMode="auto">
          <a:xfrm>
            <a:off x="6324600" y="5192713"/>
            <a:ext cx="2590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tx2"/>
                </a:solidFill>
              </a:rPr>
              <a:t>Being driven by …</a:t>
            </a:r>
            <a:endParaRPr lang="en-GB" altLang="en-US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</TotalTime>
  <Words>1000</Words>
  <Application>Microsoft Office PowerPoint</Application>
  <PresentationFormat>On-screen Show (4:3)</PresentationFormat>
  <Paragraphs>116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ＭＳ Ｐゴシック</vt:lpstr>
      <vt:lpstr>Arial</vt:lpstr>
      <vt:lpstr>Cambria Math</vt:lpstr>
      <vt:lpstr>Courier New</vt:lpstr>
      <vt:lpstr>Helvetica Neue</vt:lpstr>
      <vt:lpstr>Wingdings</vt:lpstr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ATTRACT  Is About Need to Create an Ecosystem…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Nordberg</dc:creator>
  <cp:lastModifiedBy>Pablo Garcia Tello</cp:lastModifiedBy>
  <cp:revision>102</cp:revision>
  <dcterms:modified xsi:type="dcterms:W3CDTF">2017-02-20T13:36:16Z</dcterms:modified>
</cp:coreProperties>
</file>