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3" r:id="rId4"/>
    <p:sldId id="276" r:id="rId5"/>
    <p:sldId id="258" r:id="rId6"/>
    <p:sldId id="259" r:id="rId7"/>
    <p:sldId id="260" r:id="rId8"/>
    <p:sldId id="261" r:id="rId9"/>
    <p:sldId id="264" r:id="rId10"/>
    <p:sldId id="262" r:id="rId11"/>
    <p:sldId id="274" r:id="rId12"/>
    <p:sldId id="266" r:id="rId13"/>
    <p:sldId id="272" r:id="rId14"/>
    <p:sldId id="267" r:id="rId15"/>
    <p:sldId id="268" r:id="rId16"/>
    <p:sldId id="269" r:id="rId17"/>
    <p:sldId id="275" r:id="rId18"/>
    <p:sldId id="270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95B89-467A-4710-A31C-0C488BB01635}" type="datetimeFigureOut">
              <a:rPr lang="en-GB" smtClean="0"/>
              <a:t>29/05/2017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E6414-18BC-4D8F-9E3F-36CF87F4D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655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E6414-18BC-4D8F-9E3F-36CF87F4D44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995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35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153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166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08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031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58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87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499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070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212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982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C4B01-5E6A-4A84-A3E6-63E28D3D68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163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cs-ccr-mpesw2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Next Generation of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Post </a:t>
            </a:r>
            <a:r>
              <a:rPr lang="en-GB" dirty="0" smtClean="0"/>
              <a:t>Mortem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Event Storage </a:t>
            </a:r>
            <a:r>
              <a:rPr lang="en-GB" dirty="0" smtClean="0"/>
              <a:t>and Analysis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72192"/>
            <a:ext cx="9144000" cy="198118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Serhiy Boychenko, on behalf of TE-MPE-MS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/>
              <a:t>Databases Future Workshop, </a:t>
            </a:r>
            <a:r>
              <a:rPr lang="en-GB" dirty="0" smtClean="0"/>
              <a:t>CERN</a:t>
            </a:r>
          </a:p>
          <a:p>
            <a:r>
              <a:rPr lang="en-GB" dirty="0" smtClean="0"/>
              <a:t>29/05/2017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636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Shortcomings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Static load </a:t>
            </a:r>
            <a:r>
              <a:rPr lang="en-GB" dirty="0"/>
              <a:t>d</a:t>
            </a:r>
            <a:r>
              <a:rPr lang="en-GB" dirty="0" smtClean="0"/>
              <a:t>istribution</a:t>
            </a:r>
          </a:p>
          <a:p>
            <a:r>
              <a:rPr lang="en-GB" dirty="0" smtClean="0"/>
              <a:t>Data consistency</a:t>
            </a:r>
            <a:r>
              <a:rPr lang="en-GB" dirty="0"/>
              <a:t> </a:t>
            </a:r>
            <a:r>
              <a:rPr lang="en-GB" dirty="0" smtClean="0"/>
              <a:t>and integrity</a:t>
            </a:r>
          </a:p>
          <a:p>
            <a:r>
              <a:rPr lang="en-GB" dirty="0" smtClean="0"/>
              <a:t>Limited Write performance in case of simultaneous events</a:t>
            </a:r>
          </a:p>
          <a:p>
            <a:r>
              <a:rPr lang="en-GB" dirty="0" smtClean="0"/>
              <a:t>Direct data access to raw data storage via </a:t>
            </a:r>
            <a:r>
              <a:rPr lang="en-GB" dirty="0" smtClean="0"/>
              <a:t>NFS</a:t>
            </a:r>
            <a:endParaRPr lang="en-GB" dirty="0" smtClean="0"/>
          </a:p>
          <a:p>
            <a:r>
              <a:rPr lang="en-GB" dirty="0" smtClean="0"/>
              <a:t>Decentralization (CALS + PM integration)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899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Backward compatibility for all users</a:t>
            </a:r>
          </a:p>
          <a:p>
            <a:r>
              <a:rPr lang="en-GB" dirty="0" smtClean="0"/>
              <a:t>Horizontal scalability</a:t>
            </a:r>
          </a:p>
          <a:p>
            <a:r>
              <a:rPr lang="en-GB" dirty="0" smtClean="0"/>
              <a:t>High level of reliability for data ingestion</a:t>
            </a:r>
          </a:p>
          <a:p>
            <a:r>
              <a:rPr lang="en-GB" dirty="0" smtClean="0"/>
              <a:t>Flexibility for integration of the new the new use cases/extensions to additional accelerators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051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Post Mortem?</a:t>
            </a:r>
          </a:p>
          <a:p>
            <a:r>
              <a:rPr lang="en-GB" dirty="0" smtClean="0"/>
              <a:t>Why does it need improvements?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How the storage can be improved?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577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New Architecture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141211" y="3736909"/>
            <a:ext cx="2871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Courtesy: </a:t>
            </a:r>
            <a:br>
              <a:rPr lang="en-GB" sz="1200" dirty="0" smtClean="0"/>
            </a:br>
            <a:r>
              <a:rPr lang="en-GB" sz="1200" dirty="0" smtClean="0"/>
              <a:t>Matthias Poeschl, Jean-Christophe </a:t>
            </a:r>
            <a:r>
              <a:rPr lang="en-GB" sz="1200" dirty="0" err="1" smtClean="0"/>
              <a:t>Garnier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4437" y="1579135"/>
            <a:ext cx="7990537" cy="477721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232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Retrieval Layer - PM REST API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Abstract storage implementation details from users (potential for common API with CALS)</a:t>
            </a:r>
          </a:p>
          <a:p>
            <a:pPr lvl="1"/>
            <a:r>
              <a:rPr lang="en-GB" dirty="0" smtClean="0"/>
              <a:t>Intend usage of cache for increased performance for low latency use-cases (IQC, XPOC) and to unload data storage layer</a:t>
            </a:r>
          </a:p>
          <a:p>
            <a:r>
              <a:rPr lang="en-GB" dirty="0" smtClean="0"/>
              <a:t>Enable access to the data using standard serialization formats</a:t>
            </a:r>
          </a:p>
          <a:p>
            <a:r>
              <a:rPr lang="en-GB" dirty="0" smtClean="0"/>
              <a:t>Provide advanced data filtering capabilities</a:t>
            </a:r>
          </a:p>
          <a:p>
            <a:r>
              <a:rPr lang="en-GB" dirty="0" smtClean="0"/>
              <a:t>Enhance the data retrieval layer with scaling and load-balancing features</a:t>
            </a:r>
          </a:p>
          <a:p>
            <a:r>
              <a:rPr lang="en-GB" dirty="0" smtClean="0"/>
              <a:t>Detailed monitoring of the Post Mortem system usage</a:t>
            </a:r>
          </a:p>
          <a:p>
            <a:endParaRPr lang="en-GB" dirty="0" smtClean="0"/>
          </a:p>
          <a:p>
            <a:r>
              <a:rPr lang="en-GB" sz="2200" dirty="0" smtClean="0"/>
              <a:t>Already up and running! (</a:t>
            </a:r>
            <a:r>
              <a:rPr lang="en-GB" sz="2200" dirty="0" smtClean="0">
                <a:hlinkClick r:id="rId2"/>
              </a:rPr>
              <a:t>http://pm-api-pro.cern.ch/</a:t>
            </a:r>
            <a:r>
              <a:rPr lang="en-GB" sz="2200" dirty="0" smtClean="0"/>
              <a:t>)</a:t>
            </a:r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719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Collection Layer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Support dynamic load distribution</a:t>
            </a:r>
          </a:p>
          <a:p>
            <a:r>
              <a:rPr lang="en-GB" dirty="0" smtClean="0"/>
              <a:t>Enable horizontal scalability</a:t>
            </a:r>
          </a:p>
          <a:p>
            <a:r>
              <a:rPr lang="en-GB" dirty="0" smtClean="0"/>
              <a:t>Increase service maintainability and availability</a:t>
            </a:r>
          </a:p>
          <a:p>
            <a:r>
              <a:rPr lang="en-GB" dirty="0" smtClean="0"/>
              <a:t>Provide multiple and pluggable protocols for data collection</a:t>
            </a:r>
          </a:p>
          <a:p>
            <a:endParaRPr lang="en-GB" dirty="0" smtClean="0"/>
          </a:p>
          <a:p>
            <a:r>
              <a:rPr lang="en-GB" dirty="0" smtClean="0"/>
              <a:t>Kafka architecture studied by CALS team is an option (research </a:t>
            </a:r>
            <a:r>
              <a:rPr lang="en-GB" dirty="0" smtClean="0"/>
              <a:t>is ongoing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663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Storage Layer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istributed storage solution</a:t>
            </a:r>
          </a:p>
          <a:p>
            <a:r>
              <a:rPr lang="en-GB" dirty="0" smtClean="0"/>
              <a:t>High availability with advanced fault tolerance</a:t>
            </a:r>
          </a:p>
          <a:p>
            <a:r>
              <a:rPr lang="en-GB" dirty="0" smtClean="0"/>
              <a:t>Consistency ensured by underlying implementation</a:t>
            </a:r>
          </a:p>
          <a:p>
            <a:r>
              <a:rPr lang="en-GB" dirty="0" smtClean="0"/>
              <a:t>Flexibility to support different file formats</a:t>
            </a:r>
          </a:p>
          <a:p>
            <a:r>
              <a:rPr lang="en-GB" dirty="0" smtClean="0"/>
              <a:t>High throughput and low latency</a:t>
            </a:r>
          </a:p>
          <a:p>
            <a:endParaRPr lang="en-GB" dirty="0"/>
          </a:p>
          <a:p>
            <a:r>
              <a:rPr lang="en-GB" dirty="0" smtClean="0"/>
              <a:t>Research is mostly finished. Developments are being planned.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186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Storage Layer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Serialization format study </a:t>
            </a:r>
          </a:p>
          <a:p>
            <a:pPr lvl="1"/>
            <a:r>
              <a:rPr lang="en-GB" dirty="0" smtClean="0"/>
              <a:t>Multiple serialization formats have been studied: JSON, BSON, Avro, …</a:t>
            </a:r>
          </a:p>
          <a:p>
            <a:pPr lvl="1"/>
            <a:r>
              <a:rPr lang="en-GB" dirty="0" smtClean="0"/>
              <a:t>Multiple compression techniques evaluated: Deflate, Gzip2, Snappy, </a:t>
            </a:r>
            <a:r>
              <a:rPr lang="en-GB" dirty="0" err="1" smtClean="0"/>
              <a:t>xz</a:t>
            </a:r>
            <a:r>
              <a:rPr lang="en-GB" dirty="0" smtClean="0"/>
              <a:t>, …</a:t>
            </a:r>
          </a:p>
          <a:p>
            <a:pPr lvl="1"/>
            <a:r>
              <a:rPr lang="en-GB" dirty="0" smtClean="0"/>
              <a:t>Avro was presenting the best results with Deflate</a:t>
            </a:r>
            <a:endParaRPr lang="en-GB" dirty="0"/>
          </a:p>
          <a:p>
            <a:r>
              <a:rPr lang="en-GB" dirty="0" smtClean="0"/>
              <a:t>Storage solution evaluation</a:t>
            </a:r>
          </a:p>
          <a:p>
            <a:pPr lvl="1"/>
            <a:r>
              <a:rPr lang="en-GB" dirty="0" smtClean="0"/>
              <a:t>Multiple storage systems were compared using representative sets of PM data: CEPH, MongoDB, HDFS, </a:t>
            </a:r>
            <a:r>
              <a:rPr lang="en-GB" dirty="0" err="1" smtClean="0"/>
              <a:t>GlusterFS</a:t>
            </a:r>
            <a:endParaRPr lang="en-GB" dirty="0" smtClean="0"/>
          </a:p>
          <a:p>
            <a:pPr lvl="1"/>
            <a:r>
              <a:rPr lang="en-GB" dirty="0" err="1" smtClean="0"/>
              <a:t>GlusterFS</a:t>
            </a:r>
            <a:r>
              <a:rPr lang="en-GB" dirty="0" smtClean="0"/>
              <a:t> was performing best for separated write/read workloads</a:t>
            </a:r>
          </a:p>
          <a:p>
            <a:pPr lvl="1"/>
            <a:r>
              <a:rPr lang="en-GB" dirty="0" smtClean="0"/>
              <a:t>CEPH was performing best for mixed workloads, especially with small files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458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NEXTGEN CALS Integration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Low latency use cases (IQC, XPOC, SPSQC) still prevent the full integration with NEXTGEN CALS infrastructure</a:t>
            </a:r>
          </a:p>
          <a:p>
            <a:r>
              <a:rPr lang="en-GB" dirty="0" smtClean="0"/>
              <a:t>Very small file size (in large quantities) might impact the query execution time significantly</a:t>
            </a:r>
          </a:p>
          <a:p>
            <a:r>
              <a:rPr lang="en-GB" dirty="0" smtClean="0"/>
              <a:t>Remaining use cases, data collection, storage and retrieval API might be shared to provide the user the best possible data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858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716" y="205407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/>
              <a:t>Thank you for attention!</a:t>
            </a:r>
            <a:br>
              <a:rPr lang="en-GB" sz="4800" dirty="0" smtClean="0"/>
            </a:br>
            <a:r>
              <a:rPr lang="en-GB" sz="4800" dirty="0" smtClean="0"/>
              <a:t>Questions are welcome!</a:t>
            </a:r>
            <a:endParaRPr lang="en-GB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116854" y="5812459"/>
            <a:ext cx="6001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Besides the authors stated in INDICO, additional credit goes to former members of the team: </a:t>
            </a:r>
          </a:p>
          <a:p>
            <a:pPr algn="ctr"/>
            <a:r>
              <a:rPr lang="en-GB" sz="1200" dirty="0" smtClean="0"/>
              <a:t>Mateusz Koza, Roberto Orlandi, Matthias Poeschl.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0198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Post Mortem?</a:t>
            </a:r>
          </a:p>
          <a:p>
            <a:r>
              <a:rPr lang="en-GB" dirty="0" smtClean="0"/>
              <a:t>Why does it need improvements?</a:t>
            </a:r>
          </a:p>
          <a:p>
            <a:r>
              <a:rPr lang="en-GB" dirty="0" smtClean="0"/>
              <a:t>How the storage can be improved?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243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What is Post Mortem?</a:t>
            </a:r>
          </a:p>
          <a:p>
            <a:r>
              <a:rPr lang="en-GB" dirty="0" smtClean="0"/>
              <a:t>Why does it need improvements?</a:t>
            </a:r>
          </a:p>
          <a:p>
            <a:r>
              <a:rPr lang="en-GB" dirty="0" smtClean="0"/>
              <a:t>How the storage can be improved?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709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Mortem for the Accelerators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Post Mortem system allows the storage and analysis of transient data recordings from accelerator equipment systems</a:t>
            </a:r>
          </a:p>
          <a:p>
            <a:r>
              <a:rPr lang="en-GB" dirty="0" smtClean="0"/>
              <a:t>Post Mortem data is complementary to Logging data</a:t>
            </a:r>
          </a:p>
          <a:p>
            <a:r>
              <a:rPr lang="en-GB" dirty="0" smtClean="0"/>
              <a:t>Data buffers of shorter length (few seconds to minutes) are acquired with high frequency (KHz to GHz) around relevant events such as beam dumps, injection/extraction or powering events</a:t>
            </a:r>
          </a:p>
          <a:p>
            <a:r>
              <a:rPr lang="en-GB" dirty="0" smtClean="0"/>
              <a:t>Post Mortem data is vital for the analysis and understanding of the performance and protection systems of the machines</a:t>
            </a:r>
          </a:p>
          <a:p>
            <a:r>
              <a:rPr lang="en-GB" dirty="0" smtClean="0"/>
              <a:t>Correct transmission and storage of Post Mortem data has to be guaranteed with high reliability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112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Mortem Architecture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7449" y="1352279"/>
            <a:ext cx="7753064" cy="50807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37338" y="3722545"/>
            <a:ext cx="2871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Courtesy: </a:t>
            </a:r>
            <a:br>
              <a:rPr lang="en-GB" sz="1200" dirty="0" smtClean="0"/>
            </a:br>
            <a:r>
              <a:rPr lang="en-GB" sz="1200" dirty="0" smtClean="0"/>
              <a:t>Matthias Poeschl, Jean-Christophe </a:t>
            </a:r>
            <a:r>
              <a:rPr lang="en-GB" sz="1200" dirty="0" err="1" smtClean="0"/>
              <a:t>Garnier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919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Mortem Use Cases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67292" y="4773220"/>
            <a:ext cx="10515600" cy="4351338"/>
          </a:xfrm>
        </p:spPr>
        <p:txBody>
          <a:bodyPr/>
          <a:lstStyle/>
          <a:p>
            <a:r>
              <a:rPr lang="en-GB" dirty="0" smtClean="0"/>
              <a:t>Variable file size: 1KB-12.7MB (compressed data)</a:t>
            </a:r>
          </a:p>
          <a:p>
            <a:r>
              <a:rPr lang="en-GB" dirty="0" smtClean="0"/>
              <a:t>Variable load: depends on the operation mode of the accelerators</a:t>
            </a:r>
          </a:p>
          <a:p>
            <a:endParaRPr lang="en-GB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4550650"/>
              </p:ext>
            </p:extLst>
          </p:nvPr>
        </p:nvGraphicFramePr>
        <p:xfrm>
          <a:off x="838200" y="1825625"/>
          <a:ext cx="10156372" cy="248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093"/>
                <a:gridCol w="2539093"/>
                <a:gridCol w="2539093"/>
                <a:gridCol w="253909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Event</a:t>
                      </a:r>
                      <a:r>
                        <a:rPr lang="en-GB" baseline="0" dirty="0" smtClean="0"/>
                        <a:t> 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Amount of Files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Dump Size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Frequency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Global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thousands of PMD</a:t>
                      </a:r>
                      <a:r>
                        <a:rPr lang="en-GB" baseline="0" dirty="0" smtClean="0"/>
                        <a:t> files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hundreds of MB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several times per day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Powering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hundreds of PMD files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dozens of MB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several times per day</a:t>
                      </a:r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dirty="0" smtClean="0"/>
                        <a:t>XPOC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hundreds of PMD files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couple of MB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several times</a:t>
                      </a:r>
                      <a:r>
                        <a:rPr lang="en-GB" baseline="0" dirty="0" smtClean="0"/>
                        <a:t> per hour</a:t>
                      </a:r>
                      <a:endParaRPr lang="en-GB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dirty="0" smtClean="0"/>
                        <a:t>IQC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~30 PMD</a:t>
                      </a:r>
                      <a:r>
                        <a:rPr lang="en-GB" baseline="0" dirty="0" smtClean="0"/>
                        <a:t> files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couple of MB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several</a:t>
                      </a:r>
                      <a:r>
                        <a:rPr lang="en-GB" baseline="0" dirty="0" smtClean="0"/>
                        <a:t> times per hour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SPSQC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~20</a:t>
                      </a:r>
                      <a:r>
                        <a:rPr lang="en-GB" baseline="0" dirty="0" smtClean="0"/>
                        <a:t> PMD files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~250KB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few seconds intervals (every SPS cycle)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838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Mortem Users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</a:t>
            </a:r>
            <a:r>
              <a:rPr lang="en-GB" dirty="0" smtClean="0"/>
              <a:t>ontinuously used during</a:t>
            </a:r>
            <a:br>
              <a:rPr lang="en-GB" dirty="0" smtClean="0"/>
            </a:br>
            <a:r>
              <a:rPr lang="en-GB" dirty="0" smtClean="0"/>
              <a:t>operation cycles for validation</a:t>
            </a:r>
            <a:br>
              <a:rPr lang="en-GB" dirty="0" smtClean="0"/>
            </a:br>
            <a:r>
              <a:rPr lang="en-GB" dirty="0" smtClean="0"/>
              <a:t>of accelerator safety</a:t>
            </a:r>
          </a:p>
          <a:p>
            <a:r>
              <a:rPr lang="en-GB" dirty="0" smtClean="0"/>
              <a:t>Essential source of the data for </a:t>
            </a:r>
            <a:br>
              <a:rPr lang="en-GB" dirty="0" smtClean="0"/>
            </a:br>
            <a:r>
              <a:rPr lang="en-GB" dirty="0" smtClean="0"/>
              <a:t>analysis orchestrated through the </a:t>
            </a:r>
            <a:br>
              <a:rPr lang="en-GB" dirty="0" smtClean="0"/>
            </a:br>
            <a:r>
              <a:rPr lang="en-GB" dirty="0" err="1" smtClean="0"/>
              <a:t>AccTesting</a:t>
            </a:r>
            <a:r>
              <a:rPr lang="en-GB" dirty="0" smtClean="0"/>
              <a:t> framework (mostly </a:t>
            </a:r>
            <a:br>
              <a:rPr lang="en-GB" dirty="0" smtClean="0"/>
            </a:br>
            <a:r>
              <a:rPr lang="en-GB" dirty="0" smtClean="0"/>
              <a:t>during hardware and beam</a:t>
            </a:r>
            <a:br>
              <a:rPr lang="en-GB" dirty="0" smtClean="0"/>
            </a:br>
            <a:r>
              <a:rPr lang="en-GB" dirty="0" smtClean="0"/>
              <a:t>commissioning phases)</a:t>
            </a:r>
          </a:p>
          <a:p>
            <a:r>
              <a:rPr lang="en-GB" dirty="0" smtClean="0"/>
              <a:t>Many users access PM data for</a:t>
            </a:r>
            <a:br>
              <a:rPr lang="en-GB" dirty="0" smtClean="0"/>
            </a:br>
            <a:r>
              <a:rPr lang="en-GB" dirty="0" smtClean="0"/>
              <a:t>ad-hoc queries through </a:t>
            </a:r>
            <a:r>
              <a:rPr lang="en-GB" dirty="0" err="1" smtClean="0"/>
              <a:t>LabView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or other data analysis tools</a:t>
            </a:r>
            <a:endParaRPr lang="en-GB" dirty="0"/>
          </a:p>
        </p:txBody>
      </p:sp>
      <p:pic>
        <p:nvPicPr>
          <p:cNvPr id="1026" name="Picture 2" descr="https://lh3.googleusercontent.com/dm3BP_9bqBRn_P-OZbIvZ1I4hIMwNgVGoTG9HDkV-_MYOuBg6lV7snIjejvGLJYJe68MnIZWQcp9VmhSv8zKOE2eklJvfwpQMig7eaeWGVNCkHBAP-DPUqx_jh31ajtzS7N-Pm5dH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9555" y="4872099"/>
            <a:ext cx="2436805" cy="139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5.googleusercontent.com/FXxTZq6tAnpDaYJ_JQE64bnBNO-825rgyksp3YxOMJJo3YSbXmPYz1lABw5k4Xpf2woxhzESL28se5x3qpI-mTKYKHtSvmZXEcOhy-gyVDWIbhxGZy76WcmFD2vxHbsImVPtlhTnm2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258" y="1450530"/>
            <a:ext cx="3587102" cy="92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364" y="2467703"/>
            <a:ext cx="4758436" cy="231470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455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Mortem in Numbers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Operating since 2008 (originally proposed in 2002)</a:t>
            </a:r>
          </a:p>
          <a:p>
            <a:r>
              <a:rPr lang="en-GB" dirty="0" smtClean="0"/>
              <a:t>Deployed on 3 nodes (2 storage nodes with RAID1+0, 1 analysis node with 24 GB of RAM for in-memory processing)</a:t>
            </a:r>
          </a:p>
          <a:p>
            <a:r>
              <a:rPr lang="en-GB" dirty="0" smtClean="0"/>
              <a:t>Storage already contains 20+ millions files (raw data, event data and analysis results)</a:t>
            </a:r>
          </a:p>
          <a:p>
            <a:r>
              <a:rPr lang="en-GB" dirty="0" smtClean="0"/>
              <a:t>Total storage size to data is in the order of ~10TB</a:t>
            </a:r>
          </a:p>
          <a:p>
            <a:r>
              <a:rPr lang="en-GB" dirty="0" smtClean="0"/>
              <a:t>Frequent traffic bursts ~1.0MB/second (incoming) and ~12MB/second (outgoing)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97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Post Mortem?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Why does it need improvements?</a:t>
            </a:r>
          </a:p>
          <a:p>
            <a:r>
              <a:rPr lang="en-GB" dirty="0" smtClean="0"/>
              <a:t>How the storage can be improved?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Databases Future Workshop,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4B01-5E6A-4A84-A3E6-63E28D3D68C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74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895</Words>
  <Application>Microsoft Office PowerPoint</Application>
  <PresentationFormat>Widescreen</PresentationFormat>
  <Paragraphs>172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Next Generation of  Post Mortem  Event Storage and Analysis</vt:lpstr>
      <vt:lpstr>Outlines</vt:lpstr>
      <vt:lpstr>Outlines</vt:lpstr>
      <vt:lpstr>Post Mortem for the Accelerators</vt:lpstr>
      <vt:lpstr>Post Mortem Architecture</vt:lpstr>
      <vt:lpstr>Post Mortem Use Cases</vt:lpstr>
      <vt:lpstr>Post Mortem Users</vt:lpstr>
      <vt:lpstr>Post Mortem in Numbers</vt:lpstr>
      <vt:lpstr>Outlines</vt:lpstr>
      <vt:lpstr>Shortcomings</vt:lpstr>
      <vt:lpstr>Requirements</vt:lpstr>
      <vt:lpstr>Outlines</vt:lpstr>
      <vt:lpstr>The New Architecture</vt:lpstr>
      <vt:lpstr>Data Retrieval Layer - PM REST API</vt:lpstr>
      <vt:lpstr>Data Collection Layer</vt:lpstr>
      <vt:lpstr>Data Storage Layer</vt:lpstr>
      <vt:lpstr>Data Storage Layer</vt:lpstr>
      <vt:lpstr>NEXTGEN CALS Integration</vt:lpstr>
      <vt:lpstr>Thank you for attention! Questions are welcome!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Serhiy Boychenko</dc:creator>
  <cp:lastModifiedBy>Serhiy Boychenko</cp:lastModifiedBy>
  <cp:revision>40</cp:revision>
  <dcterms:created xsi:type="dcterms:W3CDTF">2017-05-24T08:17:33Z</dcterms:created>
  <dcterms:modified xsi:type="dcterms:W3CDTF">2017-05-29T11:22:10Z</dcterms:modified>
</cp:coreProperties>
</file>