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739" autoAdjust="0"/>
  </p:normalViewPr>
  <p:slideViewPr>
    <p:cSldViewPr snapToGrid="0" snapToObjects="1">
      <p:cViewPr varScale="1">
        <p:scale>
          <a:sx n="122" d="100"/>
          <a:sy n="122" d="100"/>
        </p:scale>
        <p:origin x="-1104" y="-11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2F266A-A605-3B4C-A978-8E4770BF081C}" type="datetimeFigureOut">
              <a:rPr lang="en-US" smtClean="0"/>
              <a:t>24/5/17</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6B0ED0-7394-6F4B-8FAC-36EF2CEAD11C}" type="slidenum">
              <a:rPr lang="en-GB" smtClean="0"/>
              <a:t>‹#›</a:t>
            </a:fld>
            <a:endParaRPr lang="en-GB"/>
          </a:p>
        </p:txBody>
      </p:sp>
    </p:spTree>
    <p:extLst>
      <p:ext uri="{BB962C8B-B14F-4D97-AF65-F5344CB8AC3E}">
        <p14:creationId xmlns:p14="http://schemas.microsoft.com/office/powerpoint/2010/main" val="238106725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n.wikipedia.org/wiki/Data_type" TargetMode="External"/><Relationship Id="rId4" Type="http://schemas.openxmlformats.org/officeDocument/2006/relationships/hyperlink" Target="https://en.wikipedia.org/wiki/Method_(computer_science)" TargetMode="External"/><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n-ea"/>
                <a:cs typeface="+mn-cs"/>
              </a:rPr>
              <a:t>Founded in August 1977 by Larry Ellison, Bob Miner, Ed Oates and Bruce Scott, Oracle was initially named after "Project Oracle" a project for one of their clients, the C.I.A, and the company that developed Oracle was dubbed "Systems Development Labs", or SDL. In 1978 SDL was renamed Relational Software </a:t>
            </a:r>
            <a:r>
              <a:rPr lang="en-GB" sz="1200" kern="1200" dirty="0" err="1" smtClean="0">
                <a:solidFill>
                  <a:schemeClr val="tx1"/>
                </a:solidFill>
                <a:latin typeface="+mn-lt"/>
                <a:ea typeface="+mn-ea"/>
                <a:cs typeface="+mn-cs"/>
              </a:rPr>
              <a:t>Inc</a:t>
            </a:r>
            <a:r>
              <a:rPr lang="en-GB" sz="1200" kern="1200" dirty="0" smtClean="0">
                <a:solidFill>
                  <a:schemeClr val="tx1"/>
                </a:solidFill>
                <a:latin typeface="+mn-lt"/>
                <a:ea typeface="+mn-ea"/>
                <a:cs typeface="+mn-cs"/>
              </a:rPr>
              <a:t> (RSI) to market their new database.</a:t>
            </a:r>
          </a:p>
          <a:p>
            <a:r>
              <a:rPr lang="en-GB" sz="1200" kern="1200" dirty="0" smtClean="0">
                <a:solidFill>
                  <a:schemeClr val="tx1"/>
                </a:solidFill>
                <a:latin typeface="+mn-lt"/>
                <a:ea typeface="+mn-ea"/>
                <a:cs typeface="+mn-cs"/>
              </a:rPr>
              <a:t>1982 – name change to Oracle</a:t>
            </a:r>
          </a:p>
          <a:p>
            <a:r>
              <a:rPr lang="en-GB" sz="1200" kern="1200" dirty="0" smtClean="0">
                <a:solidFill>
                  <a:schemeClr val="tx1"/>
                </a:solidFill>
                <a:latin typeface="+mn-lt"/>
                <a:ea typeface="+mn-ea"/>
                <a:cs typeface="+mn-cs"/>
              </a:rPr>
              <a:t>1982 – first use of Oracle at CERN – accelerator control</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Object Oriented databases – early 80’s</a:t>
            </a:r>
          </a:p>
          <a:p>
            <a:r>
              <a:rPr lang="en-GB" sz="1200" kern="1200" dirty="0" smtClean="0">
                <a:solidFill>
                  <a:schemeClr val="tx1"/>
                </a:solidFill>
                <a:latin typeface="+mn-lt"/>
                <a:ea typeface="+mn-ea"/>
                <a:cs typeface="+mn-cs"/>
              </a:rPr>
              <a:t>Object Relational databases – early 90’s</a:t>
            </a:r>
          </a:p>
          <a:p>
            <a:r>
              <a:rPr lang="en-GB" sz="1200" kern="1200" dirty="0" smtClean="0">
                <a:solidFill>
                  <a:schemeClr val="tx1"/>
                </a:solidFill>
                <a:latin typeface="+mn-lt"/>
                <a:ea typeface="+mn-ea"/>
                <a:cs typeface="+mn-cs"/>
              </a:rPr>
              <a:t>An </a:t>
            </a:r>
            <a:r>
              <a:rPr lang="en-GB" sz="1200" b="1" kern="1200" dirty="0" smtClean="0">
                <a:solidFill>
                  <a:schemeClr val="tx1"/>
                </a:solidFill>
                <a:latin typeface="+mn-lt"/>
                <a:ea typeface="+mn-ea"/>
                <a:cs typeface="+mn-cs"/>
              </a:rPr>
              <a:t>object-relational database</a:t>
            </a:r>
            <a:r>
              <a:rPr lang="en-GB" sz="1200" b="0" kern="1200" dirty="0" smtClean="0">
                <a:solidFill>
                  <a:schemeClr val="tx1"/>
                </a:solidFill>
                <a:latin typeface="+mn-lt"/>
                <a:ea typeface="+mn-ea"/>
                <a:cs typeface="+mn-cs"/>
              </a:rPr>
              <a:t> (</a:t>
            </a:r>
            <a:r>
              <a:rPr lang="en-GB" sz="1200" b="1" kern="1200" dirty="0" smtClean="0">
                <a:solidFill>
                  <a:schemeClr val="tx1"/>
                </a:solidFill>
                <a:latin typeface="+mn-lt"/>
                <a:ea typeface="+mn-ea"/>
                <a:cs typeface="+mn-cs"/>
              </a:rPr>
              <a:t>ORD</a:t>
            </a:r>
            <a:r>
              <a:rPr lang="en-GB" sz="1200" b="0" kern="1200" dirty="0" smtClean="0">
                <a:solidFill>
                  <a:schemeClr val="tx1"/>
                </a:solidFill>
                <a:latin typeface="+mn-lt"/>
                <a:ea typeface="+mn-ea"/>
                <a:cs typeface="+mn-cs"/>
              </a:rPr>
              <a:t>), or </a:t>
            </a:r>
            <a:r>
              <a:rPr lang="en-GB" sz="1200" b="1" kern="1200" dirty="0" smtClean="0">
                <a:solidFill>
                  <a:schemeClr val="tx1"/>
                </a:solidFill>
                <a:latin typeface="+mn-lt"/>
                <a:ea typeface="+mn-ea"/>
                <a:cs typeface="+mn-cs"/>
              </a:rPr>
              <a:t>object-relational database management system</a:t>
            </a:r>
            <a:r>
              <a:rPr lang="en-GB" sz="1200" b="0" kern="1200" dirty="0" smtClean="0">
                <a:solidFill>
                  <a:schemeClr val="tx1"/>
                </a:solidFill>
                <a:latin typeface="+mn-lt"/>
                <a:ea typeface="+mn-ea"/>
                <a:cs typeface="+mn-cs"/>
              </a:rPr>
              <a:t> (</a:t>
            </a:r>
            <a:r>
              <a:rPr lang="en-GB" sz="1200" b="1" kern="1200" dirty="0" smtClean="0">
                <a:solidFill>
                  <a:schemeClr val="tx1"/>
                </a:solidFill>
                <a:latin typeface="+mn-lt"/>
                <a:ea typeface="+mn-ea"/>
                <a:cs typeface="+mn-cs"/>
              </a:rPr>
              <a:t>ORDBMS</a:t>
            </a:r>
            <a:r>
              <a:rPr lang="en-GB" sz="1200" b="0" kern="1200" dirty="0" smtClean="0">
                <a:solidFill>
                  <a:schemeClr val="tx1"/>
                </a:solidFill>
                <a:latin typeface="+mn-lt"/>
                <a:ea typeface="+mn-ea"/>
                <a:cs typeface="+mn-cs"/>
              </a:rPr>
              <a:t>), is a database management system (DBMS) similar to a relational database, but with an object-oriented database model: objects, classes and inheritance are directly supported in database schemas and in the query language. In addition, just as with pure relational systems, it supports extension of the data model with custom </a:t>
            </a:r>
            <a:r>
              <a:rPr lang="en-GB" sz="1200" b="0" u="sng" kern="1200" dirty="0" smtClean="0">
                <a:solidFill>
                  <a:schemeClr val="tx1"/>
                </a:solidFill>
                <a:latin typeface="+mn-lt"/>
                <a:ea typeface="+mn-ea"/>
                <a:cs typeface="+mn-cs"/>
                <a:hlinkClick r:id="rId3"/>
              </a:rPr>
              <a:t>data-types and </a:t>
            </a:r>
            <a:r>
              <a:rPr lang="en-GB" sz="1200" b="0" u="sng" kern="1200" dirty="0" smtClean="0">
                <a:solidFill>
                  <a:schemeClr val="tx1"/>
                </a:solidFill>
                <a:latin typeface="+mn-lt"/>
                <a:ea typeface="+mn-ea"/>
                <a:cs typeface="+mn-cs"/>
                <a:hlinkClick r:id="rId4"/>
              </a:rPr>
              <a:t>methods.</a:t>
            </a:r>
          </a:p>
          <a:p>
            <a:r>
              <a:rPr lang="en-GB" sz="1200" b="0" kern="1200" dirty="0" smtClean="0">
                <a:solidFill>
                  <a:schemeClr val="tx1"/>
                </a:solidFill>
                <a:latin typeface="+mn-lt"/>
                <a:ea typeface="+mn-ea"/>
                <a:cs typeface="+mn-cs"/>
              </a:rPr>
              <a:t>The basic need of Object-relational database arises from the fact that both Relational and Object database have their individual advantages and drawbacks.</a:t>
            </a:r>
          </a:p>
          <a:p>
            <a:r>
              <a:rPr lang="en-GB" sz="1200" b="0" kern="1200" dirty="0" smtClean="0">
                <a:solidFill>
                  <a:schemeClr val="tx1"/>
                </a:solidFill>
                <a:latin typeface="+mn-lt"/>
                <a:ea typeface="+mn-ea"/>
                <a:cs typeface="+mn-cs"/>
              </a:rPr>
              <a:t>A </a:t>
            </a:r>
            <a:r>
              <a:rPr lang="en-GB" sz="1200" b="1" kern="1200" dirty="0" smtClean="0">
                <a:solidFill>
                  <a:schemeClr val="tx1"/>
                </a:solidFill>
                <a:latin typeface="+mn-lt"/>
                <a:ea typeface="+mn-ea"/>
                <a:cs typeface="+mn-cs"/>
              </a:rPr>
              <a:t>distributed database</a:t>
            </a:r>
            <a:r>
              <a:rPr lang="en-GB" sz="1200" b="0" kern="1200" dirty="0" smtClean="0">
                <a:solidFill>
                  <a:schemeClr val="tx1"/>
                </a:solidFill>
                <a:latin typeface="+mn-lt"/>
                <a:ea typeface="+mn-ea"/>
                <a:cs typeface="+mn-cs"/>
              </a:rPr>
              <a:t> is a database in which storage devices are not all attached to a common processor</a:t>
            </a:r>
          </a:p>
          <a:p>
            <a:r>
              <a:rPr lang="en-GB" sz="1200" b="0" kern="1200" dirty="0" err="1" smtClean="0">
                <a:solidFill>
                  <a:schemeClr val="tx1"/>
                </a:solidFill>
                <a:latin typeface="+mn-lt"/>
                <a:ea typeface="+mn-ea"/>
                <a:cs typeface="+mn-cs"/>
              </a:rPr>
              <a:t>NoSQL</a:t>
            </a:r>
            <a:r>
              <a:rPr lang="en-GB" sz="1200" b="0" kern="1200" dirty="0" smtClean="0">
                <a:solidFill>
                  <a:schemeClr val="tx1"/>
                </a:solidFill>
                <a:latin typeface="+mn-lt"/>
                <a:ea typeface="+mn-ea"/>
                <a:cs typeface="+mn-cs"/>
              </a:rPr>
              <a:t>-database defines </a:t>
            </a:r>
            <a:r>
              <a:rPr lang="en-GB" sz="1200" b="0" kern="1200" dirty="0" err="1" smtClean="0">
                <a:solidFill>
                  <a:schemeClr val="tx1"/>
                </a:solidFill>
                <a:latin typeface="+mn-lt"/>
                <a:ea typeface="+mn-ea"/>
                <a:cs typeface="+mn-cs"/>
              </a:rPr>
              <a:t>NoSQL</a:t>
            </a:r>
            <a:r>
              <a:rPr lang="en-GB" sz="1200" b="0" kern="1200" dirty="0" smtClean="0">
                <a:solidFill>
                  <a:schemeClr val="tx1"/>
                </a:solidFill>
                <a:latin typeface="+mn-lt"/>
                <a:ea typeface="+mn-ea"/>
                <a:cs typeface="+mn-cs"/>
              </a:rPr>
              <a:t> as "Next Generation Databases mostly addressing some of the points: being non-relational, distributed, open-source and horizontally scalable.”.</a:t>
            </a:r>
          </a:p>
          <a:p>
            <a:r>
              <a:rPr lang="en-GB" sz="1200" b="0" kern="1200" dirty="0" err="1" smtClean="0">
                <a:solidFill>
                  <a:schemeClr val="tx1"/>
                </a:solidFill>
                <a:latin typeface="+mn-lt"/>
                <a:ea typeface="+mn-ea"/>
                <a:cs typeface="+mn-cs"/>
              </a:rPr>
              <a:t>Elasticsearch</a:t>
            </a:r>
            <a:r>
              <a:rPr lang="en-GB" sz="1200" b="0" kern="1200" dirty="0" smtClean="0">
                <a:solidFill>
                  <a:schemeClr val="tx1"/>
                </a:solidFill>
                <a:latin typeface="+mn-lt"/>
                <a:ea typeface="+mn-ea"/>
                <a:cs typeface="+mn-cs"/>
              </a:rPr>
              <a:t> BV was founded in 2012 to provide commercial services and products around </a:t>
            </a:r>
            <a:r>
              <a:rPr lang="en-GB" sz="1200" b="0" kern="1200" dirty="0" err="1" smtClean="0">
                <a:solidFill>
                  <a:schemeClr val="tx1"/>
                </a:solidFill>
                <a:latin typeface="+mn-lt"/>
                <a:ea typeface="+mn-ea"/>
                <a:cs typeface="+mn-cs"/>
              </a:rPr>
              <a:t>Elasticsearch</a:t>
            </a:r>
            <a:r>
              <a:rPr lang="en-GB" sz="1200" b="0" kern="1200" dirty="0" smtClean="0">
                <a:solidFill>
                  <a:schemeClr val="tx1"/>
                </a:solidFill>
                <a:latin typeface="+mn-lt"/>
                <a:ea typeface="+mn-ea"/>
                <a:cs typeface="+mn-cs"/>
              </a:rPr>
              <a:t> and related software.</a:t>
            </a:r>
          </a:p>
          <a:p>
            <a:r>
              <a:rPr lang="en-GB" sz="1200" b="0" kern="1200" dirty="0" err="1" smtClean="0">
                <a:solidFill>
                  <a:schemeClr val="tx1"/>
                </a:solidFill>
                <a:latin typeface="+mn-lt"/>
                <a:ea typeface="+mn-ea"/>
                <a:cs typeface="+mn-cs"/>
              </a:rPr>
              <a:t>Hadoop</a:t>
            </a:r>
            <a:r>
              <a:rPr lang="en-GB" sz="1200" b="0" kern="1200" baseline="0" dirty="0" smtClean="0">
                <a:solidFill>
                  <a:schemeClr val="tx1"/>
                </a:solidFill>
                <a:latin typeface="+mn-lt"/>
                <a:ea typeface="+mn-ea"/>
                <a:cs typeface="+mn-cs"/>
              </a:rPr>
              <a:t> components </a:t>
            </a:r>
            <a:r>
              <a:rPr lang="mr-IN" sz="1200" b="0" kern="1200" baseline="0" dirty="0" smtClean="0">
                <a:solidFill>
                  <a:schemeClr val="tx1"/>
                </a:solidFill>
                <a:latin typeface="+mn-lt"/>
                <a:ea typeface="+mn-ea"/>
                <a:cs typeface="+mn-cs"/>
              </a:rPr>
              <a:t>–</a:t>
            </a:r>
            <a:r>
              <a:rPr lang="en-GB" sz="1200" b="0" kern="1200" baseline="0" dirty="0" smtClean="0">
                <a:solidFill>
                  <a:schemeClr val="tx1"/>
                </a:solidFill>
                <a:latin typeface="+mn-lt"/>
                <a:ea typeface="+mn-ea"/>
                <a:cs typeface="+mn-cs"/>
              </a:rPr>
              <a:t> Apache Spark (machine learning), </a:t>
            </a:r>
            <a:r>
              <a:rPr lang="en-GB" sz="1200" b="0" kern="1200" baseline="0" dirty="0" err="1" smtClean="0">
                <a:solidFill>
                  <a:schemeClr val="tx1"/>
                </a:solidFill>
                <a:latin typeface="+mn-lt"/>
                <a:ea typeface="+mn-ea"/>
                <a:cs typeface="+mn-cs"/>
              </a:rPr>
              <a:t>Jupyter</a:t>
            </a:r>
            <a:r>
              <a:rPr lang="en-GB" sz="1200" b="0" kern="1200" baseline="0" dirty="0" smtClean="0">
                <a:solidFill>
                  <a:schemeClr val="tx1"/>
                </a:solidFill>
                <a:latin typeface="+mn-lt"/>
                <a:ea typeface="+mn-ea"/>
                <a:cs typeface="+mn-cs"/>
              </a:rPr>
              <a:t> notebooks (data analysis)</a:t>
            </a:r>
            <a:endParaRPr lang="en-GB" dirty="0"/>
          </a:p>
        </p:txBody>
      </p:sp>
      <p:sp>
        <p:nvSpPr>
          <p:cNvPr id="4" name="Slide Number Placeholder 3"/>
          <p:cNvSpPr>
            <a:spLocks noGrp="1"/>
          </p:cNvSpPr>
          <p:nvPr>
            <p:ph type="sldNum" sz="quarter" idx="10"/>
          </p:nvPr>
        </p:nvSpPr>
        <p:spPr/>
        <p:txBody>
          <a:bodyPr/>
          <a:lstStyle/>
          <a:p>
            <a:fld id="{516B0ED0-7394-6F4B-8FAC-36EF2CEAD11C}" type="slidenum">
              <a:rPr lang="en-GB" smtClean="0"/>
              <a:t>2</a:t>
            </a:fld>
            <a:endParaRPr lang="en-GB"/>
          </a:p>
        </p:txBody>
      </p:sp>
    </p:spTree>
    <p:extLst>
      <p:ext uri="{BB962C8B-B14F-4D97-AF65-F5344CB8AC3E}">
        <p14:creationId xmlns:p14="http://schemas.microsoft.com/office/powerpoint/2010/main" val="1348332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n-ea"/>
                <a:cs typeface="+mn-cs"/>
              </a:rPr>
              <a:t>To discuss possible future needs in the database area for Run3+4. Today we see mostly relational and non-relational database models. New trends are Cloud Computing, Big Data, proactive &amp; predictive performance analysis, … In particular, we would like to understand likely future database applications from the different user communities (experiments, accelerator controls, engineering support, IT, AIS, …) and how these might map to different database technologies and implementations.</a:t>
            </a:r>
            <a:endParaRPr lang="en-GB" dirty="0"/>
          </a:p>
        </p:txBody>
      </p:sp>
      <p:sp>
        <p:nvSpPr>
          <p:cNvPr id="4" name="Slide Number Placeholder 3"/>
          <p:cNvSpPr>
            <a:spLocks noGrp="1"/>
          </p:cNvSpPr>
          <p:nvPr>
            <p:ph type="sldNum" sz="quarter" idx="10"/>
          </p:nvPr>
        </p:nvSpPr>
        <p:spPr/>
        <p:txBody>
          <a:bodyPr/>
          <a:lstStyle/>
          <a:p>
            <a:fld id="{516B0ED0-7394-6F4B-8FAC-36EF2CEAD11C}" type="slidenum">
              <a:rPr lang="en-GB" smtClean="0"/>
              <a:t>3</a:t>
            </a:fld>
            <a:endParaRPr lang="en-GB"/>
          </a:p>
        </p:txBody>
      </p:sp>
    </p:spTree>
    <p:extLst>
      <p:ext uri="{BB962C8B-B14F-4D97-AF65-F5344CB8AC3E}">
        <p14:creationId xmlns:p14="http://schemas.microsoft.com/office/powerpoint/2010/main" val="1718855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5180C77F-76F3-E141-9AD0-61900969751A}" type="datetimeFigureOut">
              <a:rPr lang="en-US" smtClean="0"/>
              <a:t>24/5/17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863A55-CD98-1745-9199-4E27EC44D39C}" type="slidenum">
              <a:rPr lang="en-GB" smtClean="0"/>
              <a:t>‹#›</a:t>
            </a:fld>
            <a:endParaRPr lang="en-GB"/>
          </a:p>
        </p:txBody>
      </p:sp>
    </p:spTree>
    <p:extLst>
      <p:ext uri="{BB962C8B-B14F-4D97-AF65-F5344CB8AC3E}">
        <p14:creationId xmlns:p14="http://schemas.microsoft.com/office/powerpoint/2010/main" val="4045354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5180C77F-76F3-E141-9AD0-61900969751A}" type="datetimeFigureOut">
              <a:rPr lang="en-US" smtClean="0"/>
              <a:t>24/5/17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863A55-CD98-1745-9199-4E27EC44D39C}" type="slidenum">
              <a:rPr lang="en-GB" smtClean="0"/>
              <a:t>‹#›</a:t>
            </a:fld>
            <a:endParaRPr lang="en-GB"/>
          </a:p>
        </p:txBody>
      </p:sp>
    </p:spTree>
    <p:extLst>
      <p:ext uri="{BB962C8B-B14F-4D97-AF65-F5344CB8AC3E}">
        <p14:creationId xmlns:p14="http://schemas.microsoft.com/office/powerpoint/2010/main" val="383187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5180C77F-76F3-E141-9AD0-61900969751A}" type="datetimeFigureOut">
              <a:rPr lang="en-US" smtClean="0"/>
              <a:t>24/5/17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863A55-CD98-1745-9199-4E27EC44D39C}" type="slidenum">
              <a:rPr lang="en-GB" smtClean="0"/>
              <a:t>‹#›</a:t>
            </a:fld>
            <a:endParaRPr lang="en-GB"/>
          </a:p>
        </p:txBody>
      </p:sp>
    </p:spTree>
    <p:extLst>
      <p:ext uri="{BB962C8B-B14F-4D97-AF65-F5344CB8AC3E}">
        <p14:creationId xmlns:p14="http://schemas.microsoft.com/office/powerpoint/2010/main" val="4145824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5180C77F-76F3-E141-9AD0-61900969751A}" type="datetimeFigureOut">
              <a:rPr lang="en-US" smtClean="0"/>
              <a:t>24/5/17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863A55-CD98-1745-9199-4E27EC44D39C}" type="slidenum">
              <a:rPr lang="en-GB" smtClean="0"/>
              <a:t>‹#›</a:t>
            </a:fld>
            <a:endParaRPr lang="en-GB"/>
          </a:p>
        </p:txBody>
      </p:sp>
    </p:spTree>
    <p:extLst>
      <p:ext uri="{BB962C8B-B14F-4D97-AF65-F5344CB8AC3E}">
        <p14:creationId xmlns:p14="http://schemas.microsoft.com/office/powerpoint/2010/main" val="2902797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180C77F-76F3-E141-9AD0-61900969751A}" type="datetimeFigureOut">
              <a:rPr lang="en-US" smtClean="0"/>
              <a:t>24/5/17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863A55-CD98-1745-9199-4E27EC44D39C}" type="slidenum">
              <a:rPr lang="en-GB" smtClean="0"/>
              <a:t>‹#›</a:t>
            </a:fld>
            <a:endParaRPr lang="en-GB"/>
          </a:p>
        </p:txBody>
      </p:sp>
    </p:spTree>
    <p:extLst>
      <p:ext uri="{BB962C8B-B14F-4D97-AF65-F5344CB8AC3E}">
        <p14:creationId xmlns:p14="http://schemas.microsoft.com/office/powerpoint/2010/main" val="2594740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5180C77F-76F3-E141-9AD0-61900969751A}" type="datetimeFigureOut">
              <a:rPr lang="en-US" smtClean="0"/>
              <a:t>24/5/17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863A55-CD98-1745-9199-4E27EC44D39C}" type="slidenum">
              <a:rPr lang="en-GB" smtClean="0"/>
              <a:t>‹#›</a:t>
            </a:fld>
            <a:endParaRPr lang="en-GB"/>
          </a:p>
        </p:txBody>
      </p:sp>
    </p:spTree>
    <p:extLst>
      <p:ext uri="{BB962C8B-B14F-4D97-AF65-F5344CB8AC3E}">
        <p14:creationId xmlns:p14="http://schemas.microsoft.com/office/powerpoint/2010/main" val="1376581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5180C77F-76F3-E141-9AD0-61900969751A}" type="datetimeFigureOut">
              <a:rPr lang="en-US" smtClean="0"/>
              <a:t>24/5/17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8863A55-CD98-1745-9199-4E27EC44D39C}" type="slidenum">
              <a:rPr lang="en-GB" smtClean="0"/>
              <a:t>‹#›</a:t>
            </a:fld>
            <a:endParaRPr lang="en-GB"/>
          </a:p>
        </p:txBody>
      </p:sp>
    </p:spTree>
    <p:extLst>
      <p:ext uri="{BB962C8B-B14F-4D97-AF65-F5344CB8AC3E}">
        <p14:creationId xmlns:p14="http://schemas.microsoft.com/office/powerpoint/2010/main" val="2055874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5180C77F-76F3-E141-9AD0-61900969751A}" type="datetimeFigureOut">
              <a:rPr lang="en-US" smtClean="0"/>
              <a:t>24/5/17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8863A55-CD98-1745-9199-4E27EC44D39C}" type="slidenum">
              <a:rPr lang="en-GB" smtClean="0"/>
              <a:t>‹#›</a:t>
            </a:fld>
            <a:endParaRPr lang="en-GB"/>
          </a:p>
        </p:txBody>
      </p:sp>
    </p:spTree>
    <p:extLst>
      <p:ext uri="{BB962C8B-B14F-4D97-AF65-F5344CB8AC3E}">
        <p14:creationId xmlns:p14="http://schemas.microsoft.com/office/powerpoint/2010/main" val="2827133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80C77F-76F3-E141-9AD0-61900969751A}" type="datetimeFigureOut">
              <a:rPr lang="en-US" smtClean="0"/>
              <a:t>24/5/17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8863A55-CD98-1745-9199-4E27EC44D39C}" type="slidenum">
              <a:rPr lang="en-GB" smtClean="0"/>
              <a:t>‹#›</a:t>
            </a:fld>
            <a:endParaRPr lang="en-GB"/>
          </a:p>
        </p:txBody>
      </p:sp>
    </p:spTree>
    <p:extLst>
      <p:ext uri="{BB962C8B-B14F-4D97-AF65-F5344CB8AC3E}">
        <p14:creationId xmlns:p14="http://schemas.microsoft.com/office/powerpoint/2010/main" val="1258397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180C77F-76F3-E141-9AD0-61900969751A}" type="datetimeFigureOut">
              <a:rPr lang="en-US" smtClean="0"/>
              <a:t>24/5/17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863A55-CD98-1745-9199-4E27EC44D39C}" type="slidenum">
              <a:rPr lang="en-GB" smtClean="0"/>
              <a:t>‹#›</a:t>
            </a:fld>
            <a:endParaRPr lang="en-GB"/>
          </a:p>
        </p:txBody>
      </p:sp>
    </p:spTree>
    <p:extLst>
      <p:ext uri="{BB962C8B-B14F-4D97-AF65-F5344CB8AC3E}">
        <p14:creationId xmlns:p14="http://schemas.microsoft.com/office/powerpoint/2010/main" val="1192389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180C77F-76F3-E141-9AD0-61900969751A}" type="datetimeFigureOut">
              <a:rPr lang="en-US" smtClean="0"/>
              <a:t>24/5/17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863A55-CD98-1745-9199-4E27EC44D39C}" type="slidenum">
              <a:rPr lang="en-GB" smtClean="0"/>
              <a:t>‹#›</a:t>
            </a:fld>
            <a:endParaRPr lang="en-GB"/>
          </a:p>
        </p:txBody>
      </p:sp>
    </p:spTree>
    <p:extLst>
      <p:ext uri="{BB962C8B-B14F-4D97-AF65-F5344CB8AC3E}">
        <p14:creationId xmlns:p14="http://schemas.microsoft.com/office/powerpoint/2010/main" val="174416809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180C77F-76F3-E141-9AD0-61900969751A}" type="datetimeFigureOut">
              <a:rPr lang="en-US" smtClean="0"/>
              <a:t>24/5/17</a:t>
            </a:fld>
            <a:endParaRPr lang="en-GB"/>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8863A55-CD98-1745-9199-4E27EC44D39C}" type="slidenum">
              <a:rPr lang="en-GB" smtClean="0"/>
              <a:t>‹#›</a:t>
            </a:fld>
            <a:endParaRPr lang="en-GB"/>
          </a:p>
        </p:txBody>
      </p:sp>
    </p:spTree>
    <p:extLst>
      <p:ext uri="{BB962C8B-B14F-4D97-AF65-F5344CB8AC3E}">
        <p14:creationId xmlns:p14="http://schemas.microsoft.com/office/powerpoint/2010/main" val="524411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Database Futures </a:t>
            </a:r>
            <a:br>
              <a:rPr lang="en-GB" dirty="0" smtClean="0"/>
            </a:br>
            <a:r>
              <a:rPr lang="en-GB" dirty="0" smtClean="0"/>
              <a:t>workshop</a:t>
            </a:r>
            <a:endParaRPr lang="en-GB" dirty="0"/>
          </a:p>
        </p:txBody>
      </p:sp>
      <p:sp>
        <p:nvSpPr>
          <p:cNvPr id="3" name="Subtitle 2"/>
          <p:cNvSpPr>
            <a:spLocks noGrp="1"/>
          </p:cNvSpPr>
          <p:nvPr>
            <p:ph type="subTitle" idx="1"/>
          </p:nvPr>
        </p:nvSpPr>
        <p:spPr/>
        <p:txBody>
          <a:bodyPr/>
          <a:lstStyle/>
          <a:p>
            <a:r>
              <a:rPr lang="en-GB" dirty="0" smtClean="0"/>
              <a:t>29</a:t>
            </a:r>
            <a:r>
              <a:rPr lang="en-GB" baseline="30000" dirty="0" smtClean="0"/>
              <a:t>th</a:t>
            </a:r>
            <a:r>
              <a:rPr lang="en-GB" dirty="0" smtClean="0"/>
              <a:t>-30</a:t>
            </a:r>
            <a:r>
              <a:rPr lang="en-GB" baseline="30000" dirty="0" smtClean="0"/>
              <a:t>th</a:t>
            </a:r>
            <a:r>
              <a:rPr lang="en-GB" dirty="0" smtClean="0"/>
              <a:t> May</a:t>
            </a:r>
            <a:endParaRPr lang="en-GB" dirty="0"/>
          </a:p>
        </p:txBody>
      </p:sp>
    </p:spTree>
    <p:extLst>
      <p:ext uri="{BB962C8B-B14F-4D97-AF65-F5344CB8AC3E}">
        <p14:creationId xmlns:p14="http://schemas.microsoft.com/office/powerpoint/2010/main" val="37507542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457200" y="2452661"/>
            <a:ext cx="8229600" cy="573895"/>
            <a:chOff x="457200" y="3700458"/>
            <a:chExt cx="8229600" cy="765195"/>
          </a:xfrm>
        </p:grpSpPr>
        <p:grpSp>
          <p:nvGrpSpPr>
            <p:cNvPr id="21" name="Group 20"/>
            <p:cNvGrpSpPr/>
            <p:nvPr/>
          </p:nvGrpSpPr>
          <p:grpSpPr>
            <a:xfrm>
              <a:off x="457200" y="3700458"/>
              <a:ext cx="8229600" cy="305017"/>
              <a:chOff x="457200" y="3700458"/>
              <a:chExt cx="8229600" cy="305017"/>
            </a:xfrm>
          </p:grpSpPr>
          <p:cxnSp>
            <p:nvCxnSpPr>
              <p:cNvPr id="5" name="Straight Arrow Connector 4"/>
              <p:cNvCxnSpPr/>
              <p:nvPr/>
            </p:nvCxnSpPr>
            <p:spPr>
              <a:xfrm>
                <a:off x="457200" y="3863182"/>
                <a:ext cx="8229600" cy="0"/>
              </a:xfrm>
              <a:prstGeom prst="straightConnector1">
                <a:avLst/>
              </a:prstGeom>
              <a:ln>
                <a:tailEnd type="arrow"/>
              </a:ln>
              <a:scene3d>
                <a:camera prst="orthographicFront"/>
                <a:lightRig rig="threePt" dir="t"/>
              </a:scene3d>
              <a:sp3d>
                <a:bevelT/>
              </a:sp3d>
            </p:spPr>
            <p:style>
              <a:lnRef idx="3">
                <a:schemeClr val="dk1"/>
              </a:lnRef>
              <a:fillRef idx="0">
                <a:schemeClr val="dk1"/>
              </a:fillRef>
              <a:effectRef idx="2">
                <a:schemeClr val="dk1"/>
              </a:effectRef>
              <a:fontRef idx="minor">
                <a:schemeClr val="tx1"/>
              </a:fontRef>
            </p:style>
          </p:cxnSp>
          <p:cxnSp>
            <p:nvCxnSpPr>
              <p:cNvPr id="8" name="Straight Connector 7"/>
              <p:cNvCxnSpPr/>
              <p:nvPr/>
            </p:nvCxnSpPr>
            <p:spPr>
              <a:xfrm>
                <a:off x="1011329" y="3700458"/>
                <a:ext cx="0" cy="297919"/>
              </a:xfrm>
              <a:prstGeom prst="line">
                <a:avLst/>
              </a:prstGeom>
              <a:scene3d>
                <a:camera prst="orthographicFront"/>
                <a:lightRig rig="threePt" dir="t"/>
              </a:scene3d>
              <a:sp3d>
                <a:bevelT/>
              </a:sp3d>
            </p:spPr>
            <p:style>
              <a:lnRef idx="3">
                <a:schemeClr val="dk1"/>
              </a:lnRef>
              <a:fillRef idx="0">
                <a:schemeClr val="dk1"/>
              </a:fillRef>
              <a:effectRef idx="2">
                <a:schemeClr val="dk1"/>
              </a:effectRef>
              <a:fontRef idx="minor">
                <a:schemeClr val="tx1"/>
              </a:fontRef>
            </p:style>
          </p:cxnSp>
          <p:cxnSp>
            <p:nvCxnSpPr>
              <p:cNvPr id="10" name="Straight Connector 9"/>
              <p:cNvCxnSpPr/>
              <p:nvPr/>
            </p:nvCxnSpPr>
            <p:spPr>
              <a:xfrm>
                <a:off x="2582769" y="3703898"/>
                <a:ext cx="0" cy="291257"/>
              </a:xfrm>
              <a:prstGeom prst="line">
                <a:avLst/>
              </a:prstGeom>
              <a:scene3d>
                <a:camera prst="orthographicFront"/>
                <a:lightRig rig="threePt" dir="t"/>
              </a:scene3d>
              <a:sp3d>
                <a:bevelT/>
              </a:sp3d>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a:xfrm>
                <a:off x="4154209" y="3707338"/>
                <a:ext cx="0" cy="291257"/>
              </a:xfrm>
              <a:prstGeom prst="line">
                <a:avLst/>
              </a:prstGeom>
              <a:scene3d>
                <a:camera prst="orthographicFront"/>
                <a:lightRig rig="threePt" dir="t"/>
              </a:scene3d>
              <a:sp3d>
                <a:bevelT/>
              </a:sp3d>
            </p:spPr>
            <p:style>
              <a:lnRef idx="3">
                <a:schemeClr val="dk1"/>
              </a:lnRef>
              <a:fillRef idx="0">
                <a:schemeClr val="dk1"/>
              </a:fillRef>
              <a:effectRef idx="2">
                <a:schemeClr val="dk1"/>
              </a:effectRef>
              <a:fontRef idx="minor">
                <a:schemeClr val="tx1"/>
              </a:fontRef>
            </p:style>
          </p:cxnSp>
          <p:cxnSp>
            <p:nvCxnSpPr>
              <p:cNvPr id="18" name="Straight Connector 17"/>
              <p:cNvCxnSpPr/>
              <p:nvPr/>
            </p:nvCxnSpPr>
            <p:spPr>
              <a:xfrm>
                <a:off x="5733489" y="3710778"/>
                <a:ext cx="0" cy="291257"/>
              </a:xfrm>
              <a:prstGeom prst="line">
                <a:avLst/>
              </a:prstGeom>
              <a:scene3d>
                <a:camera prst="orthographicFront"/>
                <a:lightRig rig="threePt" dir="t"/>
              </a:scene3d>
              <a:sp3d>
                <a:bevelT/>
              </a:sp3d>
            </p:spPr>
            <p:style>
              <a:lnRef idx="3">
                <a:schemeClr val="dk1"/>
              </a:lnRef>
              <a:fillRef idx="0">
                <a:schemeClr val="dk1"/>
              </a:fillRef>
              <a:effectRef idx="2">
                <a:schemeClr val="dk1"/>
              </a:effectRef>
              <a:fontRef idx="minor">
                <a:schemeClr val="tx1"/>
              </a:fontRef>
            </p:style>
          </p:cxnSp>
          <p:cxnSp>
            <p:nvCxnSpPr>
              <p:cNvPr id="20" name="Straight Connector 19"/>
              <p:cNvCxnSpPr/>
              <p:nvPr/>
            </p:nvCxnSpPr>
            <p:spPr>
              <a:xfrm>
                <a:off x="7312769" y="3714218"/>
                <a:ext cx="0" cy="291257"/>
              </a:xfrm>
              <a:prstGeom prst="line">
                <a:avLst/>
              </a:prstGeom>
              <a:scene3d>
                <a:camera prst="orthographicFront"/>
                <a:lightRig rig="threePt" dir="t"/>
              </a:scene3d>
              <a:sp3d>
                <a:bevelT/>
              </a:sp3d>
            </p:spPr>
            <p:style>
              <a:lnRef idx="3">
                <a:schemeClr val="dk1"/>
              </a:lnRef>
              <a:fillRef idx="0">
                <a:schemeClr val="dk1"/>
              </a:fillRef>
              <a:effectRef idx="2">
                <a:schemeClr val="dk1"/>
              </a:effectRef>
              <a:fontRef idx="minor">
                <a:schemeClr val="tx1"/>
              </a:fontRef>
            </p:style>
          </p:cxnSp>
        </p:grpSp>
        <p:sp>
          <p:nvSpPr>
            <p:cNvPr id="22" name="TextBox 21"/>
            <p:cNvSpPr txBox="1"/>
            <p:nvPr/>
          </p:nvSpPr>
          <p:spPr>
            <a:xfrm>
              <a:off x="658543" y="3951557"/>
              <a:ext cx="705571" cy="492443"/>
            </a:xfrm>
            <a:prstGeom prst="rect">
              <a:avLst/>
            </a:prstGeom>
            <a:noFill/>
          </p:spPr>
          <p:txBody>
            <a:bodyPr wrap="square" rtlCol="0">
              <a:spAutoFit/>
            </a:bodyPr>
            <a:lstStyle/>
            <a:p>
              <a:pPr algn="ctr"/>
              <a:r>
                <a:rPr lang="en-GB" dirty="0" smtClean="0"/>
                <a:t>1970</a:t>
              </a:r>
              <a:endParaRPr lang="en-GB" dirty="0"/>
            </a:p>
          </p:txBody>
        </p:sp>
        <p:sp>
          <p:nvSpPr>
            <p:cNvPr id="23" name="TextBox 22"/>
            <p:cNvSpPr txBox="1"/>
            <p:nvPr/>
          </p:nvSpPr>
          <p:spPr>
            <a:xfrm>
              <a:off x="2229983" y="3954144"/>
              <a:ext cx="705571" cy="492443"/>
            </a:xfrm>
            <a:prstGeom prst="rect">
              <a:avLst/>
            </a:prstGeom>
            <a:noFill/>
          </p:spPr>
          <p:txBody>
            <a:bodyPr wrap="square" rtlCol="0">
              <a:spAutoFit/>
            </a:bodyPr>
            <a:lstStyle/>
            <a:p>
              <a:pPr algn="ctr"/>
              <a:r>
                <a:rPr lang="en-GB" dirty="0" smtClean="0"/>
                <a:t>1980</a:t>
              </a:r>
              <a:endParaRPr lang="en-GB" dirty="0"/>
            </a:p>
          </p:txBody>
        </p:sp>
        <p:sp>
          <p:nvSpPr>
            <p:cNvPr id="24" name="TextBox 23"/>
            <p:cNvSpPr txBox="1"/>
            <p:nvPr/>
          </p:nvSpPr>
          <p:spPr>
            <a:xfrm>
              <a:off x="3801423" y="3966274"/>
              <a:ext cx="705571" cy="492443"/>
            </a:xfrm>
            <a:prstGeom prst="rect">
              <a:avLst/>
            </a:prstGeom>
            <a:noFill/>
          </p:spPr>
          <p:txBody>
            <a:bodyPr wrap="square" rtlCol="0">
              <a:spAutoFit/>
            </a:bodyPr>
            <a:lstStyle/>
            <a:p>
              <a:pPr algn="ctr"/>
              <a:r>
                <a:rPr lang="en-GB" dirty="0" smtClean="0"/>
                <a:t>1990</a:t>
              </a:r>
              <a:endParaRPr lang="en-GB" dirty="0"/>
            </a:p>
          </p:txBody>
        </p:sp>
        <p:sp>
          <p:nvSpPr>
            <p:cNvPr id="25" name="TextBox 24"/>
            <p:cNvSpPr txBox="1"/>
            <p:nvPr/>
          </p:nvSpPr>
          <p:spPr>
            <a:xfrm>
              <a:off x="5380703" y="3973209"/>
              <a:ext cx="705571" cy="492444"/>
            </a:xfrm>
            <a:prstGeom prst="rect">
              <a:avLst/>
            </a:prstGeom>
            <a:noFill/>
          </p:spPr>
          <p:txBody>
            <a:bodyPr wrap="square" rtlCol="0">
              <a:spAutoFit/>
            </a:bodyPr>
            <a:lstStyle/>
            <a:p>
              <a:pPr algn="ctr"/>
              <a:r>
                <a:rPr lang="en-GB" dirty="0" smtClean="0"/>
                <a:t>2000</a:t>
              </a:r>
              <a:endParaRPr lang="en-GB" dirty="0"/>
            </a:p>
          </p:txBody>
        </p:sp>
        <p:sp>
          <p:nvSpPr>
            <p:cNvPr id="26" name="TextBox 25"/>
            <p:cNvSpPr txBox="1"/>
            <p:nvPr/>
          </p:nvSpPr>
          <p:spPr>
            <a:xfrm>
              <a:off x="6959983" y="3966275"/>
              <a:ext cx="705571" cy="492444"/>
            </a:xfrm>
            <a:prstGeom prst="rect">
              <a:avLst/>
            </a:prstGeom>
            <a:noFill/>
          </p:spPr>
          <p:txBody>
            <a:bodyPr wrap="square" rtlCol="0">
              <a:spAutoFit/>
            </a:bodyPr>
            <a:lstStyle/>
            <a:p>
              <a:pPr algn="ctr"/>
              <a:r>
                <a:rPr lang="en-GB" dirty="0" smtClean="0"/>
                <a:t>2010</a:t>
              </a:r>
              <a:endParaRPr lang="en-GB" dirty="0"/>
            </a:p>
          </p:txBody>
        </p:sp>
      </p:grpSp>
      <p:sp>
        <p:nvSpPr>
          <p:cNvPr id="33" name="TextBox 32"/>
          <p:cNvSpPr txBox="1"/>
          <p:nvPr/>
        </p:nvSpPr>
        <p:spPr>
          <a:xfrm>
            <a:off x="10410" y="1565445"/>
            <a:ext cx="1989351" cy="369332"/>
          </a:xfrm>
          <a:prstGeom prst="rect">
            <a:avLst/>
          </a:prstGeom>
          <a:noFill/>
        </p:spPr>
        <p:txBody>
          <a:bodyPr wrap="square" rtlCol="0">
            <a:spAutoFit/>
          </a:bodyPr>
          <a:lstStyle/>
          <a:p>
            <a:pPr algn="ctr"/>
            <a:r>
              <a:rPr lang="en-GB" dirty="0" smtClean="0">
                <a:solidFill>
                  <a:srgbClr val="FF0000"/>
                </a:solidFill>
              </a:rPr>
              <a:t>Relational Model</a:t>
            </a:r>
            <a:endParaRPr lang="en-GB" dirty="0">
              <a:solidFill>
                <a:srgbClr val="FF0000"/>
              </a:solidFill>
            </a:endParaRPr>
          </a:p>
        </p:txBody>
      </p:sp>
      <p:sp>
        <p:nvSpPr>
          <p:cNvPr id="34" name="TextBox 33"/>
          <p:cNvSpPr txBox="1"/>
          <p:nvPr/>
        </p:nvSpPr>
        <p:spPr>
          <a:xfrm>
            <a:off x="2768344" y="1297957"/>
            <a:ext cx="2771730" cy="523220"/>
          </a:xfrm>
          <a:prstGeom prst="rect">
            <a:avLst/>
          </a:prstGeom>
          <a:noFill/>
        </p:spPr>
        <p:txBody>
          <a:bodyPr wrap="square" rtlCol="0">
            <a:spAutoFit/>
          </a:bodyPr>
          <a:lstStyle/>
          <a:p>
            <a:pPr algn="ctr"/>
            <a:r>
              <a:rPr lang="en-GB" sz="1400" dirty="0" smtClean="0"/>
              <a:t>Object Relational Databases (ORDBMS)</a:t>
            </a:r>
            <a:endParaRPr lang="en-GB" sz="1400" dirty="0"/>
          </a:p>
        </p:txBody>
      </p:sp>
      <p:sp>
        <p:nvSpPr>
          <p:cNvPr id="35" name="TextBox 34"/>
          <p:cNvSpPr txBox="1"/>
          <p:nvPr/>
        </p:nvSpPr>
        <p:spPr>
          <a:xfrm>
            <a:off x="1266910" y="1028094"/>
            <a:ext cx="2631719" cy="523220"/>
          </a:xfrm>
          <a:prstGeom prst="rect">
            <a:avLst/>
          </a:prstGeom>
          <a:noFill/>
        </p:spPr>
        <p:txBody>
          <a:bodyPr wrap="square" rtlCol="0">
            <a:spAutoFit/>
          </a:bodyPr>
          <a:lstStyle/>
          <a:p>
            <a:pPr algn="ctr"/>
            <a:r>
              <a:rPr lang="en-GB" sz="1400" dirty="0" smtClean="0"/>
              <a:t>Object Oriented Databases (OODBMS)</a:t>
            </a:r>
            <a:endParaRPr lang="en-GB" sz="1400" dirty="0"/>
          </a:p>
        </p:txBody>
      </p:sp>
      <p:sp>
        <p:nvSpPr>
          <p:cNvPr id="36" name="TextBox 35"/>
          <p:cNvSpPr txBox="1"/>
          <p:nvPr/>
        </p:nvSpPr>
        <p:spPr>
          <a:xfrm>
            <a:off x="1918155" y="3391326"/>
            <a:ext cx="2034799" cy="800219"/>
          </a:xfrm>
          <a:prstGeom prst="rect">
            <a:avLst/>
          </a:prstGeom>
          <a:noFill/>
        </p:spPr>
        <p:txBody>
          <a:bodyPr wrap="square" rtlCol="0">
            <a:spAutoFit/>
          </a:bodyPr>
          <a:lstStyle/>
          <a:p>
            <a:pPr algn="ctr"/>
            <a:r>
              <a:rPr lang="en-GB" sz="1600" dirty="0" smtClean="0">
                <a:solidFill>
                  <a:srgbClr val="008000"/>
                </a:solidFill>
              </a:rPr>
              <a:t>Oracle version 2.3</a:t>
            </a:r>
          </a:p>
          <a:p>
            <a:pPr algn="ctr"/>
            <a:r>
              <a:rPr lang="en-GB" sz="1400" dirty="0" smtClean="0">
                <a:solidFill>
                  <a:srgbClr val="008000"/>
                </a:solidFill>
              </a:rPr>
              <a:t>(accelerator control)</a:t>
            </a:r>
          </a:p>
          <a:p>
            <a:pPr algn="ctr"/>
            <a:endParaRPr lang="en-GB" sz="1600" dirty="0">
              <a:solidFill>
                <a:srgbClr val="008000"/>
              </a:solidFill>
            </a:endParaRPr>
          </a:p>
        </p:txBody>
      </p:sp>
      <p:sp>
        <p:nvSpPr>
          <p:cNvPr id="37" name="TextBox 36"/>
          <p:cNvSpPr txBox="1"/>
          <p:nvPr/>
        </p:nvSpPr>
        <p:spPr>
          <a:xfrm>
            <a:off x="4506994" y="796444"/>
            <a:ext cx="2033902" cy="307777"/>
          </a:xfrm>
          <a:prstGeom prst="rect">
            <a:avLst/>
          </a:prstGeom>
          <a:noFill/>
        </p:spPr>
        <p:txBody>
          <a:bodyPr wrap="square" rtlCol="0">
            <a:spAutoFit/>
          </a:bodyPr>
          <a:lstStyle/>
          <a:p>
            <a:pPr algn="ctr"/>
            <a:r>
              <a:rPr lang="en-GB" sz="1400" dirty="0" smtClean="0"/>
              <a:t>Distributed Databases</a:t>
            </a:r>
          </a:p>
        </p:txBody>
      </p:sp>
      <p:sp>
        <p:nvSpPr>
          <p:cNvPr id="38" name="TextBox 37"/>
          <p:cNvSpPr txBox="1"/>
          <p:nvPr/>
        </p:nvSpPr>
        <p:spPr>
          <a:xfrm>
            <a:off x="4593042" y="1724737"/>
            <a:ext cx="1079235" cy="276999"/>
          </a:xfrm>
          <a:prstGeom prst="rect">
            <a:avLst/>
          </a:prstGeom>
          <a:noFill/>
        </p:spPr>
        <p:txBody>
          <a:bodyPr wrap="square" rtlCol="0">
            <a:spAutoFit/>
          </a:bodyPr>
          <a:lstStyle/>
          <a:p>
            <a:pPr algn="ctr"/>
            <a:r>
              <a:rPr lang="en-GB" sz="1200" dirty="0" smtClean="0">
                <a:solidFill>
                  <a:srgbClr val="3366FF"/>
                </a:solidFill>
              </a:rPr>
              <a:t>PostgreSQL</a:t>
            </a:r>
            <a:endParaRPr lang="en-GB" sz="1200" dirty="0">
              <a:solidFill>
                <a:srgbClr val="3366FF"/>
              </a:solidFill>
            </a:endParaRPr>
          </a:p>
        </p:txBody>
      </p:sp>
      <p:sp>
        <p:nvSpPr>
          <p:cNvPr id="39" name="TextBox 38"/>
          <p:cNvSpPr txBox="1"/>
          <p:nvPr/>
        </p:nvSpPr>
        <p:spPr>
          <a:xfrm>
            <a:off x="4506994" y="2014066"/>
            <a:ext cx="675476" cy="276999"/>
          </a:xfrm>
          <a:prstGeom prst="rect">
            <a:avLst/>
          </a:prstGeom>
          <a:noFill/>
        </p:spPr>
        <p:txBody>
          <a:bodyPr wrap="square" rtlCol="0">
            <a:spAutoFit/>
          </a:bodyPr>
          <a:lstStyle/>
          <a:p>
            <a:pPr algn="ctr"/>
            <a:r>
              <a:rPr lang="en-GB" sz="1200" dirty="0" smtClean="0">
                <a:solidFill>
                  <a:srgbClr val="3366FF"/>
                </a:solidFill>
              </a:rPr>
              <a:t>MySQL</a:t>
            </a:r>
          </a:p>
        </p:txBody>
      </p:sp>
      <p:sp>
        <p:nvSpPr>
          <p:cNvPr id="40" name="TextBox 39"/>
          <p:cNvSpPr txBox="1"/>
          <p:nvPr/>
        </p:nvSpPr>
        <p:spPr>
          <a:xfrm>
            <a:off x="1779950" y="1997418"/>
            <a:ext cx="900066" cy="276999"/>
          </a:xfrm>
          <a:prstGeom prst="rect">
            <a:avLst/>
          </a:prstGeom>
          <a:noFill/>
        </p:spPr>
        <p:txBody>
          <a:bodyPr wrap="square" rtlCol="0">
            <a:spAutoFit/>
          </a:bodyPr>
          <a:lstStyle/>
          <a:p>
            <a:pPr algn="ctr"/>
            <a:r>
              <a:rPr lang="en-GB" sz="1200" dirty="0" smtClean="0">
                <a:solidFill>
                  <a:srgbClr val="3366FF"/>
                </a:solidFill>
              </a:rPr>
              <a:t>Oracle (RSI)</a:t>
            </a:r>
          </a:p>
        </p:txBody>
      </p:sp>
      <p:sp>
        <p:nvSpPr>
          <p:cNvPr id="41" name="TextBox 40"/>
          <p:cNvSpPr txBox="1"/>
          <p:nvPr/>
        </p:nvSpPr>
        <p:spPr>
          <a:xfrm>
            <a:off x="6155344" y="1227280"/>
            <a:ext cx="1116350" cy="307777"/>
          </a:xfrm>
          <a:prstGeom prst="rect">
            <a:avLst/>
          </a:prstGeom>
          <a:noFill/>
        </p:spPr>
        <p:txBody>
          <a:bodyPr wrap="square" rtlCol="0">
            <a:spAutoFit/>
          </a:bodyPr>
          <a:lstStyle/>
          <a:p>
            <a:pPr algn="ctr"/>
            <a:r>
              <a:rPr lang="en-GB" sz="1400" dirty="0" smtClean="0"/>
              <a:t>Big Data</a:t>
            </a:r>
          </a:p>
        </p:txBody>
      </p:sp>
      <p:sp>
        <p:nvSpPr>
          <p:cNvPr id="42" name="TextBox 41"/>
          <p:cNvSpPr txBox="1"/>
          <p:nvPr/>
        </p:nvSpPr>
        <p:spPr>
          <a:xfrm>
            <a:off x="5853973" y="1449470"/>
            <a:ext cx="1116350" cy="307777"/>
          </a:xfrm>
          <a:prstGeom prst="rect">
            <a:avLst/>
          </a:prstGeom>
          <a:noFill/>
        </p:spPr>
        <p:txBody>
          <a:bodyPr wrap="square" rtlCol="0">
            <a:spAutoFit/>
          </a:bodyPr>
          <a:lstStyle/>
          <a:p>
            <a:pPr algn="ctr"/>
            <a:r>
              <a:rPr lang="en-GB" sz="1400" dirty="0" smtClean="0"/>
              <a:t>Analytics</a:t>
            </a:r>
          </a:p>
        </p:txBody>
      </p:sp>
      <p:sp>
        <p:nvSpPr>
          <p:cNvPr id="43" name="TextBox 42"/>
          <p:cNvSpPr txBox="1"/>
          <p:nvPr/>
        </p:nvSpPr>
        <p:spPr>
          <a:xfrm>
            <a:off x="5524818" y="1133608"/>
            <a:ext cx="1116350" cy="307777"/>
          </a:xfrm>
          <a:prstGeom prst="rect">
            <a:avLst/>
          </a:prstGeom>
          <a:noFill/>
        </p:spPr>
        <p:txBody>
          <a:bodyPr wrap="square" rtlCol="0">
            <a:spAutoFit/>
          </a:bodyPr>
          <a:lstStyle/>
          <a:p>
            <a:pPr algn="ctr"/>
            <a:r>
              <a:rPr lang="en-GB" sz="1400" dirty="0" err="1" smtClean="0"/>
              <a:t>NoSQL</a:t>
            </a:r>
            <a:endParaRPr lang="en-GB" sz="1400" dirty="0" smtClean="0"/>
          </a:p>
        </p:txBody>
      </p:sp>
      <p:sp>
        <p:nvSpPr>
          <p:cNvPr id="44" name="TextBox 43"/>
          <p:cNvSpPr txBox="1"/>
          <p:nvPr/>
        </p:nvSpPr>
        <p:spPr>
          <a:xfrm>
            <a:off x="6401808" y="1952466"/>
            <a:ext cx="1116350" cy="276999"/>
          </a:xfrm>
          <a:prstGeom prst="rect">
            <a:avLst/>
          </a:prstGeom>
          <a:noFill/>
        </p:spPr>
        <p:txBody>
          <a:bodyPr wrap="square" rtlCol="0">
            <a:spAutoFit/>
          </a:bodyPr>
          <a:lstStyle/>
          <a:p>
            <a:pPr algn="ctr"/>
            <a:r>
              <a:rPr lang="en-GB" sz="1200" dirty="0" err="1" smtClean="0">
                <a:solidFill>
                  <a:srgbClr val="3366FF"/>
                </a:solidFill>
              </a:rPr>
              <a:t>Hadoop</a:t>
            </a:r>
            <a:endParaRPr lang="en-GB" sz="1200" dirty="0" smtClean="0">
              <a:solidFill>
                <a:srgbClr val="3366FF"/>
              </a:solidFill>
            </a:endParaRPr>
          </a:p>
        </p:txBody>
      </p:sp>
      <p:sp>
        <p:nvSpPr>
          <p:cNvPr id="45" name="TextBox 44"/>
          <p:cNvSpPr txBox="1"/>
          <p:nvPr/>
        </p:nvSpPr>
        <p:spPr>
          <a:xfrm>
            <a:off x="7002097" y="944413"/>
            <a:ext cx="2141903" cy="523220"/>
          </a:xfrm>
          <a:prstGeom prst="rect">
            <a:avLst/>
          </a:prstGeom>
          <a:noFill/>
        </p:spPr>
        <p:txBody>
          <a:bodyPr wrap="square" rtlCol="0">
            <a:spAutoFit/>
          </a:bodyPr>
          <a:lstStyle/>
          <a:p>
            <a:pPr algn="ctr"/>
            <a:r>
              <a:rPr lang="en-GB" sz="1400" dirty="0" smtClean="0"/>
              <a:t>Time Series Databases</a:t>
            </a:r>
          </a:p>
          <a:p>
            <a:pPr algn="ctr"/>
            <a:r>
              <a:rPr lang="en-GB" sz="1400" dirty="0" smtClean="0"/>
              <a:t>(TSDB)</a:t>
            </a:r>
          </a:p>
        </p:txBody>
      </p:sp>
      <p:sp>
        <p:nvSpPr>
          <p:cNvPr id="46" name="TextBox 45"/>
          <p:cNvSpPr txBox="1"/>
          <p:nvPr/>
        </p:nvSpPr>
        <p:spPr>
          <a:xfrm>
            <a:off x="6123713" y="4092748"/>
            <a:ext cx="2607132" cy="584776"/>
          </a:xfrm>
          <a:prstGeom prst="rect">
            <a:avLst/>
          </a:prstGeom>
          <a:noFill/>
        </p:spPr>
        <p:txBody>
          <a:bodyPr wrap="square" rtlCol="0">
            <a:spAutoFit/>
          </a:bodyPr>
          <a:lstStyle/>
          <a:p>
            <a:pPr algn="ctr"/>
            <a:r>
              <a:rPr lang="en-GB" sz="1600" dirty="0" smtClean="0">
                <a:solidFill>
                  <a:srgbClr val="008000"/>
                </a:solidFill>
              </a:rPr>
              <a:t>Database On Demand</a:t>
            </a:r>
          </a:p>
          <a:p>
            <a:pPr algn="ctr"/>
            <a:r>
              <a:rPr lang="en-GB" sz="1600" dirty="0" smtClean="0">
                <a:solidFill>
                  <a:srgbClr val="008000"/>
                </a:solidFill>
              </a:rPr>
              <a:t>MySQL, PostgreSQL</a:t>
            </a:r>
          </a:p>
        </p:txBody>
      </p:sp>
      <p:sp>
        <p:nvSpPr>
          <p:cNvPr id="47" name="TextBox 46"/>
          <p:cNvSpPr txBox="1"/>
          <p:nvPr/>
        </p:nvSpPr>
        <p:spPr>
          <a:xfrm>
            <a:off x="8229332" y="3054901"/>
            <a:ext cx="883708" cy="338554"/>
          </a:xfrm>
          <a:prstGeom prst="rect">
            <a:avLst/>
          </a:prstGeom>
          <a:noFill/>
        </p:spPr>
        <p:txBody>
          <a:bodyPr wrap="square" rtlCol="0">
            <a:spAutoFit/>
          </a:bodyPr>
          <a:lstStyle/>
          <a:p>
            <a:pPr algn="ctr"/>
            <a:r>
              <a:rPr lang="en-GB" sz="1600" dirty="0" err="1" smtClean="0">
                <a:solidFill>
                  <a:srgbClr val="008000"/>
                </a:solidFill>
              </a:rPr>
              <a:t>InfluxDB</a:t>
            </a:r>
            <a:endParaRPr lang="en-GB" sz="1600" dirty="0" smtClean="0">
              <a:solidFill>
                <a:srgbClr val="008000"/>
              </a:solidFill>
            </a:endParaRPr>
          </a:p>
        </p:txBody>
      </p:sp>
      <p:sp>
        <p:nvSpPr>
          <p:cNvPr id="48" name="TextBox 47"/>
          <p:cNvSpPr txBox="1"/>
          <p:nvPr/>
        </p:nvSpPr>
        <p:spPr>
          <a:xfrm>
            <a:off x="7220066" y="3248759"/>
            <a:ext cx="1407930" cy="584776"/>
          </a:xfrm>
          <a:prstGeom prst="rect">
            <a:avLst/>
          </a:prstGeom>
          <a:noFill/>
        </p:spPr>
        <p:txBody>
          <a:bodyPr wrap="square" rtlCol="0">
            <a:spAutoFit/>
          </a:bodyPr>
          <a:lstStyle/>
          <a:p>
            <a:pPr algn="ctr"/>
            <a:r>
              <a:rPr lang="en-GB" sz="1600" dirty="0" err="1" smtClean="0">
                <a:solidFill>
                  <a:srgbClr val="008000"/>
                </a:solidFill>
              </a:rPr>
              <a:t>Hadoop</a:t>
            </a:r>
            <a:endParaRPr lang="en-GB" sz="1600" dirty="0" smtClean="0">
              <a:solidFill>
                <a:srgbClr val="008000"/>
              </a:solidFill>
            </a:endParaRPr>
          </a:p>
          <a:p>
            <a:pPr algn="ctr"/>
            <a:r>
              <a:rPr lang="en-GB" sz="1600" dirty="0" smtClean="0">
                <a:solidFill>
                  <a:srgbClr val="008000"/>
                </a:solidFill>
              </a:rPr>
              <a:t>Service</a:t>
            </a:r>
          </a:p>
        </p:txBody>
      </p:sp>
      <p:sp>
        <p:nvSpPr>
          <p:cNvPr id="49" name="TextBox 48"/>
          <p:cNvSpPr txBox="1"/>
          <p:nvPr/>
        </p:nvSpPr>
        <p:spPr>
          <a:xfrm>
            <a:off x="7421955" y="3827805"/>
            <a:ext cx="1878348" cy="338554"/>
          </a:xfrm>
          <a:prstGeom prst="rect">
            <a:avLst/>
          </a:prstGeom>
          <a:noFill/>
        </p:spPr>
        <p:txBody>
          <a:bodyPr wrap="square" rtlCol="0">
            <a:spAutoFit/>
          </a:bodyPr>
          <a:lstStyle/>
          <a:p>
            <a:pPr algn="ctr"/>
            <a:r>
              <a:rPr lang="en-GB" sz="1600" dirty="0" err="1" smtClean="0">
                <a:solidFill>
                  <a:srgbClr val="008000"/>
                </a:solidFill>
              </a:rPr>
              <a:t>ElasticSearch</a:t>
            </a:r>
            <a:endParaRPr lang="en-GB" sz="1600" dirty="0" smtClean="0">
              <a:solidFill>
                <a:srgbClr val="008000"/>
              </a:solidFill>
            </a:endParaRPr>
          </a:p>
        </p:txBody>
      </p:sp>
      <p:cxnSp>
        <p:nvCxnSpPr>
          <p:cNvPr id="54" name="Straight Arrow Connector 53"/>
          <p:cNvCxnSpPr/>
          <p:nvPr/>
        </p:nvCxnSpPr>
        <p:spPr>
          <a:xfrm>
            <a:off x="1011329" y="1952466"/>
            <a:ext cx="0" cy="622242"/>
          </a:xfrm>
          <a:prstGeom prst="straightConnector1">
            <a:avLst/>
          </a:prstGeom>
          <a:ln>
            <a:solidFill>
              <a:srgbClr val="FF0000"/>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a:off x="2229983" y="2300289"/>
            <a:ext cx="0" cy="274415"/>
          </a:xfrm>
          <a:prstGeom prst="straightConnector1">
            <a:avLst/>
          </a:prstGeom>
          <a:ln>
            <a:solidFill>
              <a:srgbClr val="3366FF"/>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a:off x="4929734" y="2353112"/>
            <a:ext cx="0" cy="221596"/>
          </a:xfrm>
          <a:prstGeom prst="straightConnector1">
            <a:avLst/>
          </a:prstGeom>
          <a:ln>
            <a:solidFill>
              <a:srgbClr val="3366FF"/>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5130355" y="2014066"/>
            <a:ext cx="8470" cy="560642"/>
          </a:xfrm>
          <a:prstGeom prst="straightConnector1">
            <a:avLst/>
          </a:prstGeom>
          <a:ln>
            <a:solidFill>
              <a:srgbClr val="3366FF"/>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a:off x="6959983" y="2300289"/>
            <a:ext cx="0" cy="271097"/>
          </a:xfrm>
          <a:prstGeom prst="straightConnector1">
            <a:avLst/>
          </a:prstGeom>
          <a:ln>
            <a:solidFill>
              <a:srgbClr val="3366FF"/>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p:nvPr/>
        </p:nvCxnSpPr>
        <p:spPr>
          <a:xfrm>
            <a:off x="2850839" y="2589896"/>
            <a:ext cx="0" cy="801430"/>
          </a:xfrm>
          <a:prstGeom prst="straightConnector1">
            <a:avLst/>
          </a:prstGeom>
          <a:ln>
            <a:solidFill>
              <a:srgbClr val="008000"/>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p:nvPr/>
        </p:nvCxnSpPr>
        <p:spPr>
          <a:xfrm>
            <a:off x="7959530" y="2571386"/>
            <a:ext cx="0" cy="645100"/>
          </a:xfrm>
          <a:prstGeom prst="straightConnector1">
            <a:avLst/>
          </a:prstGeom>
          <a:ln>
            <a:solidFill>
              <a:srgbClr val="008000"/>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a:off x="8278492" y="2571386"/>
            <a:ext cx="0" cy="1262149"/>
          </a:xfrm>
          <a:prstGeom prst="straightConnector1">
            <a:avLst/>
          </a:prstGeom>
          <a:ln>
            <a:solidFill>
              <a:srgbClr val="008000"/>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p:nvPr/>
        </p:nvCxnSpPr>
        <p:spPr>
          <a:xfrm>
            <a:off x="8497105" y="2574708"/>
            <a:ext cx="0" cy="451848"/>
          </a:xfrm>
          <a:prstGeom prst="straightConnector1">
            <a:avLst/>
          </a:prstGeom>
          <a:ln>
            <a:solidFill>
              <a:srgbClr val="008000"/>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10096" y="795495"/>
            <a:ext cx="2083929" cy="523220"/>
          </a:xfrm>
          <a:prstGeom prst="rect">
            <a:avLst/>
          </a:prstGeom>
          <a:noFill/>
        </p:spPr>
        <p:txBody>
          <a:bodyPr wrap="square" rtlCol="0">
            <a:spAutoFit/>
          </a:bodyPr>
          <a:lstStyle/>
          <a:p>
            <a:pPr algn="ctr"/>
            <a:r>
              <a:rPr lang="en-GB" sz="1400" dirty="0" smtClean="0"/>
              <a:t>Relational Databases</a:t>
            </a:r>
          </a:p>
          <a:p>
            <a:pPr algn="ctr"/>
            <a:r>
              <a:rPr lang="en-GB" sz="1400" dirty="0" smtClean="0"/>
              <a:t>(DBMS)</a:t>
            </a:r>
            <a:endParaRPr lang="en-GB" sz="1400" dirty="0"/>
          </a:p>
        </p:txBody>
      </p:sp>
      <p:sp>
        <p:nvSpPr>
          <p:cNvPr id="83" name="Multiply 82"/>
          <p:cNvSpPr/>
          <p:nvPr/>
        </p:nvSpPr>
        <p:spPr>
          <a:xfrm>
            <a:off x="7251296" y="2265155"/>
            <a:ext cx="274555" cy="566187"/>
          </a:xfrm>
          <a:prstGeom prst="mathMultiply">
            <a:avLst/>
          </a:prstGeom>
          <a:solidFill>
            <a:schemeClr val="accent4">
              <a:lumMod val="75000"/>
            </a:schemeClr>
          </a:solidFill>
          <a:ln>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cxnSp>
        <p:nvCxnSpPr>
          <p:cNvPr id="69" name="Straight Arrow Connector 68"/>
          <p:cNvCxnSpPr>
            <a:endCxn id="46" idx="0"/>
          </p:cNvCxnSpPr>
          <p:nvPr/>
        </p:nvCxnSpPr>
        <p:spPr>
          <a:xfrm>
            <a:off x="7421955" y="2571386"/>
            <a:ext cx="5324" cy="1521362"/>
          </a:xfrm>
          <a:prstGeom prst="straightConnector1">
            <a:avLst/>
          </a:prstGeom>
          <a:ln>
            <a:solidFill>
              <a:srgbClr val="008000"/>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sp>
        <p:nvSpPr>
          <p:cNvPr id="84" name="Multiply 83"/>
          <p:cNvSpPr/>
          <p:nvPr/>
        </p:nvSpPr>
        <p:spPr>
          <a:xfrm>
            <a:off x="736774" y="4342385"/>
            <a:ext cx="274555" cy="566187"/>
          </a:xfrm>
          <a:prstGeom prst="mathMultiply">
            <a:avLst/>
          </a:prstGeom>
          <a:solidFill>
            <a:schemeClr val="accent4">
              <a:lumMod val="75000"/>
            </a:schemeClr>
          </a:solidFill>
          <a:ln>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85" name="TextBox 84"/>
          <p:cNvSpPr txBox="1"/>
          <p:nvPr/>
        </p:nvSpPr>
        <p:spPr>
          <a:xfrm>
            <a:off x="880043" y="4440813"/>
            <a:ext cx="4783071" cy="338554"/>
          </a:xfrm>
          <a:prstGeom prst="rect">
            <a:avLst/>
          </a:prstGeom>
          <a:noFill/>
        </p:spPr>
        <p:txBody>
          <a:bodyPr wrap="square" rtlCol="0">
            <a:spAutoFit/>
          </a:bodyPr>
          <a:lstStyle/>
          <a:p>
            <a:r>
              <a:rPr lang="en-GB" sz="1600" dirty="0" smtClean="0">
                <a:solidFill>
                  <a:srgbClr val="660066"/>
                </a:solidFill>
              </a:rPr>
              <a:t>Database Futures workshop (1</a:t>
            </a:r>
            <a:r>
              <a:rPr lang="en-GB" sz="1600" baseline="30000" dirty="0" smtClean="0">
                <a:solidFill>
                  <a:srgbClr val="660066"/>
                </a:solidFill>
              </a:rPr>
              <a:t>st</a:t>
            </a:r>
            <a:r>
              <a:rPr lang="en-GB" sz="1600" dirty="0" smtClean="0">
                <a:solidFill>
                  <a:srgbClr val="660066"/>
                </a:solidFill>
              </a:rPr>
              <a:t> edition)</a:t>
            </a:r>
            <a:endParaRPr lang="en-GB" sz="1600" dirty="0">
              <a:solidFill>
                <a:srgbClr val="660066"/>
              </a:solidFill>
            </a:endParaRPr>
          </a:p>
        </p:txBody>
      </p:sp>
      <p:cxnSp>
        <p:nvCxnSpPr>
          <p:cNvPr id="86" name="Straight Arrow Connector 85"/>
          <p:cNvCxnSpPr/>
          <p:nvPr/>
        </p:nvCxnSpPr>
        <p:spPr>
          <a:xfrm>
            <a:off x="7663358" y="1934777"/>
            <a:ext cx="2196" cy="637794"/>
          </a:xfrm>
          <a:prstGeom prst="straightConnector1">
            <a:avLst/>
          </a:prstGeom>
          <a:ln>
            <a:solidFill>
              <a:srgbClr val="3366FF"/>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sp>
        <p:nvSpPr>
          <p:cNvPr id="87" name="TextBox 86"/>
          <p:cNvSpPr txBox="1"/>
          <p:nvPr/>
        </p:nvSpPr>
        <p:spPr>
          <a:xfrm>
            <a:off x="7105183" y="1598697"/>
            <a:ext cx="1116350" cy="276999"/>
          </a:xfrm>
          <a:prstGeom prst="rect">
            <a:avLst/>
          </a:prstGeom>
          <a:noFill/>
        </p:spPr>
        <p:txBody>
          <a:bodyPr wrap="square" rtlCol="0">
            <a:spAutoFit/>
          </a:bodyPr>
          <a:lstStyle/>
          <a:p>
            <a:pPr algn="ctr"/>
            <a:r>
              <a:rPr lang="en-GB" sz="1200" dirty="0" err="1" smtClean="0">
                <a:solidFill>
                  <a:srgbClr val="3366FF"/>
                </a:solidFill>
              </a:rPr>
              <a:t>ElasticSearch</a:t>
            </a:r>
            <a:endParaRPr lang="en-GB" sz="1200" dirty="0" smtClean="0">
              <a:solidFill>
                <a:srgbClr val="3366FF"/>
              </a:solidFill>
            </a:endParaRPr>
          </a:p>
        </p:txBody>
      </p:sp>
      <p:cxnSp>
        <p:nvCxnSpPr>
          <p:cNvPr id="89" name="Straight Arrow Connector 88"/>
          <p:cNvCxnSpPr/>
          <p:nvPr/>
        </p:nvCxnSpPr>
        <p:spPr>
          <a:xfrm>
            <a:off x="7815758" y="2300289"/>
            <a:ext cx="2196" cy="278956"/>
          </a:xfrm>
          <a:prstGeom prst="straightConnector1">
            <a:avLst/>
          </a:prstGeom>
          <a:ln>
            <a:solidFill>
              <a:srgbClr val="3366FF"/>
            </a:solidFill>
            <a:headEnd type="oval" w="lg" len="lg"/>
            <a:tailEnd type="oval" w="lg" len="lg"/>
          </a:ln>
        </p:spPr>
        <p:style>
          <a:lnRef idx="2">
            <a:schemeClr val="accent1"/>
          </a:lnRef>
          <a:fillRef idx="0">
            <a:schemeClr val="accent1"/>
          </a:fillRef>
          <a:effectRef idx="1">
            <a:schemeClr val="accent1"/>
          </a:effectRef>
          <a:fontRef idx="minor">
            <a:schemeClr val="tx1"/>
          </a:fontRef>
        </p:style>
      </p:cxnSp>
      <p:sp>
        <p:nvSpPr>
          <p:cNvPr id="92" name="TextBox 91"/>
          <p:cNvSpPr txBox="1"/>
          <p:nvPr/>
        </p:nvSpPr>
        <p:spPr>
          <a:xfrm>
            <a:off x="7465783" y="1965198"/>
            <a:ext cx="1116350" cy="276999"/>
          </a:xfrm>
          <a:prstGeom prst="rect">
            <a:avLst/>
          </a:prstGeom>
          <a:noFill/>
        </p:spPr>
        <p:txBody>
          <a:bodyPr wrap="square" rtlCol="0">
            <a:spAutoFit/>
          </a:bodyPr>
          <a:lstStyle/>
          <a:p>
            <a:pPr algn="ctr"/>
            <a:r>
              <a:rPr lang="en-GB" sz="1200" dirty="0" err="1" smtClean="0">
                <a:solidFill>
                  <a:srgbClr val="3366FF"/>
                </a:solidFill>
              </a:rPr>
              <a:t>InfluxDB</a:t>
            </a:r>
            <a:endParaRPr lang="en-GB" sz="1200" dirty="0" smtClean="0">
              <a:solidFill>
                <a:srgbClr val="3366FF"/>
              </a:solidFill>
            </a:endParaRPr>
          </a:p>
        </p:txBody>
      </p:sp>
    </p:spTree>
    <p:extLst>
      <p:ext uri="{BB962C8B-B14F-4D97-AF65-F5344CB8AC3E}">
        <p14:creationId xmlns:p14="http://schemas.microsoft.com/office/powerpoint/2010/main" val="198879750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Aims</a:t>
            </a:r>
            <a:endParaRPr lang="en-GB" dirty="0"/>
          </a:p>
        </p:txBody>
      </p:sp>
      <p:sp>
        <p:nvSpPr>
          <p:cNvPr id="3" name="Content Placeholder 2"/>
          <p:cNvSpPr>
            <a:spLocks noGrp="1"/>
          </p:cNvSpPr>
          <p:nvPr>
            <p:ph idx="1"/>
          </p:nvPr>
        </p:nvSpPr>
        <p:spPr>
          <a:xfrm>
            <a:off x="457200" y="1394847"/>
            <a:ext cx="8229600" cy="3199776"/>
          </a:xfrm>
        </p:spPr>
        <p:txBody>
          <a:bodyPr>
            <a:normAutofit/>
          </a:bodyPr>
          <a:lstStyle/>
          <a:p>
            <a:r>
              <a:rPr lang="en-GB" sz="2800" dirty="0" smtClean="0">
                <a:solidFill>
                  <a:srgbClr val="3366FF"/>
                </a:solidFill>
              </a:rPr>
              <a:t>Discuss</a:t>
            </a:r>
            <a:r>
              <a:rPr lang="en-GB" sz="2800" dirty="0" smtClean="0"/>
              <a:t> future requirements in the database area</a:t>
            </a:r>
          </a:p>
          <a:p>
            <a:r>
              <a:rPr lang="en-GB" sz="2800" dirty="0" smtClean="0">
                <a:solidFill>
                  <a:srgbClr val="3366FF"/>
                </a:solidFill>
              </a:rPr>
              <a:t>Identify</a:t>
            </a:r>
            <a:r>
              <a:rPr lang="en-GB" sz="2800" dirty="0" smtClean="0"/>
              <a:t> </a:t>
            </a:r>
            <a:r>
              <a:rPr lang="en-GB" sz="2800" dirty="0"/>
              <a:t>common </a:t>
            </a:r>
            <a:r>
              <a:rPr lang="en-GB" sz="2800" dirty="0" smtClean="0"/>
              <a:t>needs </a:t>
            </a:r>
            <a:r>
              <a:rPr lang="en-GB" sz="2800" dirty="0"/>
              <a:t>between </a:t>
            </a:r>
            <a:r>
              <a:rPr lang="en-GB" sz="2800" dirty="0" smtClean="0"/>
              <a:t>user communities</a:t>
            </a:r>
          </a:p>
          <a:p>
            <a:r>
              <a:rPr lang="en-GB" sz="2800" dirty="0" smtClean="0">
                <a:solidFill>
                  <a:srgbClr val="3366FF"/>
                </a:solidFill>
              </a:rPr>
              <a:t>Evaluate</a:t>
            </a:r>
            <a:r>
              <a:rPr lang="en-GB" sz="2800" dirty="0" smtClean="0"/>
              <a:t> new trends &amp; technologies</a:t>
            </a:r>
          </a:p>
          <a:p>
            <a:r>
              <a:rPr lang="en-GB" sz="2800" dirty="0" smtClean="0">
                <a:solidFill>
                  <a:srgbClr val="3366FF"/>
                </a:solidFill>
              </a:rPr>
              <a:t>Understand</a:t>
            </a:r>
            <a:r>
              <a:rPr lang="en-GB" sz="2800" dirty="0" smtClean="0"/>
              <a:t> how services should evolve/improve to fulfil new requirements</a:t>
            </a:r>
          </a:p>
        </p:txBody>
      </p:sp>
    </p:spTree>
    <p:extLst>
      <p:ext uri="{BB962C8B-B14F-4D97-AF65-F5344CB8AC3E}">
        <p14:creationId xmlns:p14="http://schemas.microsoft.com/office/powerpoint/2010/main" val="29803295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Tracks</a:t>
            </a:r>
            <a:endParaRPr lang="en-GB" dirty="0"/>
          </a:p>
        </p:txBody>
      </p:sp>
      <p:sp>
        <p:nvSpPr>
          <p:cNvPr id="3" name="Content Placeholder 2"/>
          <p:cNvSpPr>
            <a:spLocks noGrp="1"/>
          </p:cNvSpPr>
          <p:nvPr>
            <p:ph idx="1"/>
          </p:nvPr>
        </p:nvSpPr>
        <p:spPr/>
        <p:txBody>
          <a:bodyPr/>
          <a:lstStyle/>
          <a:p>
            <a:r>
              <a:rPr lang="en-GB" dirty="0" smtClean="0"/>
              <a:t>Requirements for run3&amp;4</a:t>
            </a:r>
          </a:p>
          <a:p>
            <a:r>
              <a:rPr lang="en-GB" dirty="0" smtClean="0"/>
              <a:t>Implementations and Technologies</a:t>
            </a:r>
          </a:p>
          <a:p>
            <a:r>
              <a:rPr lang="en-GB" dirty="0" smtClean="0"/>
              <a:t>Going beyond relational</a:t>
            </a:r>
            <a:endParaRPr lang="en-GB" dirty="0"/>
          </a:p>
        </p:txBody>
      </p:sp>
    </p:spTree>
    <p:extLst>
      <p:ext uri="{BB962C8B-B14F-4D97-AF65-F5344CB8AC3E}">
        <p14:creationId xmlns:p14="http://schemas.microsoft.com/office/powerpoint/2010/main" val="596567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Practical Notes</a:t>
            </a:r>
            <a:endParaRPr lang="en-GB" dirty="0"/>
          </a:p>
        </p:txBody>
      </p:sp>
      <p:sp>
        <p:nvSpPr>
          <p:cNvPr id="3" name="Content Placeholder 2"/>
          <p:cNvSpPr>
            <a:spLocks noGrp="1"/>
          </p:cNvSpPr>
          <p:nvPr>
            <p:ph idx="1"/>
          </p:nvPr>
        </p:nvSpPr>
        <p:spPr/>
        <p:txBody>
          <a:bodyPr/>
          <a:lstStyle/>
          <a:p>
            <a:r>
              <a:rPr lang="en-GB" dirty="0" smtClean="0"/>
              <a:t>Tea/Coffee breaks</a:t>
            </a:r>
          </a:p>
          <a:p>
            <a:r>
              <a:rPr lang="en-GB" dirty="0" smtClean="0"/>
              <a:t>Videoconference Rooms</a:t>
            </a:r>
          </a:p>
          <a:p>
            <a:pPr lvl="1"/>
            <a:r>
              <a:rPr lang="en-GB" dirty="0" err="1" smtClean="0"/>
              <a:t>Database_Futures_Workshop</a:t>
            </a:r>
            <a:endParaRPr lang="en-GB" dirty="0" smtClean="0"/>
          </a:p>
          <a:p>
            <a:pPr lvl="1"/>
            <a:r>
              <a:rPr lang="en-GB" dirty="0" smtClean="0"/>
              <a:t>Please use microphones when speaking</a:t>
            </a:r>
          </a:p>
          <a:p>
            <a:r>
              <a:rPr lang="en-GB" dirty="0" smtClean="0"/>
              <a:t>Dinner tonight?</a:t>
            </a:r>
          </a:p>
        </p:txBody>
      </p:sp>
    </p:spTree>
    <p:extLst>
      <p:ext uri="{BB962C8B-B14F-4D97-AF65-F5344CB8AC3E}">
        <p14:creationId xmlns:p14="http://schemas.microsoft.com/office/powerpoint/2010/main" val="5589475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7140</TotalTime>
  <Words>449</Words>
  <Application>Microsoft Macintosh PowerPoint</Application>
  <PresentationFormat>On-screen Show (16:9)</PresentationFormat>
  <Paragraphs>63</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Database Futures  workshop</vt:lpstr>
      <vt:lpstr>PowerPoint Presentation</vt:lpstr>
      <vt:lpstr>Aims</vt:lpstr>
      <vt:lpstr>Tracks</vt:lpstr>
      <vt:lpstr>Practical Notes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Eva Dafonte Pérez</dc:creator>
  <cp:lastModifiedBy>Eva Dafonte Pérez</cp:lastModifiedBy>
  <cp:revision>23</cp:revision>
  <dcterms:created xsi:type="dcterms:W3CDTF">2017-05-24T07:50:41Z</dcterms:created>
  <dcterms:modified xsi:type="dcterms:W3CDTF">2017-05-29T06:50:41Z</dcterms:modified>
</cp:coreProperties>
</file>