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1" r:id="rId5"/>
    <p:sldId id="269" r:id="rId6"/>
    <p:sldId id="270" r:id="rId7"/>
    <p:sldId id="277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1"/>
  </p:normalViewPr>
  <p:slideViewPr>
    <p:cSldViewPr snapToGrid="0" snapToObjects="1">
      <p:cViewPr varScale="1">
        <p:scale>
          <a:sx n="129" d="100"/>
          <a:sy n="129" d="100"/>
        </p:scale>
        <p:origin x="528" y="19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781BD-ADAB-E448-AC2D-84B00A0DCF36}" type="datetimeFigureOut">
              <a:rPr lang="en-GB" smtClean="0"/>
              <a:t>30/05/2017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5FC9B-79B6-9E4B-889A-7B2E2220BF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535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</a:t>
            </a:r>
            <a:r>
              <a:rPr lang="en-GB" dirty="0" err="1" smtClean="0"/>
              <a:t>indico.cern.ch</a:t>
            </a:r>
            <a:r>
              <a:rPr lang="en-GB" dirty="0" smtClean="0"/>
              <a:t>/event/615499/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5FC9B-79B6-9E4B-889A-7B2E2220BF6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644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https://</a:t>
            </a:r>
            <a:r>
              <a:rPr lang="en-GB" dirty="0" err="1" smtClean="0"/>
              <a:t>kafka.apache.org</a:t>
            </a:r>
            <a:r>
              <a:rPr lang="en-GB" dirty="0" smtClean="0"/>
              <a:t>/documentation/#</a:t>
            </a:r>
            <a:r>
              <a:rPr lang="en-GB" dirty="0" err="1" smtClean="0"/>
              <a:t>api</a:t>
            </a:r>
            <a:r>
              <a:rPr lang="en-GB" dirty="0" smtClean="0"/>
              <a:t>: Producer, Consumer, Streams and Connect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5FC9B-79B6-9E4B-889A-7B2E2220BF6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808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indico.cern.ch/event/615499/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886968" y="4771783"/>
            <a:ext cx="388678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b="0" i="0" u="none" strike="noStrike" smtClean="0">
                <a:effectLst/>
                <a:hlinkClick r:id="rId2"/>
              </a:defRPr>
            </a:lvl1pPr>
          </a:lstStyle>
          <a:p>
            <a:r>
              <a:rPr lang="en-US" dirty="0" smtClean="0"/>
              <a:t>Database Futures Workshop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xxx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86544" y="467582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xxx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ikis.cern.ch/display/CALS/" TargetMode="Externa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hyperlink" Target="http://cern.ch/monit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nile-user-guide/" TargetMode="External"/><Relationship Id="rId4" Type="http://schemas.openxmlformats.org/officeDocument/2006/relationships/hyperlink" Target="mailto:it-db-nile-admins@cern.ch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kafka.apache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nfluent.io/" TargetMode="External"/><Relationship Id="rId4" Type="http://schemas.openxmlformats.org/officeDocument/2006/relationships/hyperlink" Target="https://kafka.apache.org/powered-by" TargetMode="External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kafka.apache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wiki.apache.org/confluence/display/KAFKA/Clients" TargetMode="External"/><Relationship Id="rId4" Type="http://schemas.openxmlformats.org/officeDocument/2006/relationships/hyperlink" Target="https://www.confluent.io/product/connectors/" TargetMode="External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redmonk.com/fryan/2017/05/07/the-continued-rise-of-apache-kafka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cern.ch/nile-user-guide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kafka.apache.org/documentation/#basic_ops_mirror_mak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Kafka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3907410" cy="869160"/>
          </a:xfrm>
        </p:spPr>
        <p:txBody>
          <a:bodyPr anchor="t">
            <a:normAutofit/>
          </a:bodyPr>
          <a:lstStyle/>
          <a:p>
            <a:r>
              <a:rPr lang="en-GB" dirty="0" smtClean="0"/>
              <a:t>Lionel Cons – IT/CM/MM</a:t>
            </a:r>
          </a:p>
          <a:p>
            <a:r>
              <a:rPr lang="en-GB" dirty="0" smtClean="0"/>
              <a:t>Database Futures Workshop (29-30 May 2017)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84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Kafka Pilot Service Use Case: </a:t>
            </a:r>
            <a:r>
              <a:rPr lang="en-GB" sz="3600" dirty="0" smtClean="0">
                <a:hlinkClick r:id="rId2"/>
              </a:rPr>
              <a:t>CALS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35" y="1082214"/>
            <a:ext cx="5805004" cy="31431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34747" y="4154555"/>
            <a:ext cx="1669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Credit: BE-CO-DS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2395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26" y="872496"/>
            <a:ext cx="8368748" cy="34995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Kafka Pilot Service Use Case: </a:t>
            </a:r>
            <a:r>
              <a:rPr lang="en-GB" sz="3600" dirty="0" smtClean="0">
                <a:hlinkClick r:id="rId3"/>
              </a:rPr>
              <a:t>MONIT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34747" y="4154555"/>
            <a:ext cx="1669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Credit: IT-CM-MM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9108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Kafka Pilot Service Status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498264" cy="3203145"/>
          </a:xfrm>
        </p:spPr>
        <p:txBody>
          <a:bodyPr>
            <a:normAutofit/>
          </a:bodyPr>
          <a:lstStyle/>
          <a:p>
            <a:pPr marL="274638" indent="-265113"/>
            <a:r>
              <a:rPr lang="en-GB" sz="2600" dirty="0" smtClean="0"/>
              <a:t>currently in testing phase</a:t>
            </a:r>
          </a:p>
          <a:p>
            <a:pPr marL="274638" indent="-265113"/>
            <a:r>
              <a:rPr lang="en-GB" sz="2600" dirty="0" smtClean="0"/>
              <a:t>3 users so far: CALS, MONIT and security team</a:t>
            </a:r>
          </a:p>
          <a:p>
            <a:pPr marL="274638" indent="-265113"/>
            <a:r>
              <a:rPr lang="en-GB" sz="2600" dirty="0" smtClean="0"/>
              <a:t>open for new use cases: contact us!</a:t>
            </a:r>
          </a:p>
          <a:p>
            <a:pPr marL="274638" indent="-265113"/>
            <a:r>
              <a:rPr lang="en-GB" sz="2600" dirty="0" smtClean="0"/>
              <a:t>hope to finish testing by Q2 and have a production service by Q3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00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For more information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498264" cy="3203145"/>
          </a:xfrm>
        </p:spPr>
        <p:txBody>
          <a:bodyPr>
            <a:normAutofit/>
          </a:bodyPr>
          <a:lstStyle/>
          <a:p>
            <a:pPr marL="274638" indent="-265113"/>
            <a:r>
              <a:rPr lang="en-GB" sz="2600" dirty="0" smtClean="0"/>
              <a:t>Apache Kafka:</a:t>
            </a:r>
            <a:br>
              <a:rPr lang="en-GB" sz="2600" dirty="0" smtClean="0"/>
            </a:br>
            <a:r>
              <a:rPr lang="en-GB" sz="2400" dirty="0" smtClean="0">
                <a:latin typeface="Courier" charset="0"/>
                <a:ea typeface="Courier" charset="0"/>
                <a:cs typeface="Courier" charset="0"/>
                <a:hlinkClick r:id="rId2"/>
              </a:rPr>
              <a:t>https://kafka.apache.org/</a:t>
            </a:r>
            <a:endParaRPr lang="en-GB" sz="2400" dirty="0" smtClean="0">
              <a:latin typeface="Courier" charset="0"/>
              <a:ea typeface="Courier" charset="0"/>
              <a:cs typeface="Courier" charset="0"/>
            </a:endParaRPr>
          </a:p>
          <a:p>
            <a:pPr marL="274638" indent="-265113"/>
            <a:r>
              <a:rPr lang="en-GB" sz="2600" dirty="0"/>
              <a:t>p</a:t>
            </a:r>
            <a:r>
              <a:rPr lang="en-GB" sz="2600" dirty="0" smtClean="0"/>
              <a:t>ilot service documentation:</a:t>
            </a:r>
            <a:br>
              <a:rPr lang="en-GB" sz="2600" dirty="0" smtClean="0"/>
            </a:br>
            <a:r>
              <a:rPr lang="en-GB" sz="2400" dirty="0" smtClean="0">
                <a:latin typeface="Courier" charset="0"/>
                <a:ea typeface="Courier" charset="0"/>
                <a:cs typeface="Courier" charset="0"/>
                <a:hlinkClick r:id="rId3"/>
              </a:rPr>
              <a:t>http://cern.ch/nile-user-guide/</a:t>
            </a:r>
            <a:endParaRPr lang="en-GB" sz="2400" dirty="0" smtClean="0">
              <a:latin typeface="Courier" charset="0"/>
              <a:ea typeface="Courier" charset="0"/>
              <a:cs typeface="Courier" charset="0"/>
            </a:endParaRPr>
          </a:p>
          <a:p>
            <a:pPr marL="274638" indent="-265113"/>
            <a:r>
              <a:rPr lang="en-GB" sz="2600" dirty="0" smtClean="0"/>
              <a:t>pilot service team:</a:t>
            </a:r>
            <a:br>
              <a:rPr lang="en-GB" sz="2600" dirty="0" smtClean="0"/>
            </a:br>
            <a:r>
              <a:rPr lang="en-GB" sz="2400" dirty="0" smtClean="0">
                <a:latin typeface="Courier" charset="0"/>
                <a:ea typeface="Courier" charset="0"/>
                <a:cs typeface="Courier" charset="0"/>
                <a:hlinkClick r:id="rId4"/>
              </a:rPr>
              <a:t>it-db-nile-admins@cern.ch</a:t>
            </a:r>
            <a:endParaRPr lang="en-GB" sz="2400" dirty="0" smtClean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24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What is Kafka?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638" indent="-265113"/>
            <a:r>
              <a:rPr lang="en-GB" sz="2600" dirty="0" smtClean="0"/>
              <a:t>tagline: </a:t>
            </a:r>
            <a:r>
              <a:rPr lang="en-GB" sz="2600" i="1" dirty="0" smtClean="0"/>
              <a:t>“a distributed streaming platform”</a:t>
            </a:r>
          </a:p>
          <a:p>
            <a:pPr marL="274638" indent="-265113"/>
            <a:r>
              <a:rPr lang="en-GB" sz="2600" dirty="0" smtClean="0"/>
              <a:t>originally developed by LinkedIn</a:t>
            </a:r>
          </a:p>
          <a:p>
            <a:pPr marL="274638" indent="-265113"/>
            <a:r>
              <a:rPr lang="en-GB" sz="2600" dirty="0" smtClean="0"/>
              <a:t>written in Java and Scala</a:t>
            </a:r>
          </a:p>
          <a:p>
            <a:pPr marL="274638" indent="-265113"/>
            <a:r>
              <a:rPr lang="en-GB" sz="2600" dirty="0" smtClean="0"/>
              <a:t>open sourced in 2011</a:t>
            </a:r>
          </a:p>
          <a:p>
            <a:pPr marL="274638" indent="-265113"/>
            <a:r>
              <a:rPr lang="en-GB" sz="2600" dirty="0" smtClean="0">
                <a:hlinkClick r:id="rId2"/>
              </a:rPr>
              <a:t>Apache</a:t>
            </a:r>
            <a:r>
              <a:rPr lang="en-GB" sz="2600" dirty="0" smtClean="0"/>
              <a:t> but with a company behind: </a:t>
            </a:r>
            <a:r>
              <a:rPr lang="en-GB" sz="2600" dirty="0" smtClean="0">
                <a:hlinkClick r:id="rId3"/>
              </a:rPr>
              <a:t>Confluent</a:t>
            </a:r>
            <a:endParaRPr lang="en-GB" sz="2600" dirty="0" smtClean="0"/>
          </a:p>
          <a:p>
            <a:pPr marL="274638" indent="-265113"/>
            <a:r>
              <a:rPr lang="en-GB" sz="2600" dirty="0" smtClean="0">
                <a:hlinkClick r:id="rId4"/>
              </a:rPr>
              <a:t>used by</a:t>
            </a:r>
            <a:r>
              <a:rPr lang="en-GB" sz="2600" dirty="0" smtClean="0"/>
              <a:t>: LinkedIn, Netflix, PayPal, Spotify, Twitter…</a:t>
            </a:r>
            <a:endParaRPr lang="en-GB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484" y="238535"/>
            <a:ext cx="1848679" cy="1848679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38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What is a Streaming Platform?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498264" cy="3203145"/>
          </a:xfrm>
        </p:spPr>
        <p:txBody>
          <a:bodyPr>
            <a:normAutofit/>
          </a:bodyPr>
          <a:lstStyle/>
          <a:p>
            <a:pPr marL="274638" indent="-265113"/>
            <a:r>
              <a:rPr lang="en-GB" sz="2600" dirty="0" smtClean="0"/>
              <a:t>key capabilities:</a:t>
            </a:r>
          </a:p>
          <a:p>
            <a:pPr marL="567246" lvl="3" indent="-265113"/>
            <a:r>
              <a:rPr lang="en-GB" sz="2400" dirty="0"/>
              <a:t>publish and subscribe to streams of </a:t>
            </a:r>
            <a:r>
              <a:rPr lang="en-GB" sz="2400" dirty="0" smtClean="0"/>
              <a:t>records</a:t>
            </a:r>
          </a:p>
          <a:p>
            <a:pPr marL="567246" lvl="3" indent="-265113"/>
            <a:r>
              <a:rPr lang="en-GB" sz="2400" dirty="0"/>
              <a:t>store streams of records in a fault-tolerant </a:t>
            </a:r>
            <a:r>
              <a:rPr lang="en-GB" sz="2400" dirty="0" smtClean="0"/>
              <a:t>way</a:t>
            </a:r>
          </a:p>
          <a:p>
            <a:pPr marL="567246" lvl="3" indent="-265113"/>
            <a:r>
              <a:rPr lang="en-GB" sz="2400" dirty="0"/>
              <a:t>process streams of records as they occur</a:t>
            </a:r>
            <a:endParaRPr lang="en-GB" sz="2400" dirty="0" smtClean="0"/>
          </a:p>
          <a:p>
            <a:pPr marL="274638" indent="-265113"/>
            <a:r>
              <a:rPr lang="en-GB" sz="2600" dirty="0" smtClean="0"/>
              <a:t>main uses:</a:t>
            </a:r>
          </a:p>
          <a:p>
            <a:pPr marL="567246" lvl="3" indent="-265113"/>
            <a:r>
              <a:rPr lang="en-GB" sz="2400" dirty="0"/>
              <a:t>data pipelines that reliably get data between </a:t>
            </a:r>
            <a:r>
              <a:rPr lang="en-GB" sz="2400" dirty="0" smtClean="0"/>
              <a:t>systems</a:t>
            </a:r>
          </a:p>
          <a:p>
            <a:pPr marL="567246" lvl="3" indent="-265113"/>
            <a:r>
              <a:rPr lang="en-GB" sz="2400" dirty="0"/>
              <a:t>applications that transform or react to the streams of </a:t>
            </a:r>
            <a:r>
              <a:rPr lang="en-GB" sz="2400" dirty="0" smtClean="0"/>
              <a:t>data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How does it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3647661" cy="3203145"/>
          </a:xfrm>
        </p:spPr>
        <p:txBody>
          <a:bodyPr>
            <a:normAutofit/>
          </a:bodyPr>
          <a:lstStyle/>
          <a:p>
            <a:pPr marL="274638" indent="-265113"/>
            <a:r>
              <a:rPr lang="en-GB" sz="2600" dirty="0" smtClean="0"/>
              <a:t>producers add data to append-only topics</a:t>
            </a:r>
          </a:p>
          <a:p>
            <a:pPr marL="274638" indent="-265113"/>
            <a:r>
              <a:rPr lang="en-GB" sz="2600" dirty="0" smtClean="0"/>
              <a:t>consumers access data using indexes</a:t>
            </a:r>
          </a:p>
          <a:p>
            <a:pPr marL="274638" indent="-265113"/>
            <a:r>
              <a:rPr lang="en-GB" sz="2600" dirty="0" smtClean="0"/>
              <a:t>data retention is based on time or size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896" y="1076579"/>
            <a:ext cx="4137560" cy="251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How does it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084983" cy="3203145"/>
          </a:xfrm>
        </p:spPr>
        <p:txBody>
          <a:bodyPr>
            <a:normAutofit/>
          </a:bodyPr>
          <a:lstStyle/>
          <a:p>
            <a:pPr marL="274638" indent="-265113"/>
            <a:r>
              <a:rPr lang="en-GB" sz="2600" smtClean="0"/>
              <a:t>topics </a:t>
            </a:r>
            <a:r>
              <a:rPr lang="en-GB" sz="2600" dirty="0" smtClean="0"/>
              <a:t>can be replicated (fault tolerance)</a:t>
            </a:r>
          </a:p>
          <a:p>
            <a:pPr marL="274638" indent="-265113"/>
            <a:r>
              <a:rPr lang="en-GB" sz="2600" dirty="0" smtClean="0"/>
              <a:t>topics can be partitioned (scalability)</a:t>
            </a:r>
          </a:p>
          <a:p>
            <a:pPr marL="274638" indent="-265113"/>
            <a:r>
              <a:rPr lang="en-GB" sz="2600" dirty="0" smtClean="0"/>
              <a:t>partitions are distributed amongst brokers in a cluster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183" y="813695"/>
            <a:ext cx="4510997" cy="342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5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How to use Kafka?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498264" cy="3203145"/>
          </a:xfrm>
        </p:spPr>
        <p:txBody>
          <a:bodyPr anchor="ctr">
            <a:normAutofit/>
          </a:bodyPr>
          <a:lstStyle/>
          <a:p>
            <a:pPr marL="274638" indent="-265113"/>
            <a:r>
              <a:rPr lang="en-GB" sz="2600" dirty="0" smtClean="0">
                <a:hlinkClick r:id="rId3"/>
              </a:rPr>
              <a:t>client APIs</a:t>
            </a:r>
            <a:r>
              <a:rPr lang="en-GB" sz="2600" dirty="0"/>
              <a:t>:</a:t>
            </a:r>
            <a:r>
              <a:rPr lang="en-GB" sz="2600" dirty="0" smtClean="0"/>
              <a:t> C/C++, Go, Java, Python</a:t>
            </a:r>
            <a:r>
              <a:rPr lang="mr-IN" sz="2600" dirty="0" smtClean="0"/>
              <a:t>…</a:t>
            </a:r>
            <a:endParaRPr lang="en-US" sz="2600" dirty="0" smtClean="0"/>
          </a:p>
          <a:p>
            <a:pPr marL="274638" indent="-265113"/>
            <a:r>
              <a:rPr lang="en-US" sz="2600" dirty="0" smtClean="0"/>
              <a:t>agents: Camel, Flume, </a:t>
            </a:r>
            <a:r>
              <a:rPr lang="en-US" sz="2600" dirty="0" err="1" smtClean="0"/>
              <a:t>Logstash</a:t>
            </a:r>
            <a:r>
              <a:rPr lang="en-US" sz="2600" dirty="0" smtClean="0"/>
              <a:t>…</a:t>
            </a:r>
          </a:p>
          <a:p>
            <a:pPr marL="274638" indent="-265113"/>
            <a:r>
              <a:rPr lang="en-US" sz="2600" dirty="0" smtClean="0"/>
              <a:t>processing frameworks: </a:t>
            </a:r>
            <a:r>
              <a:rPr lang="en-US" sz="2600" dirty="0" err="1" smtClean="0"/>
              <a:t>Gobblin</a:t>
            </a:r>
            <a:r>
              <a:rPr lang="en-US" sz="2600" dirty="0" smtClean="0"/>
              <a:t>, Spark, Storm…</a:t>
            </a:r>
            <a:endParaRPr lang="en-GB" sz="2600" dirty="0" smtClean="0"/>
          </a:p>
          <a:p>
            <a:pPr marL="274638" indent="-265113"/>
            <a:r>
              <a:rPr lang="en-US" sz="2600" dirty="0" smtClean="0">
                <a:hlinkClick r:id="rId4"/>
              </a:rPr>
              <a:t>connectors</a:t>
            </a:r>
            <a:r>
              <a:rPr lang="en-US" sz="2600" dirty="0" smtClean="0"/>
              <a:t>: </a:t>
            </a:r>
            <a:r>
              <a:rPr lang="en-US" sz="2600" dirty="0" err="1" smtClean="0"/>
              <a:t>ElasticSearch</a:t>
            </a:r>
            <a:r>
              <a:rPr lang="en-US" sz="2600" dirty="0" smtClean="0"/>
              <a:t>, HDFS, JDBC…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893" y="13135"/>
            <a:ext cx="2912473" cy="2449311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4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Kafka Popularity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34747" y="4154555"/>
            <a:ext cx="1669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Credit: </a:t>
            </a:r>
            <a:r>
              <a:rPr lang="en-GB" sz="1200" dirty="0" err="1" smtClean="0">
                <a:hlinkClick r:id="rId2"/>
              </a:rPr>
              <a:t>Redmonk</a:t>
            </a: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8" y="1291897"/>
            <a:ext cx="4560282" cy="25597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059" y="1288608"/>
            <a:ext cx="4572001" cy="256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293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Kafka Pilot Service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498264" cy="3203145"/>
          </a:xfrm>
        </p:spPr>
        <p:txBody>
          <a:bodyPr>
            <a:normAutofit/>
          </a:bodyPr>
          <a:lstStyle/>
          <a:p>
            <a:pPr marL="274638" indent="-265113"/>
            <a:r>
              <a:rPr lang="en-GB" sz="2600" dirty="0" smtClean="0"/>
              <a:t>joint collaboration between IT-CM and IT-DB</a:t>
            </a:r>
          </a:p>
          <a:p>
            <a:pPr marL="274638" indent="-265113"/>
            <a:r>
              <a:rPr lang="en-GB" sz="2600" dirty="0" smtClean="0"/>
              <a:t>on-demand service approach</a:t>
            </a:r>
          </a:p>
          <a:p>
            <a:pPr marL="274638" indent="-265113"/>
            <a:r>
              <a:rPr lang="en-GB" sz="2600" dirty="0" smtClean="0"/>
              <a:t>dedicated or shared clusters depending on use case</a:t>
            </a:r>
          </a:p>
          <a:p>
            <a:pPr marL="274638" indent="-265113"/>
            <a:r>
              <a:rPr lang="en-GB" sz="2600" dirty="0" smtClean="0"/>
              <a:t>best effort support</a:t>
            </a:r>
          </a:p>
          <a:p>
            <a:pPr marL="274638" indent="-265113"/>
            <a:r>
              <a:rPr lang="en-GB" sz="2600" dirty="0" smtClean="0"/>
              <a:t>service documentation and user guide:</a:t>
            </a:r>
            <a:br>
              <a:rPr lang="en-GB" sz="2600" dirty="0" smtClean="0"/>
            </a:br>
            <a:r>
              <a:rPr lang="en-GB" sz="2400" dirty="0" smtClean="0">
                <a:latin typeface="Courier" charset="0"/>
                <a:ea typeface="Courier" charset="0"/>
                <a:cs typeface="Courier" charset="0"/>
                <a:hlinkClick r:id="rId2"/>
              </a:rPr>
              <a:t>http://cern.ch/nile-user-guide/</a:t>
            </a:r>
            <a:endParaRPr lang="en-GB" sz="2400" dirty="0" smtClean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29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Kafka Pilot Service Features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498264" cy="3203145"/>
          </a:xfrm>
        </p:spPr>
        <p:txBody>
          <a:bodyPr>
            <a:normAutofit/>
          </a:bodyPr>
          <a:lstStyle/>
          <a:p>
            <a:pPr marL="274638" indent="-265113"/>
            <a:r>
              <a:rPr lang="en-GB" sz="2600" dirty="0" smtClean="0"/>
              <a:t>different hardware configurations:</a:t>
            </a:r>
          </a:p>
          <a:p>
            <a:pPr marL="686118" lvl="1" indent="-265113"/>
            <a:r>
              <a:rPr lang="en-GB" sz="2200" dirty="0" smtClean="0"/>
              <a:t>physical or virtual machines</a:t>
            </a:r>
          </a:p>
          <a:p>
            <a:pPr marL="686118" lvl="1" indent="-265113"/>
            <a:r>
              <a:rPr lang="en-GB" sz="2200" dirty="0" smtClean="0"/>
              <a:t>local (SSD), NetApp or </a:t>
            </a:r>
            <a:r>
              <a:rPr lang="en-GB" sz="2200" dirty="0" err="1" smtClean="0"/>
              <a:t>Ceph</a:t>
            </a:r>
            <a:r>
              <a:rPr lang="en-GB" sz="2200" dirty="0" smtClean="0"/>
              <a:t> storage</a:t>
            </a:r>
          </a:p>
          <a:p>
            <a:pPr marL="274638" indent="-265113"/>
            <a:r>
              <a:rPr lang="en-GB" sz="2600" dirty="0" smtClean="0"/>
              <a:t>security: Kerberos and SSL</a:t>
            </a:r>
          </a:p>
          <a:p>
            <a:pPr marL="274638" indent="-265113"/>
            <a:r>
              <a:rPr lang="en-GB" sz="2600" dirty="0" smtClean="0"/>
              <a:t>monitoring</a:t>
            </a:r>
          </a:p>
          <a:p>
            <a:pPr marL="274638" indent="-265113"/>
            <a:r>
              <a:rPr lang="en-GB" sz="2600" dirty="0" smtClean="0"/>
              <a:t>cluster management: REST API and web interface</a:t>
            </a:r>
          </a:p>
          <a:p>
            <a:pPr marL="274638" indent="-265113"/>
            <a:r>
              <a:rPr lang="en-GB" sz="2600" dirty="0" smtClean="0"/>
              <a:t>evaluation of </a:t>
            </a:r>
            <a:r>
              <a:rPr lang="en-GB" sz="2600" dirty="0" smtClean="0">
                <a:hlinkClick r:id="rId2"/>
              </a:rPr>
              <a:t>Kafka mirroring</a:t>
            </a:r>
            <a:r>
              <a:rPr lang="en-GB" sz="2600" dirty="0" smtClean="0"/>
              <a:t> for higher availability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864703" y="4675823"/>
            <a:ext cx="33296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Database Futures Workshop (May 2017)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675823"/>
            <a:ext cx="2895600" cy="273844"/>
          </a:xfrm>
        </p:spPr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it-db-nile-admins@cern.ch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1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283</TotalTime>
  <Words>473</Words>
  <Application>Microsoft Macintosh PowerPoint</Application>
  <PresentationFormat>On-screen Show (16:9)</PresentationFormat>
  <Paragraphs>100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Courier</vt:lpstr>
      <vt:lpstr>Mangal</vt:lpstr>
      <vt:lpstr>CERNCorporate16-9</vt:lpstr>
      <vt:lpstr>Kafka</vt:lpstr>
      <vt:lpstr>What is Kafka?</vt:lpstr>
      <vt:lpstr>What is a Streaming Platform?</vt:lpstr>
      <vt:lpstr>How does it work?</vt:lpstr>
      <vt:lpstr>How does it work?</vt:lpstr>
      <vt:lpstr>How to use Kafka?</vt:lpstr>
      <vt:lpstr>Kafka Popularity</vt:lpstr>
      <vt:lpstr>Kafka Pilot Service</vt:lpstr>
      <vt:lpstr>Kafka Pilot Service Features</vt:lpstr>
      <vt:lpstr>Kafka Pilot Service Use Case: CALS</vt:lpstr>
      <vt:lpstr>Kafka Pilot Service Use Case: MONIT</vt:lpstr>
      <vt:lpstr>Kafka Pilot Service Status</vt:lpstr>
      <vt:lpstr>For more information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39</cp:revision>
  <dcterms:created xsi:type="dcterms:W3CDTF">2017-05-29T06:10:18Z</dcterms:created>
  <dcterms:modified xsi:type="dcterms:W3CDTF">2017-05-30T07:27:32Z</dcterms:modified>
</cp:coreProperties>
</file>