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316" r:id="rId4"/>
    <p:sldId id="317" r:id="rId5"/>
    <p:sldId id="318" r:id="rId6"/>
    <p:sldId id="319" r:id="rId7"/>
    <p:sldId id="320" r:id="rId8"/>
    <p:sldId id="315" r:id="rId9"/>
  </p:sldIdLst>
  <p:sldSz cx="9144000" cy="6858000" type="screen4x3"/>
  <p:notesSz cx="7099300" cy="102346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7635"/>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p:scale>
          <a:sx n="80" d="100"/>
          <a:sy n="80" d="100"/>
        </p:scale>
        <p:origin x="-1722"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1474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8C059C-570E-47BD-BE16-7B466DE630F6}" type="datetimeFigureOut">
              <a:rPr lang="ru-RU" smtClean="0"/>
              <a:t>23.02.2017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3504475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8C059C-570E-47BD-BE16-7B466DE630F6}" type="datetimeFigureOut">
              <a:rPr lang="ru-RU" smtClean="0"/>
              <a:t>23.02.2017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2620212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8C059C-570E-47BD-BE16-7B466DE630F6}" type="datetimeFigureOut">
              <a:rPr lang="ru-RU" smtClean="0"/>
              <a:t>23.02.2017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3804097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8C059C-570E-47BD-BE16-7B466DE630F6}" type="datetimeFigureOut">
              <a:rPr lang="ru-RU" smtClean="0"/>
              <a:t>23.02.2017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1660371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38C059C-570E-47BD-BE16-7B466DE630F6}" type="datetimeFigureOut">
              <a:rPr lang="ru-RU" smtClean="0"/>
              <a:t>23.02.2017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1112877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38C059C-570E-47BD-BE16-7B466DE630F6}" type="datetimeFigureOut">
              <a:rPr lang="ru-RU" smtClean="0"/>
              <a:t>23.02.2017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1963776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38C059C-570E-47BD-BE16-7B466DE630F6}" type="datetimeFigureOut">
              <a:rPr lang="ru-RU" smtClean="0"/>
              <a:t>23.02.2017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3839130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8C059C-570E-47BD-BE16-7B466DE630F6}" type="datetimeFigureOut">
              <a:rPr lang="ru-RU" smtClean="0"/>
              <a:t>23.02.2017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2745605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8C059C-570E-47BD-BE16-7B466DE630F6}" type="datetimeFigureOut">
              <a:rPr lang="ru-RU" smtClean="0"/>
              <a:t>23.02.2017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3027058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8C059C-570E-47BD-BE16-7B466DE630F6}" type="datetimeFigureOut">
              <a:rPr lang="ru-RU" smtClean="0"/>
              <a:t>23.02.2017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8C73885-C06E-423C-A826-FE52A194EDD7}" type="slidenum">
              <a:rPr lang="ru-RU" smtClean="0"/>
              <a:t>‹#›</a:t>
            </a:fld>
            <a:endParaRPr lang="ru-RU"/>
          </a:p>
        </p:txBody>
      </p:sp>
    </p:spTree>
    <p:extLst>
      <p:ext uri="{BB962C8B-B14F-4D97-AF65-F5344CB8AC3E}">
        <p14:creationId xmlns:p14="http://schemas.microsoft.com/office/powerpoint/2010/main" val="670810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8C059C-570E-47BD-BE16-7B466DE630F6}" type="datetimeFigureOut">
              <a:rPr lang="ru-RU" smtClean="0"/>
              <a:t>23.02.2017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C73885-C06E-423C-A826-FE52A194EDD7}" type="slidenum">
              <a:rPr lang="ru-RU" smtClean="0"/>
              <a:t>‹#›</a:t>
            </a:fld>
            <a:endParaRPr lang="ru-RU"/>
          </a:p>
        </p:txBody>
      </p:sp>
    </p:spTree>
    <p:extLst>
      <p:ext uri="{BB962C8B-B14F-4D97-AF65-F5344CB8AC3E}">
        <p14:creationId xmlns:p14="http://schemas.microsoft.com/office/powerpoint/2010/main" val="1741291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image" Target="../media/image3.png"/><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2.wmf"/><Relationship Id="rId4" Type="http://schemas.openxmlformats.org/officeDocument/2006/relationships/image" Target="../media/image4.png"/><Relationship Id="rId9"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media" Target="../media/media2.gif"/><Relationship Id="rId7" Type="http://schemas.openxmlformats.org/officeDocument/2006/relationships/image" Target="../media/image8.png"/><Relationship Id="rId2" Type="http://schemas.openxmlformats.org/officeDocument/2006/relationships/video" Target="../media/media1.gif"/><Relationship Id="rId1" Type="http://schemas.microsoft.com/office/2007/relationships/media" Target="../media/media1.gif"/><Relationship Id="rId6" Type="http://schemas.openxmlformats.org/officeDocument/2006/relationships/image" Target="../media/image7.png"/><Relationship Id="rId5" Type="http://schemas.openxmlformats.org/officeDocument/2006/relationships/slideLayout" Target="../slideLayouts/slideLayout2.xml"/><Relationship Id="rId4" Type="http://schemas.openxmlformats.org/officeDocument/2006/relationships/video" Target="../media/media2.gif"/><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gif"/><Relationship Id="rId1" Type="http://schemas.microsoft.com/office/2007/relationships/media" Target="../media/media3.gif"/><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7"/>
          <p:cNvSpPr>
            <a:spLocks noChangeArrowheads="1"/>
          </p:cNvSpPr>
          <p:nvPr/>
        </p:nvSpPr>
        <p:spPr bwMode="auto">
          <a:xfrm>
            <a:off x="0" y="411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764275" y="814725"/>
            <a:ext cx="7723258" cy="4118050"/>
          </a:xfrm>
          <a:prstGeom prst="rect">
            <a:avLst/>
          </a:prstGeom>
          <a:noFill/>
        </p:spPr>
        <p:txBody>
          <a:bodyPr wrap="square" rtlCol="0">
            <a:spAutoFit/>
          </a:bodyPr>
          <a:lstStyle/>
          <a:p>
            <a:pPr algn="ctr">
              <a:lnSpc>
                <a:spcPct val="120000"/>
              </a:lnSpc>
            </a:pPr>
            <a:r>
              <a:rPr lang="en-US" sz="3600" b="1" dirty="0" smtClean="0">
                <a:solidFill>
                  <a:srgbClr val="002060"/>
                </a:solidFill>
                <a:effectLst>
                  <a:outerShdw blurRad="38100" dist="38100" dir="2700000" algn="tl">
                    <a:srgbClr val="000000">
                      <a:alpha val="43137"/>
                    </a:srgbClr>
                  </a:outerShdw>
                </a:effectLst>
              </a:rPr>
              <a:t>Simulation of X-Z Coherent Instability in  FCC-</a:t>
            </a:r>
            <a:r>
              <a:rPr lang="en-US" sz="3600" b="1" dirty="0" err="1" smtClean="0">
                <a:solidFill>
                  <a:srgbClr val="002060"/>
                </a:solidFill>
                <a:effectLst>
                  <a:outerShdw blurRad="38100" dist="38100" dir="2700000" algn="tl">
                    <a:srgbClr val="000000">
                      <a:alpha val="43137"/>
                    </a:srgbClr>
                  </a:outerShdw>
                </a:effectLst>
              </a:rPr>
              <a:t>ee</a:t>
            </a:r>
            <a:r>
              <a:rPr lang="en-US" sz="3600" b="1" dirty="0" smtClean="0">
                <a:solidFill>
                  <a:srgbClr val="002060"/>
                </a:solidFill>
                <a:effectLst>
                  <a:outerShdw blurRad="38100" dist="38100" dir="2700000" algn="tl">
                    <a:srgbClr val="000000">
                      <a:alpha val="43137"/>
                    </a:srgbClr>
                  </a:outerShdw>
                </a:effectLst>
              </a:rPr>
              <a:t> @ 45.5 GeV                        Using Quasi-Strong-Strong </a:t>
            </a:r>
            <a:r>
              <a:rPr lang="en-US" sz="3600" b="1" dirty="0">
                <a:solidFill>
                  <a:srgbClr val="002060"/>
                </a:solidFill>
                <a:effectLst>
                  <a:outerShdw blurRad="38100" dist="38100" dir="2700000" algn="tl">
                    <a:srgbClr val="000000">
                      <a:alpha val="43137"/>
                    </a:srgbClr>
                  </a:outerShdw>
                </a:effectLst>
              </a:rPr>
              <a:t>M</a:t>
            </a:r>
            <a:r>
              <a:rPr lang="en-US" sz="3600" b="1" dirty="0" smtClean="0">
                <a:solidFill>
                  <a:srgbClr val="002060"/>
                </a:solidFill>
                <a:effectLst>
                  <a:outerShdw blurRad="38100" dist="38100" dir="2700000" algn="tl">
                    <a:srgbClr val="000000">
                      <a:alpha val="43137"/>
                    </a:srgbClr>
                  </a:outerShdw>
                </a:effectLst>
              </a:rPr>
              <a:t>odel</a:t>
            </a:r>
            <a:endParaRPr lang="en-US" sz="2000" b="1" dirty="0" smtClean="0">
              <a:solidFill>
                <a:srgbClr val="002060"/>
              </a:solidFill>
              <a:effectLst>
                <a:outerShdw blurRad="38100" dist="38100" dir="2700000" algn="tl">
                  <a:srgbClr val="000000">
                    <a:alpha val="43137"/>
                  </a:srgbClr>
                </a:outerShdw>
              </a:effectLst>
            </a:endParaRPr>
          </a:p>
          <a:p>
            <a:pPr algn="ctr">
              <a:lnSpc>
                <a:spcPct val="120000"/>
              </a:lnSpc>
            </a:pPr>
            <a:endParaRPr lang="en-US" sz="2000" dirty="0" smtClean="0"/>
          </a:p>
          <a:p>
            <a:pPr algn="ctr"/>
            <a:endParaRPr lang="en-US" sz="2000" dirty="0" smtClean="0"/>
          </a:p>
          <a:p>
            <a:pPr algn="ctr"/>
            <a:r>
              <a:rPr lang="en-US" sz="2800" b="1" dirty="0" smtClean="0"/>
              <a:t>Dmitry </a:t>
            </a:r>
            <a:r>
              <a:rPr lang="en-US" sz="2800" b="1" dirty="0" err="1" smtClean="0"/>
              <a:t>Shatilov</a:t>
            </a:r>
            <a:endParaRPr lang="en-US" sz="2800" b="1" dirty="0" smtClean="0"/>
          </a:p>
          <a:p>
            <a:pPr algn="ctr"/>
            <a:endParaRPr lang="en-US" sz="400" dirty="0" smtClean="0"/>
          </a:p>
          <a:p>
            <a:pPr algn="ctr"/>
            <a:r>
              <a:rPr lang="en-US" sz="2400" dirty="0" smtClean="0"/>
              <a:t>BINP, Novosibirsk</a:t>
            </a:r>
          </a:p>
          <a:p>
            <a:pPr algn="ctr"/>
            <a:endParaRPr lang="en-US" sz="3200" dirty="0" smtClean="0"/>
          </a:p>
        </p:txBody>
      </p:sp>
      <p:sp>
        <p:nvSpPr>
          <p:cNvPr id="11" name="TextBox 10"/>
          <p:cNvSpPr txBox="1"/>
          <p:nvPr/>
        </p:nvSpPr>
        <p:spPr>
          <a:xfrm>
            <a:off x="1583668" y="5764364"/>
            <a:ext cx="5976664" cy="707886"/>
          </a:xfrm>
          <a:prstGeom prst="rect">
            <a:avLst/>
          </a:prstGeom>
          <a:noFill/>
        </p:spPr>
        <p:txBody>
          <a:bodyPr wrap="square" rtlCol="0">
            <a:spAutoFit/>
          </a:bodyPr>
          <a:lstStyle/>
          <a:p>
            <a:pPr algn="ctr"/>
            <a:r>
              <a:rPr lang="en-US" sz="2000" b="1" dirty="0" smtClean="0"/>
              <a:t>47</a:t>
            </a:r>
            <a:r>
              <a:rPr lang="en-US" sz="2000" b="1" baseline="30000" dirty="0" smtClean="0"/>
              <a:t>th</a:t>
            </a:r>
            <a:r>
              <a:rPr lang="en-US" sz="2000" b="1" dirty="0" smtClean="0"/>
              <a:t> FCC-</a:t>
            </a:r>
            <a:r>
              <a:rPr lang="en-US" sz="2000" b="1" dirty="0" err="1" smtClean="0"/>
              <a:t>ee</a:t>
            </a:r>
            <a:r>
              <a:rPr lang="en-US" sz="2000" b="1" dirty="0" smtClean="0"/>
              <a:t> Optics Design </a:t>
            </a:r>
            <a:r>
              <a:rPr lang="en-US" sz="2000" b="1" dirty="0"/>
              <a:t>M</a:t>
            </a:r>
            <a:r>
              <a:rPr lang="en-US" sz="2000" b="1" dirty="0" smtClean="0"/>
              <a:t>eeting</a:t>
            </a:r>
            <a:endParaRPr lang="en-US" sz="2000" b="1" dirty="0"/>
          </a:p>
          <a:p>
            <a:pPr algn="ctr"/>
            <a:r>
              <a:rPr lang="en-US" sz="2000" b="1" dirty="0" smtClean="0"/>
              <a:t>CERN, 24 February 2017</a:t>
            </a:r>
            <a:endParaRPr lang="ru-RU" sz="2000" b="1" dirty="0"/>
          </a:p>
        </p:txBody>
      </p:sp>
    </p:spTree>
    <p:extLst>
      <p:ext uri="{BB962C8B-B14F-4D97-AF65-F5344CB8AC3E}">
        <p14:creationId xmlns:p14="http://schemas.microsoft.com/office/powerpoint/2010/main" val="1615584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870802" y="175275"/>
            <a:ext cx="6985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n-US" altLang="ru-RU" sz="3200" b="1" dirty="0" smtClean="0">
                <a:solidFill>
                  <a:srgbClr val="800000"/>
                </a:solidFill>
                <a:effectLst>
                  <a:outerShdw blurRad="38100" dist="38100" dir="2700000" algn="tl">
                    <a:srgbClr val="C0C0C0"/>
                  </a:outerShdw>
                </a:effectLst>
              </a:rPr>
              <a:t>Preamble</a:t>
            </a:r>
            <a:endParaRPr lang="ru-RU" altLang="ru-RU" sz="3200" b="1" baseline="-25000" dirty="0">
              <a:solidFill>
                <a:srgbClr val="760000"/>
              </a:solidFill>
              <a:effectLst>
                <a:outerShdw blurRad="38100" dist="38100" dir="2700000" algn="tl">
                  <a:srgbClr val="000000">
                    <a:alpha val="43137"/>
                  </a:srgbClr>
                </a:outerShdw>
              </a:effectLst>
            </a:endParaRPr>
          </a:p>
        </p:txBody>
      </p:sp>
      <p:sp>
        <p:nvSpPr>
          <p:cNvPr id="5" name="TextBox 4"/>
          <p:cNvSpPr txBox="1"/>
          <p:nvPr/>
        </p:nvSpPr>
        <p:spPr>
          <a:xfrm>
            <a:off x="614149" y="787347"/>
            <a:ext cx="7997588" cy="2831544"/>
          </a:xfrm>
          <a:prstGeom prst="rect">
            <a:avLst/>
          </a:prstGeom>
          <a:noFill/>
        </p:spPr>
        <p:txBody>
          <a:bodyPr wrap="square" rtlCol="0">
            <a:spAutoFit/>
          </a:bodyPr>
          <a:lstStyle/>
          <a:p>
            <a:r>
              <a:rPr lang="en-US" dirty="0" smtClean="0"/>
              <a:t>X-Z coherent instability was discovered by K. </a:t>
            </a:r>
            <a:r>
              <a:rPr lang="en-US" dirty="0" err="1" smtClean="0"/>
              <a:t>Ohmi</a:t>
            </a:r>
            <a:r>
              <a:rPr lang="en-US" dirty="0" smtClean="0"/>
              <a:t> in strong-strong simulations and first reported at FCC Week in Rome, April 2016.</a:t>
            </a:r>
          </a:p>
          <a:p>
            <a:endParaRPr lang="en-US" sz="800" dirty="0"/>
          </a:p>
          <a:p>
            <a:r>
              <a:rPr lang="en-US" dirty="0" smtClean="0"/>
              <a:t>In September 2016 I also tried to reproduce this instability in </a:t>
            </a:r>
            <a:r>
              <a:rPr lang="en-US" dirty="0" err="1" smtClean="0"/>
              <a:t>quasy</a:t>
            </a:r>
            <a:r>
              <a:rPr lang="en-US" dirty="0" smtClean="0"/>
              <a:t>-strong-strong simulations. The first results were “positive”: the instability was observed. Then I found a logical bug in the model, and after fixing it the instability “disappeared”.</a:t>
            </a:r>
          </a:p>
          <a:p>
            <a:endParaRPr lang="en-US" sz="800" dirty="0"/>
          </a:p>
          <a:p>
            <a:r>
              <a:rPr lang="en-US" dirty="0" smtClean="0"/>
              <a:t>The instability “appeared” again after updating the model, which now accounts not only “crabbing” of the opposite bunch, but also its </a:t>
            </a:r>
            <a:r>
              <a:rPr lang="en-US" dirty="0"/>
              <a:t>complicated shape </a:t>
            </a:r>
            <a:r>
              <a:rPr lang="en-US" dirty="0" smtClean="0"/>
              <a:t>in X-Z plane. This was done in December 2016. In the next two months the code efficiency for such specific simulations was increased by about one order of magnitude.</a:t>
            </a:r>
          </a:p>
        </p:txBody>
      </p:sp>
      <p:sp>
        <p:nvSpPr>
          <p:cNvPr id="27" name="Text Box 4"/>
          <p:cNvSpPr txBox="1">
            <a:spLocks noChangeArrowheads="1"/>
          </p:cNvSpPr>
          <p:nvPr/>
        </p:nvSpPr>
        <p:spPr bwMode="auto">
          <a:xfrm>
            <a:off x="979984" y="3852000"/>
            <a:ext cx="6985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n-US" altLang="ru-RU" sz="2400" b="1" dirty="0">
                <a:solidFill>
                  <a:srgbClr val="002060"/>
                </a:solidFill>
                <a:effectLst>
                  <a:outerShdw blurRad="38100" dist="38100" dir="2700000" algn="tl">
                    <a:srgbClr val="C0C0C0"/>
                  </a:outerShdw>
                </a:effectLst>
              </a:rPr>
              <a:t>T</a:t>
            </a:r>
            <a:r>
              <a:rPr lang="en-US" altLang="ru-RU" sz="2400" b="1" dirty="0" smtClean="0">
                <a:solidFill>
                  <a:srgbClr val="002060"/>
                </a:solidFill>
                <a:effectLst>
                  <a:outerShdw blurRad="38100" dist="38100" dir="2700000" algn="tl">
                    <a:srgbClr val="C0C0C0"/>
                  </a:outerShdw>
                </a:effectLst>
              </a:rPr>
              <a:t>he </a:t>
            </a:r>
            <a:r>
              <a:rPr lang="en-US" altLang="ru-RU" sz="2400" b="1" dirty="0">
                <a:solidFill>
                  <a:srgbClr val="002060"/>
                </a:solidFill>
                <a:effectLst>
                  <a:outerShdw blurRad="38100" dist="38100" dir="2700000" algn="tl">
                    <a:srgbClr val="C0C0C0"/>
                  </a:outerShdw>
                </a:effectLst>
              </a:rPr>
              <a:t>main issues to be discussed</a:t>
            </a:r>
            <a:endParaRPr lang="ru-RU" altLang="ru-RU" sz="2400" b="1" baseline="-25000" dirty="0">
              <a:solidFill>
                <a:srgbClr val="002060"/>
              </a:solidFill>
              <a:effectLst>
                <a:outerShdw blurRad="38100" dist="38100" dir="2700000" algn="tl">
                  <a:srgbClr val="000000">
                    <a:alpha val="43137"/>
                  </a:srgbClr>
                </a:outerShdw>
              </a:effectLst>
            </a:endParaRPr>
          </a:p>
        </p:txBody>
      </p:sp>
      <p:sp>
        <p:nvSpPr>
          <p:cNvPr id="28" name="TextBox 27"/>
          <p:cNvSpPr txBox="1"/>
          <p:nvPr/>
        </p:nvSpPr>
        <p:spPr>
          <a:xfrm>
            <a:off x="682388" y="4354162"/>
            <a:ext cx="7861110" cy="1908215"/>
          </a:xfrm>
          <a:prstGeom prst="rect">
            <a:avLst/>
          </a:prstGeom>
          <a:noFill/>
        </p:spPr>
        <p:txBody>
          <a:bodyPr wrap="square" rtlCol="0">
            <a:spAutoFit/>
          </a:bodyPr>
          <a:lstStyle/>
          <a:p>
            <a:pPr marL="342900" indent="-342900">
              <a:buFont typeface="Wingdings" pitchFamily="2" charset="2"/>
              <a:buChar char="§"/>
            </a:pPr>
            <a:r>
              <a:rPr lang="en-US" sz="2000" dirty="0" smtClean="0"/>
              <a:t>The model. How it is possible that weak-strong simulations are capable of observing coherent instability?</a:t>
            </a:r>
          </a:p>
          <a:p>
            <a:endParaRPr lang="en-US" sz="600" dirty="0" smtClean="0"/>
          </a:p>
          <a:p>
            <a:pPr marL="342900" indent="-342900">
              <a:buFont typeface="Wingdings" pitchFamily="2" charset="2"/>
              <a:buChar char="§"/>
            </a:pPr>
            <a:r>
              <a:rPr lang="en-US" sz="2000" dirty="0" smtClean="0"/>
              <a:t>Examples of simulation results, some observations.</a:t>
            </a:r>
          </a:p>
          <a:p>
            <a:endParaRPr lang="en-US" sz="600" dirty="0" smtClean="0"/>
          </a:p>
          <a:p>
            <a:pPr marL="342900" indent="-342900">
              <a:buFont typeface="Wingdings" pitchFamily="2" charset="2"/>
              <a:buChar char="§"/>
            </a:pPr>
            <a:r>
              <a:rPr lang="en-US" sz="2000" dirty="0" smtClean="0"/>
              <a:t>The model for optimization. First attempts to overcome the instability.</a:t>
            </a:r>
          </a:p>
          <a:p>
            <a:endParaRPr lang="en-US" sz="600" dirty="0"/>
          </a:p>
          <a:p>
            <a:pPr marL="342900" indent="-342900">
              <a:buFont typeface="Wingdings" pitchFamily="2" charset="2"/>
              <a:buChar char="§"/>
            </a:pPr>
            <a:r>
              <a:rPr lang="en-US" sz="2000" dirty="0" smtClean="0"/>
              <a:t>The “what to do” list for the next week (and further).</a:t>
            </a:r>
            <a:endParaRPr lang="ru-RU" sz="2000" dirty="0"/>
          </a:p>
        </p:txBody>
      </p:sp>
    </p:spTree>
    <p:extLst>
      <p:ext uri="{BB962C8B-B14F-4D97-AF65-F5344CB8AC3E}">
        <p14:creationId xmlns:p14="http://schemas.microsoft.com/office/powerpoint/2010/main" val="41315415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95785" y="252977"/>
            <a:ext cx="8352429" cy="88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80000"/>
              </a:lnSpc>
              <a:spcBef>
                <a:spcPct val="50000"/>
              </a:spcBef>
              <a:defRPr/>
            </a:pPr>
            <a:r>
              <a:rPr lang="en-US" altLang="ru-RU" sz="3200" b="1" dirty="0" smtClean="0">
                <a:solidFill>
                  <a:srgbClr val="800000"/>
                </a:solidFill>
                <a:effectLst>
                  <a:outerShdw blurRad="38100" dist="38100" dir="2700000" algn="tl">
                    <a:srgbClr val="C0C0C0"/>
                  </a:outerShdw>
                </a:effectLst>
              </a:rPr>
              <a:t>Bunch Shape in </a:t>
            </a:r>
            <a:r>
              <a:rPr lang="en-US" altLang="ru-RU" sz="3200" b="1" dirty="0" smtClean="0">
                <a:solidFill>
                  <a:srgbClr val="800000"/>
                </a:solidFill>
                <a:effectLst>
                  <a:outerShdw blurRad="38100" dist="38100" dir="2700000" algn="tl">
                    <a:srgbClr val="C0C0C0"/>
                  </a:outerShdw>
                </a:effectLst>
              </a:rPr>
              <a:t>X-Z Plane</a:t>
            </a:r>
          </a:p>
          <a:p>
            <a:pPr algn="ctr">
              <a:lnSpc>
                <a:spcPct val="80000"/>
              </a:lnSpc>
              <a:spcBef>
                <a:spcPct val="50000"/>
              </a:spcBef>
              <a:defRPr/>
            </a:pP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0.55,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20 cm,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z </a:t>
            </a:r>
            <a:r>
              <a:rPr lang="en-US" altLang="ru-RU" sz="2000" b="1" dirty="0" smtClean="0">
                <a:solidFill>
                  <a:srgbClr val="002060"/>
                </a:solidFill>
                <a:effectLst>
                  <a:outerShdw blurRad="38100" dist="38100" dir="2700000" algn="tl">
                    <a:srgbClr val="C0C0C0"/>
                  </a:outerShdw>
                </a:effectLst>
                <a:sym typeface="Symbol"/>
              </a:rPr>
              <a:t>= 0.5 </a:t>
            </a:r>
            <a:r>
              <a:rPr lang="en-US" altLang="ru-RU" sz="2000" b="1" dirty="0">
                <a:solidFill>
                  <a:srgbClr val="002060"/>
                </a:solidFill>
                <a:effectLst>
                  <a:outerShdw blurRad="38100" dist="38100" dir="2700000" algn="tl">
                    <a:srgbClr val="C0C0C0"/>
                  </a:outerShdw>
                </a:effectLst>
                <a:sym typeface="Symbol"/>
              </a:rPr>
              <a:t>c</a:t>
            </a:r>
            <a:r>
              <a:rPr lang="en-US" altLang="ru-RU" sz="2000" b="1" dirty="0" smtClean="0">
                <a:solidFill>
                  <a:srgbClr val="002060"/>
                </a:solidFill>
                <a:effectLst>
                  <a:outerShdw blurRad="38100" dist="38100" dir="2700000" algn="tl">
                    <a:srgbClr val="C0C0C0"/>
                  </a:outerShdw>
                </a:effectLst>
                <a:sym typeface="Symbol"/>
              </a:rPr>
              <a:t>m, </a:t>
            </a:r>
            <a:r>
              <a:rPr lang="en-US" altLang="ru-RU" sz="2000" b="1" i="1" dirty="0" err="1" smtClean="0">
                <a:solidFill>
                  <a:srgbClr val="002060"/>
                </a:solidFill>
                <a:effectLst>
                  <a:outerShdw blurRad="38100" dist="38100" dir="2700000" algn="tl">
                    <a:srgbClr val="C0C0C0"/>
                  </a:outerShdw>
                </a:effectLst>
                <a:sym typeface="Symbol"/>
              </a:rPr>
              <a:t>N</a:t>
            </a:r>
            <a:r>
              <a:rPr lang="en-US" altLang="ru-RU" sz="2000" b="1" baseline="-25000" dirty="0" err="1" smtClean="0">
                <a:solidFill>
                  <a:srgbClr val="002060"/>
                </a:solidFill>
                <a:effectLst>
                  <a:outerShdw blurRad="38100" dist="38100" dir="2700000" algn="tl">
                    <a:srgbClr val="C0C0C0"/>
                  </a:outerShdw>
                </a:effectLst>
                <a:sym typeface="Symbol"/>
              </a:rPr>
              <a:t>p</a:t>
            </a:r>
            <a:r>
              <a:rPr lang="en-US" altLang="ru-RU" sz="2000" b="1" baseline="-25000" dirty="0" smtClean="0">
                <a:solidFill>
                  <a:srgbClr val="002060"/>
                </a:solidFill>
                <a:effectLst>
                  <a:outerShdw blurRad="38100" dist="38100" dir="2700000" algn="tl">
                    <a:srgbClr val="C0C0C0"/>
                  </a:outerShdw>
                </a:effectLst>
                <a:sym typeface="Symbol"/>
              </a:rPr>
              <a:t> </a:t>
            </a:r>
            <a:r>
              <a:rPr lang="en-US" altLang="ru-RU" sz="2000" b="1" dirty="0" smtClean="0">
                <a:solidFill>
                  <a:srgbClr val="002060"/>
                </a:solidFill>
                <a:effectLst>
                  <a:outerShdw blurRad="38100" dist="38100" dir="2700000" algn="tl">
                    <a:srgbClr val="C0C0C0"/>
                  </a:outerShdw>
                </a:effectLst>
                <a:sym typeface="Symbol"/>
              </a:rPr>
              <a:t>= 410</a:t>
            </a:r>
            <a:r>
              <a:rPr lang="en-US" altLang="ru-RU" sz="2000" b="1" baseline="30000" dirty="0" smtClean="0">
                <a:solidFill>
                  <a:srgbClr val="002060"/>
                </a:solidFill>
                <a:effectLst>
                  <a:outerShdw blurRad="38100" dist="38100" dir="2700000" algn="tl">
                    <a:srgbClr val="C0C0C0"/>
                  </a:outerShdw>
                </a:effectLst>
                <a:sym typeface="Symbol"/>
              </a:rPr>
              <a:t>10</a:t>
            </a:r>
            <a:endParaRPr lang="ru-RU" altLang="ru-RU" sz="2000" b="1" baseline="30000" dirty="0">
              <a:solidFill>
                <a:srgbClr val="002060"/>
              </a:solidFill>
              <a:effectLst>
                <a:outerShdw blurRad="38100" dist="38100" dir="2700000" algn="tl">
                  <a:srgbClr val="000000">
                    <a:alpha val="43137"/>
                  </a:srgbClr>
                </a:outerShdw>
              </a:effectLst>
            </a:endParaRPr>
          </a:p>
        </p:txBody>
      </p:sp>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1802" t="9868" r="1802" b="-659"/>
          <a:stretch/>
        </p:blipFill>
        <p:spPr>
          <a:xfrm>
            <a:off x="900000" y="1764000"/>
            <a:ext cx="3852000" cy="2484000"/>
          </a:xfrm>
          <a:prstGeom prst="rect">
            <a:avLst/>
          </a:prstGeom>
        </p:spPr>
      </p:pic>
      <p:pic>
        <p:nvPicPr>
          <p:cNvPr id="6" name="Рисунок 5"/>
          <p:cNvPicPr>
            <a:picLocks noChangeAspect="1"/>
          </p:cNvPicPr>
          <p:nvPr/>
        </p:nvPicPr>
        <p:blipFill rotWithShape="1">
          <a:blip r:embed="rId4">
            <a:extLst>
              <a:ext uri="{28A0092B-C50C-407E-A947-70E740481C1C}">
                <a14:useLocalDpi xmlns:a14="http://schemas.microsoft.com/office/drawing/2010/main" val="0"/>
              </a:ext>
            </a:extLst>
          </a:blip>
          <a:srcRect l="1802" t="9868" r="1802" b="-658"/>
          <a:stretch/>
        </p:blipFill>
        <p:spPr>
          <a:xfrm>
            <a:off x="5040000" y="1764000"/>
            <a:ext cx="3852000" cy="2484000"/>
          </a:xfrm>
          <a:prstGeom prst="rect">
            <a:avLst/>
          </a:prstGeom>
        </p:spPr>
      </p:pic>
      <p:pic>
        <p:nvPicPr>
          <p:cNvPr id="2" name="Рисунок 1"/>
          <p:cNvPicPr>
            <a:picLocks noChangeAspect="1"/>
          </p:cNvPicPr>
          <p:nvPr/>
        </p:nvPicPr>
        <p:blipFill rotWithShape="1">
          <a:blip r:embed="rId5">
            <a:extLst>
              <a:ext uri="{28A0092B-C50C-407E-A947-70E740481C1C}">
                <a14:useLocalDpi xmlns:a14="http://schemas.microsoft.com/office/drawing/2010/main" val="0"/>
              </a:ext>
            </a:extLst>
          </a:blip>
          <a:srcRect l="1802" t="9868" r="1802" b="-658"/>
          <a:stretch/>
        </p:blipFill>
        <p:spPr>
          <a:xfrm>
            <a:off x="900000" y="4284000"/>
            <a:ext cx="3852000" cy="2484000"/>
          </a:xfrm>
          <a:prstGeom prst="rect">
            <a:avLst/>
          </a:prstGeom>
        </p:spPr>
      </p:pic>
      <p:pic>
        <p:nvPicPr>
          <p:cNvPr id="3" name="Рисунок 2"/>
          <p:cNvPicPr>
            <a:picLocks noChangeAspect="1"/>
          </p:cNvPicPr>
          <p:nvPr/>
        </p:nvPicPr>
        <p:blipFill rotWithShape="1">
          <a:blip r:embed="rId6">
            <a:extLst>
              <a:ext uri="{28A0092B-C50C-407E-A947-70E740481C1C}">
                <a14:useLocalDpi xmlns:a14="http://schemas.microsoft.com/office/drawing/2010/main" val="0"/>
              </a:ext>
            </a:extLst>
          </a:blip>
          <a:srcRect l="1803" t="9869" r="1803" b="-656"/>
          <a:stretch/>
        </p:blipFill>
        <p:spPr>
          <a:xfrm>
            <a:off x="5040000" y="4284000"/>
            <a:ext cx="3852000" cy="2484000"/>
          </a:xfrm>
          <a:prstGeom prst="rect">
            <a:avLst/>
          </a:prstGeom>
        </p:spPr>
      </p:pic>
      <p:sp>
        <p:nvSpPr>
          <p:cNvPr id="7" name="TextBox 6"/>
          <p:cNvSpPr txBox="1"/>
          <p:nvPr/>
        </p:nvSpPr>
        <p:spPr>
          <a:xfrm>
            <a:off x="1377538" y="1332000"/>
            <a:ext cx="7659584" cy="369332"/>
          </a:xfrm>
          <a:prstGeom prst="rect">
            <a:avLst/>
          </a:prstGeom>
          <a:noFill/>
        </p:spPr>
        <p:txBody>
          <a:bodyPr wrap="square" rtlCol="0">
            <a:spAutoFit/>
          </a:bodyPr>
          <a:lstStyle/>
          <a:p>
            <a:r>
              <a:rPr lang="en-US" dirty="0" smtClean="0"/>
              <a:t>          </a:t>
            </a:r>
            <a:r>
              <a:rPr lang="en-US" sz="1600" dirty="0" smtClean="0"/>
              <a:t>Weak-strong (steady state)                        Strong-strong (one turn, evolved instability)</a:t>
            </a:r>
            <a:endParaRPr lang="ru-RU" sz="1600" dirty="0"/>
          </a:p>
        </p:txBody>
      </p:sp>
      <p:sp>
        <p:nvSpPr>
          <p:cNvPr id="8" name="TextBox 7"/>
          <p:cNvSpPr txBox="1"/>
          <p:nvPr/>
        </p:nvSpPr>
        <p:spPr>
          <a:xfrm rot="16200000">
            <a:off x="-1656460" y="3816000"/>
            <a:ext cx="4473818" cy="369332"/>
          </a:xfrm>
          <a:prstGeom prst="rect">
            <a:avLst/>
          </a:prstGeom>
          <a:noFill/>
        </p:spPr>
        <p:txBody>
          <a:bodyPr wrap="square" rtlCol="0">
            <a:spAutoFit/>
          </a:bodyPr>
          <a:lstStyle/>
          <a:p>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err="1" smtClean="0">
                <a:cs typeface="Times New Roman" pitchFamily="18" charset="0"/>
              </a:rPr>
              <a:t>Px</a:t>
            </a:r>
            <a:r>
              <a:rPr lang="en-US" dirty="0">
                <a:cs typeface="Times New Roman" pitchFamily="18" charset="0"/>
              </a:rPr>
              <a:t> /</a:t>
            </a:r>
            <a:r>
              <a:rPr lang="en-US" dirty="0" smtClean="0">
                <a:cs typeface="Times New Roman" pitchFamily="18" charset="0"/>
                <a:sym typeface="Symbol"/>
              </a:rPr>
              <a:t></a:t>
            </a:r>
            <a:r>
              <a:rPr lang="en-US" baseline="-25000" dirty="0" err="1" smtClean="0">
                <a:cs typeface="Times New Roman" pitchFamily="18" charset="0"/>
                <a:sym typeface="Symbol"/>
              </a:rPr>
              <a:t>px</a:t>
            </a:r>
            <a:r>
              <a:rPr lang="en-US" dirty="0" smtClean="0">
                <a:cs typeface="Times New Roman" pitchFamily="18" charset="0"/>
              </a:rPr>
              <a:t>  vs.  Z/</a:t>
            </a:r>
            <a:r>
              <a:rPr lang="en-US" dirty="0" smtClean="0">
                <a:cs typeface="Times New Roman" pitchFamily="18" charset="0"/>
                <a:sym typeface="Symbol"/>
              </a:rPr>
              <a:t></a:t>
            </a:r>
            <a:r>
              <a:rPr lang="en-US" baseline="-25000" dirty="0" smtClean="0">
                <a:cs typeface="Times New Roman" pitchFamily="18" charset="0"/>
                <a:sym typeface="Symbol"/>
              </a:rPr>
              <a:t>z</a:t>
            </a:r>
            <a:r>
              <a:rPr lang="en-US" dirty="0" smtClean="0">
                <a:cs typeface="Times New Roman" pitchFamily="18" charset="0"/>
              </a:rPr>
              <a:t>                      X/</a:t>
            </a:r>
            <a:r>
              <a:rPr lang="en-US" dirty="0" smtClean="0">
                <a:cs typeface="Times New Roman" pitchFamily="18" charset="0"/>
                <a:sym typeface="Symbol"/>
              </a:rPr>
              <a:t></a:t>
            </a:r>
            <a:r>
              <a:rPr lang="en-US" baseline="-25000" dirty="0" smtClean="0">
                <a:cs typeface="Times New Roman" pitchFamily="18" charset="0"/>
                <a:sym typeface="Symbol"/>
              </a:rPr>
              <a:t>x</a:t>
            </a:r>
            <a:r>
              <a:rPr lang="en-US" dirty="0" smtClean="0">
                <a:cs typeface="Times New Roman" pitchFamily="18" charset="0"/>
              </a:rPr>
              <a:t>  vs.  Z/</a:t>
            </a:r>
            <a:r>
              <a:rPr lang="en-US" dirty="0" smtClean="0">
                <a:cs typeface="Times New Roman" pitchFamily="18" charset="0"/>
                <a:sym typeface="Symbol"/>
              </a:rPr>
              <a:t></a:t>
            </a:r>
            <a:r>
              <a:rPr lang="en-US" baseline="-25000" dirty="0" smtClean="0">
                <a:cs typeface="Times New Roman" pitchFamily="18" charset="0"/>
                <a:sym typeface="Symbol"/>
              </a:rPr>
              <a:t>z</a:t>
            </a:r>
            <a:endParaRPr lang="ru-RU" dirty="0">
              <a:cs typeface="Times New Roman" pitchFamily="18" charset="0"/>
            </a:endParaRPr>
          </a:p>
        </p:txBody>
      </p:sp>
      <p:sp>
        <p:nvSpPr>
          <p:cNvPr id="9" name="TextBox 8"/>
          <p:cNvSpPr txBox="1"/>
          <p:nvPr/>
        </p:nvSpPr>
        <p:spPr>
          <a:xfrm>
            <a:off x="1484414" y="1836000"/>
            <a:ext cx="1674422" cy="707886"/>
          </a:xfrm>
          <a:prstGeom prst="rect">
            <a:avLst/>
          </a:prstGeom>
          <a:noFill/>
        </p:spPr>
        <p:txBody>
          <a:bodyPr wrap="square" rtlCol="0">
            <a:spAutoFit/>
          </a:bodyPr>
          <a:lstStyle/>
          <a:p>
            <a:r>
              <a:rPr lang="en-US" sz="1200" dirty="0" smtClean="0"/>
              <a:t>Crabbing angle (</a:t>
            </a:r>
            <a:r>
              <a:rPr lang="en-US" sz="1200" dirty="0" err="1" smtClean="0"/>
              <a:t>mrad</a:t>
            </a:r>
            <a:r>
              <a:rPr lang="en-US" sz="1200" dirty="0" smtClean="0"/>
              <a:t>):</a:t>
            </a:r>
          </a:p>
          <a:p>
            <a:endParaRPr lang="en-US" sz="200" dirty="0" smtClean="0"/>
          </a:p>
          <a:p>
            <a:r>
              <a:rPr lang="en-US" sz="1200" dirty="0"/>
              <a:t> </a:t>
            </a:r>
            <a:r>
              <a:rPr lang="en-US" sz="1200" dirty="0" smtClean="0"/>
              <a:t> 0.05   (from  &lt;XZ&gt;)</a:t>
            </a:r>
          </a:p>
          <a:p>
            <a:endParaRPr lang="en-US" sz="200" dirty="0"/>
          </a:p>
          <a:p>
            <a:r>
              <a:rPr lang="en-US" sz="1200" dirty="0" smtClean="0"/>
              <a:t>  0.10   (from slope)</a:t>
            </a:r>
          </a:p>
        </p:txBody>
      </p:sp>
      <p:sp>
        <p:nvSpPr>
          <p:cNvPr id="10" name="TextBox 9"/>
          <p:cNvSpPr txBox="1"/>
          <p:nvPr/>
        </p:nvSpPr>
        <p:spPr>
          <a:xfrm>
            <a:off x="5543796" y="1836000"/>
            <a:ext cx="1674422" cy="707886"/>
          </a:xfrm>
          <a:prstGeom prst="rect">
            <a:avLst/>
          </a:prstGeom>
          <a:noFill/>
        </p:spPr>
        <p:txBody>
          <a:bodyPr wrap="square" rtlCol="0">
            <a:spAutoFit/>
          </a:bodyPr>
          <a:lstStyle/>
          <a:p>
            <a:r>
              <a:rPr lang="en-US" sz="1200" dirty="0" smtClean="0"/>
              <a:t>Crabbing angle (</a:t>
            </a:r>
            <a:r>
              <a:rPr lang="en-US" sz="1200" dirty="0" err="1" smtClean="0"/>
              <a:t>mrad</a:t>
            </a:r>
            <a:r>
              <a:rPr lang="en-US" sz="1200" dirty="0" smtClean="0"/>
              <a:t>):</a:t>
            </a:r>
          </a:p>
          <a:p>
            <a:endParaRPr lang="en-US" sz="200" dirty="0" smtClean="0"/>
          </a:p>
          <a:p>
            <a:r>
              <a:rPr lang="en-US" sz="1200" dirty="0"/>
              <a:t> </a:t>
            </a:r>
            <a:r>
              <a:rPr lang="en-US" sz="1200" dirty="0" smtClean="0"/>
              <a:t> 0.04   (from  &lt;XZ&gt;)</a:t>
            </a:r>
          </a:p>
          <a:p>
            <a:endParaRPr lang="en-US" sz="200" dirty="0"/>
          </a:p>
          <a:p>
            <a:r>
              <a:rPr lang="en-US" sz="1200" dirty="0" smtClean="0"/>
              <a:t>  9.0     (from slope)</a:t>
            </a:r>
          </a:p>
        </p:txBody>
      </p:sp>
      <p:cxnSp>
        <p:nvCxnSpPr>
          <p:cNvPr id="12" name="Прямая со стрелкой 11"/>
          <p:cNvCxnSpPr/>
          <p:nvPr/>
        </p:nvCxnSpPr>
        <p:spPr>
          <a:xfrm>
            <a:off x="2627999" y="2484000"/>
            <a:ext cx="360000" cy="360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6696000" y="2484000"/>
            <a:ext cx="360000" cy="360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6" name="Объект 15"/>
          <p:cNvGraphicFramePr>
            <a:graphicFrameLocks noChangeAspect="1"/>
          </p:cNvGraphicFramePr>
          <p:nvPr>
            <p:extLst>
              <p:ext uri="{D42A27DB-BD31-4B8C-83A1-F6EECF244321}">
                <p14:modId xmlns:p14="http://schemas.microsoft.com/office/powerpoint/2010/main" val="4183177313"/>
              </p:ext>
            </p:extLst>
          </p:nvPr>
        </p:nvGraphicFramePr>
        <p:xfrm>
          <a:off x="1476000" y="4536000"/>
          <a:ext cx="1498492" cy="307092"/>
        </p:xfrm>
        <a:graphic>
          <a:graphicData uri="http://schemas.openxmlformats.org/presentationml/2006/ole">
            <mc:AlternateContent xmlns:mc="http://schemas.openxmlformats.org/markup-compatibility/2006">
              <mc:Choice xmlns:v="urn:schemas-microsoft-com:vml" Requires="v">
                <p:oleObj spid="_x0000_s1105" name="Формула" r:id="rId7" imgW="1130040" imgH="228600" progId="Equation.3">
                  <p:embed/>
                </p:oleObj>
              </mc:Choice>
              <mc:Fallback>
                <p:oleObj name="Формула" r:id="rId7" imgW="1130040" imgH="228600" progId="Equation.3">
                  <p:embed/>
                  <p:pic>
                    <p:nvPicPr>
                      <p:cNvPr id="0" name="Объект 10"/>
                      <p:cNvPicPr>
                        <a:picLocks noChangeAspect="1" noChangeArrowheads="1"/>
                      </p:cNvPicPr>
                      <p:nvPr/>
                    </p:nvPicPr>
                    <p:blipFill>
                      <a:blip r:embed="rId8"/>
                      <a:srcRect/>
                      <a:stretch>
                        <a:fillRect/>
                      </a:stretch>
                    </p:blipFill>
                    <p:spPr bwMode="auto">
                      <a:xfrm>
                        <a:off x="1476000" y="4536000"/>
                        <a:ext cx="1498492" cy="307092"/>
                      </a:xfrm>
                      <a:prstGeom prst="rect">
                        <a:avLst/>
                      </a:prstGeom>
                      <a:noFill/>
                      <a:ln>
                        <a:noFill/>
                      </a:ln>
                    </p:spPr>
                  </p:pic>
                </p:oleObj>
              </mc:Fallback>
            </mc:AlternateContent>
          </a:graphicData>
        </a:graphic>
      </p:graphicFrame>
      <p:graphicFrame>
        <p:nvGraphicFramePr>
          <p:cNvPr id="18" name="Объект 17"/>
          <p:cNvGraphicFramePr>
            <a:graphicFrameLocks noChangeAspect="1"/>
          </p:cNvGraphicFramePr>
          <p:nvPr>
            <p:extLst>
              <p:ext uri="{D42A27DB-BD31-4B8C-83A1-F6EECF244321}">
                <p14:modId xmlns:p14="http://schemas.microsoft.com/office/powerpoint/2010/main" val="706942517"/>
              </p:ext>
            </p:extLst>
          </p:nvPr>
        </p:nvGraphicFramePr>
        <p:xfrm>
          <a:off x="5580000" y="4536000"/>
          <a:ext cx="1498600" cy="307975"/>
        </p:xfrm>
        <a:graphic>
          <a:graphicData uri="http://schemas.openxmlformats.org/presentationml/2006/ole">
            <mc:AlternateContent xmlns:mc="http://schemas.openxmlformats.org/markup-compatibility/2006">
              <mc:Choice xmlns:v="urn:schemas-microsoft-com:vml" Requires="v">
                <p:oleObj spid="_x0000_s1106" name="Формула" r:id="rId9" imgW="1130040" imgH="228600" progId="Equation.3">
                  <p:embed/>
                </p:oleObj>
              </mc:Choice>
              <mc:Fallback>
                <p:oleObj name="Формула" r:id="rId9" imgW="1130040" imgH="228600" progId="Equation.3">
                  <p:embed/>
                  <p:pic>
                    <p:nvPicPr>
                      <p:cNvPr id="0" name="Объект 15"/>
                      <p:cNvPicPr>
                        <a:picLocks noChangeAspect="1" noChangeArrowheads="1"/>
                      </p:cNvPicPr>
                      <p:nvPr/>
                    </p:nvPicPr>
                    <p:blipFill>
                      <a:blip r:embed="rId10"/>
                      <a:srcRect/>
                      <a:stretch>
                        <a:fillRect/>
                      </a:stretch>
                    </p:blipFill>
                    <p:spPr bwMode="auto">
                      <a:xfrm>
                        <a:off x="5580000" y="4536000"/>
                        <a:ext cx="149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60788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827584" y="347979"/>
            <a:ext cx="6985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n-US" altLang="ru-RU" sz="3200" b="1" dirty="0" smtClean="0">
                <a:solidFill>
                  <a:srgbClr val="800000"/>
                </a:solidFill>
                <a:effectLst>
                  <a:outerShdw blurRad="38100" dist="38100" dir="2700000" algn="tl">
                    <a:srgbClr val="C0C0C0"/>
                  </a:outerShdw>
                </a:effectLst>
              </a:rPr>
              <a:t>Discussion (1)</a:t>
            </a:r>
            <a:endParaRPr lang="ru-RU" altLang="ru-RU" sz="3200" b="1" baseline="-25000" dirty="0">
              <a:solidFill>
                <a:srgbClr val="760000"/>
              </a:solidFill>
              <a:effectLst>
                <a:outerShdw blurRad="38100" dist="38100" dir="2700000" algn="tl">
                  <a:srgbClr val="000000">
                    <a:alpha val="43137"/>
                  </a:srgbClr>
                </a:outerShdw>
              </a:effectLst>
            </a:endParaRPr>
          </a:p>
        </p:txBody>
      </p:sp>
      <p:sp>
        <p:nvSpPr>
          <p:cNvPr id="2" name="TextBox 1"/>
          <p:cNvSpPr txBox="1"/>
          <p:nvPr/>
        </p:nvSpPr>
        <p:spPr>
          <a:xfrm>
            <a:off x="827585" y="1413164"/>
            <a:ext cx="7318888" cy="4062651"/>
          </a:xfrm>
          <a:prstGeom prst="rect">
            <a:avLst/>
          </a:prstGeom>
          <a:noFill/>
        </p:spPr>
        <p:txBody>
          <a:bodyPr wrap="square" rtlCol="0">
            <a:spAutoFit/>
          </a:bodyPr>
          <a:lstStyle/>
          <a:p>
            <a:pPr marL="285750" indent="-285750">
              <a:buFont typeface="Wingdings" pitchFamily="2" charset="2"/>
              <a:buChar char="§"/>
            </a:pPr>
            <a:r>
              <a:rPr lang="en-US" dirty="0" smtClean="0"/>
              <a:t>The transverse shift of slices during the interaction is small as compared to the “initial” slice offset (disruption parameter is small). So, we may consider the bunch shape “frozen” during collision time. This allows to use weak-strong simulation technique, but the opposite bunch shape should be updated every turn  =&gt;  quasi-strong-strong model.</a:t>
            </a:r>
          </a:p>
          <a:p>
            <a:endParaRPr lang="en-US" sz="1200" dirty="0"/>
          </a:p>
          <a:p>
            <a:pPr marL="285750" indent="-285750">
              <a:buFont typeface="Wingdings" pitchFamily="2" charset="2"/>
              <a:buChar char="§"/>
            </a:pPr>
            <a:r>
              <a:rPr lang="en-US" dirty="0" smtClean="0"/>
              <a:t>In this model there are no “wakes”. The head and tail oscillates somehow “synchronously”, but they are equal. There is no preferred direction. That is why the name “head-tail” does not seem quite appropriate for this instability.</a:t>
            </a:r>
          </a:p>
          <a:p>
            <a:endParaRPr lang="en-US" sz="1200" dirty="0"/>
          </a:p>
          <a:p>
            <a:pPr marL="285750" indent="-285750">
              <a:buFont typeface="Wingdings" pitchFamily="2" charset="2"/>
              <a:buChar char="§"/>
            </a:pPr>
            <a:r>
              <a:rPr lang="en-US" dirty="0" smtClean="0"/>
              <a:t>Observation of bunch crabbing from &lt;XZ&gt; values can be useful to detect the instability, but the actual crabbing of the center of bunch can be    mu-u-u-</a:t>
            </a:r>
            <a:r>
              <a:rPr lang="en-US" dirty="0" err="1" smtClean="0"/>
              <a:t>uch</a:t>
            </a:r>
            <a:r>
              <a:rPr lang="en-US" dirty="0" smtClean="0"/>
              <a:t> larger. That is why a simplified model (straight bunch shape with altering crab angle) failed to see this instability.</a:t>
            </a:r>
            <a:endParaRPr lang="ru-RU" dirty="0"/>
          </a:p>
        </p:txBody>
      </p:sp>
    </p:spTree>
    <p:extLst>
      <p:ext uri="{BB962C8B-B14F-4D97-AF65-F5344CB8AC3E}">
        <p14:creationId xmlns:p14="http://schemas.microsoft.com/office/powerpoint/2010/main" val="3114047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95785" y="252977"/>
            <a:ext cx="8352429" cy="88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80000"/>
              </a:lnSpc>
              <a:spcBef>
                <a:spcPct val="50000"/>
              </a:spcBef>
              <a:defRPr/>
            </a:pPr>
            <a:r>
              <a:rPr lang="en-US" altLang="ru-RU" sz="3200" b="1" dirty="0" smtClean="0">
                <a:solidFill>
                  <a:srgbClr val="800000"/>
                </a:solidFill>
                <a:effectLst>
                  <a:outerShdw blurRad="38100" dist="38100" dir="2700000" algn="tl">
                    <a:srgbClr val="C0C0C0"/>
                  </a:outerShdw>
                </a:effectLst>
              </a:rPr>
              <a:t>Another Exampl</a:t>
            </a:r>
            <a:r>
              <a:rPr lang="en-US" altLang="ru-RU" sz="3200" b="1" dirty="0" smtClean="0">
                <a:solidFill>
                  <a:srgbClr val="800000"/>
                </a:solidFill>
                <a:effectLst>
                  <a:outerShdw blurRad="38100" dist="38100" dir="2700000" algn="tl">
                    <a:srgbClr val="C0C0C0"/>
                  </a:outerShdw>
                </a:effectLst>
              </a:rPr>
              <a:t>e</a:t>
            </a:r>
          </a:p>
          <a:p>
            <a:pPr algn="ctr">
              <a:lnSpc>
                <a:spcPct val="80000"/>
              </a:lnSpc>
              <a:spcBef>
                <a:spcPct val="50000"/>
              </a:spcBef>
              <a:defRPr/>
            </a:pP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0.54,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50 cm,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z </a:t>
            </a:r>
            <a:r>
              <a:rPr lang="en-US" altLang="ru-RU" sz="2000" b="1" dirty="0" smtClean="0">
                <a:solidFill>
                  <a:srgbClr val="002060"/>
                </a:solidFill>
                <a:effectLst>
                  <a:outerShdw blurRad="38100" dist="38100" dir="2700000" algn="tl">
                    <a:srgbClr val="C0C0C0"/>
                  </a:outerShdw>
                </a:effectLst>
                <a:sym typeface="Symbol"/>
              </a:rPr>
              <a:t>= 0.5 </a:t>
            </a:r>
            <a:r>
              <a:rPr lang="en-US" altLang="ru-RU" sz="2000" b="1" dirty="0">
                <a:solidFill>
                  <a:srgbClr val="002060"/>
                </a:solidFill>
                <a:effectLst>
                  <a:outerShdw blurRad="38100" dist="38100" dir="2700000" algn="tl">
                    <a:srgbClr val="C0C0C0"/>
                  </a:outerShdw>
                </a:effectLst>
                <a:sym typeface="Symbol"/>
              </a:rPr>
              <a:t>c</a:t>
            </a:r>
            <a:r>
              <a:rPr lang="en-US" altLang="ru-RU" sz="2000" b="1" dirty="0" smtClean="0">
                <a:solidFill>
                  <a:srgbClr val="002060"/>
                </a:solidFill>
                <a:effectLst>
                  <a:outerShdw blurRad="38100" dist="38100" dir="2700000" algn="tl">
                    <a:srgbClr val="C0C0C0"/>
                  </a:outerShdw>
                </a:effectLst>
                <a:sym typeface="Symbol"/>
              </a:rPr>
              <a:t>m, </a:t>
            </a:r>
            <a:r>
              <a:rPr lang="en-US" altLang="ru-RU" sz="2000" b="1" i="1" dirty="0" err="1" smtClean="0">
                <a:solidFill>
                  <a:srgbClr val="002060"/>
                </a:solidFill>
                <a:effectLst>
                  <a:outerShdw blurRad="38100" dist="38100" dir="2700000" algn="tl">
                    <a:srgbClr val="C0C0C0"/>
                  </a:outerShdw>
                </a:effectLst>
                <a:sym typeface="Symbol"/>
              </a:rPr>
              <a:t>N</a:t>
            </a:r>
            <a:r>
              <a:rPr lang="en-US" altLang="ru-RU" sz="2000" b="1" baseline="-25000" dirty="0" err="1" smtClean="0">
                <a:solidFill>
                  <a:srgbClr val="002060"/>
                </a:solidFill>
                <a:effectLst>
                  <a:outerShdw blurRad="38100" dist="38100" dir="2700000" algn="tl">
                    <a:srgbClr val="C0C0C0"/>
                  </a:outerShdw>
                </a:effectLst>
                <a:sym typeface="Symbol"/>
              </a:rPr>
              <a:t>p</a:t>
            </a:r>
            <a:r>
              <a:rPr lang="en-US" altLang="ru-RU" sz="2000" b="1" baseline="-25000" dirty="0" smtClean="0">
                <a:solidFill>
                  <a:srgbClr val="002060"/>
                </a:solidFill>
                <a:effectLst>
                  <a:outerShdw blurRad="38100" dist="38100" dir="2700000" algn="tl">
                    <a:srgbClr val="C0C0C0"/>
                  </a:outerShdw>
                </a:effectLst>
                <a:sym typeface="Symbol"/>
              </a:rPr>
              <a:t> </a:t>
            </a:r>
            <a:r>
              <a:rPr lang="en-US" altLang="ru-RU" sz="2000" b="1" dirty="0" smtClean="0">
                <a:solidFill>
                  <a:srgbClr val="002060"/>
                </a:solidFill>
                <a:effectLst>
                  <a:outerShdw blurRad="38100" dist="38100" dir="2700000" algn="tl">
                    <a:srgbClr val="C0C0C0"/>
                  </a:outerShdw>
                </a:effectLst>
                <a:sym typeface="Symbol"/>
              </a:rPr>
              <a:t>= 410</a:t>
            </a:r>
            <a:r>
              <a:rPr lang="en-US" altLang="ru-RU" sz="2000" b="1" baseline="30000" dirty="0" smtClean="0">
                <a:solidFill>
                  <a:srgbClr val="002060"/>
                </a:solidFill>
                <a:effectLst>
                  <a:outerShdw blurRad="38100" dist="38100" dir="2700000" algn="tl">
                    <a:srgbClr val="C0C0C0"/>
                  </a:outerShdw>
                </a:effectLst>
                <a:sym typeface="Symbol"/>
              </a:rPr>
              <a:t>10</a:t>
            </a:r>
            <a:endParaRPr lang="ru-RU" altLang="ru-RU" sz="2000" b="1" baseline="30000" dirty="0">
              <a:solidFill>
                <a:srgbClr val="002060"/>
              </a:solidFill>
              <a:effectLst>
                <a:outerShdw blurRad="38100" dist="38100" dir="2700000" algn="tl">
                  <a:srgbClr val="000000">
                    <a:alpha val="43137"/>
                  </a:srgbClr>
                </a:outerShdw>
              </a:effectLst>
            </a:endParaRPr>
          </a:p>
        </p:txBody>
      </p:sp>
      <p:pic>
        <p:nvPicPr>
          <p:cNvPr id="3" name="Рисунок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00" y="4500000"/>
            <a:ext cx="3333750" cy="2286000"/>
          </a:xfrm>
          <a:prstGeom prst="rect">
            <a:avLst/>
          </a:prstGeom>
        </p:spPr>
      </p:pic>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24000" y="4500000"/>
            <a:ext cx="3333750" cy="2286000"/>
          </a:xfrm>
          <a:prstGeom prst="rect">
            <a:avLst/>
          </a:prstGeom>
        </p:spPr>
      </p:pic>
      <p:pic>
        <p:nvPicPr>
          <p:cNvPr id="9" name="fig1.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216000" y="1260000"/>
            <a:ext cx="4001059" cy="2743583"/>
          </a:xfrm>
          <a:prstGeom prst="rect">
            <a:avLst/>
          </a:prstGeom>
        </p:spPr>
      </p:pic>
      <p:pic>
        <p:nvPicPr>
          <p:cNvPr id="10" name="fig2.gif">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4644000" y="1260000"/>
            <a:ext cx="4001059" cy="2743583"/>
          </a:xfrm>
          <a:prstGeom prst="rect">
            <a:avLst/>
          </a:prstGeom>
        </p:spPr>
      </p:pic>
      <p:sp>
        <p:nvSpPr>
          <p:cNvPr id="11" name="TextBox 10"/>
          <p:cNvSpPr txBox="1"/>
          <p:nvPr/>
        </p:nvSpPr>
        <p:spPr>
          <a:xfrm>
            <a:off x="1721324" y="4166294"/>
            <a:ext cx="6436426" cy="369332"/>
          </a:xfrm>
          <a:prstGeom prst="rect">
            <a:avLst/>
          </a:prstGeom>
          <a:noFill/>
        </p:spPr>
        <p:txBody>
          <a:bodyPr wrap="square" rtlCol="0">
            <a:spAutoFit/>
          </a:bodyPr>
          <a:lstStyle/>
          <a:p>
            <a:r>
              <a:rPr lang="en-US" dirty="0" err="1" smtClean="0"/>
              <a:t>Emitt_x</a:t>
            </a:r>
            <a:r>
              <a:rPr lang="en-US" dirty="0" smtClean="0"/>
              <a:t> (cm)                                                          </a:t>
            </a:r>
            <a:r>
              <a:rPr lang="en-US" dirty="0" err="1" smtClean="0"/>
              <a:t>Emitt_y</a:t>
            </a:r>
            <a:r>
              <a:rPr lang="en-US" dirty="0" smtClean="0"/>
              <a:t> (cm)</a:t>
            </a:r>
            <a:endParaRPr lang="ru-RU" dirty="0"/>
          </a:p>
        </p:txBody>
      </p:sp>
    </p:spTree>
    <p:extLst>
      <p:ext uri="{BB962C8B-B14F-4D97-AF65-F5344CB8AC3E}">
        <p14:creationId xmlns:p14="http://schemas.microsoft.com/office/powerpoint/2010/main" val="286230009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video>
              <p:cMediaNode vol="80000">
                <p:cTn id="13" fill="hold" display="0">
                  <p:stCondLst>
                    <p:cond delay="indefinite"/>
                  </p:stCondLst>
                </p:cTn>
                <p:tgtEl>
                  <p:spTgt spid="10"/>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827584" y="347979"/>
            <a:ext cx="69850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defRPr/>
            </a:pPr>
            <a:r>
              <a:rPr lang="en-US" altLang="ru-RU" sz="3200" b="1" dirty="0" smtClean="0">
                <a:solidFill>
                  <a:srgbClr val="800000"/>
                </a:solidFill>
                <a:effectLst>
                  <a:outerShdw blurRad="38100" dist="38100" dir="2700000" algn="tl">
                    <a:srgbClr val="C0C0C0"/>
                  </a:outerShdw>
                </a:effectLst>
              </a:rPr>
              <a:t>Discussion (2)</a:t>
            </a:r>
            <a:endParaRPr lang="ru-RU" altLang="ru-RU" sz="3200" b="1" baseline="-25000" dirty="0">
              <a:solidFill>
                <a:srgbClr val="760000"/>
              </a:solidFill>
              <a:effectLst>
                <a:outerShdw blurRad="38100" dist="38100" dir="2700000" algn="tl">
                  <a:srgbClr val="000000">
                    <a:alpha val="43137"/>
                  </a:srgbClr>
                </a:outerShdw>
              </a:effectLst>
            </a:endParaRPr>
          </a:p>
        </p:txBody>
      </p:sp>
      <p:sp>
        <p:nvSpPr>
          <p:cNvPr id="3" name="TextBox 2"/>
          <p:cNvSpPr txBox="1"/>
          <p:nvPr/>
        </p:nvSpPr>
        <p:spPr>
          <a:xfrm>
            <a:off x="827585" y="1413164"/>
            <a:ext cx="7413890" cy="4985980"/>
          </a:xfrm>
          <a:prstGeom prst="rect">
            <a:avLst/>
          </a:prstGeom>
          <a:noFill/>
        </p:spPr>
        <p:txBody>
          <a:bodyPr wrap="square" rtlCol="0">
            <a:spAutoFit/>
          </a:bodyPr>
          <a:lstStyle/>
          <a:p>
            <a:pPr marL="285750" indent="-285750">
              <a:buFont typeface="Wingdings" pitchFamily="2" charset="2"/>
              <a:buChar char="§"/>
            </a:pPr>
            <a:r>
              <a:rPr lang="en-US" dirty="0" smtClean="0"/>
              <a:t>The luminosity is affected mainly by the vertical emittance growth due to explicit betatron coupling and the horizontal emittance blowup. Therefore, we </a:t>
            </a:r>
            <a:r>
              <a:rPr lang="en-US" b="1" dirty="0"/>
              <a:t>must</a:t>
            </a:r>
            <a:r>
              <a:rPr lang="en-US" dirty="0"/>
              <a:t> stay below the threshold of this instability</a:t>
            </a:r>
            <a:r>
              <a:rPr lang="en-US" dirty="0" smtClean="0"/>
              <a:t>.</a:t>
            </a:r>
          </a:p>
          <a:p>
            <a:endParaRPr lang="en-US" sz="1200" dirty="0"/>
          </a:p>
          <a:p>
            <a:pPr marL="285750" indent="-285750">
              <a:buFont typeface="Wingdings" pitchFamily="2" charset="2"/>
              <a:buChar char="§"/>
            </a:pPr>
            <a:r>
              <a:rPr lang="en-US" dirty="0" smtClean="0"/>
              <a:t>The instability itself is 2D, it does not depend on the vertical dimension. Thus, to perform optimization, we may use a simplified model without explicit coupling.</a:t>
            </a:r>
          </a:p>
          <a:p>
            <a:endParaRPr lang="en-US" sz="1200" dirty="0"/>
          </a:p>
          <a:p>
            <a:pPr marL="285750" indent="-285750">
              <a:buFont typeface="Wingdings" pitchFamily="2" charset="2"/>
              <a:buChar char="§"/>
            </a:pPr>
            <a:r>
              <a:rPr lang="en-US" dirty="0" smtClean="0"/>
              <a:t>Furthermore, to simplify the task, we temporarily turned beamstrahlung OFF  to get rid of </a:t>
            </a:r>
            <a:r>
              <a:rPr lang="en-US" i="1" dirty="0" smtClean="0">
                <a:sym typeface="Symbol"/>
              </a:rPr>
              <a:t></a:t>
            </a:r>
            <a:r>
              <a:rPr lang="en-US" baseline="-25000" dirty="0" smtClean="0"/>
              <a:t>z</a:t>
            </a:r>
            <a:r>
              <a:rPr lang="en-US" dirty="0" smtClean="0"/>
              <a:t> dependence on the other parameters.</a:t>
            </a:r>
          </a:p>
          <a:p>
            <a:endParaRPr lang="en-US" sz="1200" dirty="0"/>
          </a:p>
          <a:p>
            <a:pPr marL="285750" indent="-285750">
              <a:buFont typeface="Wingdings" pitchFamily="2" charset="2"/>
              <a:buChar char="§"/>
            </a:pPr>
            <a:r>
              <a:rPr lang="en-US" dirty="0" smtClean="0"/>
              <a:t>The parameters to be optimized: </a:t>
            </a:r>
            <a:r>
              <a:rPr lang="en-US" i="1" dirty="0" smtClean="0">
                <a:sym typeface="Symbol"/>
              </a:rPr>
              <a:t></a:t>
            </a:r>
            <a:r>
              <a:rPr lang="en-US" baseline="-25000" dirty="0" smtClean="0">
                <a:sym typeface="Symbol"/>
              </a:rPr>
              <a:t>x</a:t>
            </a:r>
            <a:r>
              <a:rPr lang="en-US" dirty="0" smtClean="0">
                <a:sym typeface="Symbol"/>
              </a:rPr>
              <a:t>, </a:t>
            </a:r>
            <a:r>
              <a:rPr lang="en-US" i="1" dirty="0" smtClean="0">
                <a:sym typeface="Symbol"/>
              </a:rPr>
              <a:t></a:t>
            </a:r>
            <a:r>
              <a:rPr lang="en-US" baseline="-25000" dirty="0" smtClean="0">
                <a:sym typeface="Symbol"/>
              </a:rPr>
              <a:t>x</a:t>
            </a:r>
            <a:r>
              <a:rPr lang="en-US" dirty="0" smtClean="0">
                <a:sym typeface="Symbol"/>
              </a:rPr>
              <a:t>, </a:t>
            </a:r>
            <a:r>
              <a:rPr lang="en-US" i="1" dirty="0" smtClean="0">
                <a:sym typeface="Symbol"/>
              </a:rPr>
              <a:t></a:t>
            </a:r>
            <a:r>
              <a:rPr lang="en-US" baseline="-25000" dirty="0" smtClean="0">
                <a:sym typeface="Symbol"/>
              </a:rPr>
              <a:t>x</a:t>
            </a:r>
            <a:r>
              <a:rPr lang="en-US" dirty="0" smtClean="0">
                <a:sym typeface="Symbol"/>
              </a:rPr>
              <a:t>, </a:t>
            </a:r>
            <a:r>
              <a:rPr lang="en-US" i="1" dirty="0" smtClean="0">
                <a:sym typeface="Symbol"/>
              </a:rPr>
              <a:t></a:t>
            </a:r>
            <a:r>
              <a:rPr lang="en-US" baseline="-25000" dirty="0" smtClean="0">
                <a:sym typeface="Symbol"/>
              </a:rPr>
              <a:t>z</a:t>
            </a:r>
            <a:r>
              <a:rPr lang="en-US" dirty="0" smtClean="0">
                <a:sym typeface="Symbol"/>
              </a:rPr>
              <a:t>, </a:t>
            </a:r>
            <a:r>
              <a:rPr lang="en-US" i="1" dirty="0" smtClean="0">
                <a:sym typeface="Symbol"/>
              </a:rPr>
              <a:t></a:t>
            </a:r>
            <a:r>
              <a:rPr lang="en-US" baseline="-25000" dirty="0" smtClean="0">
                <a:sym typeface="Symbol"/>
              </a:rPr>
              <a:t>z</a:t>
            </a:r>
            <a:r>
              <a:rPr lang="en-US" dirty="0" smtClean="0">
                <a:sym typeface="Symbol"/>
              </a:rPr>
              <a:t>, </a:t>
            </a:r>
            <a:r>
              <a:rPr lang="en-US" i="1" dirty="0" err="1" smtClean="0">
                <a:sym typeface="Symbol"/>
              </a:rPr>
              <a:t>N</a:t>
            </a:r>
            <a:r>
              <a:rPr lang="en-US" baseline="-25000" dirty="0" err="1" smtClean="0">
                <a:sym typeface="Symbol"/>
              </a:rPr>
              <a:t>p</a:t>
            </a:r>
            <a:r>
              <a:rPr lang="en-US" dirty="0" smtClean="0">
                <a:sym typeface="Symbol"/>
              </a:rPr>
              <a:t>. The main goal is to understand how the </a:t>
            </a:r>
            <a:r>
              <a:rPr lang="en-US" dirty="0"/>
              <a:t>threshold of this </a:t>
            </a:r>
            <a:r>
              <a:rPr lang="en-US" dirty="0" smtClean="0"/>
              <a:t>instability can be raised. After that we should turn beamstrahlung ON to find a self-consistent solution.</a:t>
            </a:r>
          </a:p>
          <a:p>
            <a:endParaRPr lang="en-US" sz="1200" dirty="0"/>
          </a:p>
          <a:p>
            <a:pPr marL="285750" indent="-285750">
              <a:buFont typeface="Wingdings" pitchFamily="2" charset="2"/>
              <a:buChar char="§"/>
            </a:pPr>
            <a:r>
              <a:rPr lang="en-US" dirty="0" smtClean="0"/>
              <a:t>It was clear from the very beginning that decrease of </a:t>
            </a:r>
            <a:r>
              <a:rPr lang="en-US" i="1" dirty="0">
                <a:sym typeface="Symbol"/>
              </a:rPr>
              <a:t></a:t>
            </a:r>
            <a:r>
              <a:rPr lang="en-US" baseline="-25000" dirty="0">
                <a:sym typeface="Symbol"/>
              </a:rPr>
              <a:t>x</a:t>
            </a:r>
            <a:r>
              <a:rPr lang="en-US" dirty="0" smtClean="0"/>
              <a:t> helps. Our goal should be to keep </a:t>
            </a:r>
            <a:r>
              <a:rPr lang="en-US" i="1" dirty="0">
                <a:sym typeface="Symbol"/>
              </a:rPr>
              <a:t></a:t>
            </a:r>
            <a:r>
              <a:rPr lang="en-US" baseline="-25000" dirty="0">
                <a:sym typeface="Symbol"/>
              </a:rPr>
              <a:t>x</a:t>
            </a:r>
            <a:r>
              <a:rPr lang="en-US" dirty="0"/>
              <a:t> </a:t>
            </a:r>
            <a:r>
              <a:rPr lang="en-US" dirty="0" smtClean="0"/>
              <a:t>not too small (e.g. </a:t>
            </a:r>
            <a:r>
              <a:rPr lang="en-US" dirty="0" smtClean="0">
                <a:sym typeface="Symbol"/>
              </a:rPr>
              <a:t> </a:t>
            </a:r>
            <a:r>
              <a:rPr lang="en-US" dirty="0" smtClean="0"/>
              <a:t>20 cm) and adjust the other parameters in order to obtain maximum luminosity, while it is below the instability </a:t>
            </a:r>
            <a:r>
              <a:rPr lang="en-US" dirty="0"/>
              <a:t>threshold</a:t>
            </a:r>
            <a:r>
              <a:rPr lang="en-US" dirty="0" smtClean="0"/>
              <a:t>.</a:t>
            </a:r>
            <a:endParaRPr lang="ru-RU" dirty="0"/>
          </a:p>
        </p:txBody>
      </p:sp>
    </p:spTree>
    <p:extLst>
      <p:ext uri="{BB962C8B-B14F-4D97-AF65-F5344CB8AC3E}">
        <p14:creationId xmlns:p14="http://schemas.microsoft.com/office/powerpoint/2010/main" val="401578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6000" y="1476000"/>
            <a:ext cx="3667125" cy="2514600"/>
          </a:xfrm>
          <a:prstGeom prst="rect">
            <a:avLst/>
          </a:prstGeom>
        </p:spPr>
      </p:pic>
      <p:sp>
        <p:nvSpPr>
          <p:cNvPr id="4" name="Text Box 4"/>
          <p:cNvSpPr txBox="1">
            <a:spLocks noChangeArrowheads="1"/>
          </p:cNvSpPr>
          <p:nvPr/>
        </p:nvSpPr>
        <p:spPr bwMode="auto">
          <a:xfrm>
            <a:off x="395785" y="252977"/>
            <a:ext cx="8352429" cy="88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80000"/>
              </a:lnSpc>
              <a:spcBef>
                <a:spcPct val="50000"/>
              </a:spcBef>
              <a:defRPr/>
            </a:pPr>
            <a:r>
              <a:rPr lang="en-US" altLang="ru-RU" sz="3200" b="1" dirty="0" smtClean="0">
                <a:solidFill>
                  <a:srgbClr val="800000"/>
                </a:solidFill>
                <a:effectLst>
                  <a:outerShdw blurRad="38100" dist="38100" dir="2700000" algn="tl">
                    <a:srgbClr val="C0C0C0"/>
                  </a:outerShdw>
                </a:effectLst>
              </a:rPr>
              <a:t>Dependence on </a:t>
            </a:r>
            <a:r>
              <a:rPr lang="en-US" altLang="ru-RU" sz="3200" b="1" i="1" dirty="0" smtClean="0">
                <a:solidFill>
                  <a:srgbClr val="800000"/>
                </a:solidFill>
                <a:effectLst>
                  <a:outerShdw blurRad="38100" dist="38100" dir="2700000" algn="tl">
                    <a:srgbClr val="C0C0C0"/>
                  </a:outerShdw>
                </a:effectLst>
                <a:sym typeface="Symbol"/>
              </a:rPr>
              <a:t></a:t>
            </a:r>
            <a:r>
              <a:rPr lang="en-US" altLang="ru-RU" sz="3200" b="1" baseline="-25000" dirty="0" smtClean="0">
                <a:solidFill>
                  <a:srgbClr val="800000"/>
                </a:solidFill>
                <a:effectLst>
                  <a:outerShdw blurRad="38100" dist="38100" dir="2700000" algn="tl">
                    <a:srgbClr val="C0C0C0"/>
                  </a:outerShdw>
                </a:effectLst>
              </a:rPr>
              <a:t>z</a:t>
            </a:r>
            <a:endParaRPr lang="en-US" altLang="ru-RU" sz="3200" b="1" baseline="-25000" dirty="0" smtClean="0">
              <a:solidFill>
                <a:srgbClr val="800000"/>
              </a:solidFill>
              <a:effectLst>
                <a:outerShdw blurRad="38100" dist="38100" dir="2700000" algn="tl">
                  <a:srgbClr val="C0C0C0"/>
                </a:outerShdw>
              </a:effectLst>
            </a:endParaRPr>
          </a:p>
          <a:p>
            <a:pPr algn="ctr">
              <a:lnSpc>
                <a:spcPct val="80000"/>
              </a:lnSpc>
              <a:spcBef>
                <a:spcPct val="50000"/>
              </a:spcBef>
              <a:defRPr/>
            </a:pP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0.55,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x </a:t>
            </a:r>
            <a:r>
              <a:rPr lang="en-US" altLang="ru-RU" sz="2000" b="1" dirty="0" smtClean="0">
                <a:solidFill>
                  <a:srgbClr val="002060"/>
                </a:solidFill>
                <a:effectLst>
                  <a:outerShdw blurRad="38100" dist="38100" dir="2700000" algn="tl">
                    <a:srgbClr val="C0C0C0"/>
                  </a:outerShdw>
                </a:effectLst>
                <a:sym typeface="Symbol"/>
              </a:rPr>
              <a:t>= 20 cm, </a:t>
            </a:r>
            <a:r>
              <a:rPr lang="en-US" altLang="ru-RU" sz="2000" b="1" i="1" dirty="0" smtClean="0">
                <a:solidFill>
                  <a:srgbClr val="002060"/>
                </a:solidFill>
                <a:effectLst>
                  <a:outerShdw blurRad="38100" dist="38100" dir="2700000" algn="tl">
                    <a:srgbClr val="C0C0C0"/>
                  </a:outerShdw>
                </a:effectLst>
                <a:sym typeface="Symbol"/>
              </a:rPr>
              <a:t></a:t>
            </a:r>
            <a:r>
              <a:rPr lang="en-US" altLang="ru-RU" sz="2000" b="1" baseline="-25000" dirty="0" smtClean="0">
                <a:solidFill>
                  <a:srgbClr val="002060"/>
                </a:solidFill>
                <a:effectLst>
                  <a:outerShdw blurRad="38100" dist="38100" dir="2700000" algn="tl">
                    <a:srgbClr val="C0C0C0"/>
                  </a:outerShdw>
                </a:effectLst>
                <a:sym typeface="Symbol"/>
              </a:rPr>
              <a:t>z </a:t>
            </a:r>
            <a:r>
              <a:rPr lang="en-US" altLang="ru-RU" sz="2000" b="1" dirty="0" smtClean="0">
                <a:solidFill>
                  <a:srgbClr val="002060"/>
                </a:solidFill>
                <a:effectLst>
                  <a:outerShdw blurRad="38100" dist="38100" dir="2700000" algn="tl">
                    <a:srgbClr val="C0C0C0"/>
                  </a:outerShdw>
                </a:effectLst>
                <a:sym typeface="Symbol"/>
              </a:rPr>
              <a:t>= 0.5 </a:t>
            </a:r>
            <a:r>
              <a:rPr lang="en-US" altLang="ru-RU" sz="2000" b="1" dirty="0">
                <a:solidFill>
                  <a:srgbClr val="002060"/>
                </a:solidFill>
                <a:effectLst>
                  <a:outerShdw blurRad="38100" dist="38100" dir="2700000" algn="tl">
                    <a:srgbClr val="C0C0C0"/>
                  </a:outerShdw>
                </a:effectLst>
                <a:sym typeface="Symbol"/>
              </a:rPr>
              <a:t>c</a:t>
            </a:r>
            <a:r>
              <a:rPr lang="en-US" altLang="ru-RU" sz="2000" b="1" dirty="0" smtClean="0">
                <a:solidFill>
                  <a:srgbClr val="002060"/>
                </a:solidFill>
                <a:effectLst>
                  <a:outerShdw blurRad="38100" dist="38100" dir="2700000" algn="tl">
                    <a:srgbClr val="C0C0C0"/>
                  </a:outerShdw>
                </a:effectLst>
                <a:sym typeface="Symbol"/>
              </a:rPr>
              <a:t>m, </a:t>
            </a:r>
            <a:r>
              <a:rPr lang="en-US" altLang="ru-RU" sz="2000" b="1" i="1" dirty="0" err="1" smtClean="0">
                <a:solidFill>
                  <a:srgbClr val="002060"/>
                </a:solidFill>
                <a:effectLst>
                  <a:outerShdw blurRad="38100" dist="38100" dir="2700000" algn="tl">
                    <a:srgbClr val="C0C0C0"/>
                  </a:outerShdw>
                </a:effectLst>
                <a:sym typeface="Symbol"/>
              </a:rPr>
              <a:t>N</a:t>
            </a:r>
            <a:r>
              <a:rPr lang="en-US" altLang="ru-RU" sz="2000" b="1" baseline="-25000" dirty="0" err="1" smtClean="0">
                <a:solidFill>
                  <a:srgbClr val="002060"/>
                </a:solidFill>
                <a:effectLst>
                  <a:outerShdw blurRad="38100" dist="38100" dir="2700000" algn="tl">
                    <a:srgbClr val="C0C0C0"/>
                  </a:outerShdw>
                </a:effectLst>
                <a:sym typeface="Symbol"/>
              </a:rPr>
              <a:t>p</a:t>
            </a:r>
            <a:r>
              <a:rPr lang="en-US" altLang="ru-RU" sz="2000" b="1" baseline="-25000" dirty="0" smtClean="0">
                <a:solidFill>
                  <a:srgbClr val="002060"/>
                </a:solidFill>
                <a:effectLst>
                  <a:outerShdw blurRad="38100" dist="38100" dir="2700000" algn="tl">
                    <a:srgbClr val="C0C0C0"/>
                  </a:outerShdw>
                </a:effectLst>
                <a:sym typeface="Symbol"/>
              </a:rPr>
              <a:t> </a:t>
            </a:r>
            <a:r>
              <a:rPr lang="en-US" altLang="ru-RU" sz="2000" b="1" dirty="0" smtClean="0">
                <a:solidFill>
                  <a:srgbClr val="002060"/>
                </a:solidFill>
                <a:effectLst>
                  <a:outerShdw blurRad="38100" dist="38100" dir="2700000" algn="tl">
                    <a:srgbClr val="C0C0C0"/>
                  </a:outerShdw>
                </a:effectLst>
                <a:sym typeface="Symbol"/>
              </a:rPr>
              <a:t>= 310</a:t>
            </a:r>
            <a:r>
              <a:rPr lang="en-US" altLang="ru-RU" sz="2000" b="1" baseline="30000" dirty="0" smtClean="0">
                <a:solidFill>
                  <a:srgbClr val="002060"/>
                </a:solidFill>
                <a:effectLst>
                  <a:outerShdw blurRad="38100" dist="38100" dir="2700000" algn="tl">
                    <a:srgbClr val="C0C0C0"/>
                  </a:outerShdw>
                </a:effectLst>
                <a:sym typeface="Symbol"/>
              </a:rPr>
              <a:t>10</a:t>
            </a:r>
            <a:endParaRPr lang="ru-RU" altLang="ru-RU" sz="2000" b="1" baseline="30000" dirty="0">
              <a:solidFill>
                <a:srgbClr val="002060"/>
              </a:solidFill>
              <a:effectLst>
                <a:outerShdw blurRad="38100" dist="38100" dir="2700000" algn="tl">
                  <a:srgbClr val="000000">
                    <a:alpha val="43137"/>
                  </a:srgbClr>
                </a:outerShdw>
              </a:effectLst>
            </a:endParaRPr>
          </a:p>
        </p:txBody>
      </p:sp>
      <p:pic>
        <p:nvPicPr>
          <p:cNvPr id="5" name="xzn_qz010.gi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16000" y="1260000"/>
            <a:ext cx="4001059" cy="2743583"/>
          </a:xfrm>
          <a:prstGeom prst="rect">
            <a:avLst/>
          </a:prstGeom>
        </p:spPr>
      </p:pic>
      <p:cxnSp>
        <p:nvCxnSpPr>
          <p:cNvPr id="8" name="Прямая со стрелкой 7"/>
          <p:cNvCxnSpPr/>
          <p:nvPr/>
        </p:nvCxnSpPr>
        <p:spPr>
          <a:xfrm flipH="1">
            <a:off x="4212000" y="2304000"/>
            <a:ext cx="1296000" cy="0"/>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6207" y="4718096"/>
            <a:ext cx="8439456" cy="369332"/>
          </a:xfrm>
          <a:prstGeom prst="rect">
            <a:avLst/>
          </a:prstGeom>
          <a:noFill/>
          <a:ln>
            <a:solidFill>
              <a:schemeClr val="accent1">
                <a:shade val="95000"/>
                <a:satMod val="105000"/>
              </a:schemeClr>
            </a:solidFill>
          </a:ln>
        </p:spPr>
        <p:txBody>
          <a:bodyPr wrap="square" rtlCol="0">
            <a:spAutoFit/>
          </a:bodyPr>
          <a:lstStyle/>
          <a:p>
            <a:r>
              <a:rPr lang="en-US" dirty="0" smtClean="0"/>
              <a:t>We need to increase </a:t>
            </a:r>
            <a:r>
              <a:rPr lang="en-US" i="1" dirty="0">
                <a:sym typeface="Symbol"/>
              </a:rPr>
              <a:t></a:t>
            </a:r>
            <a:r>
              <a:rPr lang="en-US" baseline="-25000" dirty="0" smtClean="0"/>
              <a:t>z </a:t>
            </a:r>
            <a:r>
              <a:rPr lang="en-US" dirty="0" smtClean="0"/>
              <a:t> without decreasing </a:t>
            </a:r>
            <a:r>
              <a:rPr lang="en-US" i="1" dirty="0">
                <a:sym typeface="Symbol"/>
              </a:rPr>
              <a:t></a:t>
            </a:r>
            <a:r>
              <a:rPr lang="en-US" baseline="-25000" dirty="0" smtClean="0"/>
              <a:t>z</a:t>
            </a:r>
            <a:r>
              <a:rPr lang="en-US" dirty="0" smtClean="0"/>
              <a:t>  =&gt;  </a:t>
            </a:r>
            <a:r>
              <a:rPr lang="en-US" b="1" dirty="0" smtClean="0">
                <a:solidFill>
                  <a:srgbClr val="002060"/>
                </a:solidFill>
              </a:rPr>
              <a:t>increase the momentum compaction!</a:t>
            </a:r>
            <a:endParaRPr lang="ru-RU" b="1" dirty="0">
              <a:solidFill>
                <a:srgbClr val="002060"/>
              </a:solidFill>
            </a:endParaRPr>
          </a:p>
        </p:txBody>
      </p:sp>
      <p:sp>
        <p:nvSpPr>
          <p:cNvPr id="12" name="TextBox 11"/>
          <p:cNvSpPr txBox="1"/>
          <p:nvPr/>
        </p:nvSpPr>
        <p:spPr>
          <a:xfrm>
            <a:off x="395784" y="4027334"/>
            <a:ext cx="8395943" cy="584775"/>
          </a:xfrm>
          <a:prstGeom prst="rect">
            <a:avLst/>
          </a:prstGeom>
          <a:noFill/>
        </p:spPr>
        <p:txBody>
          <a:bodyPr wrap="square" rtlCol="0">
            <a:spAutoFit/>
          </a:bodyPr>
          <a:lstStyle/>
          <a:p>
            <a:r>
              <a:rPr lang="en-US" sz="1600" dirty="0" smtClean="0"/>
              <a:t>When changing </a:t>
            </a:r>
            <a:r>
              <a:rPr lang="en-US" sz="1600" i="1" dirty="0">
                <a:sym typeface="Symbol"/>
              </a:rPr>
              <a:t></a:t>
            </a:r>
            <a:r>
              <a:rPr lang="en-US" sz="1600" baseline="-25000" dirty="0"/>
              <a:t>z</a:t>
            </a:r>
            <a:r>
              <a:rPr lang="en-US" sz="1600" dirty="0" smtClean="0"/>
              <a:t>, </a:t>
            </a:r>
            <a:r>
              <a:rPr lang="en-US" sz="1600" i="1" dirty="0" smtClean="0">
                <a:sym typeface="Symbol"/>
              </a:rPr>
              <a:t></a:t>
            </a:r>
            <a:r>
              <a:rPr lang="en-US" sz="1600" baseline="-25000" dirty="0" smtClean="0">
                <a:sym typeface="Symbol"/>
              </a:rPr>
              <a:t>x</a:t>
            </a:r>
            <a:r>
              <a:rPr lang="en-US" sz="1600" dirty="0" smtClean="0">
                <a:sym typeface="Symbol"/>
              </a:rPr>
              <a:t> </a:t>
            </a:r>
            <a:r>
              <a:rPr lang="en-US" sz="1600" dirty="0" smtClean="0"/>
              <a:t> should be adjusted to avoid </a:t>
            </a:r>
            <a:r>
              <a:rPr lang="en-US" sz="1600" dirty="0" err="1" smtClean="0"/>
              <a:t>synchro</a:t>
            </a:r>
            <a:r>
              <a:rPr lang="en-US" sz="1600" dirty="0" smtClean="0"/>
              <a:t>-betatron resonances, which are very strong for collision with large </a:t>
            </a:r>
            <a:r>
              <a:rPr lang="en-US" sz="1600" dirty="0" err="1" smtClean="0"/>
              <a:t>Piwinski</a:t>
            </a:r>
            <a:r>
              <a:rPr lang="en-US" sz="1600" dirty="0" smtClean="0"/>
              <a:t> angle. The instability still exists when </a:t>
            </a:r>
            <a:r>
              <a:rPr lang="en-US" sz="1600" i="1" dirty="0">
                <a:sym typeface="Symbol"/>
              </a:rPr>
              <a:t></a:t>
            </a:r>
            <a:r>
              <a:rPr lang="en-US" sz="1600" baseline="-25000" dirty="0"/>
              <a:t>z</a:t>
            </a:r>
            <a:r>
              <a:rPr lang="en-US" sz="1600" dirty="0" smtClean="0"/>
              <a:t> = 0.0001.</a:t>
            </a:r>
            <a:endParaRPr lang="ru-RU" sz="1600" dirty="0"/>
          </a:p>
        </p:txBody>
      </p:sp>
      <p:sp>
        <p:nvSpPr>
          <p:cNvPr id="13" name="TextBox 12"/>
          <p:cNvSpPr txBox="1"/>
          <p:nvPr/>
        </p:nvSpPr>
        <p:spPr>
          <a:xfrm>
            <a:off x="374027" y="5213266"/>
            <a:ext cx="8395943" cy="1569660"/>
          </a:xfrm>
          <a:prstGeom prst="rect">
            <a:avLst/>
          </a:prstGeom>
          <a:noFill/>
        </p:spPr>
        <p:txBody>
          <a:bodyPr wrap="square" rtlCol="0">
            <a:spAutoFit/>
          </a:bodyPr>
          <a:lstStyle/>
          <a:p>
            <a:r>
              <a:rPr lang="en-US" dirty="0" smtClean="0"/>
              <a:t>Another reason for </a:t>
            </a:r>
            <a:r>
              <a:rPr lang="en-US" dirty="0" smtClean="0">
                <a:sym typeface="Symbol"/>
              </a:rPr>
              <a:t></a:t>
            </a:r>
            <a:r>
              <a:rPr lang="en-US" dirty="0" smtClean="0"/>
              <a:t> increase: microwave instability due to resistive wall, as reported by M. </a:t>
            </a:r>
            <a:r>
              <a:rPr lang="en-US" dirty="0" err="1" smtClean="0"/>
              <a:t>Migliorati</a:t>
            </a:r>
            <a:r>
              <a:rPr lang="en-US" dirty="0" smtClean="0"/>
              <a:t> and M. </a:t>
            </a:r>
            <a:r>
              <a:rPr lang="en-US" dirty="0" err="1" smtClean="0"/>
              <a:t>Zobov</a:t>
            </a:r>
            <a:r>
              <a:rPr lang="en-US" dirty="0" smtClean="0"/>
              <a:t>.</a:t>
            </a:r>
          </a:p>
          <a:p>
            <a:r>
              <a:rPr lang="en-US" dirty="0" smtClean="0"/>
              <a:t>One more reason: polarization issues, as required by I. </a:t>
            </a:r>
            <a:r>
              <a:rPr lang="en-US" smtClean="0"/>
              <a:t>Koop.</a:t>
            </a:r>
            <a:endParaRPr lang="en-US" dirty="0" smtClean="0"/>
          </a:p>
          <a:p>
            <a:endParaRPr lang="en-US" sz="600" dirty="0" smtClean="0"/>
          </a:p>
          <a:p>
            <a:r>
              <a:rPr lang="en-US" dirty="0" smtClean="0"/>
              <a:t>How? For example, combining the arc cells. This also affects </a:t>
            </a:r>
            <a:r>
              <a:rPr lang="en-US" i="1" dirty="0" smtClean="0">
                <a:sym typeface="Symbol"/>
              </a:rPr>
              <a:t></a:t>
            </a:r>
            <a:r>
              <a:rPr lang="en-US" baseline="-25000" dirty="0" smtClean="0"/>
              <a:t>x</a:t>
            </a:r>
            <a:r>
              <a:rPr lang="en-US" dirty="0" smtClean="0"/>
              <a:t>, but if it is increased from 83 pm to ~300 pm, we still should be able to keep </a:t>
            </a:r>
            <a:r>
              <a:rPr lang="en-US" i="1" dirty="0" smtClean="0">
                <a:sym typeface="Symbol"/>
              </a:rPr>
              <a:t></a:t>
            </a:r>
            <a:r>
              <a:rPr lang="en-US" baseline="-25000" dirty="0" smtClean="0">
                <a:sym typeface="Symbol"/>
              </a:rPr>
              <a:t>y</a:t>
            </a:r>
            <a:r>
              <a:rPr lang="en-US" dirty="0" smtClean="0"/>
              <a:t> within 1</a:t>
            </a:r>
            <a:r>
              <a:rPr lang="en-US" dirty="0" smtClean="0">
                <a:sym typeface="Symbol"/>
              </a:rPr>
              <a:t>1.5 pm.</a:t>
            </a:r>
            <a:endParaRPr lang="ru-RU" dirty="0"/>
          </a:p>
        </p:txBody>
      </p:sp>
    </p:spTree>
    <p:extLst>
      <p:ext uri="{BB962C8B-B14F-4D97-AF65-F5344CB8AC3E}">
        <p14:creationId xmlns:p14="http://schemas.microsoft.com/office/powerpoint/2010/main" val="1476063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1358900" y="405377"/>
            <a:ext cx="62103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defRPr/>
            </a:pPr>
            <a:r>
              <a:rPr lang="en-US" altLang="ru-RU" sz="3200" b="1" dirty="0" smtClean="0">
                <a:solidFill>
                  <a:srgbClr val="800000"/>
                </a:solidFill>
                <a:effectLst>
                  <a:outerShdw blurRad="38100" dist="38100" dir="2700000" algn="tl">
                    <a:srgbClr val="C0C0C0"/>
                  </a:outerShdw>
                </a:effectLst>
              </a:rPr>
              <a:t>What to do next week (and further)</a:t>
            </a:r>
            <a:endParaRPr lang="ru-RU" altLang="ru-RU" sz="2800" b="1" baseline="-25000" dirty="0">
              <a:solidFill>
                <a:srgbClr val="760000"/>
              </a:solidFill>
              <a:effectLst>
                <a:outerShdw blurRad="38100" dist="38100" dir="2700000" algn="tl">
                  <a:srgbClr val="000000">
                    <a:alpha val="43137"/>
                  </a:srgbClr>
                </a:outerShdw>
              </a:effectLst>
            </a:endParaRPr>
          </a:p>
        </p:txBody>
      </p:sp>
      <p:sp>
        <p:nvSpPr>
          <p:cNvPr id="2" name="TextBox 1"/>
          <p:cNvSpPr txBox="1"/>
          <p:nvPr/>
        </p:nvSpPr>
        <p:spPr>
          <a:xfrm>
            <a:off x="795647" y="1401288"/>
            <a:ext cx="7671459" cy="4093428"/>
          </a:xfrm>
          <a:prstGeom prst="rect">
            <a:avLst/>
          </a:prstGeom>
          <a:noFill/>
        </p:spPr>
        <p:txBody>
          <a:bodyPr wrap="square" rtlCol="0">
            <a:spAutoFit/>
          </a:bodyPr>
          <a:lstStyle/>
          <a:p>
            <a:pPr marL="285750" indent="-285750">
              <a:buFont typeface="Wingdings" pitchFamily="2" charset="2"/>
              <a:buChar char="§"/>
            </a:pPr>
            <a:r>
              <a:rPr lang="en-US" sz="2000" dirty="0" smtClean="0"/>
              <a:t>Cross check the results of </a:t>
            </a:r>
            <a:r>
              <a:rPr lang="en-US" sz="2000" dirty="0" err="1" smtClean="0"/>
              <a:t>Lifetrac</a:t>
            </a:r>
            <a:r>
              <a:rPr lang="en-US" sz="2000" dirty="0" smtClean="0"/>
              <a:t> and BBSS (by K. </a:t>
            </a:r>
            <a:r>
              <a:rPr lang="en-US" sz="2000" dirty="0" err="1" smtClean="0"/>
              <a:t>Ohmi</a:t>
            </a:r>
            <a:r>
              <a:rPr lang="en-US" sz="2000" dirty="0" smtClean="0"/>
              <a:t>). Make sure that we see the same phenomenon.</a:t>
            </a:r>
          </a:p>
          <a:p>
            <a:pPr marL="285750" indent="-285750">
              <a:buFont typeface="Wingdings" pitchFamily="2" charset="2"/>
              <a:buChar char="§"/>
            </a:pPr>
            <a:endParaRPr lang="en-US" sz="2000" dirty="0"/>
          </a:p>
          <a:p>
            <a:pPr marL="285750" indent="-285750">
              <a:buFont typeface="Wingdings" pitchFamily="2" charset="2"/>
              <a:buChar char="§"/>
            </a:pPr>
            <a:r>
              <a:rPr lang="en-US" sz="2000" dirty="0" smtClean="0"/>
              <a:t>Understand how much </a:t>
            </a:r>
            <a:r>
              <a:rPr lang="en-US" sz="2000" dirty="0" smtClean="0">
                <a:sym typeface="Symbol"/>
              </a:rPr>
              <a:t> </a:t>
            </a:r>
            <a:r>
              <a:rPr lang="en-US" sz="2000" dirty="0" smtClean="0"/>
              <a:t> can be increased</a:t>
            </a:r>
            <a:r>
              <a:rPr lang="en-US" sz="2000" dirty="0" smtClean="0">
                <a:sym typeface="Symbol"/>
              </a:rPr>
              <a:t>, what will be </a:t>
            </a:r>
            <a:r>
              <a:rPr lang="en-US" sz="2000" i="1" dirty="0">
                <a:sym typeface="Symbol"/>
              </a:rPr>
              <a:t></a:t>
            </a:r>
            <a:r>
              <a:rPr lang="en-US" sz="2000" baseline="-25000" dirty="0"/>
              <a:t>x</a:t>
            </a:r>
            <a:r>
              <a:rPr lang="en-US" sz="2000" dirty="0"/>
              <a:t>, </a:t>
            </a:r>
            <a:r>
              <a:rPr lang="en-US" sz="2000" dirty="0" smtClean="0">
                <a:sym typeface="Symbol"/>
              </a:rPr>
              <a:t>then try to optimize (or relax?) the other parameters.</a:t>
            </a:r>
          </a:p>
          <a:p>
            <a:pPr marL="285750" indent="-285750">
              <a:buFont typeface="Wingdings" pitchFamily="2" charset="2"/>
              <a:buChar char="§"/>
            </a:pPr>
            <a:endParaRPr lang="en-US" sz="2000" dirty="0">
              <a:sym typeface="Symbol"/>
            </a:endParaRPr>
          </a:p>
          <a:p>
            <a:pPr marL="285750" indent="-285750">
              <a:buFont typeface="Wingdings" pitchFamily="2" charset="2"/>
              <a:buChar char="§"/>
            </a:pPr>
            <a:r>
              <a:rPr lang="en-US" sz="2000" dirty="0" smtClean="0"/>
              <a:t>Turn beamstrahlung ON and find self-consistent solution.</a:t>
            </a:r>
          </a:p>
          <a:p>
            <a:pPr marL="285750" indent="-285750">
              <a:buFont typeface="Wingdings" pitchFamily="2" charset="2"/>
              <a:buChar char="§"/>
            </a:pPr>
            <a:endParaRPr lang="en-US" sz="2000" dirty="0"/>
          </a:p>
          <a:p>
            <a:pPr marL="285750" indent="-285750">
              <a:buFont typeface="Wingdings" pitchFamily="2" charset="2"/>
              <a:buChar char="§"/>
            </a:pPr>
            <a:r>
              <a:rPr lang="en-US" sz="2000" dirty="0" smtClean="0"/>
              <a:t>Lattice and DA optimization for the new set of parameters (K. </a:t>
            </a:r>
            <a:r>
              <a:rPr lang="en-US" sz="2000" dirty="0" err="1" smtClean="0"/>
              <a:t>Oide</a:t>
            </a:r>
            <a:r>
              <a:rPr lang="en-US" sz="2000" dirty="0" smtClean="0"/>
              <a:t> ?).</a:t>
            </a:r>
          </a:p>
          <a:p>
            <a:pPr marL="285750" indent="-285750">
              <a:buFont typeface="Wingdings" pitchFamily="2" charset="2"/>
              <a:buChar char="§"/>
            </a:pPr>
            <a:endParaRPr lang="en-US" sz="2000" dirty="0"/>
          </a:p>
          <a:p>
            <a:pPr marL="285750" indent="-285750">
              <a:buFont typeface="Wingdings" pitchFamily="2" charset="2"/>
              <a:buChar char="§"/>
            </a:pPr>
            <a:r>
              <a:rPr lang="en-US" sz="2000" dirty="0" smtClean="0"/>
              <a:t>Explicit coupling, test for 3D flip-flop (decrease of </a:t>
            </a:r>
            <a:r>
              <a:rPr lang="en-US" sz="2000" i="1" dirty="0" smtClean="0">
                <a:sym typeface="Symbol"/>
              </a:rPr>
              <a:t></a:t>
            </a:r>
            <a:r>
              <a:rPr lang="en-US" sz="2000" baseline="-25000" dirty="0" smtClean="0">
                <a:sym typeface="Symbol"/>
              </a:rPr>
              <a:t>x</a:t>
            </a:r>
            <a:r>
              <a:rPr lang="en-US" sz="2000" dirty="0" smtClean="0">
                <a:sym typeface="Symbol"/>
              </a:rPr>
              <a:t> helps!</a:t>
            </a:r>
            <a:r>
              <a:rPr lang="en-US" sz="2000" dirty="0" smtClean="0"/>
              <a:t>).</a:t>
            </a:r>
          </a:p>
          <a:p>
            <a:pPr marL="285750" indent="-285750">
              <a:buFont typeface="Wingdings" pitchFamily="2" charset="2"/>
              <a:buChar char="§"/>
            </a:pPr>
            <a:endParaRPr lang="en-US" sz="2000" dirty="0"/>
          </a:p>
          <a:p>
            <a:pPr marL="285750" indent="-285750">
              <a:buFont typeface="Wingdings" pitchFamily="2" charset="2"/>
              <a:buChar char="§"/>
            </a:pPr>
            <a:r>
              <a:rPr lang="en-US" sz="2000" dirty="0" smtClean="0"/>
              <a:t>Cross check the final results with BBSS.</a:t>
            </a:r>
            <a:endParaRPr lang="ru-RU" sz="2000" dirty="0"/>
          </a:p>
        </p:txBody>
      </p:sp>
    </p:spTree>
    <p:extLst>
      <p:ext uri="{BB962C8B-B14F-4D97-AF65-F5344CB8AC3E}">
        <p14:creationId xmlns:p14="http://schemas.microsoft.com/office/powerpoint/2010/main" val="1513997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16270</TotalTime>
  <Words>970</Words>
  <Application>Microsoft Office PowerPoint</Application>
  <PresentationFormat>Экран (4:3)</PresentationFormat>
  <Paragraphs>75</Paragraphs>
  <Slides>8</Slides>
  <Notes>0</Notes>
  <HiddenSlides>0</HiddenSlides>
  <MMClips>3</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8</vt:i4>
      </vt:variant>
    </vt:vector>
  </HeadingPairs>
  <TitlesOfParts>
    <vt:vector size="10" baseType="lpstr">
      <vt:lpstr>Тема Office</vt:lpstr>
      <vt:lpstr>Microsoft Equation 3.0</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Shatilov</dc:creator>
  <cp:lastModifiedBy>Shatilov</cp:lastModifiedBy>
  <cp:revision>720</cp:revision>
  <cp:lastPrinted>2016-02-19T06:57:56Z</cp:lastPrinted>
  <dcterms:created xsi:type="dcterms:W3CDTF">2015-06-23T08:05:20Z</dcterms:created>
  <dcterms:modified xsi:type="dcterms:W3CDTF">2017-02-24T07:33:59Z</dcterms:modified>
</cp:coreProperties>
</file>