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11"/>
  </p:notesMasterIdLst>
  <p:handoutMasterIdLst>
    <p:handoutMasterId r:id="rId12"/>
  </p:handoutMasterIdLst>
  <p:sldIdLst>
    <p:sldId id="1268" r:id="rId3"/>
    <p:sldId id="1336" r:id="rId4"/>
    <p:sldId id="1342" r:id="rId5"/>
    <p:sldId id="1338" r:id="rId6"/>
    <p:sldId id="1337" r:id="rId7"/>
    <p:sldId id="1340" r:id="rId8"/>
    <p:sldId id="1341" r:id="rId9"/>
    <p:sldId id="1339" r:id="rId10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99"/>
    <a:srgbClr val="0000FF"/>
    <a:srgbClr val="3784C3"/>
    <a:srgbClr val="009900"/>
    <a:srgbClr val="FFFF99"/>
    <a:srgbClr val="FFFFCC"/>
    <a:srgbClr val="BBE0E3"/>
    <a:srgbClr val="FFFF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194" autoAdjust="0"/>
  </p:normalViewPr>
  <p:slideViewPr>
    <p:cSldViewPr>
      <p:cViewPr varScale="1">
        <p:scale>
          <a:sx n="86" d="100"/>
          <a:sy n="86" d="100"/>
        </p:scale>
        <p:origin x="1212" y="78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F0D3A-3F90-4F55-AB9D-13970ED0F882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5780C-E1B4-4B73-BF5C-3D0DB87CBF0C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13D30-A023-48A9-9F17-93A24FFB90E8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19BC0-F4C3-42B1-8F11-BC905BA7F689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3881B-5896-452A-860E-F1CCFC720A3D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6EC3678-D73C-462E-B4E2-FBAAE2C1B9F9}" type="datetime1">
              <a:rPr lang="en-US" smtClean="0"/>
              <a:t>2/23/2017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F1AFF-F224-4C1F-B90E-5C7A71467BFA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3E2F1-1024-4473-BDB7-7F3C31198B8A}" type="datetime1">
              <a:rPr lang="en-US" smtClean="0"/>
              <a:t>2/23/2017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561654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3B2F3-4446-4A7D-B52F-1A44505723B1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GB" sz="1400" smtClean="0">
                <a:solidFill>
                  <a:srgbClr val="000000"/>
                </a:solidFill>
                <a:latin typeface="Arial" pitchFamily="34" charset="0"/>
              </a:rPr>
              <a:t>Energy calibration WG / J. Wenninger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DAA026FD-7BE4-4730-B809-E3D98BF26570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2/23/2017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48036-38B1-4F6D-89D2-3E24C6DA0AFF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2442F-6BA2-4D19-88C4-0B4C3E7C043D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520054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DF2DBAA-5E09-4798-8E08-CAF1A1B9C0DE}" type="datetime1">
              <a:rPr lang="en-US" smtClean="0"/>
              <a:t>2/23/2017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337161" y="16152"/>
            <a:ext cx="1786338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54" y="0"/>
            <a:ext cx="1822041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6A2A2-5D9A-487C-A6A0-40A942C1D139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09091-0782-4A73-8F9A-C21F4B0FF8E0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4231F-253D-47E7-9C5D-F00843AF95D0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F9D22DC-635F-47DE-A671-067240704F6B}" type="datetime1">
              <a:rPr lang="en-US" smtClean="0"/>
              <a:t>2/23/2017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  <p:sldLayoutId id="2147486914" r:id="rId2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8387" y="1278320"/>
            <a:ext cx="6951305" cy="1470025"/>
          </a:xfrm>
        </p:spPr>
        <p:txBody>
          <a:bodyPr/>
          <a:lstStyle/>
          <a:p>
            <a:r>
              <a:rPr lang="en-US" sz="4400" dirty="0" smtClean="0"/>
              <a:t>LEP </a:t>
            </a:r>
            <a:r>
              <a:rPr lang="en-US" sz="4400" dirty="0" err="1" smtClean="0"/>
              <a:t>Polarimeter</a:t>
            </a:r>
            <a:r>
              <a:rPr lang="en-US" sz="4400" dirty="0" smtClean="0"/>
              <a:t> Recap</a:t>
            </a:r>
            <a:endParaRPr lang="fr-FR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9170" y="3236975"/>
            <a:ext cx="7040900" cy="1752600"/>
          </a:xfrm>
        </p:spPr>
        <p:txBody>
          <a:bodyPr/>
          <a:lstStyle/>
          <a:p>
            <a:r>
              <a:rPr lang="en-US" sz="2400" dirty="0" smtClean="0"/>
              <a:t>J. Wenninger</a:t>
            </a:r>
          </a:p>
        </p:txBody>
      </p:sp>
    </p:spTree>
    <p:extLst>
      <p:ext uri="{BB962C8B-B14F-4D97-AF65-F5344CB8AC3E}">
        <p14:creationId xmlns:p14="http://schemas.microsoft.com/office/powerpoint/2010/main" val="152244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LEP </a:t>
            </a:r>
            <a:r>
              <a:rPr lang="en-GB" dirty="0" err="1" smtClean="0"/>
              <a:t>polarimeter</a:t>
            </a:r>
            <a:r>
              <a:rPr lang="en-GB" dirty="0" smtClean="0"/>
              <a:t> </a:t>
            </a:r>
            <a:r>
              <a:rPr lang="en-GB" dirty="0"/>
              <a:t>l</a:t>
            </a:r>
            <a:r>
              <a:rPr lang="en-GB" dirty="0" smtClean="0"/>
              <a:t>ayout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930" y="1009485"/>
            <a:ext cx="7031074" cy="40752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030" y="5175502"/>
            <a:ext cx="8150070" cy="89460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1600" kern="0" dirty="0" smtClean="0">
                <a:latin typeface="+mn-lt"/>
              </a:rPr>
              <a:t>The LEP </a:t>
            </a:r>
            <a:r>
              <a:rPr lang="en-GB" sz="1600" kern="0" dirty="0" err="1">
                <a:latin typeface="+mn-lt"/>
              </a:rPr>
              <a:t>p</a:t>
            </a:r>
            <a:r>
              <a:rPr lang="en-GB" sz="1600" kern="0" dirty="0" err="1" smtClean="0">
                <a:latin typeface="+mn-lt"/>
              </a:rPr>
              <a:t>olarimeter</a:t>
            </a:r>
            <a:r>
              <a:rPr lang="en-GB" sz="1600" kern="0" dirty="0" smtClean="0">
                <a:latin typeface="+mn-lt"/>
              </a:rPr>
              <a:t> was upgraded to higher power and for e+ measurements in 1993.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400" kern="0" dirty="0" smtClean="0">
                <a:latin typeface="+mn-lt"/>
              </a:rPr>
              <a:t>Operation with e+ difficult due to issues with the in-vacuum mirrors and vibrations.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74205" y="4657960"/>
            <a:ext cx="75533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kern="0" dirty="0" smtClean="0">
                <a:latin typeface="+mn-lt"/>
              </a:rPr>
              <a:t>240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1815" y="4657960"/>
            <a:ext cx="75533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kern="0" dirty="0" smtClean="0">
                <a:latin typeface="+mn-lt"/>
              </a:rPr>
              <a:t>390 m</a:t>
            </a:r>
          </a:p>
        </p:txBody>
      </p:sp>
    </p:spTree>
    <p:extLst>
      <p:ext uri="{BB962C8B-B14F-4D97-AF65-F5344CB8AC3E}">
        <p14:creationId xmlns:p14="http://schemas.microsoft.com/office/powerpoint/2010/main" val="1957299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885" y="2336334"/>
            <a:ext cx="3746633" cy="2142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LEP </a:t>
            </a:r>
            <a:r>
              <a:rPr lang="en-GB" dirty="0" err="1"/>
              <a:t>polarimeter</a:t>
            </a:r>
            <a:r>
              <a:rPr lang="en-GB" dirty="0"/>
              <a:t> layout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129" y="3537498"/>
            <a:ext cx="6150593" cy="28633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1882" y="957659"/>
            <a:ext cx="8022643" cy="12044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1600" kern="0" dirty="0" smtClean="0">
                <a:latin typeface="+mn-lt"/>
              </a:rPr>
              <a:t>The backscattered Compton photons were extracted at the entrance of the arc (Al window in the vacuum chamber ~ 50 x 25 mm</a:t>
            </a:r>
            <a:r>
              <a:rPr lang="en-GB" sz="1600" kern="0" baseline="30000" dirty="0" smtClean="0">
                <a:latin typeface="+mn-lt"/>
              </a:rPr>
              <a:t>2</a:t>
            </a:r>
            <a:r>
              <a:rPr lang="en-GB" sz="1600" kern="0" dirty="0" smtClean="0">
                <a:latin typeface="+mn-lt"/>
              </a:rPr>
              <a:t>).</a:t>
            </a:r>
            <a:endParaRPr lang="en-GB" sz="1600" kern="0" dirty="0" smtClean="0">
              <a:latin typeface="+mn-lt"/>
            </a:endParaRP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400" kern="0" dirty="0" smtClean="0">
                <a:latin typeface="+mn-lt"/>
              </a:rPr>
              <a:t>Note that the layout was actually reversed (design drawing !).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400" kern="0" dirty="0">
                <a:latin typeface="Symbol" panose="05050102010706020507" pitchFamily="18" charset="2"/>
              </a:rPr>
              <a:t>b</a:t>
            </a:r>
            <a:r>
              <a:rPr lang="en-GB" sz="1400" kern="0" dirty="0" smtClean="0">
                <a:latin typeface="+mn-lt"/>
              </a:rPr>
              <a:t> functions at LIR (Laser-beam IR) ~40-120 m, beam sizes ~0.4 -1 mm.</a:t>
            </a:r>
            <a:endParaRPr lang="en-GB" sz="14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1484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9793" y="1047890"/>
            <a:ext cx="8161307" cy="511114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>
                <a:latin typeface="+mn-lt"/>
              </a:rPr>
              <a:t>For the 1993 LEP run a more powerful laser was installed: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err="1" smtClean="0">
                <a:latin typeface="+mn-lt"/>
              </a:rPr>
              <a:t>NdYag</a:t>
            </a:r>
            <a:r>
              <a:rPr lang="en-GB" kern="0" dirty="0" smtClean="0">
                <a:latin typeface="+mn-lt"/>
              </a:rPr>
              <a:t> laser operated at 100 Hz.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600" kern="0" dirty="0" smtClean="0">
                <a:latin typeface="+mn-lt"/>
              </a:rPr>
              <a:t>In reality two 50 Hz lasers with a single cavity. A pair of </a:t>
            </a:r>
            <a:r>
              <a:rPr lang="en-GB" sz="1600" kern="0" dirty="0" err="1" smtClean="0">
                <a:latin typeface="+mn-lt"/>
              </a:rPr>
              <a:t>lamps+rods</a:t>
            </a:r>
            <a:r>
              <a:rPr lang="en-GB" sz="1600" kern="0" dirty="0" smtClean="0">
                <a:latin typeface="+mn-lt"/>
              </a:rPr>
              <a:t> were pulsed alternatively (each at 50 Hz). 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>
                <a:latin typeface="+mn-lt"/>
              </a:rPr>
              <a:t>P</a:t>
            </a:r>
            <a:r>
              <a:rPr lang="en-GB" kern="0" dirty="0" smtClean="0">
                <a:latin typeface="+mn-lt"/>
              </a:rPr>
              <a:t>ulse energy 125 </a:t>
            </a:r>
            <a:r>
              <a:rPr lang="en-GB" kern="0" dirty="0" err="1" smtClean="0">
                <a:latin typeface="+mn-lt"/>
              </a:rPr>
              <a:t>mJ</a:t>
            </a:r>
            <a:r>
              <a:rPr lang="en-GB" kern="0" dirty="0" smtClean="0">
                <a:latin typeface="+mn-lt"/>
              </a:rPr>
              <a:t> 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 ~4000 Compton photons per pulse (45 GeV).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  <a:sym typeface="Wingdings" panose="05000000000000000000" pitchFamily="2" charset="2"/>
              </a:rPr>
              <a:t>Pulse length ~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5 ns for a bunch length of ~1-2 cm (~30-60 </a:t>
            </a:r>
            <a:r>
              <a:rPr lang="en-GB" kern="0" dirty="0" err="1" smtClean="0">
                <a:latin typeface="+mn-lt"/>
                <a:sym typeface="Wingdings" panose="05000000000000000000" pitchFamily="2" charset="2"/>
              </a:rPr>
              <a:t>ps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).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600" kern="0" dirty="0" smtClean="0">
                <a:latin typeface="+mn-lt"/>
                <a:sym typeface="Wingdings" panose="05000000000000000000" pitchFamily="2" charset="2"/>
              </a:rPr>
              <a:t>Angle of 3 </a:t>
            </a:r>
            <a:r>
              <a:rPr lang="en-GB" sz="1600" kern="0" dirty="0" err="1" smtClean="0">
                <a:latin typeface="+mn-lt"/>
                <a:sym typeface="Wingdings" panose="05000000000000000000" pitchFamily="2" charset="2"/>
              </a:rPr>
              <a:t>mrad</a:t>
            </a:r>
            <a:r>
              <a:rPr lang="en-GB" sz="1600" kern="0" dirty="0" smtClean="0">
                <a:latin typeface="+mn-lt"/>
                <a:sym typeface="Wingdings" panose="05000000000000000000" pitchFamily="2" charset="2"/>
              </a:rPr>
              <a:t> between laser and beam – luminosity loss of ~10 due to the crossing and </a:t>
            </a:r>
            <a:r>
              <a:rPr lang="en-GB" sz="1600" kern="0" dirty="0" err="1" smtClean="0">
                <a:latin typeface="+mn-lt"/>
                <a:sym typeface="Wingdings" panose="05000000000000000000" pitchFamily="2" charset="2"/>
              </a:rPr>
              <a:t>laser+beam</a:t>
            </a:r>
            <a:r>
              <a:rPr lang="en-GB" sz="1600" kern="0" dirty="0" smtClean="0">
                <a:latin typeface="+mn-lt"/>
                <a:sym typeface="Wingdings" panose="05000000000000000000" pitchFamily="2" charset="2"/>
              </a:rPr>
              <a:t> parameters.</a:t>
            </a:r>
            <a:endParaRPr lang="en-GB" sz="16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Circular polarization flipped every other pulse.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With best overlap of laser &amp; beam spots, the beam lifetime of target bunch could go down to ~4-6 hours.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600" kern="0" dirty="0" smtClean="0">
                <a:latin typeface="+mn-lt"/>
              </a:rPr>
              <a:t>The laser </a:t>
            </a:r>
            <a:r>
              <a:rPr lang="en-GB" sz="1600" kern="0" dirty="0">
                <a:latin typeface="+mn-lt"/>
              </a:rPr>
              <a:t>c</a:t>
            </a:r>
            <a:r>
              <a:rPr lang="en-GB" sz="1600" kern="0" dirty="0" smtClean="0">
                <a:latin typeface="+mn-lt"/>
              </a:rPr>
              <a:t>ould aim at one bunch at a time, flip from one bunch to the next in a fraction of a second.</a:t>
            </a:r>
          </a:p>
          <a:p>
            <a:pPr marL="684213" lvl="1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3704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5439470" y="2957412"/>
            <a:ext cx="3565525" cy="39147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46795" y="773235"/>
            <a:ext cx="8223220" cy="391491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Si-strip detectors with 2 mm wide strips, 32 mm total detector width.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Typically ~2 RL of Tungsten in front of detectors.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Horizontal &amp; vertical profiles available, ~ 5 mm </a:t>
            </a:r>
            <a:r>
              <a:rPr lang="en-GB" kern="0" dirty="0" err="1" smtClean="0">
                <a:latin typeface="+mn-lt"/>
              </a:rPr>
              <a:t>rms</a:t>
            </a:r>
            <a:r>
              <a:rPr lang="en-GB" kern="0" dirty="0" smtClean="0">
                <a:latin typeface="+mn-lt"/>
              </a:rPr>
              <a:t> wide.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Position of photon beam in the detector stabilized with a FB on the beam angle at the laser IR.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600" kern="0" dirty="0" smtClean="0">
                <a:latin typeface="+mn-lt"/>
              </a:rPr>
              <a:t>Manual re-steering of beam position if pulse height dropped (too much)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Sensitivity @ detector: </a:t>
            </a:r>
            <a:r>
              <a:rPr lang="en-GB" kern="0" dirty="0" err="1" smtClean="0">
                <a:latin typeface="Symbol" panose="05050102010706020507" pitchFamily="18" charset="2"/>
              </a:rPr>
              <a:t>D</a:t>
            </a:r>
            <a:r>
              <a:rPr lang="en-GB" kern="0" dirty="0" err="1" smtClean="0">
                <a:latin typeface="+mn-lt"/>
              </a:rPr>
              <a:t>y</a:t>
            </a:r>
            <a:r>
              <a:rPr lang="en-GB" kern="0" dirty="0" smtClean="0">
                <a:latin typeface="+mn-lt"/>
              </a:rPr>
              <a:t> = S x P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Simulation : S = 5.4 </a:t>
            </a:r>
            <a:r>
              <a:rPr lang="en-GB" sz="1600" i="1" kern="0" dirty="0" smtClean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 </a:t>
            </a: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1</a:t>
            </a:r>
            <a:r>
              <a:rPr lang="en-GB" sz="1600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m / %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Measured : S = 4.4</a:t>
            </a:r>
            <a:r>
              <a:rPr lang="en-GB" sz="1600" i="1" kern="0" dirty="0">
                <a:solidFill>
                  <a:srgbClr val="0000FF"/>
                </a:solidFill>
                <a:sym typeface="Symbol" panose="05050102010706020507" pitchFamily="18" charset="2"/>
              </a:rPr>
              <a:t>  </a:t>
            </a: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0.2 </a:t>
            </a:r>
            <a:r>
              <a:rPr lang="en-GB" sz="1600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m / % 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à"/>
            </a:pPr>
            <a:r>
              <a:rPr lang="en-GB" sz="1600" i="1" kern="0" dirty="0" err="1" smtClean="0">
                <a:solidFill>
                  <a:srgbClr val="0000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GB" sz="1600" i="1" kern="0" dirty="0" err="1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y</a:t>
            </a:r>
            <a:r>
              <a:rPr lang="en-GB" sz="1600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 = 440 </a:t>
            </a:r>
            <a:r>
              <a:rPr lang="en-GB" sz="1600" i="1" kern="0" dirty="0" smtClean="0">
                <a:solidFill>
                  <a:srgbClr val="0000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sz="1600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m for 100% polarization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à"/>
            </a:pPr>
            <a:r>
              <a:rPr lang="en-GB" sz="1600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Difference due to laser polarization ~85%.</a:t>
            </a:r>
            <a:endParaRPr lang="en-GB" sz="1600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5004" y="5704925"/>
            <a:ext cx="112723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>
                <a:latin typeface="+mn-lt"/>
              </a:rPr>
              <a:t>P = 57%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56723" y="5251575"/>
            <a:ext cx="2611540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Profile asymmetry for the 2 helicities of the laser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5125332" y="5487576"/>
            <a:ext cx="628274" cy="21457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187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simulation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329" y="2084825"/>
            <a:ext cx="5933092" cy="44961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4689" y="953716"/>
            <a:ext cx="8257075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>
                <a:latin typeface="+mn-lt"/>
              </a:rPr>
              <a:t>T</a:t>
            </a:r>
            <a:r>
              <a:rPr lang="en-GB" kern="0" dirty="0" smtClean="0">
                <a:latin typeface="+mn-lt"/>
              </a:rPr>
              <a:t>he LEP </a:t>
            </a:r>
            <a:r>
              <a:rPr lang="en-GB" kern="0" dirty="0" err="1" smtClean="0">
                <a:latin typeface="+mn-lt"/>
              </a:rPr>
              <a:t>polarimeter</a:t>
            </a:r>
            <a:r>
              <a:rPr lang="en-GB" kern="0" dirty="0" smtClean="0">
                <a:latin typeface="+mn-lt"/>
              </a:rPr>
              <a:t> sensitivity scaled to a distance of 500 m (linearly) is in line with the simulations presented </a:t>
            </a:r>
            <a:r>
              <a:rPr lang="en-GB" kern="0" dirty="0">
                <a:latin typeface="+mn-lt"/>
              </a:rPr>
              <a:t>by </a:t>
            </a:r>
            <a:r>
              <a:rPr lang="en-GB" kern="0" dirty="0" smtClean="0">
                <a:latin typeface="+mn-lt"/>
              </a:rPr>
              <a:t>Wolfgang at </a:t>
            </a:r>
            <a:r>
              <a:rPr lang="en-GB" kern="0" dirty="0">
                <a:latin typeface="+mn-lt"/>
              </a:rPr>
              <a:t>the last meeting (</a:t>
            </a:r>
            <a:r>
              <a:rPr lang="en-GB" kern="0" dirty="0" smtClean="0">
                <a:latin typeface="+mn-lt"/>
              </a:rPr>
              <a:t>9.2.2017) 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 dominated by the geometry (beam optics plays a minor role).</a:t>
            </a:r>
            <a:endParaRPr lang="en-GB" kern="0" dirty="0" smtClean="0">
              <a:latin typeface="+mn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037270" y="3582620"/>
            <a:ext cx="115215" cy="115215"/>
          </a:xfrm>
          <a:prstGeom prst="ellipse">
            <a:avLst/>
          </a:prstGeom>
          <a:solidFill>
            <a:srgbClr val="3784C3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2983" y="5142060"/>
            <a:ext cx="1872629" cy="61760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0000FF"/>
                </a:solidFill>
                <a:latin typeface="+mn-lt"/>
              </a:rPr>
              <a:t>LEP (</a:t>
            </a:r>
            <a:r>
              <a:rPr lang="en-GB" sz="1400" b="1" kern="0" dirty="0" smtClean="0">
                <a:solidFill>
                  <a:srgbClr val="0000FF"/>
                </a:solidFill>
                <a:latin typeface="+mn-lt"/>
              </a:rPr>
              <a:t>achieved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0000FF"/>
                </a:solidFill>
                <a:latin typeface="+mn-lt"/>
              </a:rPr>
              <a:t>Including laser pol.</a:t>
            </a:r>
            <a:r>
              <a:rPr lang="en-GB" sz="1400" b="1" kern="0" dirty="0" smtClean="0">
                <a:solidFill>
                  <a:srgbClr val="0000FF"/>
                </a:solidFill>
                <a:latin typeface="+mn-lt"/>
              </a:rPr>
              <a:t>)</a:t>
            </a:r>
            <a:endParaRPr lang="en-GB" sz="1400" b="1" kern="0" dirty="0" smtClean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2114080" y="3813050"/>
            <a:ext cx="652885" cy="13825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2035932" y="2813384"/>
            <a:ext cx="115215" cy="115215"/>
          </a:xfrm>
          <a:prstGeom prst="ellipse">
            <a:avLst/>
          </a:prstGeom>
          <a:solidFill>
            <a:srgbClr val="FF3399"/>
          </a:solidFill>
          <a:ln w="9525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6788" y="2247190"/>
            <a:ext cx="153760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D60093"/>
                </a:solidFill>
                <a:latin typeface="+mn-lt"/>
              </a:rPr>
              <a:t>LEP (simulated)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2259657" y="2554967"/>
            <a:ext cx="945931" cy="21716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D60093"/>
            </a:solidFill>
            <a:prstDash val="sys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15531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433361" y="2084826"/>
            <a:ext cx="3829368" cy="40336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simulation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6285" y="1008297"/>
            <a:ext cx="8359976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profile FWHM for the simulation (Wolfgang, 9.2.2017) and the LEP actual data also agree well !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85855" y="2238445"/>
            <a:ext cx="5556507" cy="3506773"/>
            <a:chOff x="406723" y="2238445"/>
            <a:chExt cx="5556507" cy="350677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723" y="2238445"/>
              <a:ext cx="5556507" cy="3506773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 bwMode="auto">
            <a:xfrm>
              <a:off x="2843775" y="3813050"/>
              <a:ext cx="88331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H="1">
              <a:off x="2805370" y="3851455"/>
              <a:ext cx="38406" cy="138258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3727090" y="3813546"/>
              <a:ext cx="16131" cy="1420489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2894940" y="3406079"/>
              <a:ext cx="88517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kern="0" dirty="0" smtClean="0">
                  <a:latin typeface="+mn-lt"/>
                </a:rPr>
                <a:t>~8.5 mm</a:t>
              </a:r>
            </a:p>
          </p:txBody>
        </p:sp>
      </p:grpSp>
      <p:cxnSp>
        <p:nvCxnSpPr>
          <p:cNvPr id="18" name="Straight Connector 17"/>
          <p:cNvCxnSpPr/>
          <p:nvPr/>
        </p:nvCxnSpPr>
        <p:spPr bwMode="auto">
          <a:xfrm>
            <a:off x="7320154" y="3198570"/>
            <a:ext cx="59321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7320154" y="3236975"/>
            <a:ext cx="2" cy="241951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D60093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7913368" y="3275380"/>
            <a:ext cx="38272" cy="238111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D60093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7201863" y="2880692"/>
            <a:ext cx="73609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~8 mm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34893" y="5937641"/>
            <a:ext cx="206979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= 10 </a:t>
            </a:r>
            <a:r>
              <a:rPr lang="en-GB" sz="2000" kern="0" dirty="0" err="1" smtClean="0">
                <a:latin typeface="Symbol" panose="05050102010706020507" pitchFamily="18" charset="2"/>
              </a:rPr>
              <a:t>m</a:t>
            </a:r>
            <a:r>
              <a:rPr lang="en-GB" sz="2000" kern="0" dirty="0" err="1" smtClean="0">
                <a:latin typeface="+mn-lt"/>
              </a:rPr>
              <a:t>J</a:t>
            </a:r>
            <a:r>
              <a:rPr lang="en-GB" sz="2000" kern="0" dirty="0" smtClean="0">
                <a:latin typeface="+mn-lt"/>
              </a:rPr>
              <a:t> / pulse?</a:t>
            </a:r>
          </a:p>
        </p:txBody>
      </p:sp>
      <p:cxnSp>
        <p:nvCxnSpPr>
          <p:cNvPr id="14" name="Straight Arrow Connector 13"/>
          <p:cNvCxnSpPr>
            <a:endCxn id="9" idx="0"/>
          </p:cNvCxnSpPr>
          <p:nvPr/>
        </p:nvCxnSpPr>
        <p:spPr bwMode="auto">
          <a:xfrm flipH="1">
            <a:off x="4569792" y="4881490"/>
            <a:ext cx="693498" cy="10561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64369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Polarization accuracy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F2DBAA-5E09-4798-8E08-CAF1A1B9C0DE}" type="datetime1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19" y="3115420"/>
            <a:ext cx="5010150" cy="3067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53320" y="4125014"/>
            <a:ext cx="3000140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Accuracy on P for a 1 minute measurement time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4319" y="914268"/>
            <a:ext cx="8141566" cy="18692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Data acquisition provided ~ one measurement / 8 seconds.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Typical LEP polarization accuracy was ~0.5% / min. This corresponds to </a:t>
            </a:r>
            <a:r>
              <a:rPr lang="en-GB" kern="0" dirty="0" err="1" smtClean="0">
                <a:latin typeface="Symbol" panose="05050102010706020507" pitchFamily="18" charset="2"/>
              </a:rPr>
              <a:t>D</a:t>
            </a:r>
            <a:r>
              <a:rPr lang="en-GB" kern="0" dirty="0" err="1" smtClean="0">
                <a:latin typeface="+mn-lt"/>
              </a:rPr>
              <a:t>y</a:t>
            </a:r>
            <a:r>
              <a:rPr lang="en-GB" kern="0" dirty="0" smtClean="0">
                <a:latin typeface="+mn-lt"/>
              </a:rPr>
              <a:t> accuracy of ~ 2 </a:t>
            </a:r>
            <a:r>
              <a:rPr lang="en-GB" kern="0" dirty="0" smtClean="0">
                <a:latin typeface="Symbol" panose="05050102010706020507" pitchFamily="18" charset="2"/>
              </a:rPr>
              <a:t>m</a:t>
            </a:r>
            <a:r>
              <a:rPr lang="en-GB" kern="0" dirty="0" smtClean="0">
                <a:latin typeface="+mn-lt"/>
              </a:rPr>
              <a:t>m.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600" kern="0" dirty="0" smtClean="0">
                <a:latin typeface="+mn-lt"/>
              </a:rPr>
              <a:t>This is much worse (~3 orders magnitude) than the simulation by Wolfgang </a:t>
            </a:r>
            <a:r>
              <a:rPr lang="en-GB" sz="1600" kern="0" dirty="0" smtClean="0">
                <a:latin typeface="+mn-lt"/>
              </a:rPr>
              <a:t>(unless I have </a:t>
            </a:r>
            <a:r>
              <a:rPr lang="en-GB" sz="1600" kern="0" dirty="0" smtClean="0">
                <a:latin typeface="+mn-lt"/>
              </a:rPr>
              <a:t>made a </a:t>
            </a:r>
            <a:r>
              <a:rPr lang="en-GB" sz="1600" kern="0" dirty="0" err="1" smtClean="0">
                <a:latin typeface="+mn-lt"/>
              </a:rPr>
              <a:t>mis</a:t>
            </a:r>
            <a:r>
              <a:rPr lang="en-GB" sz="1600" kern="0" dirty="0" smtClean="0">
                <a:latin typeface="+mn-lt"/>
              </a:rPr>
              <a:t>-interpretation). The beam-laser overlap and the crossing angle can only explain 1-2 orders of magnitude.</a:t>
            </a:r>
            <a:endParaRPr lang="en-GB" sz="16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122439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26205</TotalTime>
  <Words>618</Words>
  <Application>Microsoft Office PowerPoint</Application>
  <PresentationFormat>On-screen Show (4:3)</PresentationFormat>
  <Paragraphs>70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ＭＳ Ｐゴシック</vt:lpstr>
      <vt:lpstr>Arial</vt:lpstr>
      <vt:lpstr>Calibri</vt:lpstr>
      <vt:lpstr>Cambria</vt:lpstr>
      <vt:lpstr>Comic Sans MS</vt:lpstr>
      <vt:lpstr>Constantia</vt:lpstr>
      <vt:lpstr>Courier New</vt:lpstr>
      <vt:lpstr>Helvetica</vt:lpstr>
      <vt:lpstr>Symbol</vt:lpstr>
      <vt:lpstr>Wingdings</vt:lpstr>
      <vt:lpstr>Theme1</vt:lpstr>
      <vt:lpstr>Default Design</vt:lpstr>
      <vt:lpstr>LEP Polarimeter Recap</vt:lpstr>
      <vt:lpstr>LEP polarimeter layout</vt:lpstr>
      <vt:lpstr>LEP polarimeter layout</vt:lpstr>
      <vt:lpstr>Laser</vt:lpstr>
      <vt:lpstr>Detector</vt:lpstr>
      <vt:lpstr>Comparison with simulation</vt:lpstr>
      <vt:lpstr>Comparison with simulation</vt:lpstr>
      <vt:lpstr>Polarization accuracy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7443</cp:revision>
  <cp:lastPrinted>2013-09-23T09:57:18Z</cp:lastPrinted>
  <dcterms:created xsi:type="dcterms:W3CDTF">1601-01-01T00:00:00Z</dcterms:created>
  <dcterms:modified xsi:type="dcterms:W3CDTF">2017-02-23T08:13:37Z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