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76" autoAdjust="0"/>
  </p:normalViewPr>
  <p:slideViewPr>
    <p:cSldViewPr snapToGrid="0" snapToObjects="1">
      <p:cViewPr varScale="1">
        <p:scale>
          <a:sx n="91" d="100"/>
          <a:sy n="91" d="100"/>
        </p:scale>
        <p:origin x="-14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mvergel:Documents:BNL:Weekly%20Meetings:ShapesAndSizesFlawsStave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General!$N$2</c:f>
              <c:strCache>
                <c:ptCount val="1"/>
                <c:pt idx="0">
                  <c:v>Height</c:v>
                </c:pt>
              </c:strCache>
            </c:strRef>
          </c:tx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389027559055118"/>
                  <c:y val="-0.0892078594342374"/>
                </c:manualLayout>
              </c:layout>
              <c:numFmt formatCode="General" sourceLinked="0"/>
            </c:trendlineLbl>
          </c:trendline>
          <c:xVal>
            <c:numRef>
              <c:f>General!$M$3:$M$26</c:f>
              <c:numCache>
                <c:formatCode>General</c:formatCode>
                <c:ptCount val="24"/>
                <c:pt idx="0">
                  <c:v>6.0</c:v>
                </c:pt>
                <c:pt idx="1">
                  <c:v>7.0</c:v>
                </c:pt>
                <c:pt idx="2">
                  <c:v>17.0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12.0</c:v>
                </c:pt>
                <c:pt idx="7">
                  <c:v>4.0</c:v>
                </c:pt>
                <c:pt idx="8">
                  <c:v>13.0</c:v>
                </c:pt>
                <c:pt idx="9">
                  <c:v>7.0</c:v>
                </c:pt>
                <c:pt idx="10">
                  <c:v>7.0</c:v>
                </c:pt>
                <c:pt idx="11">
                  <c:v>7.0</c:v>
                </c:pt>
                <c:pt idx="12">
                  <c:v>4.0</c:v>
                </c:pt>
                <c:pt idx="13">
                  <c:v>14.0</c:v>
                </c:pt>
                <c:pt idx="14">
                  <c:v>7.0</c:v>
                </c:pt>
                <c:pt idx="15">
                  <c:v>7.0</c:v>
                </c:pt>
                <c:pt idx="16">
                  <c:v>4.0</c:v>
                </c:pt>
                <c:pt idx="17">
                  <c:v>10.0</c:v>
                </c:pt>
                <c:pt idx="18">
                  <c:v>17.0</c:v>
                </c:pt>
                <c:pt idx="19">
                  <c:v>6.0</c:v>
                </c:pt>
                <c:pt idx="20">
                  <c:v>10.0</c:v>
                </c:pt>
              </c:numCache>
            </c:numRef>
          </c:xVal>
          <c:yVal>
            <c:numRef>
              <c:f>General!$N$3:$N$26</c:f>
              <c:numCache>
                <c:formatCode>General</c:formatCode>
                <c:ptCount val="24"/>
                <c:pt idx="0">
                  <c:v>156.0</c:v>
                </c:pt>
                <c:pt idx="1">
                  <c:v>126.0</c:v>
                </c:pt>
                <c:pt idx="2">
                  <c:v>359.0</c:v>
                </c:pt>
                <c:pt idx="3">
                  <c:v>184.0</c:v>
                </c:pt>
                <c:pt idx="4">
                  <c:v>64.0</c:v>
                </c:pt>
                <c:pt idx="5">
                  <c:v>151.0</c:v>
                </c:pt>
                <c:pt idx="6">
                  <c:v>170.0</c:v>
                </c:pt>
                <c:pt idx="7">
                  <c:v>81.0</c:v>
                </c:pt>
                <c:pt idx="8">
                  <c:v>232.0</c:v>
                </c:pt>
                <c:pt idx="9">
                  <c:v>133.0</c:v>
                </c:pt>
                <c:pt idx="10">
                  <c:v>122.0</c:v>
                </c:pt>
                <c:pt idx="11">
                  <c:v>115.0</c:v>
                </c:pt>
                <c:pt idx="12">
                  <c:v>60.0</c:v>
                </c:pt>
                <c:pt idx="13">
                  <c:v>324.0</c:v>
                </c:pt>
                <c:pt idx="14">
                  <c:v>149.0</c:v>
                </c:pt>
                <c:pt idx="15">
                  <c:v>187.0</c:v>
                </c:pt>
                <c:pt idx="16">
                  <c:v>90.0</c:v>
                </c:pt>
                <c:pt idx="17">
                  <c:v>85.0</c:v>
                </c:pt>
                <c:pt idx="18">
                  <c:v>433.0</c:v>
                </c:pt>
                <c:pt idx="19">
                  <c:v>73.0</c:v>
                </c:pt>
                <c:pt idx="20">
                  <c:v>253.0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7009768"/>
        <c:axId val="2137012584"/>
      </c:scatterChart>
      <c:valAx>
        <c:axId val="2137009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7012584"/>
        <c:crosses val="autoZero"/>
        <c:crossBetween val="midCat"/>
      </c:valAx>
      <c:valAx>
        <c:axId val="2137012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700976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'Same Size'!$K$1</c:f>
              <c:strCache>
                <c:ptCount val="1"/>
                <c:pt idx="0">
                  <c:v>Size</c:v>
                </c:pt>
              </c:strCache>
            </c:strRef>
          </c:tx>
          <c:spPr>
            <a:ln w="47625">
              <a:noFill/>
            </a:ln>
          </c:spPr>
          <c:xVal>
            <c:numRef>
              <c:f>'Same Size'!$I$3:$I$13</c:f>
              <c:numCache>
                <c:formatCode>General</c:formatCode>
                <c:ptCount val="11"/>
                <c:pt idx="0">
                  <c:v>470.0</c:v>
                </c:pt>
                <c:pt idx="1">
                  <c:v>764.0</c:v>
                </c:pt>
                <c:pt idx="2">
                  <c:v>1237.0</c:v>
                </c:pt>
              </c:numCache>
            </c:numRef>
          </c:xVal>
          <c:yVal>
            <c:numRef>
              <c:f>'Same Size'!$K$3:$K$13</c:f>
              <c:numCache>
                <c:formatCode>General</c:formatCode>
                <c:ptCount val="11"/>
                <c:pt idx="0">
                  <c:v>232.0</c:v>
                </c:pt>
                <c:pt idx="1">
                  <c:v>148.0</c:v>
                </c:pt>
                <c:pt idx="2">
                  <c:v>47.0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1591320"/>
        <c:axId val="-2146778632"/>
      </c:scatterChart>
      <c:valAx>
        <c:axId val="2101591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6778632"/>
        <c:crosses val="autoZero"/>
        <c:crossBetween val="midCat"/>
      </c:valAx>
      <c:valAx>
        <c:axId val="-2146778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0159132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General!$O$2</c:f>
              <c:strCache>
                <c:ptCount val="1"/>
                <c:pt idx="0">
                  <c:v>Size</c:v>
                </c:pt>
              </c:strCache>
            </c:strRef>
          </c:tx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361856299212598"/>
                  <c:y val="-0.197972805482648"/>
                </c:manualLayout>
              </c:layout>
              <c:numFmt formatCode="General" sourceLinked="0"/>
            </c:trendlineLbl>
          </c:trendline>
          <c:xVal>
            <c:numRef>
              <c:f>General!$M$3:$M$26</c:f>
              <c:numCache>
                <c:formatCode>General</c:formatCode>
                <c:ptCount val="24"/>
                <c:pt idx="0">
                  <c:v>6.0</c:v>
                </c:pt>
                <c:pt idx="1">
                  <c:v>7.0</c:v>
                </c:pt>
                <c:pt idx="2">
                  <c:v>17.0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12.0</c:v>
                </c:pt>
                <c:pt idx="7">
                  <c:v>4.0</c:v>
                </c:pt>
                <c:pt idx="8">
                  <c:v>13.0</c:v>
                </c:pt>
                <c:pt idx="9">
                  <c:v>7.0</c:v>
                </c:pt>
                <c:pt idx="10">
                  <c:v>7.0</c:v>
                </c:pt>
                <c:pt idx="11">
                  <c:v>7.0</c:v>
                </c:pt>
                <c:pt idx="12">
                  <c:v>4.0</c:v>
                </c:pt>
                <c:pt idx="13">
                  <c:v>14.0</c:v>
                </c:pt>
                <c:pt idx="14">
                  <c:v>7.0</c:v>
                </c:pt>
                <c:pt idx="15">
                  <c:v>7.0</c:v>
                </c:pt>
                <c:pt idx="16">
                  <c:v>4.0</c:v>
                </c:pt>
                <c:pt idx="17">
                  <c:v>10.0</c:v>
                </c:pt>
                <c:pt idx="18">
                  <c:v>17.0</c:v>
                </c:pt>
                <c:pt idx="19">
                  <c:v>6.0</c:v>
                </c:pt>
                <c:pt idx="20">
                  <c:v>10.0</c:v>
                </c:pt>
              </c:numCache>
            </c:numRef>
          </c:xVal>
          <c:yVal>
            <c:numRef>
              <c:f>General!$O$3:$O$26</c:f>
              <c:numCache>
                <c:formatCode>General</c:formatCode>
                <c:ptCount val="24"/>
                <c:pt idx="0">
                  <c:v>173.0</c:v>
                </c:pt>
                <c:pt idx="1">
                  <c:v>313.0</c:v>
                </c:pt>
                <c:pt idx="2">
                  <c:v>1164.0</c:v>
                </c:pt>
                <c:pt idx="3">
                  <c:v>449.0</c:v>
                </c:pt>
                <c:pt idx="4">
                  <c:v>135.0</c:v>
                </c:pt>
                <c:pt idx="5">
                  <c:v>396.0</c:v>
                </c:pt>
                <c:pt idx="6">
                  <c:v>425.0</c:v>
                </c:pt>
                <c:pt idx="7">
                  <c:v>148.0</c:v>
                </c:pt>
                <c:pt idx="8">
                  <c:v>679.0</c:v>
                </c:pt>
                <c:pt idx="9">
                  <c:v>279.0</c:v>
                </c:pt>
                <c:pt idx="10">
                  <c:v>254.0</c:v>
                </c:pt>
                <c:pt idx="11">
                  <c:v>209.0</c:v>
                </c:pt>
                <c:pt idx="12">
                  <c:v>47.0</c:v>
                </c:pt>
                <c:pt idx="13">
                  <c:v>1202.0</c:v>
                </c:pt>
                <c:pt idx="14">
                  <c:v>382.0</c:v>
                </c:pt>
                <c:pt idx="15">
                  <c:v>460.0</c:v>
                </c:pt>
                <c:pt idx="16">
                  <c:v>232.0</c:v>
                </c:pt>
                <c:pt idx="17">
                  <c:v>380.0</c:v>
                </c:pt>
                <c:pt idx="18">
                  <c:v>1657.0</c:v>
                </c:pt>
                <c:pt idx="19">
                  <c:v>119.0</c:v>
                </c:pt>
                <c:pt idx="20">
                  <c:v>696.0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6752568"/>
        <c:axId val="-2144029400"/>
      </c:scatterChart>
      <c:valAx>
        <c:axId val="2136752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4029400"/>
        <c:crosses val="autoZero"/>
        <c:crossBetween val="midCat"/>
      </c:valAx>
      <c:valAx>
        <c:axId val="-2144029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675256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General!$R$2</c:f>
              <c:strCache>
                <c:ptCount val="1"/>
                <c:pt idx="0">
                  <c:v>Height</c:v>
                </c:pt>
              </c:strCache>
            </c:strRef>
          </c:tx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405694225721785"/>
                  <c:y val="-0.00508931175269758"/>
                </c:manualLayout>
              </c:layout>
              <c:numFmt formatCode="General" sourceLinked="0"/>
            </c:trendlineLbl>
          </c:trendline>
          <c:xVal>
            <c:numRef>
              <c:f>General!$Q$3:$Q$21</c:f>
              <c:numCache>
                <c:formatCode>General</c:formatCode>
                <c:ptCount val="19"/>
                <c:pt idx="0">
                  <c:v>6.0</c:v>
                </c:pt>
                <c:pt idx="1">
                  <c:v>7.0</c:v>
                </c:pt>
                <c:pt idx="2">
                  <c:v>17.0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12.0</c:v>
                </c:pt>
                <c:pt idx="7">
                  <c:v>4.0</c:v>
                </c:pt>
                <c:pt idx="8">
                  <c:v>13.0</c:v>
                </c:pt>
                <c:pt idx="9">
                  <c:v>7.0</c:v>
                </c:pt>
                <c:pt idx="10">
                  <c:v>7.0</c:v>
                </c:pt>
                <c:pt idx="11">
                  <c:v>7.0</c:v>
                </c:pt>
                <c:pt idx="12">
                  <c:v>4.0</c:v>
                </c:pt>
                <c:pt idx="13">
                  <c:v>14.0</c:v>
                </c:pt>
                <c:pt idx="14">
                  <c:v>7.0</c:v>
                </c:pt>
                <c:pt idx="15">
                  <c:v>7.0</c:v>
                </c:pt>
                <c:pt idx="16">
                  <c:v>4.0</c:v>
                </c:pt>
                <c:pt idx="17">
                  <c:v>6.0</c:v>
                </c:pt>
                <c:pt idx="18">
                  <c:v>10.0</c:v>
                </c:pt>
              </c:numCache>
            </c:numRef>
          </c:xVal>
          <c:yVal>
            <c:numRef>
              <c:f>General!$R$3:$R$21</c:f>
              <c:numCache>
                <c:formatCode>General</c:formatCode>
                <c:ptCount val="19"/>
                <c:pt idx="0">
                  <c:v>156.0</c:v>
                </c:pt>
                <c:pt idx="1">
                  <c:v>126.0</c:v>
                </c:pt>
                <c:pt idx="2">
                  <c:v>359.0</c:v>
                </c:pt>
                <c:pt idx="3">
                  <c:v>184.0</c:v>
                </c:pt>
                <c:pt idx="4">
                  <c:v>64.0</c:v>
                </c:pt>
                <c:pt idx="5">
                  <c:v>151.0</c:v>
                </c:pt>
                <c:pt idx="6">
                  <c:v>170.0</c:v>
                </c:pt>
                <c:pt idx="7">
                  <c:v>81.0</c:v>
                </c:pt>
                <c:pt idx="8">
                  <c:v>232.0</c:v>
                </c:pt>
                <c:pt idx="9">
                  <c:v>133.0</c:v>
                </c:pt>
                <c:pt idx="10">
                  <c:v>122.0</c:v>
                </c:pt>
                <c:pt idx="11">
                  <c:v>115.0</c:v>
                </c:pt>
                <c:pt idx="12">
                  <c:v>60.0</c:v>
                </c:pt>
                <c:pt idx="13">
                  <c:v>324.0</c:v>
                </c:pt>
                <c:pt idx="14">
                  <c:v>149.0</c:v>
                </c:pt>
                <c:pt idx="15">
                  <c:v>187.0</c:v>
                </c:pt>
                <c:pt idx="16">
                  <c:v>90.0</c:v>
                </c:pt>
                <c:pt idx="17">
                  <c:v>73.0</c:v>
                </c:pt>
                <c:pt idx="18">
                  <c:v>253.0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5446008"/>
        <c:axId val="2135448904"/>
      </c:scatterChart>
      <c:valAx>
        <c:axId val="2135446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5448904"/>
        <c:crosses val="autoZero"/>
        <c:crossBetween val="midCat"/>
      </c:valAx>
      <c:valAx>
        <c:axId val="2135448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544600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General!$S$1</c:f>
              <c:strCache>
                <c:ptCount val="1"/>
                <c:pt idx="0">
                  <c:v>Size</c:v>
                </c:pt>
              </c:strCache>
            </c:strRef>
          </c:tx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380397200349956"/>
                  <c:y val="-0.00811898512685914"/>
                </c:manualLayout>
              </c:layout>
              <c:numFmt formatCode="General" sourceLinked="0"/>
            </c:trendlineLbl>
          </c:trendline>
          <c:xVal>
            <c:numRef>
              <c:f>General!$Q$3:$Q$21</c:f>
              <c:numCache>
                <c:formatCode>General</c:formatCode>
                <c:ptCount val="19"/>
                <c:pt idx="0">
                  <c:v>6.0</c:v>
                </c:pt>
                <c:pt idx="1">
                  <c:v>7.0</c:v>
                </c:pt>
                <c:pt idx="2">
                  <c:v>17.0</c:v>
                </c:pt>
                <c:pt idx="3">
                  <c:v>8.0</c:v>
                </c:pt>
                <c:pt idx="4">
                  <c:v>7.0</c:v>
                </c:pt>
                <c:pt idx="5">
                  <c:v>7.0</c:v>
                </c:pt>
                <c:pt idx="6">
                  <c:v>12.0</c:v>
                </c:pt>
                <c:pt idx="7">
                  <c:v>4.0</c:v>
                </c:pt>
                <c:pt idx="8">
                  <c:v>13.0</c:v>
                </c:pt>
                <c:pt idx="9">
                  <c:v>7.0</c:v>
                </c:pt>
                <c:pt idx="10">
                  <c:v>7.0</c:v>
                </c:pt>
                <c:pt idx="11">
                  <c:v>7.0</c:v>
                </c:pt>
                <c:pt idx="12">
                  <c:v>4.0</c:v>
                </c:pt>
                <c:pt idx="13">
                  <c:v>14.0</c:v>
                </c:pt>
                <c:pt idx="14">
                  <c:v>7.0</c:v>
                </c:pt>
                <c:pt idx="15">
                  <c:v>7.0</c:v>
                </c:pt>
                <c:pt idx="16">
                  <c:v>4.0</c:v>
                </c:pt>
                <c:pt idx="17">
                  <c:v>6.0</c:v>
                </c:pt>
                <c:pt idx="18">
                  <c:v>10.0</c:v>
                </c:pt>
              </c:numCache>
            </c:numRef>
          </c:xVal>
          <c:yVal>
            <c:numRef>
              <c:f>General!$S$3:$S$21</c:f>
              <c:numCache>
                <c:formatCode>General</c:formatCode>
                <c:ptCount val="19"/>
                <c:pt idx="0">
                  <c:v>173.0</c:v>
                </c:pt>
                <c:pt idx="1">
                  <c:v>313.0</c:v>
                </c:pt>
                <c:pt idx="2">
                  <c:v>1164.0</c:v>
                </c:pt>
                <c:pt idx="3">
                  <c:v>449.0</c:v>
                </c:pt>
                <c:pt idx="4">
                  <c:v>135.0</c:v>
                </c:pt>
                <c:pt idx="5">
                  <c:v>396.0</c:v>
                </c:pt>
                <c:pt idx="6">
                  <c:v>425.0</c:v>
                </c:pt>
                <c:pt idx="7">
                  <c:v>148.0</c:v>
                </c:pt>
                <c:pt idx="8">
                  <c:v>679.0</c:v>
                </c:pt>
                <c:pt idx="9">
                  <c:v>279.0</c:v>
                </c:pt>
                <c:pt idx="10">
                  <c:v>254.0</c:v>
                </c:pt>
                <c:pt idx="11">
                  <c:v>209.0</c:v>
                </c:pt>
                <c:pt idx="12">
                  <c:v>47.0</c:v>
                </c:pt>
                <c:pt idx="13">
                  <c:v>1202.0</c:v>
                </c:pt>
                <c:pt idx="14">
                  <c:v>382.0</c:v>
                </c:pt>
                <c:pt idx="15">
                  <c:v>460.0</c:v>
                </c:pt>
                <c:pt idx="16">
                  <c:v>232.0</c:v>
                </c:pt>
                <c:pt idx="17">
                  <c:v>119.0</c:v>
                </c:pt>
                <c:pt idx="18">
                  <c:v>696.0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1866808"/>
        <c:axId val="-2144901896"/>
      </c:scatterChart>
      <c:valAx>
        <c:axId val="2101866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4901896"/>
        <c:crosses val="autoZero"/>
        <c:crossBetween val="midCat"/>
      </c:valAx>
      <c:valAx>
        <c:axId val="-2144901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0186680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'Same Size'!$D$1</c:f>
              <c:strCache>
                <c:ptCount val="1"/>
                <c:pt idx="0">
                  <c:v>Height</c:v>
                </c:pt>
              </c:strCache>
            </c:strRef>
          </c:tx>
          <c:spPr>
            <a:ln w="47625">
              <a:noFill/>
            </a:ln>
          </c:spPr>
          <c:xVal>
            <c:numRef>
              <c:f>'Same Size'!$C$3:$C$13</c:f>
              <c:numCache>
                <c:formatCode>General</c:formatCode>
                <c:ptCount val="11"/>
                <c:pt idx="0">
                  <c:v>271.0</c:v>
                </c:pt>
                <c:pt idx="1">
                  <c:v>391.0</c:v>
                </c:pt>
                <c:pt idx="2">
                  <c:v>52.0</c:v>
                </c:pt>
                <c:pt idx="3">
                  <c:v>496.0</c:v>
                </c:pt>
                <c:pt idx="4">
                  <c:v>933.0</c:v>
                </c:pt>
                <c:pt idx="5">
                  <c:v>1068.0</c:v>
                </c:pt>
                <c:pt idx="6">
                  <c:v>1068.0</c:v>
                </c:pt>
              </c:numCache>
            </c:numRef>
          </c:xVal>
          <c:yVal>
            <c:numRef>
              <c:f>'Same Size'!$D$3:$D$13</c:f>
              <c:numCache>
                <c:formatCode>General</c:formatCode>
                <c:ptCount val="11"/>
                <c:pt idx="0">
                  <c:v>149.0</c:v>
                </c:pt>
                <c:pt idx="1">
                  <c:v>187.0</c:v>
                </c:pt>
                <c:pt idx="2">
                  <c:v>126.0</c:v>
                </c:pt>
                <c:pt idx="3">
                  <c:v>151.0</c:v>
                </c:pt>
                <c:pt idx="4">
                  <c:v>133.0</c:v>
                </c:pt>
                <c:pt idx="5">
                  <c:v>122.0</c:v>
                </c:pt>
                <c:pt idx="6">
                  <c:v>116.0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6233992"/>
        <c:axId val="2136220296"/>
      </c:scatterChart>
      <c:valAx>
        <c:axId val="2136233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6220296"/>
        <c:crosses val="autoZero"/>
        <c:crossBetween val="midCat"/>
      </c:valAx>
      <c:valAx>
        <c:axId val="2136220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623399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'Same Size'!$D$1</c:f>
              <c:strCache>
                <c:ptCount val="1"/>
                <c:pt idx="0">
                  <c:v>Height</c:v>
                </c:pt>
              </c:strCache>
            </c:strRef>
          </c:tx>
          <c:spPr>
            <a:ln w="47625">
              <a:noFill/>
            </a:ln>
          </c:spPr>
          <c:xVal>
            <c:numRef>
              <c:f>'Same Size'!$C$4:$C$8</c:f>
              <c:numCache>
                <c:formatCode>General</c:formatCode>
                <c:ptCount val="5"/>
                <c:pt idx="0">
                  <c:v>391.0</c:v>
                </c:pt>
                <c:pt idx="1">
                  <c:v>52.0</c:v>
                </c:pt>
                <c:pt idx="2">
                  <c:v>496.0</c:v>
                </c:pt>
                <c:pt idx="3">
                  <c:v>933.0</c:v>
                </c:pt>
                <c:pt idx="4">
                  <c:v>1068.0</c:v>
                </c:pt>
              </c:numCache>
            </c:numRef>
          </c:xVal>
          <c:yVal>
            <c:numRef>
              <c:f>'Same Size'!$D$4:$D$8</c:f>
              <c:numCache>
                <c:formatCode>General</c:formatCode>
                <c:ptCount val="5"/>
                <c:pt idx="0">
                  <c:v>187.0</c:v>
                </c:pt>
                <c:pt idx="1">
                  <c:v>126.0</c:v>
                </c:pt>
                <c:pt idx="2">
                  <c:v>151.0</c:v>
                </c:pt>
                <c:pt idx="3">
                  <c:v>133.0</c:v>
                </c:pt>
                <c:pt idx="4">
                  <c:v>122.0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3766504"/>
        <c:axId val="-2144925592"/>
      </c:scatterChart>
      <c:valAx>
        <c:axId val="2133766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4925592"/>
        <c:crosses val="autoZero"/>
        <c:crossBetween val="midCat"/>
      </c:valAx>
      <c:valAx>
        <c:axId val="-2144925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376650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'Same Size'!$E$1</c:f>
              <c:strCache>
                <c:ptCount val="1"/>
                <c:pt idx="0">
                  <c:v>Size</c:v>
                </c:pt>
              </c:strCache>
            </c:strRef>
          </c:tx>
          <c:spPr>
            <a:ln w="47625">
              <a:noFill/>
            </a:ln>
          </c:spPr>
          <c:xVal>
            <c:numRef>
              <c:f>'Same Size'!$C$3:$C$13</c:f>
              <c:numCache>
                <c:formatCode>General</c:formatCode>
                <c:ptCount val="11"/>
                <c:pt idx="0">
                  <c:v>271.0</c:v>
                </c:pt>
                <c:pt idx="1">
                  <c:v>391.0</c:v>
                </c:pt>
                <c:pt idx="2">
                  <c:v>52.0</c:v>
                </c:pt>
                <c:pt idx="3">
                  <c:v>496.0</c:v>
                </c:pt>
                <c:pt idx="4">
                  <c:v>933.0</c:v>
                </c:pt>
                <c:pt idx="5">
                  <c:v>1068.0</c:v>
                </c:pt>
                <c:pt idx="6">
                  <c:v>1068.0</c:v>
                </c:pt>
              </c:numCache>
            </c:numRef>
          </c:xVal>
          <c:yVal>
            <c:numRef>
              <c:f>'Same Size'!$E$3:$E$13</c:f>
              <c:numCache>
                <c:formatCode>General</c:formatCode>
                <c:ptCount val="11"/>
                <c:pt idx="0">
                  <c:v>382.0</c:v>
                </c:pt>
                <c:pt idx="1">
                  <c:v>460.0</c:v>
                </c:pt>
                <c:pt idx="2">
                  <c:v>313.0</c:v>
                </c:pt>
                <c:pt idx="3">
                  <c:v>396.0</c:v>
                </c:pt>
                <c:pt idx="4">
                  <c:v>279.0</c:v>
                </c:pt>
                <c:pt idx="5">
                  <c:v>254.0</c:v>
                </c:pt>
                <c:pt idx="6">
                  <c:v>209.0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7586616"/>
        <c:axId val="2102236488"/>
      </c:scatterChart>
      <c:valAx>
        <c:axId val="2137586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02236488"/>
        <c:crosses val="autoZero"/>
        <c:crossBetween val="midCat"/>
      </c:valAx>
      <c:valAx>
        <c:axId val="2102236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758661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'Same Size'!$E$1</c:f>
              <c:strCache>
                <c:ptCount val="1"/>
                <c:pt idx="0">
                  <c:v>Size</c:v>
                </c:pt>
              </c:strCache>
            </c:strRef>
          </c:tx>
          <c:spPr>
            <a:ln w="47625">
              <a:noFill/>
            </a:ln>
          </c:spPr>
          <c:xVal>
            <c:numRef>
              <c:f>'Same Size'!$C$4:$C$8</c:f>
              <c:numCache>
                <c:formatCode>General</c:formatCode>
                <c:ptCount val="5"/>
                <c:pt idx="0">
                  <c:v>391.0</c:v>
                </c:pt>
                <c:pt idx="1">
                  <c:v>52.0</c:v>
                </c:pt>
                <c:pt idx="2">
                  <c:v>496.0</c:v>
                </c:pt>
                <c:pt idx="3">
                  <c:v>933.0</c:v>
                </c:pt>
                <c:pt idx="4">
                  <c:v>1068.0</c:v>
                </c:pt>
              </c:numCache>
            </c:numRef>
          </c:xVal>
          <c:yVal>
            <c:numRef>
              <c:f>'Same Size'!$E$4:$E$8</c:f>
              <c:numCache>
                <c:formatCode>General</c:formatCode>
                <c:ptCount val="5"/>
                <c:pt idx="0">
                  <c:v>460.0</c:v>
                </c:pt>
                <c:pt idx="1">
                  <c:v>313.0</c:v>
                </c:pt>
                <c:pt idx="2">
                  <c:v>396.0</c:v>
                </c:pt>
                <c:pt idx="3">
                  <c:v>279.0</c:v>
                </c:pt>
                <c:pt idx="4">
                  <c:v>254.0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7769400"/>
        <c:axId val="-2141536136"/>
      </c:scatterChart>
      <c:valAx>
        <c:axId val="2137769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1536136"/>
        <c:crosses val="autoZero"/>
        <c:crossBetween val="midCat"/>
      </c:valAx>
      <c:valAx>
        <c:axId val="-2141536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776940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'Same Size'!$J$1</c:f>
              <c:strCache>
                <c:ptCount val="1"/>
                <c:pt idx="0">
                  <c:v>Height</c:v>
                </c:pt>
              </c:strCache>
            </c:strRef>
          </c:tx>
          <c:spPr>
            <a:ln w="47625">
              <a:noFill/>
            </a:ln>
          </c:spPr>
          <c:xVal>
            <c:numRef>
              <c:f>'Same Size'!$I$3:$I$13</c:f>
              <c:numCache>
                <c:formatCode>General</c:formatCode>
                <c:ptCount val="11"/>
                <c:pt idx="0">
                  <c:v>470.0</c:v>
                </c:pt>
                <c:pt idx="1">
                  <c:v>764.0</c:v>
                </c:pt>
                <c:pt idx="2">
                  <c:v>1237.0</c:v>
                </c:pt>
              </c:numCache>
            </c:numRef>
          </c:xVal>
          <c:yVal>
            <c:numRef>
              <c:f>'Same Size'!$J$3:$J$13</c:f>
              <c:numCache>
                <c:formatCode>General</c:formatCode>
                <c:ptCount val="11"/>
                <c:pt idx="0">
                  <c:v>90.0</c:v>
                </c:pt>
                <c:pt idx="1">
                  <c:v>81.0</c:v>
                </c:pt>
                <c:pt idx="2">
                  <c:v>60.0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7651608"/>
        <c:axId val="2133227576"/>
      </c:scatterChart>
      <c:valAx>
        <c:axId val="2137651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3227576"/>
        <c:crosses val="autoZero"/>
        <c:crossBetween val="midCat"/>
      </c:valAx>
      <c:valAx>
        <c:axId val="2133227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765160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6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6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18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617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02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9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11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7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96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7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88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10071-7E74-7344-9532-1FED3DF75EFF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BF1D1-CB97-7449-9DC0-503648C5D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83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chart" Target="../charts/chart6.xml"/><Relationship Id="rId5" Type="http://schemas.openxmlformats.org/officeDocument/2006/relationships/image" Target="../media/image1.png"/><Relationship Id="rId6" Type="http://schemas.openxmlformats.org/officeDocument/2006/relationships/chart" Target="../charts/chart7.xml"/><Relationship Id="rId7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chart" Target="../charts/chart9.xml"/><Relationship Id="rId5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Laser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5520"/>
            <a:ext cx="6400800" cy="1752600"/>
          </a:xfrm>
        </p:spPr>
        <p:txBody>
          <a:bodyPr/>
          <a:lstStyle/>
          <a:p>
            <a:r>
              <a:rPr lang="en-US" dirty="0" smtClean="0"/>
              <a:t>Carlos Vergel-Infante</a:t>
            </a:r>
          </a:p>
          <a:p>
            <a:r>
              <a:rPr lang="en-US" dirty="0" smtClean="0"/>
              <a:t>May 17</a:t>
            </a:r>
            <a:r>
              <a:rPr lang="en-US" baseline="30000" dirty="0" smtClean="0"/>
              <a:t>th</a:t>
            </a:r>
            <a:r>
              <a:rPr lang="en-US" dirty="0" smtClean="0"/>
              <a:t>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41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2129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Size and Max. Height of flaws</a:t>
            </a:r>
            <a:br>
              <a:rPr lang="en-US" dirty="0" smtClean="0"/>
            </a:br>
            <a:r>
              <a:rPr lang="en-US" dirty="0" smtClean="0"/>
              <a:t> (Stave #4)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090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53505" y="133037"/>
            <a:ext cx="8990495" cy="24313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4972" y="2596904"/>
            <a:ext cx="82383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Considering only the flaws found in the honeycomb structure (all minus the smallest red one), and ignoring all the flaws with the foam.</a:t>
            </a:r>
          </a:p>
          <a:p>
            <a:endParaRPr lang="en-US" sz="2400" dirty="0"/>
          </a:p>
          <a:p>
            <a:r>
              <a:rPr lang="en-US" sz="2400" dirty="0" smtClean="0"/>
              <a:t>Measuring two variables in 5 psi – 0 psi plots:</a:t>
            </a:r>
          </a:p>
          <a:p>
            <a:endParaRPr lang="en-US" sz="2400" dirty="0" smtClean="0"/>
          </a:p>
          <a:p>
            <a:pPr marL="800100" lvl="1" indent="-342900">
              <a:buFontTx/>
              <a:buChar char="-"/>
            </a:pPr>
            <a:r>
              <a:rPr lang="en-US" sz="2400" b="1" dirty="0" smtClean="0"/>
              <a:t>Max Height:</a:t>
            </a:r>
            <a:r>
              <a:rPr lang="en-US" sz="2400" dirty="0" smtClean="0"/>
              <a:t> Pixel with maximum height in the area where a flaw is</a:t>
            </a:r>
          </a:p>
          <a:p>
            <a:pPr marL="800100" lvl="1" indent="-342900">
              <a:buFontTx/>
              <a:buChar char="-"/>
            </a:pPr>
            <a:r>
              <a:rPr lang="en-US" sz="2400" b="1" dirty="0" smtClean="0"/>
              <a:t>Size:</a:t>
            </a:r>
            <a:r>
              <a:rPr lang="en-US" sz="2400" dirty="0" smtClean="0"/>
              <a:t> Number of pixels above 3 sigma in the area where the flaw 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1636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53505" y="133037"/>
            <a:ext cx="8990495" cy="2431307"/>
          </a:xfrm>
          <a:prstGeom prst="rect">
            <a:avLst/>
          </a:prstGeom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2528821"/>
              </p:ext>
            </p:extLst>
          </p:nvPr>
        </p:nvGraphicFramePr>
        <p:xfrm>
          <a:off x="348890" y="3018691"/>
          <a:ext cx="3900726" cy="2495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4874029"/>
              </p:ext>
            </p:extLst>
          </p:nvPr>
        </p:nvGraphicFramePr>
        <p:xfrm>
          <a:off x="4386385" y="291709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>
            <a:off x="2520462" y="1543538"/>
            <a:ext cx="2500923" cy="22273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373077" y="1543538"/>
            <a:ext cx="1836615" cy="20222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826847" y="1543538"/>
            <a:ext cx="2559538" cy="338992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281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53505" y="133037"/>
            <a:ext cx="8990495" cy="2431307"/>
          </a:xfrm>
          <a:prstGeom prst="rect">
            <a:avLst/>
          </a:prstGeom>
        </p:spPr>
      </p:pic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0799302"/>
              </p:ext>
            </p:extLst>
          </p:nvPr>
        </p:nvGraphicFramePr>
        <p:xfrm>
          <a:off x="153505" y="2862385"/>
          <a:ext cx="4144957" cy="253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0952919"/>
              </p:ext>
            </p:extLst>
          </p:nvPr>
        </p:nvGraphicFramePr>
        <p:xfrm>
          <a:off x="4845538" y="2969846"/>
          <a:ext cx="4200770" cy="253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61462" y="5881077"/>
            <a:ext cx="8225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Trend for both variables after removing the two flaws indicated in red arrows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353538" y="1572846"/>
            <a:ext cx="97693" cy="11136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2"/>
          </p:cNvCxnSpPr>
          <p:nvPr/>
        </p:nvCxnSpPr>
        <p:spPr>
          <a:xfrm flipH="1" flipV="1">
            <a:off x="4474308" y="1475154"/>
            <a:ext cx="174444" cy="1089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281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5-16 at 3.35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159" y="1588191"/>
            <a:ext cx="465978" cy="4585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52943" y="1546209"/>
            <a:ext cx="54785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Analyzing only flaws with 7 honeycombs  structures with this shape (yellow and red ones).</a:t>
            </a:r>
            <a:endParaRPr lang="en-US" sz="1600" dirty="0"/>
          </a:p>
        </p:txBody>
      </p:sp>
      <p:cxnSp>
        <p:nvCxnSpPr>
          <p:cNvPr id="6" name="Straight Arrow Connector 5"/>
          <p:cNvCxnSpPr>
            <a:stCxn id="3" idx="1"/>
            <a:endCxn id="2" idx="3"/>
          </p:cNvCxnSpPr>
          <p:nvPr/>
        </p:nvCxnSpPr>
        <p:spPr>
          <a:xfrm flipH="1" flipV="1">
            <a:off x="2719137" y="1817482"/>
            <a:ext cx="733806" cy="211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9070695"/>
              </p:ext>
            </p:extLst>
          </p:nvPr>
        </p:nvGraphicFramePr>
        <p:xfrm>
          <a:off x="153505" y="2214713"/>
          <a:ext cx="3645782" cy="2151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1736257"/>
              </p:ext>
            </p:extLst>
          </p:nvPr>
        </p:nvGraphicFramePr>
        <p:xfrm>
          <a:off x="4880297" y="2046773"/>
          <a:ext cx="4129231" cy="2246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45467" y="4296779"/>
            <a:ext cx="4083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flaws between pipes (middle region)</a:t>
            </a:r>
            <a:endParaRPr lang="en-US" dirty="0"/>
          </a:p>
        </p:txBody>
      </p:sp>
      <p:pic>
        <p:nvPicPr>
          <p:cNvPr id="10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53504" y="0"/>
            <a:ext cx="8990495" cy="1651169"/>
          </a:xfrm>
          <a:prstGeom prst="rect">
            <a:avLst/>
          </a:prstGeom>
        </p:spPr>
      </p:pic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3453260"/>
              </p:ext>
            </p:extLst>
          </p:nvPr>
        </p:nvGraphicFramePr>
        <p:xfrm>
          <a:off x="41982" y="4366448"/>
          <a:ext cx="3757305" cy="2491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2735544"/>
              </p:ext>
            </p:extLst>
          </p:nvPr>
        </p:nvGraphicFramePr>
        <p:xfrm>
          <a:off x="4880297" y="4666111"/>
          <a:ext cx="4051174" cy="216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H="1" flipV="1">
            <a:off x="2634312" y="3369302"/>
            <a:ext cx="818631" cy="1679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812731" y="5048706"/>
            <a:ext cx="640212" cy="6507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10963" y="4616573"/>
            <a:ext cx="1626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Same x position for two same intended flaws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387468" y="3491872"/>
            <a:ext cx="8932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122 and 116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34312" y="5316765"/>
            <a:ext cx="8932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254 and 209</a:t>
            </a:r>
          </a:p>
        </p:txBody>
      </p:sp>
    </p:spTree>
    <p:extLst>
      <p:ext uri="{BB962C8B-B14F-4D97-AF65-F5344CB8AC3E}">
        <p14:creationId xmlns:p14="http://schemas.microsoft.com/office/powerpoint/2010/main" val="1424281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53505" y="133037"/>
            <a:ext cx="8990495" cy="2431307"/>
          </a:xfrm>
          <a:prstGeom prst="rect">
            <a:avLst/>
          </a:prstGeom>
        </p:spPr>
      </p:pic>
      <p:pic>
        <p:nvPicPr>
          <p:cNvPr id="2" name="Picture 1" descr="Screen Shot 2017-05-16 at 4.05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366" y="2564344"/>
            <a:ext cx="673100" cy="571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65472" y="2564344"/>
            <a:ext cx="54785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Analyzing only flaws with 4 honeycombs  structures with this shape (yellow and red ones).</a:t>
            </a:r>
            <a:endParaRPr lang="en-US" sz="1600" dirty="0"/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3269946" y="2856732"/>
            <a:ext cx="395526" cy="540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0577151"/>
              </p:ext>
            </p:extLst>
          </p:nvPr>
        </p:nvGraphicFramePr>
        <p:xfrm>
          <a:off x="257764" y="3582414"/>
          <a:ext cx="4083207" cy="2589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8578900"/>
              </p:ext>
            </p:extLst>
          </p:nvPr>
        </p:nvGraphicFramePr>
        <p:xfrm>
          <a:off x="4572000" y="358241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26744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1422"/>
            <a:ext cx="8229600" cy="35079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There is a correlation between the number of honeycomb structures of a flaw with its height, and also with its size (&gt;3 sigma=36 um).</a:t>
            </a:r>
          </a:p>
          <a:p>
            <a:r>
              <a:rPr lang="en-US" sz="2800" dirty="0" smtClean="0"/>
              <a:t>The correlation between distance from the pressure pipe and the size of the flaw does not seem to be linear, but has a maximum around 40 cm from the pipes.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9754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</TotalTime>
  <Words>227</Words>
  <Application>Microsoft Macintosh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Laser Update</vt:lpstr>
      <vt:lpstr>Size and Max. Height of flaws  (Stave #4)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>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Update</dc:title>
  <dc:creator>Carlos Vergel Infante</dc:creator>
  <cp:lastModifiedBy>Carlos Vergel Infante</cp:lastModifiedBy>
  <cp:revision>8</cp:revision>
  <dcterms:created xsi:type="dcterms:W3CDTF">2017-05-16T20:05:21Z</dcterms:created>
  <dcterms:modified xsi:type="dcterms:W3CDTF">2017-05-17T19:02:28Z</dcterms:modified>
</cp:coreProperties>
</file>