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r>
              <a:t>Title Text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1.gif"/><Relationship Id="rId5" Type="http://schemas.openxmlformats.org/officeDocument/2006/relationships/image" Target="../media/image2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5" Type="http://schemas.openxmlformats.org/officeDocument/2006/relationships/image" Target="../media/image37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2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Relationship Id="rId15" Type="http://schemas.openxmlformats.org/officeDocument/2006/relationships/image" Target="../media/image51.png"/><Relationship Id="rId16" Type="http://schemas.openxmlformats.org/officeDocument/2006/relationships/image" Target="../media/image52.png"/><Relationship Id="rId17" Type="http://schemas.openxmlformats.org/officeDocument/2006/relationships/image" Target="../media/image53.png"/><Relationship Id="rId18" Type="http://schemas.openxmlformats.org/officeDocument/2006/relationships/image" Target="../media/image54.png"/><Relationship Id="rId19" Type="http://schemas.openxmlformats.org/officeDocument/2006/relationships/image" Target="../media/image55.png"/><Relationship Id="rId20" Type="http://schemas.openxmlformats.org/officeDocument/2006/relationships/image" Target="../media/image56.png"/><Relationship Id="rId21" Type="http://schemas.openxmlformats.org/officeDocument/2006/relationships/image" Target="../media/image57.png"/><Relationship Id="rId22" Type="http://schemas.openxmlformats.org/officeDocument/2006/relationships/image" Target="../media/image58.png"/><Relationship Id="rId23" Type="http://schemas.openxmlformats.org/officeDocument/2006/relationships/image" Target="../media/image59.png"/><Relationship Id="rId24" Type="http://schemas.openxmlformats.org/officeDocument/2006/relationships/image" Target="../media/image60.png"/><Relationship Id="rId25" Type="http://schemas.openxmlformats.org/officeDocument/2006/relationships/image" Target="../media/image61.png"/><Relationship Id="rId26" Type="http://schemas.openxmlformats.org/officeDocument/2006/relationships/image" Target="../media/image62.png"/><Relationship Id="rId27" Type="http://schemas.openxmlformats.org/officeDocument/2006/relationships/image" Target="../media/image63.png"/><Relationship Id="rId28" Type="http://schemas.openxmlformats.org/officeDocument/2006/relationships/image" Target="../media/image64.png"/><Relationship Id="rId29" Type="http://schemas.openxmlformats.org/officeDocument/2006/relationships/image" Target="../media/image65.png"/><Relationship Id="rId30" Type="http://schemas.openxmlformats.org/officeDocument/2006/relationships/image" Target="../media/image66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4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21.png"/><Relationship Id="rId8" Type="http://schemas.openxmlformats.org/officeDocument/2006/relationships/image" Target="../media/image25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26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a1.png" descr="a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63007" y="8757832"/>
            <a:ext cx="2762157" cy="3327263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New stave no5"/>
          <p:cNvSpPr txBox="1"/>
          <p:nvPr>
            <p:ph type="ctrTitle"/>
          </p:nvPr>
        </p:nvSpPr>
        <p:spPr>
          <a:xfrm>
            <a:off x="4021832" y="1419825"/>
            <a:ext cx="16657638" cy="2618526"/>
          </a:xfrm>
          <a:prstGeom prst="rect">
            <a:avLst/>
          </a:prstGeom>
        </p:spPr>
        <p:txBody>
          <a:bodyPr/>
          <a:lstStyle>
            <a:lvl1pPr defTabSz="584200">
              <a:defRPr sz="1000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pPr/>
            <a:r>
              <a:t>New stave no5</a:t>
            </a:r>
          </a:p>
        </p:txBody>
      </p:sp>
      <p:sp>
        <p:nvSpPr>
          <p:cNvPr id="129" name="William Heidorn, Jie Yu…"/>
          <p:cNvSpPr txBox="1"/>
          <p:nvPr>
            <p:ph type="subTitle" sz="quarter" idx="1"/>
          </p:nvPr>
        </p:nvSpPr>
        <p:spPr>
          <a:xfrm>
            <a:off x="6732190" y="4739286"/>
            <a:ext cx="10919620" cy="3500383"/>
          </a:xfrm>
          <a:prstGeom prst="rect">
            <a:avLst/>
          </a:prstGeom>
        </p:spPr>
        <p:txBody>
          <a:bodyPr/>
          <a:lstStyle/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William Heidorn, </a:t>
            </a:r>
            <a:r>
              <a:rPr u="sng"/>
              <a:t>Jie Yu</a:t>
            </a:r>
          </a:p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Iowa State University</a:t>
            </a:r>
          </a:p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ISU group meeting, August.09.2017</a:t>
            </a:r>
          </a:p>
        </p:txBody>
      </p:sp>
      <p:pic>
        <p:nvPicPr>
          <p:cNvPr id="130" name="ATLAS-chrome-logo-blue-wh_low.jpg" descr="ATLAS-chrome-logo-blue-wh_low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35400" y="9373121"/>
            <a:ext cx="8294456" cy="3193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b1.gif" descr="b1.g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522200" y="8940604"/>
            <a:ext cx="4151664" cy="3327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c1.jpg" descr="c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259050" y="11248307"/>
            <a:ext cx="2520493" cy="154059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lide Number"/>
          <p:cNvSpPr txBox="1"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tave #4 comparison, matching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 comparison, matching</a:t>
            </a:r>
          </a:p>
        </p:txBody>
      </p:sp>
      <p:pic>
        <p:nvPicPr>
          <p:cNvPr id="357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peaks_StaveNo4_J_80lens_p50_fitPipe_temperature_top.pdf" descr="peaks_StaveNo4_J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324" y="1321457"/>
            <a:ext cx="10580346" cy="3955967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(A): 5–8 cm"/>
          <p:cNvSpPr txBox="1"/>
          <p:nvPr/>
        </p:nvSpPr>
        <p:spPr>
          <a:xfrm>
            <a:off x="3916807" y="1741039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360" name="(B): 2-3 cm"/>
          <p:cNvSpPr txBox="1"/>
          <p:nvPr/>
        </p:nvSpPr>
        <p:spPr>
          <a:xfrm>
            <a:off x="1191450" y="1741039"/>
            <a:ext cx="23923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2-3 cm</a:t>
            </a:r>
          </a:p>
        </p:txBody>
      </p:sp>
      <p:sp>
        <p:nvSpPr>
          <p:cNvPr id="361" name="(B): &lt;=2cm"/>
          <p:cNvSpPr txBox="1"/>
          <p:nvPr/>
        </p:nvSpPr>
        <p:spPr>
          <a:xfrm>
            <a:off x="6773037" y="1741039"/>
            <a:ext cx="230352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&lt;=2cm</a:t>
            </a:r>
          </a:p>
        </p:txBody>
      </p:sp>
      <p:pic>
        <p:nvPicPr>
          <p:cNvPr id="362" name="peaks_StaveNo4_J_80lens_p50_fitPipe_temperature_bot.pdf" descr="peaks_StaveNo4_J_80lens_p50_fitPipe_temperatur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324" y="3203178"/>
            <a:ext cx="10580346" cy="395596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frame2D_COLZ_T_average.png" descr="frame2D_COLZ_T_aver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246956" y="5187903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364" name="J side"/>
          <p:cNvSpPr txBox="1"/>
          <p:nvPr/>
        </p:nvSpPr>
        <p:spPr>
          <a:xfrm>
            <a:off x="3979322" y="5615590"/>
            <a:ext cx="1439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</a:t>
            </a:r>
          </a:p>
        </p:txBody>
      </p:sp>
      <p:sp>
        <p:nvSpPr>
          <p:cNvPr id="365" name="Line"/>
          <p:cNvSpPr/>
          <p:nvPr/>
        </p:nvSpPr>
        <p:spPr>
          <a:xfrm flipH="1">
            <a:off x="6298661" y="5252759"/>
            <a:ext cx="1" cy="2806959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6" name="Line"/>
          <p:cNvSpPr/>
          <p:nvPr/>
        </p:nvSpPr>
        <p:spPr>
          <a:xfrm flipH="1">
            <a:off x="515619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7" name="Line"/>
          <p:cNvSpPr/>
          <p:nvPr/>
        </p:nvSpPr>
        <p:spPr>
          <a:xfrm flipH="1">
            <a:off x="2387599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8" name="Line"/>
          <p:cNvSpPr/>
          <p:nvPr/>
        </p:nvSpPr>
        <p:spPr>
          <a:xfrm flipH="1">
            <a:off x="7441122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9" name="Line"/>
          <p:cNvSpPr/>
          <p:nvPr/>
        </p:nvSpPr>
        <p:spPr>
          <a:xfrm>
            <a:off x="2387822" y="7578135"/>
            <a:ext cx="1" cy="256297"/>
          </a:xfrm>
          <a:prstGeom prst="line">
            <a:avLst/>
          </a:prstGeom>
          <a:ln w="38100">
            <a:solidFill>
              <a:srgbClr val="53585F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70" name="Line"/>
          <p:cNvSpPr/>
          <p:nvPr/>
        </p:nvSpPr>
        <p:spPr>
          <a:xfrm>
            <a:off x="7463982" y="7167603"/>
            <a:ext cx="1" cy="234818"/>
          </a:xfrm>
          <a:prstGeom prst="line">
            <a:avLst/>
          </a:prstGeom>
          <a:ln w="38100">
            <a:solidFill>
              <a:srgbClr val="A6AAA9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71" name="result.png" descr="result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flipH="1">
            <a:off x="720314" y="9860366"/>
            <a:ext cx="22943372" cy="3181928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10"/>
          <p:cNvSpPr txBox="1"/>
          <p:nvPr/>
        </p:nvSpPr>
        <p:spPr>
          <a:xfrm>
            <a:off x="1728262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373" name="20"/>
          <p:cNvSpPr txBox="1"/>
          <p:nvPr/>
        </p:nvSpPr>
        <p:spPr>
          <a:xfrm>
            <a:off x="330795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374" name="30"/>
          <p:cNvSpPr txBox="1"/>
          <p:nvPr/>
        </p:nvSpPr>
        <p:spPr>
          <a:xfrm>
            <a:off x="488431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30</a:t>
            </a:r>
          </a:p>
        </p:txBody>
      </p:sp>
      <p:sp>
        <p:nvSpPr>
          <p:cNvPr id="375" name="40"/>
          <p:cNvSpPr txBox="1"/>
          <p:nvPr/>
        </p:nvSpPr>
        <p:spPr>
          <a:xfrm>
            <a:off x="6906836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40</a:t>
            </a:r>
          </a:p>
        </p:txBody>
      </p:sp>
      <p:sp>
        <p:nvSpPr>
          <p:cNvPr id="376" name="50"/>
          <p:cNvSpPr txBox="1"/>
          <p:nvPr/>
        </p:nvSpPr>
        <p:spPr>
          <a:xfrm>
            <a:off x="851026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377" name="60"/>
          <p:cNvSpPr txBox="1"/>
          <p:nvPr/>
        </p:nvSpPr>
        <p:spPr>
          <a:xfrm>
            <a:off x="1050738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60</a:t>
            </a:r>
          </a:p>
        </p:txBody>
      </p:sp>
      <p:sp>
        <p:nvSpPr>
          <p:cNvPr id="378" name="Slide Number"/>
          <p:cNvSpPr txBox="1"/>
          <p:nvPr>
            <p:ph type="sldNum" sz="quarter" idx="2"/>
          </p:nvPr>
        </p:nvSpPr>
        <p:spPr>
          <a:xfrm>
            <a:off x="359765" y="393104"/>
            <a:ext cx="543777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pPr/>
            <a:fld id="{86CB4B4D-7CA3-9044-876B-883B54F8677D}" type="slidenum"/>
          </a:p>
        </p:txBody>
      </p:sp>
      <p:sp>
        <p:nvSpPr>
          <p:cNvPr id="379" name="70"/>
          <p:cNvSpPr txBox="1"/>
          <p:nvPr/>
        </p:nvSpPr>
        <p:spPr>
          <a:xfrm>
            <a:off x="1219771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70</a:t>
            </a:r>
          </a:p>
        </p:txBody>
      </p:sp>
      <p:sp>
        <p:nvSpPr>
          <p:cNvPr id="380" name="80"/>
          <p:cNvSpPr txBox="1"/>
          <p:nvPr/>
        </p:nvSpPr>
        <p:spPr>
          <a:xfrm>
            <a:off x="1388804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80</a:t>
            </a:r>
          </a:p>
        </p:txBody>
      </p:sp>
      <p:sp>
        <p:nvSpPr>
          <p:cNvPr id="381" name="90"/>
          <p:cNvSpPr txBox="1"/>
          <p:nvPr/>
        </p:nvSpPr>
        <p:spPr>
          <a:xfrm>
            <a:off x="1566528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90</a:t>
            </a:r>
          </a:p>
        </p:txBody>
      </p:sp>
      <p:sp>
        <p:nvSpPr>
          <p:cNvPr id="382" name="100"/>
          <p:cNvSpPr txBox="1"/>
          <p:nvPr/>
        </p:nvSpPr>
        <p:spPr>
          <a:xfrm>
            <a:off x="1744251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383" name="110"/>
          <p:cNvSpPr txBox="1"/>
          <p:nvPr/>
        </p:nvSpPr>
        <p:spPr>
          <a:xfrm>
            <a:off x="19219750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110</a:t>
            </a:r>
          </a:p>
        </p:txBody>
      </p:sp>
      <p:sp>
        <p:nvSpPr>
          <p:cNvPr id="384" name="120"/>
          <p:cNvSpPr txBox="1"/>
          <p:nvPr/>
        </p:nvSpPr>
        <p:spPr>
          <a:xfrm>
            <a:off x="2099698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120</a:t>
            </a:r>
          </a:p>
        </p:txBody>
      </p:sp>
      <p:sp>
        <p:nvSpPr>
          <p:cNvPr id="385" name="130"/>
          <p:cNvSpPr txBox="1"/>
          <p:nvPr/>
        </p:nvSpPr>
        <p:spPr>
          <a:xfrm>
            <a:off x="22667168" y="13042293"/>
            <a:ext cx="5437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130</a:t>
            </a:r>
          </a:p>
        </p:txBody>
      </p:sp>
      <p:pic>
        <p:nvPicPr>
          <p:cNvPr id="386" name="Line" descr="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672571">
            <a:off x="4556793" y="8798837"/>
            <a:ext cx="6736014" cy="246915"/>
          </a:xfrm>
          <a:prstGeom prst="rect">
            <a:avLst/>
          </a:prstGeom>
        </p:spPr>
      </p:pic>
      <p:sp>
        <p:nvSpPr>
          <p:cNvPr id="388" name="2cm"/>
          <p:cNvSpPr txBox="1"/>
          <p:nvPr/>
        </p:nvSpPr>
        <p:spPr>
          <a:xfrm>
            <a:off x="4783208" y="10804024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pic>
        <p:nvPicPr>
          <p:cNvPr id="389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3090586">
            <a:off x="1797709" y="8798837"/>
            <a:ext cx="3843940" cy="246915"/>
          </a:xfrm>
          <a:prstGeom prst="rect">
            <a:avLst/>
          </a:prstGeom>
        </p:spPr>
      </p:pic>
      <p:pic>
        <p:nvPicPr>
          <p:cNvPr id="391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1241301">
            <a:off x="7362179" y="8884716"/>
            <a:ext cx="9061355" cy="246915"/>
          </a:xfrm>
          <a:prstGeom prst="rect">
            <a:avLst/>
          </a:prstGeom>
        </p:spPr>
      </p:pic>
      <p:sp>
        <p:nvSpPr>
          <p:cNvPr id="393" name="8cm"/>
          <p:cNvSpPr txBox="1"/>
          <p:nvPr/>
        </p:nvSpPr>
        <p:spPr>
          <a:xfrm>
            <a:off x="1057832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8cm</a:t>
            </a:r>
          </a:p>
        </p:txBody>
      </p:sp>
      <p:pic>
        <p:nvPicPr>
          <p:cNvPr id="394" name="Screen Shot 2017-05-11 at 11.26.25.png" descr="Screen Shot 2017-05-11 at 11.26.25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2667901" y="1441310"/>
            <a:ext cx="5041320" cy="3716261"/>
          </a:xfrm>
          <a:prstGeom prst="rect">
            <a:avLst/>
          </a:prstGeom>
          <a:ln w="12700">
            <a:miter lim="400000"/>
          </a:ln>
        </p:spPr>
      </p:pic>
      <p:sp>
        <p:nvSpPr>
          <p:cNvPr id="395" name="Undetected"/>
          <p:cNvSpPr txBox="1"/>
          <p:nvPr/>
        </p:nvSpPr>
        <p:spPr>
          <a:xfrm>
            <a:off x="17758550" y="2190151"/>
            <a:ext cx="24787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Undetected</a:t>
            </a:r>
          </a:p>
        </p:txBody>
      </p:sp>
      <p:sp>
        <p:nvSpPr>
          <p:cNvPr id="396" name="1.5"/>
          <p:cNvSpPr txBox="1"/>
          <p:nvPr/>
        </p:nvSpPr>
        <p:spPr>
          <a:xfrm>
            <a:off x="18088750" y="4039238"/>
            <a:ext cx="90838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1.5</a:t>
            </a:r>
          </a:p>
        </p:txBody>
      </p:sp>
      <p:sp>
        <p:nvSpPr>
          <p:cNvPr id="397" name="2"/>
          <p:cNvSpPr txBox="1"/>
          <p:nvPr/>
        </p:nvSpPr>
        <p:spPr>
          <a:xfrm>
            <a:off x="18088750" y="4471799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398" name="J side…"/>
          <p:cNvSpPr txBox="1"/>
          <p:nvPr/>
        </p:nvSpPr>
        <p:spPr>
          <a:xfrm>
            <a:off x="12433685" y="5351147"/>
            <a:ext cx="11493654" cy="356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J side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(partial) undetected 2.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 undetected 1.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very close to liquid in/out edge!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 undetected 0.5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seen, but not clearly.</a:t>
            </a:r>
          </a:p>
        </p:txBody>
      </p:sp>
      <p:sp>
        <p:nvSpPr>
          <p:cNvPr id="399" name="X"/>
          <p:cNvSpPr txBox="1"/>
          <p:nvPr/>
        </p:nvSpPr>
        <p:spPr>
          <a:xfrm>
            <a:off x="5684411" y="10685926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400" name="Line"/>
          <p:cNvSpPr/>
          <p:nvPr/>
        </p:nvSpPr>
        <p:spPr>
          <a:xfrm>
            <a:off x="2543421" y="5051987"/>
            <a:ext cx="73618" cy="3209493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401" name="Line" descr="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3133735">
            <a:off x="1593635" y="9996616"/>
            <a:ext cx="4078836" cy="246914"/>
          </a:xfrm>
          <a:prstGeom prst="rect">
            <a:avLst/>
          </a:prstGeom>
        </p:spPr>
      </p:pic>
      <p:sp>
        <p:nvSpPr>
          <p:cNvPr id="403" name="?"/>
          <p:cNvSpPr txBox="1"/>
          <p:nvPr/>
        </p:nvSpPr>
        <p:spPr>
          <a:xfrm>
            <a:off x="2693260" y="4547599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pic>
        <p:nvPicPr>
          <p:cNvPr id="404" name="Line" descr="Lin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1565806">
            <a:off x="5882823" y="10118253"/>
            <a:ext cx="7557503" cy="246915"/>
          </a:xfrm>
          <a:prstGeom prst="rect">
            <a:avLst/>
          </a:prstGeom>
        </p:spPr>
      </p:pic>
      <p:pic>
        <p:nvPicPr>
          <p:cNvPr id="406" name="Rounded Rectangle" descr="Rounded Rectangl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9517009" y="1934794"/>
            <a:ext cx="990601" cy="1106806"/>
          </a:xfrm>
          <a:prstGeom prst="rect">
            <a:avLst/>
          </a:prstGeom>
        </p:spPr>
      </p:pic>
      <p:sp>
        <p:nvSpPr>
          <p:cNvPr id="408" name="?"/>
          <p:cNvSpPr txBox="1"/>
          <p:nvPr/>
        </p:nvSpPr>
        <p:spPr>
          <a:xfrm>
            <a:off x="9944116" y="2445508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409" name="X"/>
          <p:cNvSpPr txBox="1"/>
          <p:nvPr/>
        </p:nvSpPr>
        <p:spPr>
          <a:xfrm>
            <a:off x="20391012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410" name="(X)"/>
          <p:cNvSpPr txBox="1"/>
          <p:nvPr/>
        </p:nvSpPr>
        <p:spPr>
          <a:xfrm>
            <a:off x="4884311" y="11846279"/>
            <a:ext cx="9083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(X)</a:t>
            </a:r>
          </a:p>
        </p:txBody>
      </p:sp>
      <p:sp>
        <p:nvSpPr>
          <p:cNvPr id="411" name="Total"/>
          <p:cNvSpPr txBox="1"/>
          <p:nvPr/>
        </p:nvSpPr>
        <p:spPr>
          <a:xfrm>
            <a:off x="21300558" y="2160127"/>
            <a:ext cx="185073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Total</a:t>
            </a:r>
          </a:p>
        </p:txBody>
      </p:sp>
      <p:sp>
        <p:nvSpPr>
          <p:cNvPr id="412" name="5"/>
          <p:cNvSpPr txBox="1"/>
          <p:nvPr/>
        </p:nvSpPr>
        <p:spPr>
          <a:xfrm>
            <a:off x="21738239" y="4039238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413" name="3 ?"/>
          <p:cNvSpPr txBox="1"/>
          <p:nvPr/>
        </p:nvSpPr>
        <p:spPr>
          <a:xfrm>
            <a:off x="21738239" y="4479501"/>
            <a:ext cx="107052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 ?</a:t>
            </a:r>
          </a:p>
        </p:txBody>
      </p:sp>
      <p:sp>
        <p:nvSpPr>
          <p:cNvPr id="414" name="X"/>
          <p:cNvSpPr txBox="1"/>
          <p:nvPr/>
        </p:nvSpPr>
        <p:spPr>
          <a:xfrm>
            <a:off x="2115711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415" name="one sided?"/>
          <p:cNvSpPr txBox="1"/>
          <p:nvPr/>
        </p:nvSpPr>
        <p:spPr>
          <a:xfrm>
            <a:off x="19998456" y="10059796"/>
            <a:ext cx="185073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9937">
              <a:defRPr b="1" sz="267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one sided?</a:t>
            </a:r>
          </a:p>
        </p:txBody>
      </p:sp>
      <p:sp>
        <p:nvSpPr>
          <p:cNvPr id="416" name="3.5cm"/>
          <p:cNvSpPr txBox="1"/>
          <p:nvPr/>
        </p:nvSpPr>
        <p:spPr>
          <a:xfrm>
            <a:off x="13092926" y="12049479"/>
            <a:ext cx="15838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sp>
        <p:nvSpPr>
          <p:cNvPr id="417" name="2cm"/>
          <p:cNvSpPr txBox="1"/>
          <p:nvPr/>
        </p:nvSpPr>
        <p:spPr>
          <a:xfrm>
            <a:off x="15908408" y="10857201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sp>
        <p:nvSpPr>
          <p:cNvPr id="418" name="4cm"/>
          <p:cNvSpPr txBox="1"/>
          <p:nvPr/>
        </p:nvSpPr>
        <p:spPr>
          <a:xfrm>
            <a:off x="1725657" y="10015580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Delamination type from stave #2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Delamination type from stave #2</a:t>
            </a:r>
          </a:p>
        </p:txBody>
      </p:sp>
      <p:pic>
        <p:nvPicPr>
          <p:cNvPr id="421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3" name="Conclusions below depend on how accurately the delaminations are implemented.…"/>
          <p:cNvSpPr txBox="1"/>
          <p:nvPr/>
        </p:nvSpPr>
        <p:spPr>
          <a:xfrm>
            <a:off x="493776" y="6939894"/>
            <a:ext cx="16726894" cy="6706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Conclusions below depend on how accurately the delaminations are implemented.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(full pipe ring or partially??).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1 (</a:t>
            </a:r>
            <a:r>
              <a:rPr b="1">
                <a:solidFill>
                  <a:schemeClr val="accent5"/>
                </a:solidFill>
              </a:rPr>
              <a:t>nice peak</a:t>
            </a:r>
            <a:r>
              <a:t>) out of the 3 seen on both sides, the other two seen on one side.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2.5 cm one is hardly seen. 8cm one doesn’t form nice peak. Might due to some other kind of delamitation on a larger scale.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Mostly form a nice peak ~1 C height.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3cm is clear, 2cm can also be found.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Effect seen also on the other side’s T distribution.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Cannot form nice peaks. A wider T deficit seen.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2cm is hardly seen. 2.5cm is found. </a:t>
            </a:r>
          </a:p>
        </p:txBody>
      </p:sp>
      <p:pic>
        <p:nvPicPr>
          <p:cNvPr id="424" name="Screen Shot 2017-03-29 at 09.24.31.png" descr="Screen Shot 2017-03-29 at 09.24.3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6850" y="1377311"/>
            <a:ext cx="1118904" cy="1822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Screen Shot 2017-03-29 at 09.24.43.png" descr="Screen Shot 2017-03-29 at 09.24.4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3237" y="1488119"/>
            <a:ext cx="190259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Screen Shot 2017-03-29 at 09.25.37.png" descr="Screen Shot 2017-03-29 at 09.25.3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07775" y="3658880"/>
            <a:ext cx="1285768" cy="1817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Screen Shot 2017-03-29 at 09.24.53.png" descr="Screen Shot 2017-03-29 at 09.24.5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70050" y="1437319"/>
            <a:ext cx="116121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8" name="Screen Shot 2017-03-29 at 09.25.11.png" descr="Screen Shot 2017-03-29 at 09.25.1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6167" y="3875365"/>
            <a:ext cx="908381" cy="1486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9" name="Screen Shot 2017-03-29 at 09.25.22.png" descr="Screen Shot 2017-03-29 at 09.25.22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449455" y="3875365"/>
            <a:ext cx="1902598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0" name="Screen Shot 2017-03-29 at 09.35.01.png" descr="Screen Shot 2017-03-29 at 09.35.01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07775" y="5581642"/>
            <a:ext cx="1488139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1" name="Screen Shot 2017-03-29 at 09.33.19.png" descr="Screen Shot 2017-03-29 at 09.33.19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530007" y="1859297"/>
            <a:ext cx="1178620" cy="1178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Screen Shot 2017-03-29 at 09.34.08.png" descr="Screen Shot 2017-03-29 at 09.34.08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060298" y="3875365"/>
            <a:ext cx="1101105" cy="177134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3" name="Screen Shot 2017-03-29 at 09.35.10.png" descr="Screen Shot 2017-03-29 at 09.35.10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538708" y="4112120"/>
            <a:ext cx="1161218" cy="1297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Screen Shot 2017-03-29 at 09.32.52.png" descr="Screen Shot 2017-03-29 at 09.32.52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7955672" y="1747716"/>
            <a:ext cx="1409103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Screen Shot 2017-03-29 at 09.32.34.png" descr="Screen Shot 2017-03-29 at 09.32.34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3183418" y="1876699"/>
            <a:ext cx="1161219" cy="1161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36" name="Screen Shot 2017-03-29 at 09.34.40.png" descr="Screen Shot 2017-03-29 at 09.34.40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4560739" y="3977169"/>
            <a:ext cx="1427575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7" name="Screen Shot 2017-03-29 at 09.31.22.png" descr="Screen Shot 2017-03-29 at 09.31.22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198100" y="1508426"/>
            <a:ext cx="825500" cy="1458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8" name="Screen Shot 2017-03-29 at 09.34.21.png" descr="Screen Shot 2017-03-29 at 09.34.21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2921813" y="4184383"/>
            <a:ext cx="1582829" cy="949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439" name="Screen Shot 2017-03-29 at 09.33.32.png" descr="Screen Shot 2017-03-29 at 09.33.32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4819428" y="1407802"/>
            <a:ext cx="1011796" cy="1630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0" name="Screen Shot 2017-03-29 at 09.34.14.png" descr="Screen Shot 2017-03-29 at 09.34.14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7902629" y="3878084"/>
            <a:ext cx="1600309" cy="1356784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might be one of the two peaks."/>
          <p:cNvSpPr txBox="1"/>
          <p:nvPr/>
        </p:nvSpPr>
        <p:spPr>
          <a:xfrm>
            <a:off x="7572871" y="5741305"/>
            <a:ext cx="2797039" cy="1458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20624">
              <a:defRPr sz="288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might be one of the two peaks.</a:t>
            </a:r>
          </a:p>
        </p:txBody>
      </p:sp>
      <p:sp>
        <p:nvSpPr>
          <p:cNvPr id="442" name="Line"/>
          <p:cNvSpPr/>
          <p:nvPr/>
        </p:nvSpPr>
        <p:spPr>
          <a:xfrm flipV="1">
            <a:off x="8733929" y="5135176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43" name="4cm"/>
          <p:cNvSpPr txBox="1"/>
          <p:nvPr/>
        </p:nvSpPr>
        <p:spPr>
          <a:xfrm>
            <a:off x="13332841" y="1307604"/>
            <a:ext cx="1011797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25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  <p:sp>
        <p:nvSpPr>
          <p:cNvPr id="444" name="3.5cm"/>
          <p:cNvSpPr txBox="1"/>
          <p:nvPr/>
        </p:nvSpPr>
        <p:spPr>
          <a:xfrm>
            <a:off x="11672323" y="1307604"/>
            <a:ext cx="1011796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66674">
              <a:defRPr b="1" sz="24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pic>
        <p:nvPicPr>
          <p:cNvPr id="445" name="Screen Shot 2017-03-29 at 10.13.13.png" descr="Screen Shot 2017-03-29 at 10.13.13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18023143" y="3936522"/>
            <a:ext cx="1761997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6" name="Screen Shot 2017-03-29 at 10.13.04.png" descr="Screen Shot 2017-03-29 at 10.13.04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9983019" y="3995662"/>
            <a:ext cx="1573267" cy="1530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Screen Shot 2017-03-29 at 10.12.53.png" descr="Screen Shot 2017-03-29 at 10.12.53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22934086" y="4180427"/>
            <a:ext cx="1342660" cy="11612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Screen Shot 2017-03-29 at 10.12.37.png" descr="Screen Shot 2017-03-29 at 10.12.37.png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21754165" y="4133619"/>
            <a:ext cx="982044" cy="1254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Screen Shot 2017-03-29 at 10.12.15.png" descr="Screen Shot 2017-03-29 at 10.12.15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8080786" y="1892799"/>
            <a:ext cx="1680233" cy="949697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Screen Shot 2017-03-29 at 10.11.53.png" descr="Screen Shot 2017-03-29 at 10.11.53.png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20079183" y="1907905"/>
            <a:ext cx="1724402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Screen Shot 2017-03-29 at 10.11.41.png" descr="Screen Shot 2017-03-29 at 10.11.41.png"/>
          <p:cNvPicPr>
            <a:picLocks noChangeAspect="1"/>
          </p:cNvPicPr>
          <p:nvPr/>
        </p:nvPicPr>
        <p:blipFill>
          <a:blip r:embed="rId27">
            <a:extLst/>
          </a:blip>
          <a:stretch>
            <a:fillRect/>
          </a:stretch>
        </p:blipFill>
        <p:spPr>
          <a:xfrm>
            <a:off x="21938211" y="1559988"/>
            <a:ext cx="963434" cy="148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Screen Shot 2017-03-29 at 10.11.48.png" descr="Screen Shot 2017-03-29 at 10.11.48.png"/>
          <p:cNvPicPr>
            <a:picLocks noChangeAspect="1"/>
          </p:cNvPicPr>
          <p:nvPr/>
        </p:nvPicPr>
        <p:blipFill>
          <a:blip r:embed="rId28">
            <a:extLst/>
          </a:blip>
          <a:stretch>
            <a:fillRect/>
          </a:stretch>
        </p:blipFill>
        <p:spPr>
          <a:xfrm>
            <a:off x="23036269" y="1574746"/>
            <a:ext cx="1048846" cy="1530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Screen Shot 2017-03-24 at 16.04.43.png" descr="Screen Shot 2017-03-24 at 16.04.43.png"/>
          <p:cNvPicPr>
            <a:picLocks noChangeAspect="1"/>
          </p:cNvPicPr>
          <p:nvPr/>
        </p:nvPicPr>
        <p:blipFill>
          <a:blip r:embed="rId29">
            <a:extLst/>
          </a:blip>
          <a:stretch>
            <a:fillRect/>
          </a:stretch>
        </p:blipFill>
        <p:spPr>
          <a:xfrm>
            <a:off x="17663845" y="6199365"/>
            <a:ext cx="6211614" cy="4867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4" name="Screen Shot 2017-03-29 at 10.19.54.png" descr="Screen Shot 2017-03-29 at 10.19.54.png"/>
          <p:cNvPicPr>
            <a:picLocks noChangeAspect="1"/>
          </p:cNvPicPr>
          <p:nvPr/>
        </p:nvPicPr>
        <p:blipFill>
          <a:blip r:embed="rId30">
            <a:extLst/>
          </a:blip>
          <a:stretch>
            <a:fillRect/>
          </a:stretch>
        </p:blipFill>
        <p:spPr>
          <a:xfrm>
            <a:off x="15133344" y="11742880"/>
            <a:ext cx="9215562" cy="1600599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(A)"/>
          <p:cNvSpPr txBox="1"/>
          <p:nvPr/>
        </p:nvSpPr>
        <p:spPr>
          <a:xfrm>
            <a:off x="4155281" y="5939855"/>
            <a:ext cx="10366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</a:t>
            </a:r>
          </a:p>
        </p:txBody>
      </p:sp>
      <p:sp>
        <p:nvSpPr>
          <p:cNvPr id="456" name="(B)"/>
          <p:cNvSpPr txBox="1"/>
          <p:nvPr/>
        </p:nvSpPr>
        <p:spPr>
          <a:xfrm>
            <a:off x="12041505" y="5984889"/>
            <a:ext cx="10121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</a:t>
            </a:r>
          </a:p>
        </p:txBody>
      </p:sp>
      <p:sp>
        <p:nvSpPr>
          <p:cNvPr id="457" name="(C)"/>
          <p:cNvSpPr txBox="1"/>
          <p:nvPr/>
        </p:nvSpPr>
        <p:spPr>
          <a:xfrm>
            <a:off x="18439032" y="5406455"/>
            <a:ext cx="96374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(C)</a:t>
            </a:r>
          </a:p>
        </p:txBody>
      </p:sp>
      <p:sp>
        <p:nvSpPr>
          <p:cNvPr id="458" name="can be fluctuation."/>
          <p:cNvSpPr txBox="1"/>
          <p:nvPr/>
        </p:nvSpPr>
        <p:spPr>
          <a:xfrm>
            <a:off x="110079" y="5821581"/>
            <a:ext cx="1902598" cy="1297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385572">
              <a:defRPr sz="264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can be fluctuation.</a:t>
            </a:r>
          </a:p>
        </p:txBody>
      </p:sp>
      <p:sp>
        <p:nvSpPr>
          <p:cNvPr id="459" name="Line"/>
          <p:cNvSpPr/>
          <p:nvPr/>
        </p:nvSpPr>
        <p:spPr>
          <a:xfrm flipV="1">
            <a:off x="756301" y="5441018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atl.png" descr="at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238293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7" name="set up and data taking"/>
          <p:cNvSpPr txBox="1"/>
          <p:nvPr>
            <p:ph type="title"/>
          </p:nvPr>
        </p:nvSpPr>
        <p:spPr>
          <a:xfrm>
            <a:off x="7172920" y="38744"/>
            <a:ext cx="16097217" cy="1178621"/>
          </a:xfrm>
          <a:prstGeom prst="rect">
            <a:avLst/>
          </a:prstGeom>
          <a:blipFill>
            <a:blip r:embed="rId3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set up and data taking</a:t>
            </a:r>
          </a:p>
        </p:txBody>
      </p:sp>
      <p:sp>
        <p:nvSpPr>
          <p:cNvPr id="138" name="Stave (no 5 ?) no intended flaws.…"/>
          <p:cNvSpPr txBox="1"/>
          <p:nvPr/>
        </p:nvSpPr>
        <p:spPr>
          <a:xfrm>
            <a:off x="7243150" y="1824556"/>
            <a:ext cx="16642703" cy="3356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80899" indent="-280899" algn="l" defTabSz="531622">
              <a:buSzPct val="75000"/>
              <a:buChar char="๏"/>
              <a:defRPr sz="36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Stave (no 5 ?) no intended flaws.</a:t>
            </a:r>
          </a:p>
          <a:p>
            <a:pPr lvl="1" marL="685394" indent="-280899" algn="l" defTabSz="531622">
              <a:buSzPct val="75000"/>
              <a:buChar char="✦"/>
              <a:defRPr sz="36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Stave connectors affect our L side setup. Temporary solution managed.</a:t>
            </a:r>
          </a:p>
          <a:p>
            <a:pPr lvl="1" marL="685394" indent="-280899" algn="l" defTabSz="531622">
              <a:buSzPct val="75000"/>
              <a:buChar char="✦"/>
              <a:defRPr sz="36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A small pop up area on the stave (J side).</a:t>
            </a:r>
          </a:p>
          <a:p>
            <a:pPr algn="l" defTabSz="531622">
              <a:defRPr sz="3640">
                <a:latin typeface="Comic Sans MS"/>
                <a:ea typeface="Comic Sans MS"/>
                <a:cs typeface="Comic Sans MS"/>
                <a:sym typeface="Comic Sans MS"/>
              </a:defRPr>
            </a:pPr>
          </a:p>
          <a:p>
            <a:pPr lvl="1" marL="685394" indent="-280899" algn="l" defTabSz="531622">
              <a:buSzPct val="75000"/>
              <a:buChar char="✦"/>
              <a:defRPr sz="36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measurements of L and J side @-55 and +50 C.</a:t>
            </a:r>
          </a:p>
        </p:txBody>
      </p:sp>
      <p:pic>
        <p:nvPicPr>
          <p:cNvPr id="139" name="unnamed.jpg" descr="unnamed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8978" y="78883"/>
            <a:ext cx="6764530" cy="13558234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Line"/>
          <p:cNvSpPr/>
          <p:nvPr/>
        </p:nvSpPr>
        <p:spPr>
          <a:xfrm flipH="1">
            <a:off x="5800427" y="3870324"/>
            <a:ext cx="1949485" cy="6702327"/>
          </a:xfrm>
          <a:prstGeom prst="line">
            <a:avLst/>
          </a:prstGeom>
          <a:ln w="50800">
            <a:solidFill>
              <a:schemeClr val="accent3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1" name="Line"/>
          <p:cNvSpPr/>
          <p:nvPr/>
        </p:nvSpPr>
        <p:spPr>
          <a:xfrm flipH="1">
            <a:off x="4708227" y="3884413"/>
            <a:ext cx="2993365" cy="3919638"/>
          </a:xfrm>
          <a:prstGeom prst="line">
            <a:avLst/>
          </a:prstGeom>
          <a:ln w="50800">
            <a:solidFill>
              <a:schemeClr val="accent3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42" name="unnamed (1).jpg" descr="unnamed (1)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6200000">
            <a:off x="6220854" y="8007046"/>
            <a:ext cx="6871656" cy="3442308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Line"/>
          <p:cNvSpPr/>
          <p:nvPr/>
        </p:nvSpPr>
        <p:spPr>
          <a:xfrm flipH="1" flipV="1">
            <a:off x="4048918" y="5160069"/>
            <a:ext cx="5424462" cy="3379399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J side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</a:t>
            </a:r>
          </a:p>
        </p:txBody>
      </p:sp>
      <p:pic>
        <p:nvPicPr>
          <p:cNvPr id="146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fCOLZ_stave.png" descr="fCOLZ_stav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76200" y="7968388"/>
            <a:ext cx="12384229" cy="52471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fCOLZ_stave.png" descr="fCOLZ_stav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38100" y="2333502"/>
            <a:ext cx="12384229" cy="52471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fCOLZ_stave.png" descr="fCOLZ_stav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037871" y="2333502"/>
            <a:ext cx="12384229" cy="52471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fCOLZ_stave.png" descr="fCOLZ_stav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999771" y="7968388"/>
            <a:ext cx="12384229" cy="524713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@ —55 C"/>
          <p:cNvSpPr txBox="1"/>
          <p:nvPr/>
        </p:nvSpPr>
        <p:spPr>
          <a:xfrm>
            <a:off x="3831532" y="1434860"/>
            <a:ext cx="2762121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—55 C</a:t>
            </a:r>
          </a:p>
        </p:txBody>
      </p:sp>
      <p:sp>
        <p:nvSpPr>
          <p:cNvPr id="152" name="@ +50 C"/>
          <p:cNvSpPr txBox="1"/>
          <p:nvPr/>
        </p:nvSpPr>
        <p:spPr>
          <a:xfrm>
            <a:off x="16551340" y="1234731"/>
            <a:ext cx="2762121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+50 C</a:t>
            </a:r>
          </a:p>
        </p:txBody>
      </p:sp>
      <p:sp>
        <p:nvSpPr>
          <p:cNvPr id="153" name="J side"/>
          <p:cNvSpPr txBox="1"/>
          <p:nvPr/>
        </p:nvSpPr>
        <p:spPr>
          <a:xfrm>
            <a:off x="11522140" y="1920531"/>
            <a:ext cx="2152520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J side</a:t>
            </a:r>
          </a:p>
        </p:txBody>
      </p:sp>
      <p:sp>
        <p:nvSpPr>
          <p:cNvPr id="154" name="L side"/>
          <p:cNvSpPr txBox="1"/>
          <p:nvPr/>
        </p:nvSpPr>
        <p:spPr>
          <a:xfrm>
            <a:off x="11522140" y="7483131"/>
            <a:ext cx="2152520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xfrm>
            <a:off x="12050115" y="13045732"/>
            <a:ext cx="283770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6" name="Line"/>
          <p:cNvSpPr/>
          <p:nvPr/>
        </p:nvSpPr>
        <p:spPr>
          <a:xfrm flipH="1" flipV="1">
            <a:off x="873918" y="6049069"/>
            <a:ext cx="1604392" cy="1604391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7" name="glass edge cover."/>
          <p:cNvSpPr txBox="1"/>
          <p:nvPr/>
        </p:nvSpPr>
        <p:spPr>
          <a:xfrm>
            <a:off x="2510732" y="7175260"/>
            <a:ext cx="4750266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glass edge cover.</a:t>
            </a:r>
          </a:p>
        </p:txBody>
      </p:sp>
      <p:sp>
        <p:nvSpPr>
          <p:cNvPr id="158" name="Line"/>
          <p:cNvSpPr/>
          <p:nvPr/>
        </p:nvSpPr>
        <p:spPr>
          <a:xfrm flipV="1">
            <a:off x="6703440" y="5435401"/>
            <a:ext cx="6088536" cy="2205260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 profile J side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T profile J side</a:t>
            </a:r>
          </a:p>
        </p:txBody>
      </p:sp>
      <p:pic>
        <p:nvPicPr>
          <p:cNvPr id="161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lide Number"/>
          <p:cNvSpPr txBox="1"/>
          <p:nvPr>
            <p:ph type="sldNum" sz="quarter" idx="2"/>
          </p:nvPr>
        </p:nvSpPr>
        <p:spPr>
          <a:xfrm>
            <a:off x="238293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3" name="peaks_fitPipe_temperature_top.pdf" descr="peaks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0349" y="3058791"/>
            <a:ext cx="11661975" cy="4360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eaks_fitPipe_temperature_bot.pdf" descr="peaks_fitPipe_temperatur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0350" y="8168940"/>
            <a:ext cx="11661973" cy="4360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Line" descr="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62100" y="4497232"/>
            <a:ext cx="2617262" cy="352235"/>
          </a:xfrm>
          <a:prstGeom prst="rect">
            <a:avLst/>
          </a:prstGeom>
        </p:spPr>
      </p:pic>
      <p:sp>
        <p:nvSpPr>
          <p:cNvPr id="167" name="Liquid inlet"/>
          <p:cNvSpPr txBox="1"/>
          <p:nvPr/>
        </p:nvSpPr>
        <p:spPr>
          <a:xfrm>
            <a:off x="1611437" y="3914273"/>
            <a:ext cx="2476868" cy="70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3400">
                <a:solidFill>
                  <a:schemeClr val="accent6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Liquid inlet</a:t>
            </a:r>
          </a:p>
        </p:txBody>
      </p:sp>
      <p:pic>
        <p:nvPicPr>
          <p:cNvPr id="168" name="Line" descr="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520381" y="9463063"/>
            <a:ext cx="2617262" cy="352235"/>
          </a:xfrm>
          <a:prstGeom prst="rect">
            <a:avLst/>
          </a:prstGeom>
        </p:spPr>
      </p:pic>
      <p:sp>
        <p:nvSpPr>
          <p:cNvPr id="170" name="Liquid outlet"/>
          <p:cNvSpPr txBox="1"/>
          <p:nvPr/>
        </p:nvSpPr>
        <p:spPr>
          <a:xfrm>
            <a:off x="1569719" y="8879603"/>
            <a:ext cx="2476867" cy="70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55675">
              <a:defRPr b="1" sz="3120">
                <a:solidFill>
                  <a:schemeClr val="accent6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Liquid outlet</a:t>
            </a:r>
          </a:p>
        </p:txBody>
      </p:sp>
      <p:sp>
        <p:nvSpPr>
          <p:cNvPr id="171" name="@ —55 C"/>
          <p:cNvSpPr txBox="1"/>
          <p:nvPr/>
        </p:nvSpPr>
        <p:spPr>
          <a:xfrm>
            <a:off x="7082732" y="1597375"/>
            <a:ext cx="2762121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—55 C</a:t>
            </a:r>
          </a:p>
        </p:txBody>
      </p:sp>
      <p:pic>
        <p:nvPicPr>
          <p:cNvPr id="172" name="peaks_fitPipe_temperature_top.pdf" descr="peaks_fitPipe_temperature_top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147550" y="2920111"/>
            <a:ext cx="11661974" cy="4360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peaks_fitPipe_temperature_bot.pdf" descr="peaks_fitPipe_temperature_bot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101413" y="8168940"/>
            <a:ext cx="11661974" cy="4360386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@ +50 C"/>
          <p:cNvSpPr txBox="1"/>
          <p:nvPr/>
        </p:nvSpPr>
        <p:spPr>
          <a:xfrm>
            <a:off x="13143076" y="1597375"/>
            <a:ext cx="2762122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+50 C</a:t>
            </a:r>
          </a:p>
        </p:txBody>
      </p:sp>
      <p:sp>
        <p:nvSpPr>
          <p:cNvPr id="175" name="edge effect due to end of stave card."/>
          <p:cNvSpPr txBox="1"/>
          <p:nvPr/>
        </p:nvSpPr>
        <p:spPr>
          <a:xfrm>
            <a:off x="46932" y="1227622"/>
            <a:ext cx="4166662" cy="145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25779">
              <a:defRPr sz="36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edge effect due to end of stave card.</a:t>
            </a:r>
          </a:p>
        </p:txBody>
      </p:sp>
      <p:sp>
        <p:nvSpPr>
          <p:cNvPr id="176" name="Line"/>
          <p:cNvSpPr/>
          <p:nvPr/>
        </p:nvSpPr>
        <p:spPr>
          <a:xfrm flipH="1">
            <a:off x="1321332" y="2525672"/>
            <a:ext cx="216940" cy="171388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77" name="Rather smooth after background subtraction."/>
          <p:cNvSpPr txBox="1"/>
          <p:nvPr/>
        </p:nvSpPr>
        <p:spPr>
          <a:xfrm>
            <a:off x="377132" y="12544577"/>
            <a:ext cx="11273799" cy="827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Rather smooth after background subtraction. </a:t>
            </a:r>
          </a:p>
        </p:txBody>
      </p:sp>
      <p:pic>
        <p:nvPicPr>
          <p:cNvPr id="178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717065" y="11101579"/>
            <a:ext cx="814686" cy="1106805"/>
          </a:xfrm>
          <a:prstGeom prst="rect">
            <a:avLst/>
          </a:prstGeom>
        </p:spPr>
      </p:pic>
      <p:pic>
        <p:nvPicPr>
          <p:cNvPr id="180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717065" y="5716780"/>
            <a:ext cx="814686" cy="1106805"/>
          </a:xfrm>
          <a:prstGeom prst="rect">
            <a:avLst/>
          </a:prstGeom>
        </p:spPr>
      </p:pic>
      <p:pic>
        <p:nvPicPr>
          <p:cNvPr id="182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28265" y="5894580"/>
            <a:ext cx="814686" cy="1106805"/>
          </a:xfrm>
          <a:prstGeom prst="rect">
            <a:avLst/>
          </a:prstGeom>
        </p:spPr>
      </p:pic>
      <p:pic>
        <p:nvPicPr>
          <p:cNvPr id="184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28265" y="10847579"/>
            <a:ext cx="814686" cy="1106805"/>
          </a:xfrm>
          <a:prstGeom prst="rect">
            <a:avLst/>
          </a:prstGeom>
        </p:spPr>
      </p:pic>
      <p:sp>
        <p:nvSpPr>
          <p:cNvPr id="186" name="Edge glass effect."/>
          <p:cNvSpPr txBox="1"/>
          <p:nvPr/>
        </p:nvSpPr>
        <p:spPr>
          <a:xfrm>
            <a:off x="14448732" y="12544577"/>
            <a:ext cx="4508966" cy="827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Edge glass effect.</a:t>
            </a:r>
          </a:p>
        </p:txBody>
      </p:sp>
      <p:sp>
        <p:nvSpPr>
          <p:cNvPr id="187" name="Line"/>
          <p:cNvSpPr/>
          <p:nvPr/>
        </p:nvSpPr>
        <p:spPr>
          <a:xfrm flipH="1" flipV="1">
            <a:off x="13665733" y="12259119"/>
            <a:ext cx="801215" cy="80121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eaks_fitPipe_temperature_bot.pdf" descr="peaks_fitPipe_temperature_bo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42750" y="7263277"/>
            <a:ext cx="11273799" cy="4215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peaks_fitPipe_temperature_top.pdf" descr="peaks_fitPipe_temperature_to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42750" y="3058791"/>
            <a:ext cx="11273799" cy="4215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peaks_fitPipe_temperature_bot.pdf" descr="peaks_fitPipe_temperature_bo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150" y="7263277"/>
            <a:ext cx="11273799" cy="4215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peaks_fitPipe_temperature_top.pdf" descr="peaks_fitPipe_temperature_to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150" y="3058791"/>
            <a:ext cx="11273799" cy="4215248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 profile L side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6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T profile L side</a:t>
            </a:r>
          </a:p>
        </p:txBody>
      </p:sp>
      <p:pic>
        <p:nvPicPr>
          <p:cNvPr id="194" name="atl.png" descr="atl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lide Number"/>
          <p:cNvSpPr txBox="1"/>
          <p:nvPr>
            <p:ph type="sldNum" sz="quarter" idx="2"/>
          </p:nvPr>
        </p:nvSpPr>
        <p:spPr>
          <a:xfrm>
            <a:off x="238293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6" name="Line" descr="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08100" y="8743143"/>
            <a:ext cx="2617262" cy="352235"/>
          </a:xfrm>
          <a:prstGeom prst="rect">
            <a:avLst/>
          </a:prstGeom>
        </p:spPr>
      </p:pic>
      <p:sp>
        <p:nvSpPr>
          <p:cNvPr id="198" name="Liquid inlet"/>
          <p:cNvSpPr txBox="1"/>
          <p:nvPr/>
        </p:nvSpPr>
        <p:spPr>
          <a:xfrm>
            <a:off x="1357437" y="8160184"/>
            <a:ext cx="2476868" cy="70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3400">
                <a:solidFill>
                  <a:schemeClr val="accent6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Liquid inlet</a:t>
            </a:r>
          </a:p>
        </p:txBody>
      </p:sp>
      <p:pic>
        <p:nvPicPr>
          <p:cNvPr id="199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053781" y="5697538"/>
            <a:ext cx="2617262" cy="352235"/>
          </a:xfrm>
          <a:prstGeom prst="rect">
            <a:avLst/>
          </a:prstGeom>
        </p:spPr>
      </p:pic>
      <p:sp>
        <p:nvSpPr>
          <p:cNvPr id="201" name="Liquid outlet"/>
          <p:cNvSpPr txBox="1"/>
          <p:nvPr/>
        </p:nvSpPr>
        <p:spPr>
          <a:xfrm>
            <a:off x="2103119" y="5114078"/>
            <a:ext cx="2476867" cy="70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55675">
              <a:defRPr b="1" sz="3120">
                <a:solidFill>
                  <a:schemeClr val="accent6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Liquid outlet</a:t>
            </a:r>
          </a:p>
        </p:txBody>
      </p:sp>
      <p:sp>
        <p:nvSpPr>
          <p:cNvPr id="202" name="@ —55 C"/>
          <p:cNvSpPr txBox="1"/>
          <p:nvPr/>
        </p:nvSpPr>
        <p:spPr>
          <a:xfrm>
            <a:off x="7082732" y="1597375"/>
            <a:ext cx="2762121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—55 C</a:t>
            </a:r>
          </a:p>
        </p:txBody>
      </p:sp>
      <p:sp>
        <p:nvSpPr>
          <p:cNvPr id="203" name="@ +50 C"/>
          <p:cNvSpPr txBox="1"/>
          <p:nvPr/>
        </p:nvSpPr>
        <p:spPr>
          <a:xfrm>
            <a:off x="13143076" y="1597375"/>
            <a:ext cx="2762122" cy="108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 @ +50 C</a:t>
            </a:r>
          </a:p>
        </p:txBody>
      </p:sp>
      <p:sp>
        <p:nvSpPr>
          <p:cNvPr id="204" name="edge effect due to end of stave card."/>
          <p:cNvSpPr txBox="1"/>
          <p:nvPr/>
        </p:nvSpPr>
        <p:spPr>
          <a:xfrm>
            <a:off x="46932" y="1227622"/>
            <a:ext cx="4166662" cy="145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25779">
              <a:defRPr sz="36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edge effect due to end of stave card.</a:t>
            </a:r>
          </a:p>
        </p:txBody>
      </p:sp>
      <p:sp>
        <p:nvSpPr>
          <p:cNvPr id="205" name="Line"/>
          <p:cNvSpPr/>
          <p:nvPr/>
        </p:nvSpPr>
        <p:spPr>
          <a:xfrm flipH="1">
            <a:off x="1321332" y="2525672"/>
            <a:ext cx="216940" cy="171388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06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336065" y="9717988"/>
            <a:ext cx="814686" cy="1106805"/>
          </a:xfrm>
          <a:prstGeom prst="rect">
            <a:avLst/>
          </a:prstGeom>
        </p:spPr>
      </p:pic>
      <p:pic>
        <p:nvPicPr>
          <p:cNvPr id="208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336065" y="5697538"/>
            <a:ext cx="814686" cy="1106805"/>
          </a:xfrm>
          <a:prstGeom prst="rect">
            <a:avLst/>
          </a:prstGeom>
        </p:spPr>
      </p:pic>
      <p:pic>
        <p:nvPicPr>
          <p:cNvPr id="210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75865" y="5697538"/>
            <a:ext cx="814686" cy="1106805"/>
          </a:xfrm>
          <a:prstGeom prst="rect">
            <a:avLst/>
          </a:prstGeom>
        </p:spPr>
      </p:pic>
      <p:pic>
        <p:nvPicPr>
          <p:cNvPr id="212" name="Rounded Rectangle" descr="Rounded Rectangl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75865" y="9717988"/>
            <a:ext cx="814686" cy="1106805"/>
          </a:xfrm>
          <a:prstGeom prst="rect">
            <a:avLst/>
          </a:prstGeom>
        </p:spPr>
      </p:pic>
      <p:sp>
        <p:nvSpPr>
          <p:cNvPr id="214" name="Maybe larger fluctuations @-55C, but don't look like flaws."/>
          <p:cNvSpPr txBox="1"/>
          <p:nvPr/>
        </p:nvSpPr>
        <p:spPr>
          <a:xfrm>
            <a:off x="341388" y="12315977"/>
            <a:ext cx="22756882" cy="827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sz="4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Maybe larger fluctuations @-55C, but don't look like flaws.</a:t>
            </a:r>
          </a:p>
        </p:txBody>
      </p:sp>
      <p:sp>
        <p:nvSpPr>
          <p:cNvPr id="215" name="Line"/>
          <p:cNvSpPr/>
          <p:nvPr/>
        </p:nvSpPr>
        <p:spPr>
          <a:xfrm flipV="1">
            <a:off x="7695393" y="5058773"/>
            <a:ext cx="991941" cy="6904160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16" name="Line"/>
          <p:cNvSpPr/>
          <p:nvPr/>
        </p:nvSpPr>
        <p:spPr>
          <a:xfrm flipV="1">
            <a:off x="7736212" y="9115465"/>
            <a:ext cx="942308" cy="282921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tave #4 flaws for comparison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 flaws for comparison</a:t>
            </a:r>
          </a:p>
        </p:txBody>
      </p:sp>
      <p:pic>
        <p:nvPicPr>
          <p:cNvPr id="219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eaks_StaveNo4_J_80lens_p50_fitPipe_temperature_top.pdf" descr="peaks_StaveNo4_J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324" y="1321457"/>
            <a:ext cx="10580346" cy="3955967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(A): 5–8 cm"/>
          <p:cNvSpPr txBox="1"/>
          <p:nvPr/>
        </p:nvSpPr>
        <p:spPr>
          <a:xfrm>
            <a:off x="3916807" y="1741039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222" name="(B): 2-3 cm"/>
          <p:cNvSpPr txBox="1"/>
          <p:nvPr/>
        </p:nvSpPr>
        <p:spPr>
          <a:xfrm>
            <a:off x="1191450" y="1741039"/>
            <a:ext cx="23923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2-3 cm</a:t>
            </a:r>
          </a:p>
        </p:txBody>
      </p:sp>
      <p:sp>
        <p:nvSpPr>
          <p:cNvPr id="223" name="(B): &lt;=2cm"/>
          <p:cNvSpPr txBox="1"/>
          <p:nvPr/>
        </p:nvSpPr>
        <p:spPr>
          <a:xfrm>
            <a:off x="6773037" y="1741039"/>
            <a:ext cx="230352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&lt;=2cm</a:t>
            </a:r>
          </a:p>
        </p:txBody>
      </p:sp>
      <p:pic>
        <p:nvPicPr>
          <p:cNvPr id="224" name="frame2D_COLZ_T_average.png" descr="frame2D_COLZ_T_aver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246956" y="5187903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J side"/>
          <p:cNvSpPr txBox="1"/>
          <p:nvPr/>
        </p:nvSpPr>
        <p:spPr>
          <a:xfrm>
            <a:off x="3979322" y="5615590"/>
            <a:ext cx="1439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</a:t>
            </a:r>
          </a:p>
        </p:txBody>
      </p:sp>
      <p:sp>
        <p:nvSpPr>
          <p:cNvPr id="226" name="Line"/>
          <p:cNvSpPr/>
          <p:nvPr/>
        </p:nvSpPr>
        <p:spPr>
          <a:xfrm flipH="1">
            <a:off x="515619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27" name="Line"/>
          <p:cNvSpPr/>
          <p:nvPr/>
        </p:nvSpPr>
        <p:spPr>
          <a:xfrm flipH="1">
            <a:off x="2387599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28" name="Line"/>
          <p:cNvSpPr/>
          <p:nvPr/>
        </p:nvSpPr>
        <p:spPr>
          <a:xfrm flipH="1">
            <a:off x="7441122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29" name="Line"/>
          <p:cNvSpPr/>
          <p:nvPr/>
        </p:nvSpPr>
        <p:spPr>
          <a:xfrm>
            <a:off x="2387822" y="7578135"/>
            <a:ext cx="1" cy="256297"/>
          </a:xfrm>
          <a:prstGeom prst="line">
            <a:avLst/>
          </a:prstGeom>
          <a:ln w="38100">
            <a:solidFill>
              <a:srgbClr val="53585F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0" name="Line"/>
          <p:cNvSpPr/>
          <p:nvPr/>
        </p:nvSpPr>
        <p:spPr>
          <a:xfrm>
            <a:off x="7463982" y="7167603"/>
            <a:ext cx="1" cy="234818"/>
          </a:xfrm>
          <a:prstGeom prst="line">
            <a:avLst/>
          </a:prstGeom>
          <a:ln w="38100">
            <a:solidFill>
              <a:srgbClr val="A6AAA9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31" name="result.png" descr="resul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flipH="1">
            <a:off x="720314" y="9860366"/>
            <a:ext cx="22943372" cy="3181928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10"/>
          <p:cNvSpPr txBox="1"/>
          <p:nvPr/>
        </p:nvSpPr>
        <p:spPr>
          <a:xfrm>
            <a:off x="1728262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233" name="20"/>
          <p:cNvSpPr txBox="1"/>
          <p:nvPr/>
        </p:nvSpPr>
        <p:spPr>
          <a:xfrm>
            <a:off x="330795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234" name="30"/>
          <p:cNvSpPr txBox="1"/>
          <p:nvPr/>
        </p:nvSpPr>
        <p:spPr>
          <a:xfrm>
            <a:off x="488431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30</a:t>
            </a:r>
          </a:p>
        </p:txBody>
      </p:sp>
      <p:sp>
        <p:nvSpPr>
          <p:cNvPr id="235" name="40"/>
          <p:cNvSpPr txBox="1"/>
          <p:nvPr/>
        </p:nvSpPr>
        <p:spPr>
          <a:xfrm>
            <a:off x="6906836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40</a:t>
            </a:r>
          </a:p>
        </p:txBody>
      </p:sp>
      <p:sp>
        <p:nvSpPr>
          <p:cNvPr id="236" name="50"/>
          <p:cNvSpPr txBox="1"/>
          <p:nvPr/>
        </p:nvSpPr>
        <p:spPr>
          <a:xfrm>
            <a:off x="851026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237" name="60"/>
          <p:cNvSpPr txBox="1"/>
          <p:nvPr/>
        </p:nvSpPr>
        <p:spPr>
          <a:xfrm>
            <a:off x="1050738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60</a:t>
            </a:r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23803965" y="13152012"/>
            <a:ext cx="543778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pPr/>
            <a:fld id="{86CB4B4D-7CA3-9044-876B-883B54F8677D}" type="slidenum"/>
          </a:p>
        </p:txBody>
      </p:sp>
      <p:sp>
        <p:nvSpPr>
          <p:cNvPr id="239" name="70"/>
          <p:cNvSpPr txBox="1"/>
          <p:nvPr/>
        </p:nvSpPr>
        <p:spPr>
          <a:xfrm>
            <a:off x="1219771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70</a:t>
            </a:r>
          </a:p>
        </p:txBody>
      </p:sp>
      <p:sp>
        <p:nvSpPr>
          <p:cNvPr id="240" name="80"/>
          <p:cNvSpPr txBox="1"/>
          <p:nvPr/>
        </p:nvSpPr>
        <p:spPr>
          <a:xfrm>
            <a:off x="1388804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80</a:t>
            </a:r>
          </a:p>
        </p:txBody>
      </p:sp>
      <p:sp>
        <p:nvSpPr>
          <p:cNvPr id="241" name="90"/>
          <p:cNvSpPr txBox="1"/>
          <p:nvPr/>
        </p:nvSpPr>
        <p:spPr>
          <a:xfrm>
            <a:off x="1566528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90</a:t>
            </a:r>
          </a:p>
        </p:txBody>
      </p:sp>
      <p:sp>
        <p:nvSpPr>
          <p:cNvPr id="242" name="100"/>
          <p:cNvSpPr txBox="1"/>
          <p:nvPr/>
        </p:nvSpPr>
        <p:spPr>
          <a:xfrm>
            <a:off x="1744251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243" name="110"/>
          <p:cNvSpPr txBox="1"/>
          <p:nvPr/>
        </p:nvSpPr>
        <p:spPr>
          <a:xfrm>
            <a:off x="19219750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110</a:t>
            </a:r>
          </a:p>
        </p:txBody>
      </p:sp>
      <p:sp>
        <p:nvSpPr>
          <p:cNvPr id="244" name="120"/>
          <p:cNvSpPr txBox="1"/>
          <p:nvPr/>
        </p:nvSpPr>
        <p:spPr>
          <a:xfrm>
            <a:off x="2099698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120</a:t>
            </a:r>
          </a:p>
        </p:txBody>
      </p:sp>
      <p:sp>
        <p:nvSpPr>
          <p:cNvPr id="245" name="130"/>
          <p:cNvSpPr txBox="1"/>
          <p:nvPr/>
        </p:nvSpPr>
        <p:spPr>
          <a:xfrm>
            <a:off x="22667168" y="13042293"/>
            <a:ext cx="5437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130</a:t>
            </a:r>
          </a:p>
        </p:txBody>
      </p:sp>
      <p:pic>
        <p:nvPicPr>
          <p:cNvPr id="246" name="Line" descr="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672571">
            <a:off x="4556793" y="8798837"/>
            <a:ext cx="6736014" cy="246915"/>
          </a:xfrm>
          <a:prstGeom prst="rect">
            <a:avLst/>
          </a:prstGeom>
        </p:spPr>
      </p:pic>
      <p:sp>
        <p:nvSpPr>
          <p:cNvPr id="248" name="2cm"/>
          <p:cNvSpPr txBox="1"/>
          <p:nvPr/>
        </p:nvSpPr>
        <p:spPr>
          <a:xfrm>
            <a:off x="4783208" y="10804024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pic>
        <p:nvPicPr>
          <p:cNvPr id="249" name="Line" descr="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3090586">
            <a:off x="1797709" y="8798837"/>
            <a:ext cx="3843940" cy="246915"/>
          </a:xfrm>
          <a:prstGeom prst="rect">
            <a:avLst/>
          </a:prstGeom>
        </p:spPr>
      </p:pic>
      <p:pic>
        <p:nvPicPr>
          <p:cNvPr id="251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1241301">
            <a:off x="7362179" y="8884716"/>
            <a:ext cx="9061355" cy="246915"/>
          </a:xfrm>
          <a:prstGeom prst="rect">
            <a:avLst/>
          </a:prstGeom>
        </p:spPr>
      </p:pic>
      <p:sp>
        <p:nvSpPr>
          <p:cNvPr id="253" name="8cm"/>
          <p:cNvSpPr txBox="1"/>
          <p:nvPr/>
        </p:nvSpPr>
        <p:spPr>
          <a:xfrm>
            <a:off x="1057832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8cm</a:t>
            </a:r>
          </a:p>
        </p:txBody>
      </p:sp>
      <p:pic>
        <p:nvPicPr>
          <p:cNvPr id="254" name="Screen Shot 2017-05-11 at 11.26.25.png" descr="Screen Shot 2017-05-11 at 11.26.25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433685" y="1410942"/>
            <a:ext cx="5041321" cy="3716260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J side…"/>
          <p:cNvSpPr txBox="1"/>
          <p:nvPr/>
        </p:nvSpPr>
        <p:spPr>
          <a:xfrm>
            <a:off x="13604288" y="5472938"/>
            <a:ext cx="8220230" cy="4063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62378" indent="-262378" algn="l" defTabSz="496570">
              <a:buSzPct val="75000"/>
              <a:buChar char="๏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J side </a:t>
            </a:r>
          </a:p>
          <a:p>
            <a:pPr marL="262378" indent="-262378" algn="l" defTabSz="496570">
              <a:buSzPct val="75000"/>
              <a:buChar char="๏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(partial).</a:t>
            </a:r>
          </a:p>
          <a:p>
            <a:pPr marL="262378" indent="-262378" algn="l" defTabSz="496570">
              <a:buSzPct val="75000"/>
              <a:buChar char="๏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</a:t>
            </a:r>
          </a:p>
          <a:p>
            <a:pPr lvl="1" marL="640203" indent="-262378" algn="l" defTabSz="496570">
              <a:buSzPct val="75000"/>
              <a:buChar char="✦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detected: 2cm. undetected: 1 cm. </a:t>
            </a:r>
          </a:p>
          <a:p>
            <a:pPr marL="262378" indent="-262378" algn="l" defTabSz="496570">
              <a:buSzPct val="75000"/>
              <a:buChar char="๏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(partial).</a:t>
            </a:r>
          </a:p>
          <a:p>
            <a:pPr lvl="1" marL="640203" indent="-262378" algn="l" defTabSz="496570">
              <a:buSzPct val="75000"/>
              <a:buChar char="✦"/>
              <a:defRPr sz="34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seen, but not clearly.</a:t>
            </a:r>
          </a:p>
        </p:txBody>
      </p:sp>
      <p:sp>
        <p:nvSpPr>
          <p:cNvPr id="256" name="X"/>
          <p:cNvSpPr txBox="1"/>
          <p:nvPr/>
        </p:nvSpPr>
        <p:spPr>
          <a:xfrm>
            <a:off x="5684411" y="10685926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pic>
        <p:nvPicPr>
          <p:cNvPr id="257" name="Rounded Rectangle" descr="Rounded Rectangl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9517009" y="1934794"/>
            <a:ext cx="990601" cy="1106806"/>
          </a:xfrm>
          <a:prstGeom prst="rect">
            <a:avLst/>
          </a:prstGeom>
        </p:spPr>
      </p:pic>
      <p:sp>
        <p:nvSpPr>
          <p:cNvPr id="259" name="?"/>
          <p:cNvSpPr txBox="1"/>
          <p:nvPr/>
        </p:nvSpPr>
        <p:spPr>
          <a:xfrm>
            <a:off x="9944116" y="2445508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260" name="X"/>
          <p:cNvSpPr txBox="1"/>
          <p:nvPr/>
        </p:nvSpPr>
        <p:spPr>
          <a:xfrm>
            <a:off x="20391012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61" name="(X)"/>
          <p:cNvSpPr txBox="1"/>
          <p:nvPr/>
        </p:nvSpPr>
        <p:spPr>
          <a:xfrm>
            <a:off x="4884311" y="11846279"/>
            <a:ext cx="9083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(X)</a:t>
            </a:r>
          </a:p>
        </p:txBody>
      </p:sp>
      <p:sp>
        <p:nvSpPr>
          <p:cNvPr id="262" name="X"/>
          <p:cNvSpPr txBox="1"/>
          <p:nvPr/>
        </p:nvSpPr>
        <p:spPr>
          <a:xfrm>
            <a:off x="2115711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63" name="one sided?"/>
          <p:cNvSpPr txBox="1"/>
          <p:nvPr/>
        </p:nvSpPr>
        <p:spPr>
          <a:xfrm>
            <a:off x="19998456" y="10059796"/>
            <a:ext cx="185073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9937">
              <a:defRPr b="1" sz="267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one sided?</a:t>
            </a:r>
          </a:p>
        </p:txBody>
      </p:sp>
      <p:sp>
        <p:nvSpPr>
          <p:cNvPr id="264" name="3.5cm"/>
          <p:cNvSpPr txBox="1"/>
          <p:nvPr/>
        </p:nvSpPr>
        <p:spPr>
          <a:xfrm>
            <a:off x="13092926" y="12049479"/>
            <a:ext cx="15838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sp>
        <p:nvSpPr>
          <p:cNvPr id="265" name="2cm"/>
          <p:cNvSpPr txBox="1"/>
          <p:nvPr/>
        </p:nvSpPr>
        <p:spPr>
          <a:xfrm>
            <a:off x="15908408" y="10857201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sp>
        <p:nvSpPr>
          <p:cNvPr id="266" name="4cm"/>
          <p:cNvSpPr txBox="1"/>
          <p:nvPr/>
        </p:nvSpPr>
        <p:spPr>
          <a:xfrm>
            <a:off x="1725657" y="10015580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ummary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Summary</a:t>
            </a:r>
          </a:p>
        </p:txBody>
      </p:sp>
      <p:pic>
        <p:nvPicPr>
          <p:cNvPr id="269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Slide Number"/>
          <p:cNvSpPr txBox="1"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1" name="Very first look at the stave #5, no intended flaws.…"/>
          <p:cNvSpPr txBox="1"/>
          <p:nvPr/>
        </p:nvSpPr>
        <p:spPr>
          <a:xfrm>
            <a:off x="290576" y="1453494"/>
            <a:ext cx="23802847" cy="9694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308680" indent="-308680" algn="l" defTabSz="584200">
              <a:buSzPct val="75000"/>
              <a:buChar char="๏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Very first look at the stave #5, no intended flaws.</a:t>
            </a:r>
          </a:p>
          <a:p>
            <a:pPr lvl="1" marL="753180" indent="-308680" algn="l" defTabSz="584200">
              <a:buSzPct val="75000"/>
              <a:buChar char="✦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No obvious flaws are detected using either high or low temperature data.</a:t>
            </a:r>
          </a:p>
          <a:p>
            <a:pPr lvl="1" marL="753180" indent="-308680" algn="l" defTabSz="584200">
              <a:buSzPct val="75000"/>
              <a:buChar char="✦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Some edge effect due to end of stave card and supporting glass as expected.</a:t>
            </a:r>
          </a:p>
          <a:p>
            <a:pPr lvl="1" marL="753180" indent="-308680" algn="l" defTabSz="584200">
              <a:buSzPct val="75000"/>
              <a:buChar char="✦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T profile is smoother @+50 C as seen before.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lide Number"/>
          <p:cNvSpPr txBox="1"/>
          <p:nvPr>
            <p:ph type="sldNum" sz="quarter" idx="2"/>
          </p:nvPr>
        </p:nvSpPr>
        <p:spPr>
          <a:xfrm>
            <a:off x="12020548" y="13010554"/>
            <a:ext cx="325045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4" name="backup"/>
          <p:cNvSpPr txBox="1"/>
          <p:nvPr/>
        </p:nvSpPr>
        <p:spPr>
          <a:xfrm>
            <a:off x="7989179" y="5359399"/>
            <a:ext cx="8387783" cy="2489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25400" dir="5310728">
              <a:srgbClr val="000000">
                <a:alpha val="975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1531">
              <a:defRPr sz="15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tave #4 comparison, matching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 comparison, matching</a:t>
            </a:r>
          </a:p>
        </p:txBody>
      </p:sp>
      <p:pic>
        <p:nvPicPr>
          <p:cNvPr id="277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peaks_StaveNo4_L_80lens_p50_fitPipe_temperature_top.pdf" descr="peaks_StaveNo4_L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13627" y="1438494"/>
            <a:ext cx="10684917" cy="3995066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L side"/>
          <p:cNvSpPr txBox="1"/>
          <p:nvPr/>
        </p:nvSpPr>
        <p:spPr>
          <a:xfrm>
            <a:off x="17843722" y="5654689"/>
            <a:ext cx="1447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280" name="(A): 5–8 cm"/>
          <p:cNvSpPr txBox="1"/>
          <p:nvPr/>
        </p:nvSpPr>
        <p:spPr>
          <a:xfrm>
            <a:off x="15905607" y="1765940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281" name="(B): 2–3 cm"/>
          <p:cNvSpPr txBox="1"/>
          <p:nvPr/>
        </p:nvSpPr>
        <p:spPr>
          <a:xfrm>
            <a:off x="19029807" y="1765940"/>
            <a:ext cx="257937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2–3 cm</a:t>
            </a:r>
          </a:p>
        </p:txBody>
      </p:sp>
      <p:pic>
        <p:nvPicPr>
          <p:cNvPr id="282" name="peaks_StaveNo4_L_80lens_p50_fitPipe_temperature_bot.pdf" descr="peaks_StaveNo4_L_80lens_p50_fitPipe_temperatur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413627" y="3508502"/>
            <a:ext cx="10684917" cy="3995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frame2D_COLZ_T_average.png" descr="frame2D_COLZ_T_aver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983144" y="5429835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Line"/>
          <p:cNvSpPr/>
          <p:nvPr/>
        </p:nvSpPr>
        <p:spPr>
          <a:xfrm>
            <a:off x="21974918" y="2864283"/>
            <a:ext cx="1" cy="463375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5" name="L side"/>
          <p:cNvSpPr txBox="1"/>
          <p:nvPr/>
        </p:nvSpPr>
        <p:spPr>
          <a:xfrm>
            <a:off x="15610007" y="5654689"/>
            <a:ext cx="1447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286" name="Line"/>
          <p:cNvSpPr/>
          <p:nvPr/>
        </p:nvSpPr>
        <p:spPr>
          <a:xfrm>
            <a:off x="1735445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7" name="Line"/>
          <p:cNvSpPr/>
          <p:nvPr/>
        </p:nvSpPr>
        <p:spPr>
          <a:xfrm>
            <a:off x="21061090" y="2786232"/>
            <a:ext cx="1" cy="41382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8" name="Line"/>
          <p:cNvSpPr/>
          <p:nvPr/>
        </p:nvSpPr>
        <p:spPr>
          <a:xfrm>
            <a:off x="2245538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9" name="Line"/>
          <p:cNvSpPr/>
          <p:nvPr/>
        </p:nvSpPr>
        <p:spPr>
          <a:xfrm>
            <a:off x="1971446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0" name="Line"/>
          <p:cNvSpPr/>
          <p:nvPr/>
        </p:nvSpPr>
        <p:spPr>
          <a:xfrm>
            <a:off x="17125657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1" name="Line"/>
          <p:cNvSpPr/>
          <p:nvPr/>
        </p:nvSpPr>
        <p:spPr>
          <a:xfrm>
            <a:off x="1398875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2" name="Line"/>
          <p:cNvSpPr/>
          <p:nvPr/>
        </p:nvSpPr>
        <p:spPr>
          <a:xfrm>
            <a:off x="21815521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3" name="Line"/>
          <p:cNvSpPr/>
          <p:nvPr/>
        </p:nvSpPr>
        <p:spPr>
          <a:xfrm>
            <a:off x="21084923" y="7751185"/>
            <a:ext cx="1" cy="219217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4" name="Line"/>
          <p:cNvSpPr/>
          <p:nvPr/>
        </p:nvSpPr>
        <p:spPr>
          <a:xfrm>
            <a:off x="21815521" y="8919585"/>
            <a:ext cx="1" cy="234819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95" name="Line"/>
          <p:cNvSpPr/>
          <p:nvPr/>
        </p:nvSpPr>
        <p:spPr>
          <a:xfrm>
            <a:off x="19885121" y="8919585"/>
            <a:ext cx="1" cy="234819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96" name="result.png" descr="result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flipH="1">
            <a:off x="720314" y="9860366"/>
            <a:ext cx="22943372" cy="3181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Screen Shot 2017-05-11 at 11.26.25.png" descr="Screen Shot 2017-05-11 at 11.26.25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1378" y="1744852"/>
            <a:ext cx="5041321" cy="3716261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10"/>
          <p:cNvSpPr txBox="1"/>
          <p:nvPr/>
        </p:nvSpPr>
        <p:spPr>
          <a:xfrm>
            <a:off x="1728262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299" name="20"/>
          <p:cNvSpPr txBox="1"/>
          <p:nvPr/>
        </p:nvSpPr>
        <p:spPr>
          <a:xfrm>
            <a:off x="330795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300" name="30"/>
          <p:cNvSpPr txBox="1"/>
          <p:nvPr/>
        </p:nvSpPr>
        <p:spPr>
          <a:xfrm>
            <a:off x="488431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30</a:t>
            </a:r>
          </a:p>
        </p:txBody>
      </p:sp>
      <p:sp>
        <p:nvSpPr>
          <p:cNvPr id="301" name="40"/>
          <p:cNvSpPr txBox="1"/>
          <p:nvPr/>
        </p:nvSpPr>
        <p:spPr>
          <a:xfrm>
            <a:off x="6906836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40</a:t>
            </a:r>
          </a:p>
        </p:txBody>
      </p:sp>
      <p:sp>
        <p:nvSpPr>
          <p:cNvPr id="302" name="50"/>
          <p:cNvSpPr txBox="1"/>
          <p:nvPr/>
        </p:nvSpPr>
        <p:spPr>
          <a:xfrm>
            <a:off x="851026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303" name="60"/>
          <p:cNvSpPr txBox="1"/>
          <p:nvPr/>
        </p:nvSpPr>
        <p:spPr>
          <a:xfrm>
            <a:off x="1050738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60</a:t>
            </a:r>
          </a:p>
        </p:txBody>
      </p:sp>
      <p:sp>
        <p:nvSpPr>
          <p:cNvPr id="304" name="Slide Number"/>
          <p:cNvSpPr txBox="1"/>
          <p:nvPr>
            <p:ph type="sldNum" sz="quarter" idx="2"/>
          </p:nvPr>
        </p:nvSpPr>
        <p:spPr>
          <a:xfrm>
            <a:off x="359765" y="393104"/>
            <a:ext cx="543777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pPr/>
            <a:fld id="{86CB4B4D-7CA3-9044-876B-883B54F8677D}" type="slidenum"/>
          </a:p>
        </p:txBody>
      </p:sp>
      <p:sp>
        <p:nvSpPr>
          <p:cNvPr id="305" name="70"/>
          <p:cNvSpPr txBox="1"/>
          <p:nvPr/>
        </p:nvSpPr>
        <p:spPr>
          <a:xfrm>
            <a:off x="1219771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70</a:t>
            </a:r>
          </a:p>
        </p:txBody>
      </p:sp>
      <p:sp>
        <p:nvSpPr>
          <p:cNvPr id="306" name="80"/>
          <p:cNvSpPr txBox="1"/>
          <p:nvPr/>
        </p:nvSpPr>
        <p:spPr>
          <a:xfrm>
            <a:off x="1388804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80</a:t>
            </a:r>
          </a:p>
        </p:txBody>
      </p:sp>
      <p:sp>
        <p:nvSpPr>
          <p:cNvPr id="307" name="90"/>
          <p:cNvSpPr txBox="1"/>
          <p:nvPr/>
        </p:nvSpPr>
        <p:spPr>
          <a:xfrm>
            <a:off x="1566528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90</a:t>
            </a:r>
          </a:p>
        </p:txBody>
      </p:sp>
      <p:sp>
        <p:nvSpPr>
          <p:cNvPr id="308" name="100"/>
          <p:cNvSpPr txBox="1"/>
          <p:nvPr/>
        </p:nvSpPr>
        <p:spPr>
          <a:xfrm>
            <a:off x="1744251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309" name="110"/>
          <p:cNvSpPr txBox="1"/>
          <p:nvPr/>
        </p:nvSpPr>
        <p:spPr>
          <a:xfrm>
            <a:off x="19219750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110</a:t>
            </a:r>
          </a:p>
        </p:txBody>
      </p:sp>
      <p:sp>
        <p:nvSpPr>
          <p:cNvPr id="310" name="120"/>
          <p:cNvSpPr txBox="1"/>
          <p:nvPr/>
        </p:nvSpPr>
        <p:spPr>
          <a:xfrm>
            <a:off x="2099698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120</a:t>
            </a:r>
          </a:p>
        </p:txBody>
      </p:sp>
      <p:sp>
        <p:nvSpPr>
          <p:cNvPr id="311" name="130"/>
          <p:cNvSpPr txBox="1"/>
          <p:nvPr/>
        </p:nvSpPr>
        <p:spPr>
          <a:xfrm>
            <a:off x="22667168" y="13042293"/>
            <a:ext cx="5437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130</a:t>
            </a:r>
          </a:p>
        </p:txBody>
      </p:sp>
      <p:pic>
        <p:nvPicPr>
          <p:cNvPr id="312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9133636">
            <a:off x="11033014" y="8884716"/>
            <a:ext cx="6688016" cy="246915"/>
          </a:xfrm>
          <a:prstGeom prst="rect">
            <a:avLst/>
          </a:prstGeom>
        </p:spPr>
      </p:pic>
      <p:pic>
        <p:nvPicPr>
          <p:cNvPr id="314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5734702">
            <a:off x="20949732" y="10030074"/>
            <a:ext cx="3011302" cy="246915"/>
          </a:xfrm>
          <a:prstGeom prst="rect">
            <a:avLst/>
          </a:prstGeom>
        </p:spPr>
      </p:pic>
      <p:sp>
        <p:nvSpPr>
          <p:cNvPr id="316" name="Line"/>
          <p:cNvSpPr/>
          <p:nvPr/>
        </p:nvSpPr>
        <p:spPr>
          <a:xfrm>
            <a:off x="22385830" y="2632760"/>
            <a:ext cx="1" cy="463375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17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5734702">
            <a:off x="20757675" y="8913537"/>
            <a:ext cx="3011303" cy="246915"/>
          </a:xfrm>
          <a:prstGeom prst="rect">
            <a:avLst/>
          </a:prstGeom>
        </p:spPr>
      </p:pic>
      <p:sp>
        <p:nvSpPr>
          <p:cNvPr id="319" name="1cm"/>
          <p:cNvSpPr txBox="1"/>
          <p:nvPr/>
        </p:nvSpPr>
        <p:spPr>
          <a:xfrm>
            <a:off x="21601926" y="11846279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1cm</a:t>
            </a:r>
          </a:p>
        </p:txBody>
      </p:sp>
      <p:pic>
        <p:nvPicPr>
          <p:cNvPr id="320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6521152">
            <a:off x="19769090" y="9133822"/>
            <a:ext cx="2865063" cy="246915"/>
          </a:xfrm>
          <a:prstGeom prst="rect">
            <a:avLst/>
          </a:prstGeom>
        </p:spPr>
      </p:pic>
      <p:pic>
        <p:nvPicPr>
          <p:cNvPr id="322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6521152">
            <a:off x="19769090" y="10168827"/>
            <a:ext cx="2865063" cy="246915"/>
          </a:xfrm>
          <a:prstGeom prst="rect">
            <a:avLst/>
          </a:prstGeom>
        </p:spPr>
      </p:pic>
      <p:pic>
        <p:nvPicPr>
          <p:cNvPr id="324" name="Line" descr="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7037412">
            <a:off x="18557298" y="9133822"/>
            <a:ext cx="3050613" cy="246915"/>
          </a:xfrm>
          <a:prstGeom prst="rect">
            <a:avLst/>
          </a:prstGeom>
        </p:spPr>
      </p:pic>
      <p:pic>
        <p:nvPicPr>
          <p:cNvPr id="326" name="Line" descr="Lin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8100000">
            <a:off x="16050040" y="10095708"/>
            <a:ext cx="4006621" cy="246915"/>
          </a:xfrm>
          <a:prstGeom prst="rect">
            <a:avLst/>
          </a:prstGeom>
        </p:spPr>
      </p:pic>
      <p:pic>
        <p:nvPicPr>
          <p:cNvPr id="328" name="Rounded Rectangle" descr="Rounded Rectangl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8051065" y="1982980"/>
            <a:ext cx="990601" cy="1106805"/>
          </a:xfrm>
          <a:prstGeom prst="rect">
            <a:avLst/>
          </a:prstGeom>
        </p:spPr>
      </p:pic>
      <p:pic>
        <p:nvPicPr>
          <p:cNvPr id="330" name="Line" descr="Line"/>
          <p:cNvPicPr>
            <a:picLocks noChangeAspect="0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 rot="9259648">
            <a:off x="10693079" y="10030074"/>
            <a:ext cx="6591348" cy="246915"/>
          </a:xfrm>
          <a:prstGeom prst="rect">
            <a:avLst/>
          </a:prstGeom>
        </p:spPr>
      </p:pic>
      <p:sp>
        <p:nvSpPr>
          <p:cNvPr id="332" name="8cm"/>
          <p:cNvSpPr txBox="1"/>
          <p:nvPr/>
        </p:nvSpPr>
        <p:spPr>
          <a:xfrm>
            <a:off x="1057832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8cm</a:t>
            </a:r>
          </a:p>
        </p:txBody>
      </p:sp>
      <p:sp>
        <p:nvSpPr>
          <p:cNvPr id="333" name="?"/>
          <p:cNvSpPr txBox="1"/>
          <p:nvPr/>
        </p:nvSpPr>
        <p:spPr>
          <a:xfrm>
            <a:off x="18478172" y="2493693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334" name="??"/>
          <p:cNvSpPr txBox="1"/>
          <p:nvPr/>
        </p:nvSpPr>
        <p:spPr>
          <a:xfrm>
            <a:off x="13256254" y="7708887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??</a:t>
            </a:r>
          </a:p>
        </p:txBody>
      </p:sp>
      <p:pic>
        <p:nvPicPr>
          <p:cNvPr id="335" name="Rounded Rectangle" descr="Rounded Rectangl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5560820" y="2165186"/>
            <a:ext cx="990601" cy="1106805"/>
          </a:xfrm>
          <a:prstGeom prst="rect">
            <a:avLst/>
          </a:prstGeom>
        </p:spPr>
      </p:pic>
      <p:sp>
        <p:nvSpPr>
          <p:cNvPr id="337" name="?"/>
          <p:cNvSpPr txBox="1"/>
          <p:nvPr/>
        </p:nvSpPr>
        <p:spPr>
          <a:xfrm>
            <a:off x="15987927" y="2675900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338" name="3cm"/>
          <p:cNvSpPr txBox="1"/>
          <p:nvPr/>
        </p:nvSpPr>
        <p:spPr>
          <a:xfrm>
            <a:off x="1871487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3cm</a:t>
            </a:r>
          </a:p>
        </p:txBody>
      </p:sp>
      <p:sp>
        <p:nvSpPr>
          <p:cNvPr id="339" name="X"/>
          <p:cNvSpPr txBox="1"/>
          <p:nvPr/>
        </p:nvSpPr>
        <p:spPr>
          <a:xfrm>
            <a:off x="7521490" y="10631915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340" name="X"/>
          <p:cNvSpPr txBox="1"/>
          <p:nvPr/>
        </p:nvSpPr>
        <p:spPr>
          <a:xfrm>
            <a:off x="13357358" y="10631915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341" name="X"/>
          <p:cNvSpPr txBox="1"/>
          <p:nvPr/>
        </p:nvSpPr>
        <p:spPr>
          <a:xfrm>
            <a:off x="5702027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342" name="Undetected"/>
          <p:cNvSpPr txBox="1"/>
          <p:nvPr/>
        </p:nvSpPr>
        <p:spPr>
          <a:xfrm>
            <a:off x="4926356" y="2394738"/>
            <a:ext cx="24787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Undetected</a:t>
            </a:r>
          </a:p>
        </p:txBody>
      </p:sp>
      <p:sp>
        <p:nvSpPr>
          <p:cNvPr id="343" name="2"/>
          <p:cNvSpPr txBox="1"/>
          <p:nvPr/>
        </p:nvSpPr>
        <p:spPr>
          <a:xfrm>
            <a:off x="6032227" y="37706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344" name="1"/>
          <p:cNvSpPr txBox="1"/>
          <p:nvPr/>
        </p:nvSpPr>
        <p:spPr>
          <a:xfrm>
            <a:off x="6032227" y="477534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345" name="L side…"/>
          <p:cNvSpPr txBox="1"/>
          <p:nvPr/>
        </p:nvSpPr>
        <p:spPr>
          <a:xfrm>
            <a:off x="377163" y="5654689"/>
            <a:ext cx="11493654" cy="356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L side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(partial) undetected 1.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 all found (?!).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1 cm can also be seen. Not so clearly.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 undetected 2.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3 and 4.5 cm, closer to liquid in/out.</a:t>
            </a:r>
          </a:p>
        </p:txBody>
      </p:sp>
      <p:sp>
        <p:nvSpPr>
          <p:cNvPr id="346" name="3.5cm"/>
          <p:cNvSpPr txBox="1"/>
          <p:nvPr/>
        </p:nvSpPr>
        <p:spPr>
          <a:xfrm>
            <a:off x="13158948" y="11127480"/>
            <a:ext cx="114066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37463">
              <a:defRPr b="1" sz="276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sp>
        <p:nvSpPr>
          <p:cNvPr id="347" name="4.5 cm"/>
          <p:cNvSpPr txBox="1"/>
          <p:nvPr/>
        </p:nvSpPr>
        <p:spPr>
          <a:xfrm>
            <a:off x="7025062" y="11127480"/>
            <a:ext cx="17186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4.5 cm</a:t>
            </a:r>
          </a:p>
        </p:txBody>
      </p:sp>
      <p:sp>
        <p:nvSpPr>
          <p:cNvPr id="348" name="2 cm"/>
          <p:cNvSpPr txBox="1"/>
          <p:nvPr/>
        </p:nvSpPr>
        <p:spPr>
          <a:xfrm>
            <a:off x="5306436" y="9968434"/>
            <a:ext cx="17186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 cm</a:t>
            </a:r>
          </a:p>
        </p:txBody>
      </p:sp>
      <p:sp>
        <p:nvSpPr>
          <p:cNvPr id="349" name="Total"/>
          <p:cNvSpPr txBox="1"/>
          <p:nvPr/>
        </p:nvSpPr>
        <p:spPr>
          <a:xfrm>
            <a:off x="7542756" y="2394738"/>
            <a:ext cx="185073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Total</a:t>
            </a:r>
          </a:p>
        </p:txBody>
      </p:sp>
      <p:sp>
        <p:nvSpPr>
          <p:cNvPr id="350" name="8"/>
          <p:cNvSpPr txBox="1"/>
          <p:nvPr/>
        </p:nvSpPr>
        <p:spPr>
          <a:xfrm>
            <a:off x="7962627" y="37706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351" name="3"/>
          <p:cNvSpPr txBox="1"/>
          <p:nvPr/>
        </p:nvSpPr>
        <p:spPr>
          <a:xfrm>
            <a:off x="7980436" y="4714113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352" name="2cm"/>
          <p:cNvSpPr txBox="1"/>
          <p:nvPr/>
        </p:nvSpPr>
        <p:spPr>
          <a:xfrm>
            <a:off x="20179526" y="11848566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pic>
        <p:nvPicPr>
          <p:cNvPr id="353" name="Line" descr="Line"/>
          <p:cNvPicPr>
            <a:picLocks noChangeAspect="0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 rot="9831852">
            <a:off x="2793007" y="10168827"/>
            <a:ext cx="11179080" cy="24691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