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17"/>
  </p:notesMasterIdLst>
  <p:sldIdLst>
    <p:sldId id="256" r:id="rId2"/>
    <p:sldId id="266" r:id="rId3"/>
    <p:sldId id="267" r:id="rId4"/>
    <p:sldId id="268" r:id="rId5"/>
    <p:sldId id="269" r:id="rId6"/>
    <p:sldId id="270" r:id="rId7"/>
    <p:sldId id="276" r:id="rId8"/>
    <p:sldId id="277" r:id="rId9"/>
    <p:sldId id="278" r:id="rId10"/>
    <p:sldId id="272" r:id="rId11"/>
    <p:sldId id="273" r:id="rId12"/>
    <p:sldId id="275" r:id="rId13"/>
    <p:sldId id="274" r:id="rId14"/>
    <p:sldId id="271" r:id="rId15"/>
    <p:sldId id="26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22" autoAdjust="0"/>
    <p:restoredTop sz="94660"/>
  </p:normalViewPr>
  <p:slideViewPr>
    <p:cSldViewPr snapToGrid="0">
      <p:cViewPr varScale="1">
        <p:scale>
          <a:sx n="119" d="100"/>
          <a:sy n="119" d="100"/>
        </p:scale>
        <p:origin x="208" y="40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0B4107-A746-4510-8304-F0C8C7504DEA}" type="datetimeFigureOut">
              <a:rPr lang="en-US" smtClean="0"/>
              <a:t>8/29/17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D46A76-E710-4FD3-B8DF-5929C81522BC}" type="slidenum">
              <a:rPr lang="en-US" smtClean="0"/>
              <a:t>‹#›</a:t>
            </a:fld>
            <a:endParaRPr lang="en-US"/>
          </a:p>
        </p:txBody>
      </p:sp>
    </p:spTree>
    <p:extLst>
      <p:ext uri="{BB962C8B-B14F-4D97-AF65-F5344CB8AC3E}">
        <p14:creationId xmlns:p14="http://schemas.microsoft.com/office/powerpoint/2010/main" val="3753129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D46A76-E710-4FD3-B8DF-5929C81522BC}" type="slidenum">
              <a:rPr lang="en-US" smtClean="0"/>
              <a:t>1</a:t>
            </a:fld>
            <a:endParaRPr lang="en-US"/>
          </a:p>
        </p:txBody>
      </p:sp>
    </p:spTree>
    <p:extLst>
      <p:ext uri="{BB962C8B-B14F-4D97-AF65-F5344CB8AC3E}">
        <p14:creationId xmlns:p14="http://schemas.microsoft.com/office/powerpoint/2010/main" val="808370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fld id="{CB6D27D5-9C16-4FFB-B586-4493D5A66636}" type="datetime1">
              <a:rPr lang="en-US" smtClean="0"/>
              <a:t>8/29/17</a:t>
            </a:fld>
            <a:endParaRPr lang="en-US"/>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endParaRPr lang="en-US"/>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C3B44990-F2A7-4CC9-ACF8-4862F47BE634}" type="slidenum">
              <a:rPr lang="en-US" smtClean="0"/>
              <a:t>‹#›</a:t>
            </a:fld>
            <a:endParaRPr lang="en-US"/>
          </a:p>
        </p:txBody>
      </p:sp>
    </p:spTree>
    <p:extLst>
      <p:ext uri="{BB962C8B-B14F-4D97-AF65-F5344CB8AC3E}">
        <p14:creationId xmlns:p14="http://schemas.microsoft.com/office/powerpoint/2010/main" val="3789432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11E99A-9641-4509-AEFE-48346FA8EFD6}" type="datetime1">
              <a:rPr lang="en-US" smtClean="0"/>
              <a:t>8/29/17</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02899603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11E99A-9641-4509-AEFE-48346FA8EFD6}"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95392365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11E99A-9641-4509-AEFE-48346FA8EFD6}"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147224397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11E99A-9641-4509-AEFE-48346FA8EFD6}"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02508747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C11E99A-9641-4509-AEFE-48346FA8EFD6}" type="datetime1">
              <a:rPr lang="en-US" smtClean="0"/>
              <a:t>8/29/17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97576048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C11E99A-9641-4509-AEFE-48346FA8EFD6}" type="datetime1">
              <a:rPr lang="en-US" smtClean="0"/>
              <a:t>8/29/17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401277685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AE2C20-FE8A-4580-82EE-BCCB7ADB4FCC}"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234907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B1DE1B-1370-4565-B3DF-F1046822352D}"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099132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6E5103-DCFD-4350-B34B-D3B3A8FBE260}"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1698045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9BB3E6-2B8B-43A2-A916-FEB95435C60D}" type="datetime1">
              <a:rPr lang="en-US" smtClean="0"/>
              <a:t>8/29/17</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018789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B5643C-CFAD-4BC4-9FEF-2FA174C14FCD}" type="datetime1">
              <a:rPr lang="en-US" smtClean="0"/>
              <a:t>8/29/17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1803148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ACCC93-D6F7-46E7-96CF-FF3E41F818CB}" type="datetime1">
              <a:rPr lang="en-US" smtClean="0"/>
              <a:t>8/29/17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577456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4A0699A-18DD-483A-B466-96EEFCBB789C}" type="datetime1">
              <a:rPr lang="en-US" smtClean="0"/>
              <a:t>8/29/17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4037209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C0B8AC-21A2-4E45-8509-332F609E7AD3}" type="datetime1">
              <a:rPr lang="en-US" smtClean="0"/>
              <a:t>8/29/17</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2492700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D58501-447D-4933-9858-93C5E0A2190C}" type="datetime1">
              <a:rPr lang="en-US" smtClean="0"/>
              <a:t>8/29/17</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1460408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E3703-C80A-4F80-BEFE-8F1E06F59E8F}" type="datetime1">
              <a:rPr lang="en-US" smtClean="0"/>
              <a:t>8/29/17</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3B44990-F2A7-4CC9-ACF8-4862F47BE634}" type="slidenum">
              <a:rPr lang="en-US" smtClean="0"/>
              <a:t>‹#›</a:t>
            </a:fld>
            <a:endParaRPr lang="en-US"/>
          </a:p>
        </p:txBody>
      </p:sp>
    </p:spTree>
    <p:extLst>
      <p:ext uri="{BB962C8B-B14F-4D97-AF65-F5344CB8AC3E}">
        <p14:creationId xmlns:p14="http://schemas.microsoft.com/office/powerpoint/2010/main" val="5514867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8C11E99A-9641-4509-AEFE-48346FA8EFD6}" type="datetime1">
              <a:rPr lang="en-US" smtClean="0"/>
              <a:t>8/29/17</a:t>
            </a:fld>
            <a:endParaRPr lang="en-US"/>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C3B44990-F2A7-4CC9-ACF8-4862F47BE634}" type="slidenum">
              <a:rPr lang="en-US" smtClean="0"/>
              <a:t>‹#›</a:t>
            </a:fld>
            <a:endParaRPr lang="en-US"/>
          </a:p>
        </p:txBody>
      </p:sp>
    </p:spTree>
    <p:extLst>
      <p:ext uri="{BB962C8B-B14F-4D97-AF65-F5344CB8AC3E}">
        <p14:creationId xmlns:p14="http://schemas.microsoft.com/office/powerpoint/2010/main" val="301522168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tiff"/><Relationship Id="rId3" Type="http://schemas.openxmlformats.org/officeDocument/2006/relationships/image" Target="../media/image23.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 Id="rId3" Type="http://schemas.openxmlformats.org/officeDocument/2006/relationships/image" Target="../media/image5.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 Id="rId3" Type="http://schemas.openxmlformats.org/officeDocument/2006/relationships/image" Target="../media/image7.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 Id="rId3"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tiff"/><Relationship Id="rId5" Type="http://schemas.openxmlformats.org/officeDocument/2006/relationships/image" Target="../media/image13.tiff"/><Relationship Id="rId6" Type="http://schemas.openxmlformats.org/officeDocument/2006/relationships/image" Target="../media/image14.tiff"/><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tiff"/><Relationship Id="rId5" Type="http://schemas.openxmlformats.org/officeDocument/2006/relationships/image" Target="../media/image18.tiff"/><Relationship Id="rId1" Type="http://schemas.openxmlformats.org/officeDocument/2006/relationships/slideLayout" Target="../slideLayouts/slideLayout2.xml"/><Relationship Id="rId2" Type="http://schemas.openxmlformats.org/officeDocument/2006/relationships/image" Target="../media/image15.tiff"/></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9.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616071/contributions/2629008/attachments/1476952/2288381/20170612Updat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8240" y="1122362"/>
            <a:ext cx="10020300" cy="3376377"/>
          </a:xfrm>
        </p:spPr>
        <p:txBody>
          <a:bodyPr anchor="ctr"/>
          <a:lstStyle/>
          <a:p>
            <a:r>
              <a:rPr lang="en-US" dirty="0" smtClean="0"/>
              <a:t>Stave QA: Box Temperature Experiments</a:t>
            </a:r>
            <a:r>
              <a:rPr lang="en-US" dirty="0"/>
              <a:t/>
            </a:r>
            <a:br>
              <a:rPr lang="en-US" dirty="0"/>
            </a:br>
            <a:endParaRPr lang="en-US" dirty="0"/>
          </a:p>
        </p:txBody>
      </p:sp>
      <p:sp>
        <p:nvSpPr>
          <p:cNvPr id="3" name="Subtitle 2"/>
          <p:cNvSpPr>
            <a:spLocks noGrp="1"/>
          </p:cNvSpPr>
          <p:nvPr>
            <p:ph type="subTitle" idx="1"/>
          </p:nvPr>
        </p:nvSpPr>
        <p:spPr>
          <a:xfrm>
            <a:off x="882807" y="4668520"/>
            <a:ext cx="8825658" cy="1754050"/>
          </a:xfrm>
        </p:spPr>
        <p:txBody>
          <a:bodyPr>
            <a:normAutofit/>
          </a:bodyPr>
          <a:lstStyle/>
          <a:p>
            <a:r>
              <a:rPr lang="en-US" u="sng" dirty="0" smtClean="0"/>
              <a:t>William Heidorn</a:t>
            </a:r>
            <a:r>
              <a:rPr lang="en-US" dirty="0" smtClean="0"/>
              <a:t>, </a:t>
            </a:r>
            <a:r>
              <a:rPr lang="en-US" dirty="0" err="1" smtClean="0"/>
              <a:t>Jie</a:t>
            </a:r>
            <a:r>
              <a:rPr lang="en-US" dirty="0" smtClean="0"/>
              <a:t> Yu</a:t>
            </a:r>
          </a:p>
          <a:p>
            <a:r>
              <a:rPr lang="en-US" dirty="0" smtClean="0"/>
              <a:t>Iowa State University</a:t>
            </a:r>
          </a:p>
          <a:p>
            <a:r>
              <a:rPr lang="en-US" dirty="0" smtClean="0"/>
              <a:t>ISU Weekly Meeting </a:t>
            </a:r>
          </a:p>
          <a:p>
            <a:r>
              <a:rPr lang="en-US" dirty="0" smtClean="0"/>
              <a:t>August 30, 2017 </a:t>
            </a:r>
          </a:p>
        </p:txBody>
      </p:sp>
      <p:sp>
        <p:nvSpPr>
          <p:cNvPr id="5" name="Slide Number Placeholder 4"/>
          <p:cNvSpPr>
            <a:spLocks noGrp="1"/>
          </p:cNvSpPr>
          <p:nvPr>
            <p:ph type="sldNum" sz="quarter" idx="12"/>
          </p:nvPr>
        </p:nvSpPr>
        <p:spPr/>
        <p:txBody>
          <a:bodyPr/>
          <a:lstStyle/>
          <a:p>
            <a:fld id="{C3B44990-F2A7-4CC9-ACF8-4862F47BE634}" type="slidenum">
              <a:rPr lang="en-US" smtClean="0"/>
              <a:t>1</a:t>
            </a:fld>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2419" y="4590610"/>
            <a:ext cx="2456589" cy="175661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8444" y="4574089"/>
            <a:ext cx="3448010" cy="1814368"/>
          </a:xfrm>
          <a:prstGeom prst="rect">
            <a:avLst/>
          </a:prstGeom>
        </p:spPr>
      </p:pic>
    </p:spTree>
    <p:extLst>
      <p:ext uri="{BB962C8B-B14F-4D97-AF65-F5344CB8AC3E}">
        <p14:creationId xmlns:p14="http://schemas.microsoft.com/office/powerpoint/2010/main" val="11749948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L-Side Ambient and Cold </a:t>
            </a:r>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10</a:t>
            </a:fld>
            <a:endParaRPr lang="en-US"/>
          </a:p>
        </p:txBody>
      </p:sp>
      <p:pic>
        <p:nvPicPr>
          <p:cNvPr id="6" name="Picture 5"/>
          <p:cNvPicPr>
            <a:picLocks noChangeAspect="1"/>
          </p:cNvPicPr>
          <p:nvPr/>
        </p:nvPicPr>
        <p:blipFill>
          <a:blip r:embed="rId2"/>
          <a:stretch>
            <a:fillRect/>
          </a:stretch>
        </p:blipFill>
        <p:spPr>
          <a:xfrm>
            <a:off x="29105" y="2486162"/>
            <a:ext cx="6152822" cy="3597965"/>
          </a:xfrm>
          <a:prstGeom prst="rect">
            <a:avLst/>
          </a:prstGeom>
        </p:spPr>
      </p:pic>
      <p:pic>
        <p:nvPicPr>
          <p:cNvPr id="10" name="Picture 9"/>
          <p:cNvPicPr>
            <a:picLocks noChangeAspect="1"/>
          </p:cNvPicPr>
          <p:nvPr/>
        </p:nvPicPr>
        <p:blipFill>
          <a:blip r:embed="rId3"/>
          <a:stretch>
            <a:fillRect/>
          </a:stretch>
        </p:blipFill>
        <p:spPr>
          <a:xfrm>
            <a:off x="6135756" y="2483570"/>
            <a:ext cx="6155425" cy="3599487"/>
          </a:xfrm>
          <a:prstGeom prst="rect">
            <a:avLst/>
          </a:prstGeom>
        </p:spPr>
      </p:pic>
    </p:spTree>
    <p:extLst>
      <p:ext uri="{BB962C8B-B14F-4D97-AF65-F5344CB8AC3E}">
        <p14:creationId xmlns:p14="http://schemas.microsoft.com/office/powerpoint/2010/main" val="809447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J-Side Hot and Cold</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413" y="2603500"/>
            <a:ext cx="5842160" cy="3416300"/>
          </a:xfrm>
        </p:spPr>
      </p:pic>
      <p:sp>
        <p:nvSpPr>
          <p:cNvPr id="4" name="Slide Number Placeholder 3"/>
          <p:cNvSpPr>
            <a:spLocks noGrp="1"/>
          </p:cNvSpPr>
          <p:nvPr>
            <p:ph type="sldNum" sz="quarter" idx="12"/>
          </p:nvPr>
        </p:nvSpPr>
        <p:spPr/>
        <p:txBody>
          <a:bodyPr/>
          <a:lstStyle/>
          <a:p>
            <a:fld id="{C3B44990-F2A7-4CC9-ACF8-4862F47BE634}" type="slidenum">
              <a:rPr lang="en-US" smtClean="0"/>
              <a:t>11</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2504" y="2609620"/>
            <a:ext cx="5833852" cy="3411442"/>
          </a:xfrm>
          <a:prstGeom prst="rect">
            <a:avLst/>
          </a:prstGeom>
        </p:spPr>
      </p:pic>
    </p:spTree>
    <p:extLst>
      <p:ext uri="{BB962C8B-B14F-4D97-AF65-F5344CB8AC3E}">
        <p14:creationId xmlns:p14="http://schemas.microsoft.com/office/powerpoint/2010/main" val="771951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J-Side Reset to Ambient/ Stave Removal</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430" y="1968794"/>
            <a:ext cx="5842160" cy="3416300"/>
          </a:xfrm>
        </p:spPr>
      </p:pic>
      <p:sp>
        <p:nvSpPr>
          <p:cNvPr id="4" name="Slide Number Placeholder 3"/>
          <p:cNvSpPr>
            <a:spLocks noGrp="1"/>
          </p:cNvSpPr>
          <p:nvPr>
            <p:ph type="sldNum" sz="quarter" idx="12"/>
          </p:nvPr>
        </p:nvSpPr>
        <p:spPr/>
        <p:txBody>
          <a:bodyPr/>
          <a:lstStyle/>
          <a:p>
            <a:fld id="{C3B44990-F2A7-4CC9-ACF8-4862F47BE634}" type="slidenum">
              <a:rPr lang="en-US" smtClean="0"/>
              <a:t>12</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2504" y="1968794"/>
            <a:ext cx="5833852" cy="3411442"/>
          </a:xfrm>
          <a:prstGeom prst="rect">
            <a:avLst/>
          </a:prstGeom>
        </p:spPr>
      </p:pic>
      <p:sp>
        <p:nvSpPr>
          <p:cNvPr id="8" name="TextBox 7"/>
          <p:cNvSpPr txBox="1"/>
          <p:nvPr/>
        </p:nvSpPr>
        <p:spPr>
          <a:xfrm>
            <a:off x="978946" y="5615492"/>
            <a:ext cx="6949440" cy="369332"/>
          </a:xfrm>
          <a:prstGeom prst="rect">
            <a:avLst/>
          </a:prstGeom>
          <a:noFill/>
        </p:spPr>
        <p:txBody>
          <a:bodyPr wrap="square" rtlCol="0">
            <a:spAutoFit/>
          </a:bodyPr>
          <a:lstStyle/>
          <a:p>
            <a:r>
              <a:rPr lang="en-US" dirty="0" smtClean="0"/>
              <a:t>Background </a:t>
            </a:r>
            <a:r>
              <a:rPr lang="en-US" dirty="0" err="1" smtClean="0"/>
              <a:t>nonuniform</a:t>
            </a:r>
            <a:r>
              <a:rPr lang="en-US" dirty="0" smtClean="0"/>
              <a:t> heating of the box</a:t>
            </a:r>
            <a:r>
              <a:rPr lang="mr-IN" dirty="0" smtClean="0"/>
              <a:t>…</a:t>
            </a:r>
            <a:r>
              <a:rPr lang="en-US" dirty="0" smtClean="0"/>
              <a:t> ????</a:t>
            </a:r>
            <a:endParaRPr lang="en-US" dirty="0"/>
          </a:p>
        </p:txBody>
      </p:sp>
    </p:spTree>
    <p:extLst>
      <p:ext uri="{BB962C8B-B14F-4D97-AF65-F5344CB8AC3E}">
        <p14:creationId xmlns:p14="http://schemas.microsoft.com/office/powerpoint/2010/main" val="1545860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It takes approximately 40 minutes to get the stave and the box to come to equilibrium after install</a:t>
            </a:r>
          </a:p>
          <a:p>
            <a:r>
              <a:rPr lang="en-US" dirty="0" smtClean="0"/>
              <a:t>The background fluctuations of the room temperature appear as around a </a:t>
            </a:r>
            <a:r>
              <a:rPr lang="en-US" dirty="0"/>
              <a:t>0.113 +/- 0.008 </a:t>
            </a:r>
            <a:r>
              <a:rPr lang="en-US" dirty="0" smtClean="0"/>
              <a:t>C° standard deviation of the box temperature</a:t>
            </a:r>
          </a:p>
          <a:p>
            <a:r>
              <a:rPr lang="en-US" dirty="0" smtClean="0"/>
              <a:t>There may be another viable way to measure the ambient box temperature by measuring the temperature of the sides of the box</a:t>
            </a:r>
          </a:p>
          <a:p>
            <a:r>
              <a:rPr lang="en-US" dirty="0" smtClean="0"/>
              <a:t>We have a new background </a:t>
            </a:r>
            <a:r>
              <a:rPr lang="en-US" dirty="0" err="1" smtClean="0"/>
              <a:t>nonuniformity</a:t>
            </a:r>
            <a:r>
              <a:rPr lang="mr-IN" dirty="0" smtClean="0"/>
              <a:t>…</a:t>
            </a:r>
            <a:r>
              <a:rPr lang="en-US" dirty="0" smtClean="0"/>
              <a:t> it may just be due to non uniform heating and cooling of the box</a:t>
            </a:r>
          </a:p>
          <a:p>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13</a:t>
            </a:fld>
            <a:endParaRPr lang="en-US"/>
          </a:p>
        </p:txBody>
      </p:sp>
    </p:spTree>
    <p:extLst>
      <p:ext uri="{BB962C8B-B14F-4D97-AF65-F5344CB8AC3E}">
        <p14:creationId xmlns:p14="http://schemas.microsoft.com/office/powerpoint/2010/main" val="339166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3B44990-F2A7-4CC9-ACF8-4862F47BE634}" type="slidenum">
              <a:rPr lang="en-US" smtClean="0"/>
              <a:t>14</a:t>
            </a:fld>
            <a:endParaRPr lang="en-US"/>
          </a:p>
        </p:txBody>
      </p:sp>
    </p:spTree>
    <p:extLst>
      <p:ext uri="{BB962C8B-B14F-4D97-AF65-F5344CB8AC3E}">
        <p14:creationId xmlns:p14="http://schemas.microsoft.com/office/powerpoint/2010/main" val="461641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a:t>
            </a:r>
            <a:r>
              <a:rPr lang="en-US" dirty="0" smtClean="0"/>
              <a:t>Slides: Stave at Ambient (T=150 min)</a:t>
            </a:r>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15</a:t>
            </a:fld>
            <a:endParaRPr lang="en-US"/>
          </a:p>
        </p:txBody>
      </p:sp>
      <p:sp>
        <p:nvSpPr>
          <p:cNvPr id="5" name="Content Placeholder 4"/>
          <p:cNvSpPr>
            <a:spLocks noGrp="1"/>
          </p:cNvSpPr>
          <p:nvPr>
            <p:ph idx="1"/>
          </p:nvPr>
        </p:nvSpPr>
        <p:spPr>
          <a:xfrm>
            <a:off x="1154954" y="2603500"/>
            <a:ext cx="3205011" cy="3416300"/>
          </a:xfrm>
        </p:spPr>
        <p:txBody>
          <a:bodyPr/>
          <a:lstStyle/>
          <a:p>
            <a:r>
              <a:rPr lang="en-US" dirty="0" smtClean="0"/>
              <a:t>This image shows a </a:t>
            </a:r>
            <a:r>
              <a:rPr lang="en-US" u="sng" dirty="0" smtClean="0"/>
              <a:t>stave</a:t>
            </a:r>
            <a:r>
              <a:rPr lang="en-US" dirty="0" smtClean="0"/>
              <a:t> at </a:t>
            </a:r>
            <a:r>
              <a:rPr lang="en-US" smtClean="0"/>
              <a:t>ambient temperature in the box</a:t>
            </a:r>
            <a:endParaRPr lang="en-US" dirty="0" smtClean="0"/>
          </a:p>
          <a:p>
            <a:pPr lvl="1"/>
            <a:r>
              <a:rPr lang="en-US" dirty="0" smtClean="0"/>
              <a:t>You can see reflections of the </a:t>
            </a:r>
            <a:r>
              <a:rPr lang="en-US" u="sng" dirty="0" smtClean="0"/>
              <a:t>camera</a:t>
            </a:r>
            <a:r>
              <a:rPr lang="mr-IN" dirty="0" smtClean="0"/>
              <a:t>…</a:t>
            </a:r>
            <a:r>
              <a:rPr lang="en-US" dirty="0" smtClean="0"/>
              <a:t> and the reflections of the camera reflection!</a:t>
            </a:r>
          </a:p>
          <a:p>
            <a:pPr lvl="1"/>
            <a:r>
              <a:rPr lang="en-US" dirty="0" smtClean="0"/>
              <a:t>You can see the </a:t>
            </a:r>
            <a:r>
              <a:rPr lang="en-US" u="sng" dirty="0" smtClean="0"/>
              <a:t>Plexiglas lip </a:t>
            </a:r>
            <a:r>
              <a:rPr lang="en-US" dirty="0" smtClean="0"/>
              <a:t>from the box</a:t>
            </a:r>
            <a:endParaRPr lang="en-US" dirty="0"/>
          </a:p>
        </p:txBody>
      </p:sp>
      <p:pic>
        <p:nvPicPr>
          <p:cNvPr id="6" name="Picture 5"/>
          <p:cNvPicPr>
            <a:picLocks noChangeAspect="1"/>
          </p:cNvPicPr>
          <p:nvPr/>
        </p:nvPicPr>
        <p:blipFill>
          <a:blip r:embed="rId2"/>
          <a:stretch>
            <a:fillRect/>
          </a:stretch>
        </p:blipFill>
        <p:spPr>
          <a:xfrm>
            <a:off x="4138626" y="1676400"/>
            <a:ext cx="7786650" cy="5298938"/>
          </a:xfrm>
          <a:prstGeom prst="rect">
            <a:avLst/>
          </a:prstGeom>
        </p:spPr>
      </p:pic>
      <p:cxnSp>
        <p:nvCxnSpPr>
          <p:cNvPr id="8" name="Straight Arrow Connector 7"/>
          <p:cNvCxnSpPr/>
          <p:nvPr/>
        </p:nvCxnSpPr>
        <p:spPr>
          <a:xfrm>
            <a:off x="3896139" y="4161183"/>
            <a:ext cx="3949148" cy="17227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V="1">
            <a:off x="4138626" y="5061941"/>
            <a:ext cx="1268261" cy="19862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V="1">
            <a:off x="4138626" y="3776870"/>
            <a:ext cx="1042974" cy="148369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540304" y="3180521"/>
            <a:ext cx="2105122" cy="115294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99977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Stave Installation</a:t>
            </a:r>
            <a:endParaRPr lang="en-US" dirty="0"/>
          </a:p>
        </p:txBody>
      </p:sp>
      <p:sp>
        <p:nvSpPr>
          <p:cNvPr id="3" name="Content Placeholder 2"/>
          <p:cNvSpPr>
            <a:spLocks noGrp="1"/>
          </p:cNvSpPr>
          <p:nvPr>
            <p:ph idx="1"/>
          </p:nvPr>
        </p:nvSpPr>
        <p:spPr/>
        <p:txBody>
          <a:bodyPr/>
          <a:lstStyle/>
          <a:p>
            <a:r>
              <a:rPr lang="en-US" dirty="0" smtClean="0"/>
              <a:t>When installing a stave into the box, we wanted to get an estimate on how long to wait for the stave to come to equilibrium with the box</a:t>
            </a:r>
          </a:p>
          <a:p>
            <a:r>
              <a:rPr lang="en-US" dirty="0" smtClean="0"/>
              <a:t>The new stave(stave 5) was installed on Friday in the afternoon. It was then monitored and a picture was taken every 10 minutes</a:t>
            </a:r>
            <a:r>
              <a:rPr lang="en-US" dirty="0" smtClean="0"/>
              <a:t>. The Stave and box were left alone in the box. The door to Roy’s office was kept closed. We stayed out of the room except to check to see if the programs were running</a:t>
            </a:r>
            <a:r>
              <a:rPr lang="mr-IN" dirty="0" smtClean="0"/>
              <a:t>…</a:t>
            </a:r>
            <a:r>
              <a:rPr lang="en-US" dirty="0" smtClean="0"/>
              <a:t> </a:t>
            </a:r>
            <a:endParaRPr lang="en-US" dirty="0" smtClean="0"/>
          </a:p>
          <a:p>
            <a:pPr lvl="1"/>
            <a:r>
              <a:rPr lang="en-US" dirty="0" smtClean="0"/>
              <a:t>The software crashed after the first 45 minutes or so</a:t>
            </a:r>
            <a:r>
              <a:rPr lang="mr-IN" dirty="0" smtClean="0"/>
              <a:t>…</a:t>
            </a:r>
            <a:r>
              <a:rPr lang="en-US" dirty="0" smtClean="0"/>
              <a:t> so we had a gap in data</a:t>
            </a:r>
            <a:r>
              <a:rPr lang="mr-IN" dirty="0" smtClean="0"/>
              <a:t>…</a:t>
            </a:r>
            <a:endParaRPr lang="en-US" dirty="0" smtClean="0"/>
          </a:p>
          <a:p>
            <a:pPr lvl="1"/>
            <a:r>
              <a:rPr lang="en-US" dirty="0" smtClean="0"/>
              <a:t>We are uncertain as to what caused the crash</a:t>
            </a:r>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2</a:t>
            </a:fld>
            <a:endParaRPr lang="en-US"/>
          </a:p>
        </p:txBody>
      </p:sp>
    </p:spTree>
    <p:extLst>
      <p:ext uri="{BB962C8B-B14F-4D97-AF65-F5344CB8AC3E}">
        <p14:creationId xmlns:p14="http://schemas.microsoft.com/office/powerpoint/2010/main" val="875204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Stave Pics (T = 0)</a:t>
            </a:r>
            <a:endParaRPr lang="en-US" dirty="0"/>
          </a:p>
        </p:txBody>
      </p:sp>
      <p:pic>
        <p:nvPicPr>
          <p:cNvPr id="5" name="Content Placeholder 4"/>
          <p:cNvPicPr>
            <a:picLocks noGrp="1" noChangeAspect="1"/>
          </p:cNvPicPr>
          <p:nvPr>
            <p:ph idx="1"/>
          </p:nvPr>
        </p:nvPicPr>
        <p:blipFill>
          <a:blip r:embed="rId2"/>
          <a:stretch>
            <a:fillRect/>
          </a:stretch>
        </p:blipFill>
        <p:spPr>
          <a:xfrm>
            <a:off x="6204394" y="2549709"/>
            <a:ext cx="5894417" cy="4038449"/>
          </a:xfrm>
          <a:prstGeom prst="rect">
            <a:avLst/>
          </a:prstGeom>
        </p:spPr>
      </p:pic>
      <p:sp>
        <p:nvSpPr>
          <p:cNvPr id="4" name="Slide Number Placeholder 3"/>
          <p:cNvSpPr>
            <a:spLocks noGrp="1"/>
          </p:cNvSpPr>
          <p:nvPr>
            <p:ph type="sldNum" sz="quarter" idx="12"/>
          </p:nvPr>
        </p:nvSpPr>
        <p:spPr/>
        <p:txBody>
          <a:bodyPr/>
          <a:lstStyle/>
          <a:p>
            <a:fld id="{C3B44990-F2A7-4CC9-ACF8-4862F47BE634}" type="slidenum">
              <a:rPr lang="en-US" smtClean="0"/>
              <a:t>3</a:t>
            </a:fld>
            <a:endParaRPr lang="en-US"/>
          </a:p>
        </p:txBody>
      </p:sp>
      <p:pic>
        <p:nvPicPr>
          <p:cNvPr id="6" name="Picture 5"/>
          <p:cNvPicPr>
            <a:picLocks noChangeAspect="1"/>
          </p:cNvPicPr>
          <p:nvPr/>
        </p:nvPicPr>
        <p:blipFill>
          <a:blip r:embed="rId3"/>
          <a:stretch>
            <a:fillRect/>
          </a:stretch>
        </p:blipFill>
        <p:spPr>
          <a:xfrm>
            <a:off x="358588" y="2549710"/>
            <a:ext cx="5845807" cy="4038449"/>
          </a:xfrm>
          <a:prstGeom prst="rect">
            <a:avLst/>
          </a:prstGeom>
        </p:spPr>
      </p:pic>
    </p:spTree>
    <p:extLst>
      <p:ext uri="{BB962C8B-B14F-4D97-AF65-F5344CB8AC3E}">
        <p14:creationId xmlns:p14="http://schemas.microsoft.com/office/powerpoint/2010/main" val="452931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Stave Pics (T = 40 min)</a:t>
            </a:r>
            <a:endParaRPr lang="en-US" dirty="0"/>
          </a:p>
        </p:txBody>
      </p:sp>
      <p:pic>
        <p:nvPicPr>
          <p:cNvPr id="5" name="Content Placeholder 4"/>
          <p:cNvPicPr>
            <a:picLocks noGrp="1" noChangeAspect="1"/>
          </p:cNvPicPr>
          <p:nvPr>
            <p:ph idx="1"/>
          </p:nvPr>
        </p:nvPicPr>
        <p:blipFill>
          <a:blip r:embed="rId2"/>
          <a:stretch>
            <a:fillRect/>
          </a:stretch>
        </p:blipFill>
        <p:spPr>
          <a:xfrm>
            <a:off x="6133695" y="2603500"/>
            <a:ext cx="5897084" cy="3922806"/>
          </a:xfrm>
          <a:prstGeom prst="rect">
            <a:avLst/>
          </a:prstGeom>
        </p:spPr>
      </p:pic>
      <p:sp>
        <p:nvSpPr>
          <p:cNvPr id="4" name="Slide Number Placeholder 3"/>
          <p:cNvSpPr>
            <a:spLocks noGrp="1"/>
          </p:cNvSpPr>
          <p:nvPr>
            <p:ph type="sldNum" sz="quarter" idx="12"/>
          </p:nvPr>
        </p:nvSpPr>
        <p:spPr/>
        <p:txBody>
          <a:bodyPr/>
          <a:lstStyle/>
          <a:p>
            <a:fld id="{C3B44990-F2A7-4CC9-ACF8-4862F47BE634}" type="slidenum">
              <a:rPr lang="en-US" smtClean="0"/>
              <a:t>4</a:t>
            </a:fld>
            <a:endParaRPr lang="en-US"/>
          </a:p>
        </p:txBody>
      </p:sp>
      <p:pic>
        <p:nvPicPr>
          <p:cNvPr id="7" name="Picture 6"/>
          <p:cNvPicPr>
            <a:picLocks noChangeAspect="1"/>
          </p:cNvPicPr>
          <p:nvPr/>
        </p:nvPicPr>
        <p:blipFill>
          <a:blip r:embed="rId3"/>
          <a:stretch>
            <a:fillRect/>
          </a:stretch>
        </p:blipFill>
        <p:spPr>
          <a:xfrm>
            <a:off x="126610" y="2603500"/>
            <a:ext cx="5764461" cy="3922806"/>
          </a:xfrm>
          <a:prstGeom prst="rect">
            <a:avLst/>
          </a:prstGeom>
        </p:spPr>
      </p:pic>
    </p:spTree>
    <p:extLst>
      <p:ext uri="{BB962C8B-B14F-4D97-AF65-F5344CB8AC3E}">
        <p14:creationId xmlns:p14="http://schemas.microsoft.com/office/powerpoint/2010/main" val="299538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Equalizing Plot</a:t>
            </a:r>
            <a:endParaRPr lang="en-US" dirty="0"/>
          </a:p>
        </p:txBody>
      </p:sp>
      <p:sp>
        <p:nvSpPr>
          <p:cNvPr id="3" name="Content Placeholder 2"/>
          <p:cNvSpPr>
            <a:spLocks noGrp="1"/>
          </p:cNvSpPr>
          <p:nvPr>
            <p:ph idx="1"/>
          </p:nvPr>
        </p:nvSpPr>
        <p:spPr>
          <a:xfrm>
            <a:off x="1154955" y="2603500"/>
            <a:ext cx="4618316" cy="3416300"/>
          </a:xfrm>
        </p:spPr>
        <p:txBody>
          <a:bodyPr/>
          <a:lstStyle/>
          <a:p>
            <a:r>
              <a:rPr lang="en-US" dirty="0" smtClean="0"/>
              <a:t>As you can see the Average Box Temperature does not change much</a:t>
            </a:r>
            <a:r>
              <a:rPr lang="mr-IN" dirty="0" smtClean="0"/>
              <a:t>…</a:t>
            </a:r>
            <a:r>
              <a:rPr lang="en-US" dirty="0" smtClean="0"/>
              <a:t> but the distribution becomes a single peak once it has stabilized. This can then be used to find the standard deviation of the ambient temperature</a:t>
            </a:r>
            <a:r>
              <a:rPr lang="mr-IN" dirty="0" smtClean="0"/>
              <a:t>…</a:t>
            </a:r>
            <a:endParaRPr lang="en-US" dirty="0" smtClean="0"/>
          </a:p>
          <a:p>
            <a:r>
              <a:rPr lang="en-US" dirty="0" smtClean="0"/>
              <a:t>The </a:t>
            </a:r>
            <a:r>
              <a:rPr lang="en-US" dirty="0" err="1" smtClean="0"/>
              <a:t>Std</a:t>
            </a:r>
            <a:r>
              <a:rPr lang="en-US" dirty="0" smtClean="0"/>
              <a:t> Dev of the peak decreases during the 40 minutes</a:t>
            </a:r>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5</a:t>
            </a:fld>
            <a:endParaRPr lang="en-US"/>
          </a:p>
        </p:txBody>
      </p:sp>
      <p:pic>
        <p:nvPicPr>
          <p:cNvPr id="5" name="Picture 4"/>
          <p:cNvPicPr>
            <a:picLocks noChangeAspect="1"/>
          </p:cNvPicPr>
          <p:nvPr/>
        </p:nvPicPr>
        <p:blipFill>
          <a:blip r:embed="rId2"/>
          <a:stretch>
            <a:fillRect/>
          </a:stretch>
        </p:blipFill>
        <p:spPr>
          <a:xfrm>
            <a:off x="6330634" y="947920"/>
            <a:ext cx="3803820" cy="2588560"/>
          </a:xfrm>
          <a:prstGeom prst="rect">
            <a:avLst/>
          </a:prstGeom>
        </p:spPr>
      </p:pic>
      <p:pic>
        <p:nvPicPr>
          <p:cNvPr id="6" name="Picture 5"/>
          <p:cNvPicPr>
            <a:picLocks noChangeAspect="1"/>
          </p:cNvPicPr>
          <p:nvPr/>
        </p:nvPicPr>
        <p:blipFill>
          <a:blip r:embed="rId3"/>
          <a:stretch>
            <a:fillRect/>
          </a:stretch>
        </p:blipFill>
        <p:spPr>
          <a:xfrm>
            <a:off x="6330634" y="3550021"/>
            <a:ext cx="4834086" cy="3289672"/>
          </a:xfrm>
          <a:prstGeom prst="rect">
            <a:avLst/>
          </a:prstGeom>
        </p:spPr>
      </p:pic>
    </p:spTree>
    <p:extLst>
      <p:ext uri="{BB962C8B-B14F-4D97-AF65-F5344CB8AC3E}">
        <p14:creationId xmlns:p14="http://schemas.microsoft.com/office/powerpoint/2010/main" val="1688020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946" y="340659"/>
            <a:ext cx="9764058" cy="1192306"/>
          </a:xfrm>
        </p:spPr>
        <p:txBody>
          <a:bodyPr/>
          <a:lstStyle/>
          <a:p>
            <a:r>
              <a:rPr lang="en-US" dirty="0" smtClean="0"/>
              <a:t>Install: Long Term Plots (T = 0, 110, </a:t>
            </a:r>
            <a:r>
              <a:rPr lang="en-US" smtClean="0"/>
              <a:t>200 min)</a:t>
            </a:r>
            <a:endParaRPr lang="en-US" dirty="0"/>
          </a:p>
        </p:txBody>
      </p:sp>
      <p:pic>
        <p:nvPicPr>
          <p:cNvPr id="6" name="Content Placeholder 5"/>
          <p:cNvPicPr>
            <a:picLocks noGrp="1" noChangeAspect="1"/>
          </p:cNvPicPr>
          <p:nvPr>
            <p:ph idx="1"/>
          </p:nvPr>
        </p:nvPicPr>
        <p:blipFill>
          <a:blip r:embed="rId2"/>
          <a:stretch>
            <a:fillRect/>
          </a:stretch>
        </p:blipFill>
        <p:spPr>
          <a:xfrm>
            <a:off x="8385109" y="1541936"/>
            <a:ext cx="3820276" cy="2599758"/>
          </a:xfrm>
          <a:prstGeom prst="rect">
            <a:avLst/>
          </a:prstGeom>
        </p:spPr>
      </p:pic>
      <p:sp>
        <p:nvSpPr>
          <p:cNvPr id="4" name="Slide Number Placeholder 3"/>
          <p:cNvSpPr>
            <a:spLocks noGrp="1"/>
          </p:cNvSpPr>
          <p:nvPr>
            <p:ph type="sldNum" sz="quarter" idx="12"/>
          </p:nvPr>
        </p:nvSpPr>
        <p:spPr/>
        <p:txBody>
          <a:bodyPr/>
          <a:lstStyle/>
          <a:p>
            <a:fld id="{C3B44990-F2A7-4CC9-ACF8-4862F47BE634}" type="slidenum">
              <a:rPr lang="en-US" smtClean="0"/>
              <a:t>6</a:t>
            </a:fld>
            <a:endParaRPr lang="en-US"/>
          </a:p>
        </p:txBody>
      </p:sp>
      <p:pic>
        <p:nvPicPr>
          <p:cNvPr id="5" name="Picture 4"/>
          <p:cNvPicPr>
            <a:picLocks noChangeAspect="1"/>
          </p:cNvPicPr>
          <p:nvPr/>
        </p:nvPicPr>
        <p:blipFill>
          <a:blip r:embed="rId3"/>
          <a:stretch>
            <a:fillRect/>
          </a:stretch>
        </p:blipFill>
        <p:spPr>
          <a:xfrm>
            <a:off x="4219232" y="1541935"/>
            <a:ext cx="3820277" cy="2599759"/>
          </a:xfrm>
          <a:prstGeom prst="rect">
            <a:avLst/>
          </a:prstGeom>
        </p:spPr>
      </p:pic>
      <p:pic>
        <p:nvPicPr>
          <p:cNvPr id="9" name="Picture 8"/>
          <p:cNvPicPr>
            <a:picLocks noChangeAspect="1"/>
          </p:cNvPicPr>
          <p:nvPr/>
        </p:nvPicPr>
        <p:blipFill>
          <a:blip r:embed="rId4"/>
          <a:stretch>
            <a:fillRect/>
          </a:stretch>
        </p:blipFill>
        <p:spPr>
          <a:xfrm>
            <a:off x="53355" y="1541935"/>
            <a:ext cx="3820278" cy="2599759"/>
          </a:xfrm>
          <a:prstGeom prst="rect">
            <a:avLst/>
          </a:prstGeom>
        </p:spPr>
      </p:pic>
      <p:pic>
        <p:nvPicPr>
          <p:cNvPr id="11" name="Picture 10"/>
          <p:cNvPicPr>
            <a:picLocks noChangeAspect="1"/>
          </p:cNvPicPr>
          <p:nvPr/>
        </p:nvPicPr>
        <p:blipFill>
          <a:blip r:embed="rId5"/>
          <a:stretch>
            <a:fillRect/>
          </a:stretch>
        </p:blipFill>
        <p:spPr>
          <a:xfrm>
            <a:off x="7315197" y="4141694"/>
            <a:ext cx="4477533" cy="2396180"/>
          </a:xfrm>
          <a:prstGeom prst="rect">
            <a:avLst/>
          </a:prstGeom>
        </p:spPr>
      </p:pic>
      <p:pic>
        <p:nvPicPr>
          <p:cNvPr id="12" name="Picture 11"/>
          <p:cNvPicPr>
            <a:picLocks noChangeAspect="1"/>
          </p:cNvPicPr>
          <p:nvPr/>
        </p:nvPicPr>
        <p:blipFill>
          <a:blip r:embed="rId6"/>
          <a:stretch>
            <a:fillRect/>
          </a:stretch>
        </p:blipFill>
        <p:spPr>
          <a:xfrm>
            <a:off x="2814909" y="4141694"/>
            <a:ext cx="4458447" cy="2385966"/>
          </a:xfrm>
          <a:prstGeom prst="rect">
            <a:avLst/>
          </a:prstGeom>
        </p:spPr>
      </p:pic>
      <p:sp>
        <p:nvSpPr>
          <p:cNvPr id="13" name="TextBox 12"/>
          <p:cNvSpPr txBox="1"/>
          <p:nvPr/>
        </p:nvSpPr>
        <p:spPr>
          <a:xfrm>
            <a:off x="903946" y="2043953"/>
            <a:ext cx="2223247" cy="369332"/>
          </a:xfrm>
          <a:prstGeom prst="rect">
            <a:avLst/>
          </a:prstGeom>
          <a:noFill/>
        </p:spPr>
        <p:txBody>
          <a:bodyPr wrap="square" rtlCol="0">
            <a:spAutoFit/>
          </a:bodyPr>
          <a:lstStyle/>
          <a:p>
            <a:r>
              <a:rPr lang="en-US" smtClean="0"/>
              <a:t>T = 0 min</a:t>
            </a:r>
            <a:endParaRPr lang="en-US"/>
          </a:p>
        </p:txBody>
      </p:sp>
      <p:sp>
        <p:nvSpPr>
          <p:cNvPr id="14" name="TextBox 13"/>
          <p:cNvSpPr txBox="1"/>
          <p:nvPr/>
        </p:nvSpPr>
        <p:spPr>
          <a:xfrm>
            <a:off x="4790542" y="2043953"/>
            <a:ext cx="1338828" cy="369332"/>
          </a:xfrm>
          <a:prstGeom prst="rect">
            <a:avLst/>
          </a:prstGeom>
          <a:noFill/>
        </p:spPr>
        <p:txBody>
          <a:bodyPr wrap="none" rtlCol="0">
            <a:spAutoFit/>
          </a:bodyPr>
          <a:lstStyle/>
          <a:p>
            <a:r>
              <a:rPr lang="en-US" smtClean="0"/>
              <a:t>T= 110 min</a:t>
            </a:r>
            <a:endParaRPr lang="en-US"/>
          </a:p>
        </p:txBody>
      </p:sp>
      <p:sp>
        <p:nvSpPr>
          <p:cNvPr id="15" name="TextBox 14"/>
          <p:cNvSpPr txBox="1"/>
          <p:nvPr/>
        </p:nvSpPr>
        <p:spPr>
          <a:xfrm>
            <a:off x="8918187" y="2043953"/>
            <a:ext cx="1703298" cy="369332"/>
          </a:xfrm>
          <a:prstGeom prst="rect">
            <a:avLst/>
          </a:prstGeom>
          <a:noFill/>
        </p:spPr>
        <p:txBody>
          <a:bodyPr wrap="square" rtlCol="0">
            <a:spAutoFit/>
          </a:bodyPr>
          <a:lstStyle/>
          <a:p>
            <a:r>
              <a:rPr lang="en-US" smtClean="0"/>
              <a:t>T = 200 min</a:t>
            </a:r>
            <a:endParaRPr lang="en-US"/>
          </a:p>
        </p:txBody>
      </p:sp>
      <p:sp>
        <p:nvSpPr>
          <p:cNvPr id="16" name="TextBox 15"/>
          <p:cNvSpPr txBox="1"/>
          <p:nvPr/>
        </p:nvSpPr>
        <p:spPr>
          <a:xfrm>
            <a:off x="46770" y="4122988"/>
            <a:ext cx="2940415" cy="2585323"/>
          </a:xfrm>
          <a:prstGeom prst="rect">
            <a:avLst/>
          </a:prstGeom>
          <a:noFill/>
        </p:spPr>
        <p:txBody>
          <a:bodyPr wrap="square" rtlCol="0">
            <a:spAutoFit/>
          </a:bodyPr>
          <a:lstStyle/>
          <a:p>
            <a:pPr marL="285750" indent="-285750">
              <a:buFont typeface="Arial" charset="0"/>
              <a:buChar char="•"/>
            </a:pPr>
            <a:r>
              <a:rPr lang="en-US" dirty="0" smtClean="0"/>
              <a:t>The profile stays relatively Gaussian once it reaches an </a:t>
            </a:r>
            <a:r>
              <a:rPr lang="en-US" dirty="0" err="1" smtClean="0"/>
              <a:t>equillibrium</a:t>
            </a:r>
            <a:r>
              <a:rPr lang="en-US" dirty="0" smtClean="0"/>
              <a:t> state.</a:t>
            </a:r>
          </a:p>
          <a:p>
            <a:pPr marL="285750" indent="-285750">
              <a:buFont typeface="Arial" charset="0"/>
              <a:buChar char="•"/>
            </a:pPr>
            <a:r>
              <a:rPr lang="en-US" dirty="0" smtClean="0"/>
              <a:t>From the last 10 data points the Average </a:t>
            </a:r>
            <a:r>
              <a:rPr lang="en-US" dirty="0" err="1" smtClean="0"/>
              <a:t>Std</a:t>
            </a:r>
            <a:r>
              <a:rPr lang="en-US" dirty="0" smtClean="0"/>
              <a:t> Dev can be calculated</a:t>
            </a:r>
          </a:p>
          <a:p>
            <a:pPr marL="285750" indent="-285750">
              <a:buFont typeface="Arial" charset="0"/>
              <a:buChar char="•"/>
            </a:pPr>
            <a:r>
              <a:rPr lang="en-US" dirty="0" smtClean="0"/>
              <a:t>0.113 +/- 0.008 C°</a:t>
            </a:r>
            <a:endParaRPr lang="en-US" dirty="0"/>
          </a:p>
        </p:txBody>
      </p:sp>
    </p:spTree>
    <p:extLst>
      <p:ext uri="{BB962C8B-B14F-4D97-AF65-F5344CB8AC3E}">
        <p14:creationId xmlns:p14="http://schemas.microsoft.com/office/powerpoint/2010/main" val="1678453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47920"/>
            <a:ext cx="9197586" cy="728480"/>
          </a:xfrm>
        </p:spPr>
        <p:txBody>
          <a:bodyPr/>
          <a:lstStyle/>
          <a:p>
            <a:r>
              <a:rPr lang="en-US" dirty="0" smtClean="0"/>
              <a:t>Heating: Looking only </a:t>
            </a:r>
            <a:r>
              <a:rPr lang="en-US" smtClean="0"/>
              <a:t>at the upper </a:t>
            </a:r>
            <a:r>
              <a:rPr lang="en-US" dirty="0" smtClean="0"/>
              <a:t>sides</a:t>
            </a:r>
            <a:endParaRPr lang="en-US" dirty="0"/>
          </a:p>
        </p:txBody>
      </p:sp>
      <p:sp>
        <p:nvSpPr>
          <p:cNvPr id="3" name="Content Placeholder 2"/>
          <p:cNvSpPr>
            <a:spLocks noGrp="1"/>
          </p:cNvSpPr>
          <p:nvPr>
            <p:ph idx="1"/>
          </p:nvPr>
        </p:nvSpPr>
        <p:spPr>
          <a:xfrm>
            <a:off x="15268" y="3668605"/>
            <a:ext cx="3735097" cy="3189395"/>
          </a:xfrm>
        </p:spPr>
        <p:txBody>
          <a:bodyPr>
            <a:normAutofit fontScale="92500" lnSpcReduction="10000"/>
          </a:bodyPr>
          <a:lstStyle/>
          <a:p>
            <a:r>
              <a:rPr lang="en-US" dirty="0" smtClean="0"/>
              <a:t>A short study was done to see how the box temperature was effected during the heating and cooling process</a:t>
            </a:r>
          </a:p>
          <a:p>
            <a:r>
              <a:rPr lang="en-US" dirty="0" smtClean="0"/>
              <a:t>An image of the stave was taken every minute during a 35 minute period</a:t>
            </a:r>
          </a:p>
          <a:p>
            <a:r>
              <a:rPr lang="en-US" dirty="0" smtClean="0"/>
              <a:t>The stave and its 1</a:t>
            </a:r>
            <a:r>
              <a:rPr lang="en-US" baseline="30000" dirty="0" smtClean="0"/>
              <a:t>st</a:t>
            </a:r>
            <a:r>
              <a:rPr lang="en-US" dirty="0" smtClean="0"/>
              <a:t> order reflection are removed to get a better look at the box temperature</a:t>
            </a:r>
          </a:p>
        </p:txBody>
      </p:sp>
      <p:sp>
        <p:nvSpPr>
          <p:cNvPr id="4" name="Slide Number Placeholder 3"/>
          <p:cNvSpPr>
            <a:spLocks noGrp="1"/>
          </p:cNvSpPr>
          <p:nvPr>
            <p:ph type="sldNum" sz="quarter" idx="12"/>
          </p:nvPr>
        </p:nvSpPr>
        <p:spPr/>
        <p:txBody>
          <a:bodyPr/>
          <a:lstStyle/>
          <a:p>
            <a:fld id="{C3B44990-F2A7-4CC9-ACF8-4862F47BE634}" type="slidenum">
              <a:rPr lang="en-US" smtClean="0"/>
              <a:t>7</a:t>
            </a:fld>
            <a:endParaRPr lang="en-US"/>
          </a:p>
        </p:txBody>
      </p:sp>
      <p:pic>
        <p:nvPicPr>
          <p:cNvPr id="6" name="Picture 5"/>
          <p:cNvPicPr>
            <a:picLocks noChangeAspect="1"/>
          </p:cNvPicPr>
          <p:nvPr/>
        </p:nvPicPr>
        <p:blipFill>
          <a:blip r:embed="rId2"/>
          <a:stretch>
            <a:fillRect/>
          </a:stretch>
        </p:blipFill>
        <p:spPr>
          <a:xfrm>
            <a:off x="6540499" y="2265574"/>
            <a:ext cx="6075569" cy="4134520"/>
          </a:xfrm>
          <a:prstGeom prst="rect">
            <a:avLst/>
          </a:prstGeom>
        </p:spPr>
      </p:pic>
      <p:grpSp>
        <p:nvGrpSpPr>
          <p:cNvPr id="10" name="Group 9"/>
          <p:cNvGrpSpPr/>
          <p:nvPr/>
        </p:nvGrpSpPr>
        <p:grpSpPr>
          <a:xfrm>
            <a:off x="-68682" y="1676400"/>
            <a:ext cx="2825772" cy="1833697"/>
            <a:chOff x="230116" y="2001077"/>
            <a:chExt cx="5567606" cy="3788844"/>
          </a:xfrm>
        </p:grpSpPr>
        <p:pic>
          <p:nvPicPr>
            <p:cNvPr id="7"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116" y="2001077"/>
              <a:ext cx="5567606" cy="3788844"/>
            </a:xfrm>
            <a:prstGeom prst="rect">
              <a:avLst/>
            </a:prstGeom>
          </p:spPr>
        </p:pic>
        <p:sp>
          <p:nvSpPr>
            <p:cNvPr id="8" name="Rectangle 7"/>
            <p:cNvSpPr/>
            <p:nvPr/>
          </p:nvSpPr>
          <p:spPr>
            <a:xfrm>
              <a:off x="715617" y="2328591"/>
              <a:ext cx="4545496" cy="61339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5617" y="4786869"/>
              <a:ext cx="4545496" cy="61339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4"/>
          <a:stretch>
            <a:fillRect/>
          </a:stretch>
        </p:blipFill>
        <p:spPr>
          <a:xfrm>
            <a:off x="3016941" y="1676400"/>
            <a:ext cx="3019977" cy="2055142"/>
          </a:xfrm>
          <a:prstGeom prst="rect">
            <a:avLst/>
          </a:prstGeom>
        </p:spPr>
      </p:pic>
      <p:pic>
        <p:nvPicPr>
          <p:cNvPr id="12" name="Picture 11"/>
          <p:cNvPicPr>
            <a:picLocks noChangeAspect="1"/>
          </p:cNvPicPr>
          <p:nvPr/>
        </p:nvPicPr>
        <p:blipFill>
          <a:blip r:embed="rId5"/>
          <a:stretch>
            <a:fillRect/>
          </a:stretch>
        </p:blipFill>
        <p:spPr>
          <a:xfrm>
            <a:off x="3591334" y="4284335"/>
            <a:ext cx="3411883" cy="2321840"/>
          </a:xfrm>
          <a:prstGeom prst="rect">
            <a:avLst/>
          </a:prstGeom>
        </p:spPr>
      </p:pic>
      <p:cxnSp>
        <p:nvCxnSpPr>
          <p:cNvPr id="15" name="Straight Arrow Connector 14"/>
          <p:cNvCxnSpPr/>
          <p:nvPr/>
        </p:nvCxnSpPr>
        <p:spPr>
          <a:xfrm flipV="1">
            <a:off x="1154954" y="3510097"/>
            <a:ext cx="2436380" cy="2126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757090" y="3510097"/>
            <a:ext cx="1761122" cy="21269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979407" y="5502302"/>
            <a:ext cx="2689412" cy="897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9307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47920"/>
            <a:ext cx="9197586" cy="728480"/>
          </a:xfrm>
        </p:spPr>
        <p:txBody>
          <a:bodyPr/>
          <a:lstStyle/>
          <a:p>
            <a:r>
              <a:rPr lang="en-US" dirty="0" smtClean="0"/>
              <a:t>Cooling: Looking only at </a:t>
            </a:r>
            <a:r>
              <a:rPr lang="en-US" smtClean="0"/>
              <a:t>the upper sides</a:t>
            </a:r>
            <a:endParaRPr lang="en-US" dirty="0"/>
          </a:p>
        </p:txBody>
      </p:sp>
      <p:sp>
        <p:nvSpPr>
          <p:cNvPr id="4" name="Slide Number Placeholder 3"/>
          <p:cNvSpPr>
            <a:spLocks noGrp="1"/>
          </p:cNvSpPr>
          <p:nvPr>
            <p:ph type="sldNum" sz="quarter" idx="12"/>
          </p:nvPr>
        </p:nvSpPr>
        <p:spPr/>
        <p:txBody>
          <a:bodyPr/>
          <a:lstStyle/>
          <a:p>
            <a:fld id="{C3B44990-F2A7-4CC9-ACF8-4862F47BE634}" type="slidenum">
              <a:rPr lang="en-US" smtClean="0"/>
              <a:t>8</a:t>
            </a:fld>
            <a:endParaRPr lang="en-US"/>
          </a:p>
        </p:txBody>
      </p:sp>
      <p:pic>
        <p:nvPicPr>
          <p:cNvPr id="6" name="Picture 5"/>
          <p:cNvPicPr>
            <a:picLocks noChangeAspect="1"/>
          </p:cNvPicPr>
          <p:nvPr/>
        </p:nvPicPr>
        <p:blipFill>
          <a:blip r:embed="rId2"/>
          <a:stretch>
            <a:fillRect/>
          </a:stretch>
        </p:blipFill>
        <p:spPr>
          <a:xfrm>
            <a:off x="6983100" y="2807746"/>
            <a:ext cx="5208899" cy="3544738"/>
          </a:xfrm>
          <a:prstGeom prst="rect">
            <a:avLst/>
          </a:prstGeom>
        </p:spPr>
      </p:pic>
      <p:sp>
        <p:nvSpPr>
          <p:cNvPr id="10" name="Content Placeholder 9"/>
          <p:cNvSpPr>
            <a:spLocks noGrp="1"/>
          </p:cNvSpPr>
          <p:nvPr>
            <p:ph idx="1"/>
          </p:nvPr>
        </p:nvSpPr>
        <p:spPr>
          <a:xfrm>
            <a:off x="272826" y="2603500"/>
            <a:ext cx="3051286" cy="3442298"/>
          </a:xfrm>
        </p:spPr>
        <p:txBody>
          <a:bodyPr>
            <a:normAutofit fontScale="92500" lnSpcReduction="20000"/>
          </a:bodyPr>
          <a:lstStyle/>
          <a:p>
            <a:r>
              <a:rPr lang="en-US" dirty="0" smtClean="0"/>
              <a:t>Again we see the two main reflections and stave in the overall histogram</a:t>
            </a:r>
          </a:p>
          <a:p>
            <a:r>
              <a:rPr lang="en-US" dirty="0" smtClean="0"/>
              <a:t>The 2</a:t>
            </a:r>
            <a:r>
              <a:rPr lang="en-US" baseline="30000" dirty="0" smtClean="0"/>
              <a:t>nd</a:t>
            </a:r>
            <a:r>
              <a:rPr lang="en-US" dirty="0" smtClean="0"/>
              <a:t> order reflections can again be seen in the cut data</a:t>
            </a:r>
          </a:p>
          <a:p>
            <a:r>
              <a:rPr lang="en-US" dirty="0" smtClean="0"/>
              <a:t>This is just another method of looking at the average box temperature as a function of time</a:t>
            </a:r>
            <a:r>
              <a:rPr lang="mr-IN" dirty="0" smtClean="0"/>
              <a:t>…</a:t>
            </a:r>
            <a:endParaRPr lang="en-US" dirty="0" smtClean="0"/>
          </a:p>
          <a:p>
            <a:pPr lvl="1"/>
            <a:r>
              <a:rPr lang="en-US" dirty="0" smtClean="0"/>
              <a:t>Not very accurate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4112" y="1676400"/>
            <a:ext cx="3740225" cy="2545282"/>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9115" y="4324649"/>
            <a:ext cx="3385222" cy="2303697"/>
          </a:xfrm>
          <a:prstGeom prst="rect">
            <a:avLst/>
          </a:prstGeom>
        </p:spPr>
      </p:pic>
    </p:spTree>
    <p:extLst>
      <p:ext uri="{BB962C8B-B14F-4D97-AF65-F5344CB8AC3E}">
        <p14:creationId xmlns:p14="http://schemas.microsoft.com/office/powerpoint/2010/main" val="631240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Heating and Cooling Comparisons</a:t>
            </a:r>
            <a:endParaRPr lang="en-US" dirty="0"/>
          </a:p>
        </p:txBody>
      </p:sp>
      <p:sp>
        <p:nvSpPr>
          <p:cNvPr id="3" name="Content Placeholder 2"/>
          <p:cNvSpPr>
            <a:spLocks noGrp="1"/>
          </p:cNvSpPr>
          <p:nvPr>
            <p:ph idx="1"/>
          </p:nvPr>
        </p:nvSpPr>
        <p:spPr>
          <a:xfrm>
            <a:off x="1154954" y="2603500"/>
            <a:ext cx="10323455" cy="2763474"/>
          </a:xfrm>
        </p:spPr>
        <p:txBody>
          <a:bodyPr>
            <a:normAutofit fontScale="92500"/>
          </a:bodyPr>
          <a:lstStyle/>
          <a:p>
            <a:r>
              <a:rPr lang="en-US" dirty="0" smtClean="0"/>
              <a:t>Box Temperature Measurements</a:t>
            </a:r>
          </a:p>
          <a:p>
            <a:pPr lvl="1"/>
            <a:r>
              <a:rPr lang="en-US" u="sng" dirty="0" smtClean="0"/>
              <a:t>Floating Thermocouple</a:t>
            </a:r>
            <a:r>
              <a:rPr lang="en-US" dirty="0" smtClean="0"/>
              <a:t> This method uses a thermocouple that is located a few centimeters above the inlet and outlet points of the stave. It is often too close to the pipes and gets effected by them because it generally does not stay where we want it too</a:t>
            </a:r>
            <a:r>
              <a:rPr lang="mr-IN" dirty="0" smtClean="0"/>
              <a:t>…</a:t>
            </a:r>
            <a:endParaRPr lang="en-US" dirty="0" smtClean="0"/>
          </a:p>
          <a:p>
            <a:pPr lvl="1"/>
            <a:r>
              <a:rPr lang="en-US" u="sng" dirty="0" smtClean="0"/>
              <a:t>Aluminum Plates </a:t>
            </a:r>
            <a:r>
              <a:rPr lang="en-US" dirty="0" smtClean="0"/>
              <a:t>This method was discussed in June 2017. It involved using 3 aluminum plates balanced inside the box at the same level as the stave. The temperature was extrapolated from the plates and averaged among them to get a box temperature</a:t>
            </a:r>
          </a:p>
          <a:p>
            <a:pPr lvl="2"/>
            <a:r>
              <a:rPr lang="en-US" dirty="0">
                <a:hlinkClick r:id="rId2"/>
              </a:rPr>
              <a:t>https://</a:t>
            </a:r>
            <a:r>
              <a:rPr lang="en-US" dirty="0" smtClean="0">
                <a:hlinkClick r:id="rId2"/>
              </a:rPr>
              <a:t>indico.cern.ch/event/616071/contributions/2629008/attachments/1476952/2288381/20170612Update.pdf</a:t>
            </a:r>
            <a:endParaRPr lang="en-US" dirty="0" smtClean="0"/>
          </a:p>
          <a:p>
            <a:pPr lvl="1"/>
            <a:r>
              <a:rPr lang="en-US" u="sng" dirty="0" smtClean="0"/>
              <a:t>Side Measurements</a:t>
            </a:r>
            <a:r>
              <a:rPr lang="en-US" dirty="0" smtClean="0"/>
              <a:t> Most recent attempt at find the box temperature</a:t>
            </a:r>
            <a:endParaRPr lang="en-US" u="sng" dirty="0" smtClean="0"/>
          </a:p>
        </p:txBody>
      </p:sp>
      <p:sp>
        <p:nvSpPr>
          <p:cNvPr id="4" name="Slide Number Placeholder 3"/>
          <p:cNvSpPr>
            <a:spLocks noGrp="1"/>
          </p:cNvSpPr>
          <p:nvPr>
            <p:ph type="sldNum" sz="quarter" idx="12"/>
          </p:nvPr>
        </p:nvSpPr>
        <p:spPr/>
        <p:txBody>
          <a:bodyPr/>
          <a:lstStyle/>
          <a:p>
            <a:fld id="{C3B44990-F2A7-4CC9-ACF8-4862F47BE634}" type="slidenum">
              <a:rPr lang="en-US" smtClean="0"/>
              <a:t>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485713303"/>
              </p:ext>
            </p:extLst>
          </p:nvPr>
        </p:nvGraphicFramePr>
        <p:xfrm>
          <a:off x="1788367" y="5366974"/>
          <a:ext cx="8128000" cy="138176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r>
                        <a:rPr lang="en-US" dirty="0" smtClean="0"/>
                        <a:t>Box Temperature</a:t>
                      </a:r>
                      <a:endParaRPr lang="en-US" dirty="0"/>
                    </a:p>
                  </a:txBody>
                  <a:tcPr/>
                </a:tc>
                <a:tc>
                  <a:txBody>
                    <a:bodyPr/>
                    <a:lstStyle/>
                    <a:p>
                      <a:r>
                        <a:rPr lang="en-US" dirty="0" smtClean="0"/>
                        <a:t>“Floating Thermocouple”</a:t>
                      </a:r>
                      <a:endParaRPr lang="en-US" dirty="0"/>
                    </a:p>
                  </a:txBody>
                  <a:tcPr/>
                </a:tc>
                <a:tc>
                  <a:txBody>
                    <a:bodyPr/>
                    <a:lstStyle/>
                    <a:p>
                      <a:r>
                        <a:rPr lang="en-US" dirty="0" smtClean="0"/>
                        <a:t>Aluminum</a:t>
                      </a:r>
                      <a:r>
                        <a:rPr lang="en-US" baseline="0" dirty="0" smtClean="0"/>
                        <a:t> Plates</a:t>
                      </a:r>
                      <a:endParaRPr lang="en-US" dirty="0"/>
                    </a:p>
                  </a:txBody>
                  <a:tcPr/>
                </a:tc>
                <a:tc>
                  <a:txBody>
                    <a:bodyPr/>
                    <a:lstStyle/>
                    <a:p>
                      <a:r>
                        <a:rPr lang="en-US" dirty="0" smtClean="0"/>
                        <a:t>Box</a:t>
                      </a:r>
                      <a:r>
                        <a:rPr lang="en-US" baseline="0" dirty="0" smtClean="0"/>
                        <a:t> side measurements</a:t>
                      </a:r>
                      <a:endParaRPr lang="en-US" dirty="0"/>
                    </a:p>
                  </a:txBody>
                  <a:tcPr/>
                </a:tc>
              </a:tr>
              <a:tr h="370840">
                <a:tc>
                  <a:txBody>
                    <a:bodyPr/>
                    <a:lstStyle/>
                    <a:p>
                      <a:pPr algn="r"/>
                      <a:r>
                        <a:rPr lang="en-US" dirty="0" smtClean="0"/>
                        <a:t>T minimum =</a:t>
                      </a:r>
                      <a:endParaRPr lang="en-US" dirty="0"/>
                    </a:p>
                  </a:txBody>
                  <a:tcPr/>
                </a:tc>
                <a:tc>
                  <a:txBody>
                    <a:bodyPr/>
                    <a:lstStyle/>
                    <a:p>
                      <a:r>
                        <a:rPr lang="en-US" dirty="0" smtClean="0"/>
                        <a:t>19.6</a:t>
                      </a:r>
                      <a:r>
                        <a:rPr lang="en-US" baseline="0" dirty="0" smtClean="0"/>
                        <a:t> +/- 1</a:t>
                      </a:r>
                      <a:endParaRPr lang="en-US" dirty="0"/>
                    </a:p>
                  </a:txBody>
                  <a:tcPr/>
                </a:tc>
                <a:tc>
                  <a:txBody>
                    <a:bodyPr/>
                    <a:lstStyle/>
                    <a:p>
                      <a:r>
                        <a:rPr lang="en-US" dirty="0" smtClean="0"/>
                        <a:t>20.3 +/- 2.2</a:t>
                      </a:r>
                      <a:endParaRPr lang="en-US" dirty="0"/>
                    </a:p>
                  </a:txBody>
                  <a:tcPr/>
                </a:tc>
                <a:tc>
                  <a:txBody>
                    <a:bodyPr/>
                    <a:lstStyle/>
                    <a:p>
                      <a:r>
                        <a:rPr lang="en-US" dirty="0" smtClean="0"/>
                        <a:t>17.9 +/- 0.5</a:t>
                      </a:r>
                      <a:endParaRPr lang="en-US" dirty="0"/>
                    </a:p>
                  </a:txBody>
                  <a:tcPr/>
                </a:tc>
              </a:tr>
              <a:tr h="370840">
                <a:tc>
                  <a:txBody>
                    <a:bodyPr/>
                    <a:lstStyle/>
                    <a:p>
                      <a:pPr algn="r"/>
                      <a:r>
                        <a:rPr lang="en-US" dirty="0" smtClean="0"/>
                        <a:t>T maximum =</a:t>
                      </a:r>
                      <a:endParaRPr lang="en-US" dirty="0"/>
                    </a:p>
                  </a:txBody>
                  <a:tcPr/>
                </a:tc>
                <a:tc>
                  <a:txBody>
                    <a:bodyPr/>
                    <a:lstStyle/>
                    <a:p>
                      <a:r>
                        <a:rPr lang="en-US" dirty="0" smtClean="0"/>
                        <a:t>26.6 +/- 1</a:t>
                      </a:r>
                      <a:endParaRPr lang="en-US" dirty="0"/>
                    </a:p>
                  </a:txBody>
                  <a:tcPr/>
                </a:tc>
                <a:tc>
                  <a:txBody>
                    <a:bodyPr/>
                    <a:lstStyle/>
                    <a:p>
                      <a:r>
                        <a:rPr lang="en-US" dirty="0" smtClean="0"/>
                        <a:t>26.3 +/- 1.1</a:t>
                      </a:r>
                      <a:endParaRPr lang="en-US" dirty="0"/>
                    </a:p>
                  </a:txBody>
                  <a:tcPr/>
                </a:tc>
                <a:tc>
                  <a:txBody>
                    <a:bodyPr/>
                    <a:lstStyle/>
                    <a:p>
                      <a:r>
                        <a:rPr lang="en-US" dirty="0" smtClean="0"/>
                        <a:t>23.4 +/- 0.4</a:t>
                      </a:r>
                      <a:endParaRPr lang="en-US" dirty="0"/>
                    </a:p>
                  </a:txBody>
                  <a:tcPr/>
                </a:tc>
              </a:tr>
            </a:tbl>
          </a:graphicData>
        </a:graphic>
      </p:graphicFrame>
    </p:spTree>
    <p:extLst>
      <p:ext uri="{BB962C8B-B14F-4D97-AF65-F5344CB8AC3E}">
        <p14:creationId xmlns:p14="http://schemas.microsoft.com/office/powerpoint/2010/main" val="21000638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5182</TotalTime>
  <Words>711</Words>
  <Application>Microsoft Macintosh PowerPoint</Application>
  <PresentationFormat>Widescreen</PresentationFormat>
  <Paragraphs>79</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Century Gothic</vt:lpstr>
      <vt:lpstr>Mangal</vt:lpstr>
      <vt:lpstr>Wingdings 3</vt:lpstr>
      <vt:lpstr>Arial</vt:lpstr>
      <vt:lpstr>Ion Boardroom</vt:lpstr>
      <vt:lpstr>Stave QA: Box Temperature Experiments </vt:lpstr>
      <vt:lpstr>Stave Installation</vt:lpstr>
      <vt:lpstr>Install: Stave Pics (T = 0)</vt:lpstr>
      <vt:lpstr>Install: Stave Pics (T = 40 min)</vt:lpstr>
      <vt:lpstr>Install: Equalizing Plot</vt:lpstr>
      <vt:lpstr>Install: Long Term Plots (T = 0, 110, 200 min)</vt:lpstr>
      <vt:lpstr>Heating: Looking only at the upper sides</vt:lpstr>
      <vt:lpstr>Cooling: Looking only at the upper sides</vt:lpstr>
      <vt:lpstr>Heating and Cooling Comparisons</vt:lpstr>
      <vt:lpstr>Comparison: L-Side Ambient and Cold </vt:lpstr>
      <vt:lpstr>Comparison: J-Side Hot and Cold</vt:lpstr>
      <vt:lpstr>Comparison: J-Side Reset to Ambient/ Stave Removal</vt:lpstr>
      <vt:lpstr>Conclusions</vt:lpstr>
      <vt:lpstr>Backup Slides</vt:lpstr>
      <vt:lpstr>Backup Slides: Stave at Ambient (T=150 min)</vt:lpstr>
    </vt:vector>
  </TitlesOfParts>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Focus Talk: Thermal Imaging QA</dc:title>
  <dc:creator>Will</dc:creator>
  <cp:lastModifiedBy>Microsoft Office User</cp:lastModifiedBy>
  <cp:revision>74</cp:revision>
  <dcterms:created xsi:type="dcterms:W3CDTF">2017-05-31T16:09:43Z</dcterms:created>
  <dcterms:modified xsi:type="dcterms:W3CDTF">2017-08-30T17:24:12Z</dcterms:modified>
</cp:coreProperties>
</file>