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r>
              <a:t>Title Text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/>
          <a:lstStyle>
            <a:lvl1pPr defTabSz="821531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Relationship Id="rId4" Type="http://schemas.openxmlformats.org/officeDocument/2006/relationships/image" Target="../media/image1.gif"/><Relationship Id="rId5" Type="http://schemas.openxmlformats.org/officeDocument/2006/relationships/image" Target="../media/image2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7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1" Type="http://schemas.openxmlformats.org/officeDocument/2006/relationships/image" Target="../media/image27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13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Relationship Id="rId11" Type="http://schemas.openxmlformats.org/officeDocument/2006/relationships/image" Target="../media/image39.png"/><Relationship Id="rId12" Type="http://schemas.openxmlformats.org/officeDocument/2006/relationships/image" Target="../media/image40.png"/><Relationship Id="rId13" Type="http://schemas.openxmlformats.org/officeDocument/2006/relationships/image" Target="../media/image41.png"/><Relationship Id="rId14" Type="http://schemas.openxmlformats.org/officeDocument/2006/relationships/image" Target="../media/image42.png"/><Relationship Id="rId15" Type="http://schemas.openxmlformats.org/officeDocument/2006/relationships/image" Target="../media/image43.png"/><Relationship Id="rId16" Type="http://schemas.openxmlformats.org/officeDocument/2006/relationships/image" Target="../media/image44.png"/><Relationship Id="rId17" Type="http://schemas.openxmlformats.org/officeDocument/2006/relationships/image" Target="../media/image45.png"/><Relationship Id="rId18" Type="http://schemas.openxmlformats.org/officeDocument/2006/relationships/image" Target="../media/image46.png"/><Relationship Id="rId19" Type="http://schemas.openxmlformats.org/officeDocument/2006/relationships/image" Target="../media/image47.png"/><Relationship Id="rId20" Type="http://schemas.openxmlformats.org/officeDocument/2006/relationships/image" Target="../media/image48.png"/><Relationship Id="rId21" Type="http://schemas.openxmlformats.org/officeDocument/2006/relationships/image" Target="../media/image49.png"/><Relationship Id="rId22" Type="http://schemas.openxmlformats.org/officeDocument/2006/relationships/image" Target="../media/image50.png"/><Relationship Id="rId23" Type="http://schemas.openxmlformats.org/officeDocument/2006/relationships/image" Target="../media/image51.png"/><Relationship Id="rId24" Type="http://schemas.openxmlformats.org/officeDocument/2006/relationships/image" Target="../media/image52.png"/><Relationship Id="rId25" Type="http://schemas.openxmlformats.org/officeDocument/2006/relationships/image" Target="../media/image53.png"/><Relationship Id="rId26" Type="http://schemas.openxmlformats.org/officeDocument/2006/relationships/image" Target="../media/image54.png"/><Relationship Id="rId27" Type="http://schemas.openxmlformats.org/officeDocument/2006/relationships/image" Target="../media/image55.png"/><Relationship Id="rId28" Type="http://schemas.openxmlformats.org/officeDocument/2006/relationships/image" Target="../media/image56.png"/><Relationship Id="rId29" Type="http://schemas.openxmlformats.org/officeDocument/2006/relationships/image" Target="../media/image57.png"/><Relationship Id="rId30" Type="http://schemas.openxmlformats.org/officeDocument/2006/relationships/image" Target="../media/image5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a1.png" descr="a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863007" y="8757832"/>
            <a:ext cx="2762157" cy="3327263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Flaw finding of Stave 2 R(intended flaws) vs Stave 5 (flawless)"/>
          <p:cNvSpPr txBox="1"/>
          <p:nvPr>
            <p:ph type="ctrTitle"/>
          </p:nvPr>
        </p:nvSpPr>
        <p:spPr>
          <a:xfrm>
            <a:off x="4021832" y="1419825"/>
            <a:ext cx="16657638" cy="2618526"/>
          </a:xfrm>
          <a:prstGeom prst="rect">
            <a:avLst/>
          </a:prstGeom>
        </p:spPr>
        <p:txBody>
          <a:bodyPr/>
          <a:lstStyle>
            <a:lvl1pPr defTabSz="502412">
              <a:defRPr sz="8600">
                <a:latin typeface="나눔손글씨 붓"/>
                <a:ea typeface="나눔손글씨 붓"/>
                <a:cs typeface="나눔손글씨 붓"/>
                <a:sym typeface="나눔손글씨 붓"/>
              </a:defRPr>
            </a:lvl1pPr>
          </a:lstStyle>
          <a:p>
            <a:pPr/>
            <a:r>
              <a:t>Flaw finding of Stave 2 R(intended flaws) vs Stave 5 (flawless)</a:t>
            </a:r>
          </a:p>
        </p:txBody>
      </p:sp>
      <p:sp>
        <p:nvSpPr>
          <p:cNvPr id="129" name="William Heidorn, Jie Yu…"/>
          <p:cNvSpPr txBox="1"/>
          <p:nvPr>
            <p:ph type="subTitle" sz="quarter" idx="1"/>
          </p:nvPr>
        </p:nvSpPr>
        <p:spPr>
          <a:xfrm>
            <a:off x="6732190" y="4739286"/>
            <a:ext cx="10919620" cy="3500383"/>
          </a:xfrm>
          <a:prstGeom prst="rect">
            <a:avLst/>
          </a:prstGeom>
        </p:spPr>
        <p:txBody>
          <a:bodyPr/>
          <a:lstStyle/>
          <a:p>
            <a:pPr defTabSz="584200">
              <a:lnSpc>
                <a:spcPct val="120000"/>
              </a:lnSpc>
              <a:defRPr sz="5000">
                <a:latin typeface="HanziPen TC Regular"/>
                <a:ea typeface="HanziPen TC Regular"/>
                <a:cs typeface="HanziPen TC Regular"/>
                <a:sym typeface="HanziPen TC Regular"/>
              </a:defRPr>
            </a:pPr>
            <a:r>
              <a:t>William Heidorn, </a:t>
            </a:r>
            <a:r>
              <a:rPr u="sng"/>
              <a:t>Jie Yu</a:t>
            </a:r>
          </a:p>
          <a:p>
            <a:pPr defTabSz="584200">
              <a:lnSpc>
                <a:spcPct val="120000"/>
              </a:lnSpc>
              <a:defRPr sz="5000">
                <a:latin typeface="HanziPen TC Regular"/>
                <a:ea typeface="HanziPen TC Regular"/>
                <a:cs typeface="HanziPen TC Regular"/>
                <a:sym typeface="HanziPen TC Regular"/>
              </a:defRPr>
            </a:pPr>
            <a:r>
              <a:t>Iowa State University</a:t>
            </a:r>
          </a:p>
          <a:p>
            <a:pPr defTabSz="584200">
              <a:lnSpc>
                <a:spcPct val="120000"/>
              </a:lnSpc>
              <a:defRPr sz="5000">
                <a:latin typeface="HanziPen TC Regular"/>
                <a:ea typeface="HanziPen TC Regular"/>
                <a:cs typeface="HanziPen TC Regular"/>
                <a:sym typeface="HanziPen TC Regular"/>
              </a:defRPr>
            </a:pPr>
            <a:r>
              <a:t>Stave QC discussion, Sep.13.2017</a:t>
            </a:r>
          </a:p>
        </p:txBody>
      </p:sp>
      <p:pic>
        <p:nvPicPr>
          <p:cNvPr id="130" name="ATLAS-chrome-logo-blue-wh_low.jpg" descr="ATLAS-chrome-logo-blue-wh_low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35400" y="9373121"/>
            <a:ext cx="8294456" cy="3193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b1.gif" descr="b1.g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522200" y="8940604"/>
            <a:ext cx="4151664" cy="3327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c1.jpg" descr="c1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5259050" y="11248307"/>
            <a:ext cx="2520493" cy="154059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lide Number"/>
          <p:cNvSpPr txBox="1"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tave #4(2R) vs. #5 comparison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#4(2R) vs. #5 comparison</a:t>
            </a:r>
          </a:p>
        </p:txBody>
      </p:sp>
      <p:pic>
        <p:nvPicPr>
          <p:cNvPr id="136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eaks_StaveNo4_J_80lens_p50_fitPipe_temperature_top.pdf" descr="peaks_StaveNo4_J_80lens_p50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324" y="1321457"/>
            <a:ext cx="10580346" cy="3955967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(A): 8 cm"/>
          <p:cNvSpPr txBox="1"/>
          <p:nvPr/>
        </p:nvSpPr>
        <p:spPr>
          <a:xfrm>
            <a:off x="4136834" y="1741039"/>
            <a:ext cx="20387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8 cm</a:t>
            </a:r>
          </a:p>
        </p:txBody>
      </p:sp>
      <p:sp>
        <p:nvSpPr>
          <p:cNvPr id="139" name="(B): 2 cm"/>
          <p:cNvSpPr txBox="1"/>
          <p:nvPr/>
        </p:nvSpPr>
        <p:spPr>
          <a:xfrm>
            <a:off x="1378712" y="1741039"/>
            <a:ext cx="201777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 cm</a:t>
            </a:r>
          </a:p>
        </p:txBody>
      </p:sp>
      <p:sp>
        <p:nvSpPr>
          <p:cNvPr id="140" name="(B): 2cm"/>
          <p:cNvSpPr txBox="1"/>
          <p:nvPr/>
        </p:nvSpPr>
        <p:spPr>
          <a:xfrm>
            <a:off x="6963536" y="1741039"/>
            <a:ext cx="192252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2cm</a:t>
            </a:r>
          </a:p>
        </p:txBody>
      </p:sp>
      <p:pic>
        <p:nvPicPr>
          <p:cNvPr id="141" name="peaks_StaveNo4_J_80lens_p50_fitPipe_temperature_bot.pdf" descr="peaks_StaveNo4_J_80lens_p50_fitPipe_temperature_bo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324" y="3249384"/>
            <a:ext cx="10580346" cy="39559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frame2D_COLZ_T_average.png" descr="frame2D_COLZ_T_aver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246956" y="5389404"/>
            <a:ext cx="12406512" cy="4633758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J side"/>
          <p:cNvSpPr txBox="1"/>
          <p:nvPr/>
        </p:nvSpPr>
        <p:spPr>
          <a:xfrm>
            <a:off x="3979322" y="5615590"/>
            <a:ext cx="1439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J side</a:t>
            </a:r>
          </a:p>
        </p:txBody>
      </p:sp>
      <p:sp>
        <p:nvSpPr>
          <p:cNvPr id="144" name="Line"/>
          <p:cNvSpPr/>
          <p:nvPr/>
        </p:nvSpPr>
        <p:spPr>
          <a:xfrm flipH="1">
            <a:off x="6298661" y="5252759"/>
            <a:ext cx="1" cy="2806959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5" name="Line"/>
          <p:cNvSpPr/>
          <p:nvPr/>
        </p:nvSpPr>
        <p:spPr>
          <a:xfrm flipH="1">
            <a:off x="5156199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" name="Line"/>
          <p:cNvSpPr/>
          <p:nvPr/>
        </p:nvSpPr>
        <p:spPr>
          <a:xfrm flipH="1">
            <a:off x="2387599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" name="Line"/>
          <p:cNvSpPr/>
          <p:nvPr/>
        </p:nvSpPr>
        <p:spPr>
          <a:xfrm flipH="1">
            <a:off x="7441122" y="2823515"/>
            <a:ext cx="1" cy="40636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8" name="Line"/>
          <p:cNvSpPr/>
          <p:nvPr/>
        </p:nvSpPr>
        <p:spPr>
          <a:xfrm>
            <a:off x="2387822" y="7578135"/>
            <a:ext cx="1" cy="256297"/>
          </a:xfrm>
          <a:prstGeom prst="line">
            <a:avLst/>
          </a:prstGeom>
          <a:ln w="38100">
            <a:solidFill>
              <a:srgbClr val="53585F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9" name="Line"/>
          <p:cNvSpPr/>
          <p:nvPr/>
        </p:nvSpPr>
        <p:spPr>
          <a:xfrm>
            <a:off x="7463982" y="7167603"/>
            <a:ext cx="1" cy="234818"/>
          </a:xfrm>
          <a:prstGeom prst="line">
            <a:avLst/>
          </a:prstGeom>
          <a:ln w="38100">
            <a:solidFill>
              <a:srgbClr val="A6AAA9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50" name="result.png" descr="result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flipH="1">
            <a:off x="720314" y="9860366"/>
            <a:ext cx="22943372" cy="3181928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10"/>
          <p:cNvSpPr txBox="1"/>
          <p:nvPr/>
        </p:nvSpPr>
        <p:spPr>
          <a:xfrm>
            <a:off x="1728262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152" name="20"/>
          <p:cNvSpPr txBox="1"/>
          <p:nvPr/>
        </p:nvSpPr>
        <p:spPr>
          <a:xfrm>
            <a:off x="330795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20</a:t>
            </a:r>
          </a:p>
        </p:txBody>
      </p:sp>
      <p:sp>
        <p:nvSpPr>
          <p:cNvPr id="153" name="30"/>
          <p:cNvSpPr txBox="1"/>
          <p:nvPr/>
        </p:nvSpPr>
        <p:spPr>
          <a:xfrm>
            <a:off x="488431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30</a:t>
            </a:r>
          </a:p>
        </p:txBody>
      </p:sp>
      <p:sp>
        <p:nvSpPr>
          <p:cNvPr id="154" name="40"/>
          <p:cNvSpPr txBox="1"/>
          <p:nvPr/>
        </p:nvSpPr>
        <p:spPr>
          <a:xfrm>
            <a:off x="6906836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40</a:t>
            </a:r>
          </a:p>
        </p:txBody>
      </p:sp>
      <p:sp>
        <p:nvSpPr>
          <p:cNvPr id="155" name="50"/>
          <p:cNvSpPr txBox="1"/>
          <p:nvPr/>
        </p:nvSpPr>
        <p:spPr>
          <a:xfrm>
            <a:off x="851026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50</a:t>
            </a:r>
          </a:p>
        </p:txBody>
      </p:sp>
      <p:sp>
        <p:nvSpPr>
          <p:cNvPr id="156" name="60"/>
          <p:cNvSpPr txBox="1"/>
          <p:nvPr/>
        </p:nvSpPr>
        <p:spPr>
          <a:xfrm>
            <a:off x="1050738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60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xfrm>
            <a:off x="23778565" y="13081000"/>
            <a:ext cx="543777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pPr/>
            <a:fld id="{86CB4B4D-7CA3-9044-876B-883B54F8677D}" type="slidenum"/>
          </a:p>
        </p:txBody>
      </p:sp>
      <p:sp>
        <p:nvSpPr>
          <p:cNvPr id="158" name="70"/>
          <p:cNvSpPr txBox="1"/>
          <p:nvPr/>
        </p:nvSpPr>
        <p:spPr>
          <a:xfrm>
            <a:off x="1219771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70</a:t>
            </a:r>
          </a:p>
        </p:txBody>
      </p:sp>
      <p:sp>
        <p:nvSpPr>
          <p:cNvPr id="159" name="80"/>
          <p:cNvSpPr txBox="1"/>
          <p:nvPr/>
        </p:nvSpPr>
        <p:spPr>
          <a:xfrm>
            <a:off x="1388804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80</a:t>
            </a:r>
          </a:p>
        </p:txBody>
      </p:sp>
      <p:sp>
        <p:nvSpPr>
          <p:cNvPr id="160" name="90"/>
          <p:cNvSpPr txBox="1"/>
          <p:nvPr/>
        </p:nvSpPr>
        <p:spPr>
          <a:xfrm>
            <a:off x="1566528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90</a:t>
            </a:r>
          </a:p>
        </p:txBody>
      </p:sp>
      <p:sp>
        <p:nvSpPr>
          <p:cNvPr id="161" name="100"/>
          <p:cNvSpPr txBox="1"/>
          <p:nvPr/>
        </p:nvSpPr>
        <p:spPr>
          <a:xfrm>
            <a:off x="1744251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100</a:t>
            </a:r>
          </a:p>
        </p:txBody>
      </p:sp>
      <p:sp>
        <p:nvSpPr>
          <p:cNvPr id="162" name="110"/>
          <p:cNvSpPr txBox="1"/>
          <p:nvPr/>
        </p:nvSpPr>
        <p:spPr>
          <a:xfrm>
            <a:off x="19219750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110</a:t>
            </a:r>
          </a:p>
        </p:txBody>
      </p:sp>
      <p:sp>
        <p:nvSpPr>
          <p:cNvPr id="163" name="120"/>
          <p:cNvSpPr txBox="1"/>
          <p:nvPr/>
        </p:nvSpPr>
        <p:spPr>
          <a:xfrm>
            <a:off x="2099698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120</a:t>
            </a:r>
          </a:p>
        </p:txBody>
      </p:sp>
      <p:sp>
        <p:nvSpPr>
          <p:cNvPr id="164" name="130"/>
          <p:cNvSpPr txBox="1"/>
          <p:nvPr/>
        </p:nvSpPr>
        <p:spPr>
          <a:xfrm>
            <a:off x="22667168" y="13042293"/>
            <a:ext cx="5437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130</a:t>
            </a:r>
          </a:p>
        </p:txBody>
      </p:sp>
      <p:pic>
        <p:nvPicPr>
          <p:cNvPr id="165" name="Line" descr="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1672571">
            <a:off x="4556793" y="8798837"/>
            <a:ext cx="6736014" cy="246915"/>
          </a:xfrm>
          <a:prstGeom prst="rect">
            <a:avLst/>
          </a:prstGeom>
        </p:spPr>
      </p:pic>
      <p:sp>
        <p:nvSpPr>
          <p:cNvPr id="167" name="2cm"/>
          <p:cNvSpPr txBox="1"/>
          <p:nvPr/>
        </p:nvSpPr>
        <p:spPr>
          <a:xfrm>
            <a:off x="4783208" y="10804024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pic>
        <p:nvPicPr>
          <p:cNvPr id="168" name="Line" descr="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3090586">
            <a:off x="1797709" y="8798837"/>
            <a:ext cx="3843940" cy="246915"/>
          </a:xfrm>
          <a:prstGeom prst="rect">
            <a:avLst/>
          </a:prstGeom>
        </p:spPr>
      </p:pic>
      <p:pic>
        <p:nvPicPr>
          <p:cNvPr id="170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1241301">
            <a:off x="7362179" y="8884716"/>
            <a:ext cx="9061355" cy="246915"/>
          </a:xfrm>
          <a:prstGeom prst="rect">
            <a:avLst/>
          </a:prstGeom>
        </p:spPr>
      </p:pic>
      <p:sp>
        <p:nvSpPr>
          <p:cNvPr id="172" name="8cm"/>
          <p:cNvSpPr txBox="1"/>
          <p:nvPr/>
        </p:nvSpPr>
        <p:spPr>
          <a:xfrm>
            <a:off x="1057832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8cm</a:t>
            </a:r>
          </a:p>
        </p:txBody>
      </p:sp>
      <p:sp>
        <p:nvSpPr>
          <p:cNvPr id="173" name="X"/>
          <p:cNvSpPr txBox="1"/>
          <p:nvPr/>
        </p:nvSpPr>
        <p:spPr>
          <a:xfrm>
            <a:off x="5684411" y="10685926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174" name="Line"/>
          <p:cNvSpPr/>
          <p:nvPr/>
        </p:nvSpPr>
        <p:spPr>
          <a:xfrm>
            <a:off x="2543421" y="5051987"/>
            <a:ext cx="73618" cy="3209493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75" name="Line" descr="Lin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3133735">
            <a:off x="1593635" y="9996616"/>
            <a:ext cx="4078836" cy="246914"/>
          </a:xfrm>
          <a:prstGeom prst="rect">
            <a:avLst/>
          </a:prstGeom>
        </p:spPr>
      </p:pic>
      <p:sp>
        <p:nvSpPr>
          <p:cNvPr id="177" name="?"/>
          <p:cNvSpPr txBox="1"/>
          <p:nvPr/>
        </p:nvSpPr>
        <p:spPr>
          <a:xfrm>
            <a:off x="2693260" y="4547599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pic>
        <p:nvPicPr>
          <p:cNvPr id="178" name="Line" descr="Line"/>
          <p:cNvPicPr>
            <a:picLocks noChangeAspect="0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565806">
            <a:off x="5882823" y="10118253"/>
            <a:ext cx="7557503" cy="246915"/>
          </a:xfrm>
          <a:prstGeom prst="rect">
            <a:avLst/>
          </a:prstGeom>
        </p:spPr>
      </p:pic>
      <p:pic>
        <p:nvPicPr>
          <p:cNvPr id="180" name="Rounded Rectangle" descr="Rounded Rectangle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9517009" y="1934794"/>
            <a:ext cx="990601" cy="1106806"/>
          </a:xfrm>
          <a:prstGeom prst="rect">
            <a:avLst/>
          </a:prstGeom>
        </p:spPr>
      </p:pic>
      <p:sp>
        <p:nvSpPr>
          <p:cNvPr id="182" name="?"/>
          <p:cNvSpPr txBox="1"/>
          <p:nvPr/>
        </p:nvSpPr>
        <p:spPr>
          <a:xfrm>
            <a:off x="9944116" y="2445508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183" name="X"/>
          <p:cNvSpPr txBox="1"/>
          <p:nvPr/>
        </p:nvSpPr>
        <p:spPr>
          <a:xfrm>
            <a:off x="20391012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184" name="(X)"/>
          <p:cNvSpPr txBox="1"/>
          <p:nvPr/>
        </p:nvSpPr>
        <p:spPr>
          <a:xfrm>
            <a:off x="4884311" y="11846279"/>
            <a:ext cx="9083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(X)</a:t>
            </a:r>
          </a:p>
        </p:txBody>
      </p:sp>
      <p:sp>
        <p:nvSpPr>
          <p:cNvPr id="185" name="X"/>
          <p:cNvSpPr txBox="1"/>
          <p:nvPr/>
        </p:nvSpPr>
        <p:spPr>
          <a:xfrm>
            <a:off x="2115711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186" name="one sided?"/>
          <p:cNvSpPr txBox="1"/>
          <p:nvPr/>
        </p:nvSpPr>
        <p:spPr>
          <a:xfrm>
            <a:off x="19998456" y="10059796"/>
            <a:ext cx="185073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9937">
              <a:defRPr b="1" sz="267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one sided?</a:t>
            </a:r>
          </a:p>
        </p:txBody>
      </p:sp>
      <p:sp>
        <p:nvSpPr>
          <p:cNvPr id="187" name="3.5cm"/>
          <p:cNvSpPr txBox="1"/>
          <p:nvPr/>
        </p:nvSpPr>
        <p:spPr>
          <a:xfrm>
            <a:off x="13092926" y="12049479"/>
            <a:ext cx="158388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sp>
        <p:nvSpPr>
          <p:cNvPr id="188" name="2cm"/>
          <p:cNvSpPr txBox="1"/>
          <p:nvPr/>
        </p:nvSpPr>
        <p:spPr>
          <a:xfrm>
            <a:off x="15908408" y="10857201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sp>
        <p:nvSpPr>
          <p:cNvPr id="189" name="4cm"/>
          <p:cNvSpPr txBox="1"/>
          <p:nvPr/>
        </p:nvSpPr>
        <p:spPr>
          <a:xfrm>
            <a:off x="1725657" y="10015580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4cm</a:t>
            </a:r>
          </a:p>
        </p:txBody>
      </p:sp>
      <p:pic>
        <p:nvPicPr>
          <p:cNvPr id="190" name="fitPipe_top.pdf" descr="fitPipe_top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1645208" y="1378551"/>
            <a:ext cx="12684882" cy="3176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1" name="Line" descr="Line"/>
          <p:cNvPicPr>
            <a:picLocks noChangeAspect="0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 rot="16200000">
            <a:off x="7506753" y="5500765"/>
            <a:ext cx="8396330" cy="76201"/>
          </a:xfrm>
          <a:prstGeom prst="rect">
            <a:avLst/>
          </a:prstGeom>
        </p:spPr>
      </p:pic>
      <p:pic>
        <p:nvPicPr>
          <p:cNvPr id="193" name="Line" descr="Line"/>
          <p:cNvPicPr>
            <a:picLocks noChangeAspect="0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1677253" y="9690100"/>
            <a:ext cx="12406512" cy="76201"/>
          </a:xfrm>
          <a:prstGeom prst="rect">
            <a:avLst/>
          </a:prstGeom>
        </p:spPr>
      </p:pic>
      <p:sp>
        <p:nvSpPr>
          <p:cNvPr id="195" name="Plot above: J side inlet temperature.…"/>
          <p:cNvSpPr txBox="1"/>
          <p:nvPr/>
        </p:nvSpPr>
        <p:spPr>
          <a:xfrm>
            <a:off x="12230974" y="4547599"/>
            <a:ext cx="11862449" cy="48490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308680" indent="-308680" algn="l" defTabSz="584200">
              <a:buSzPct val="75000"/>
              <a:buChar char="๏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Plot above: J side inlet temperature. </a:t>
            </a:r>
          </a:p>
          <a:p>
            <a:pPr lvl="1" marL="753180" indent="-308680" algn="l" defTabSz="584200">
              <a:buSzPct val="75000"/>
              <a:buChar char="✦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smallest detected flaw from Stave 2R: 2cm foam-facing. </a:t>
            </a:r>
          </a:p>
          <a:p>
            <a:pPr lvl="1" marL="753180" indent="-308680" algn="l" defTabSz="584200">
              <a:buSzPct val="75000"/>
              <a:buChar char="✦"/>
              <a:defRPr sz="40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no obvious low peak can be found from stave No.5 </a:t>
            </a:r>
          </a:p>
        </p:txBody>
      </p:sp>
      <p:pic>
        <p:nvPicPr>
          <p:cNvPr id="196" name="Line" descr="Line"/>
          <p:cNvPicPr>
            <a:picLocks noChangeAspect="0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0215756" y="1341953"/>
            <a:ext cx="1561092" cy="722080"/>
          </a:xfrm>
          <a:prstGeom prst="rect">
            <a:avLst/>
          </a:prstGeom>
        </p:spPr>
      </p:pic>
      <p:sp>
        <p:nvSpPr>
          <p:cNvPr id="198" name="Stave #2R with flaws"/>
          <p:cNvSpPr txBox="1"/>
          <p:nvPr/>
        </p:nvSpPr>
        <p:spPr>
          <a:xfrm>
            <a:off x="2288889" y="842315"/>
            <a:ext cx="482022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3">
                    <a:satOff val="18648"/>
                    <a:lumOff val="5971"/>
                  </a:schemeClr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#2R with flaws</a:t>
            </a:r>
          </a:p>
        </p:txBody>
      </p:sp>
      <p:sp>
        <p:nvSpPr>
          <p:cNvPr id="199" name="Stave #2R vs. #5"/>
          <p:cNvSpPr txBox="1"/>
          <p:nvPr/>
        </p:nvSpPr>
        <p:spPr>
          <a:xfrm>
            <a:off x="12902226" y="3435182"/>
            <a:ext cx="381832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3">
                    <a:satOff val="18648"/>
                    <a:lumOff val="5971"/>
                  </a:schemeClr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#2R vs. #5</a:t>
            </a:r>
          </a:p>
        </p:txBody>
      </p:sp>
      <p:sp>
        <p:nvSpPr>
          <p:cNvPr id="200" name="2 cm"/>
          <p:cNvSpPr txBox="1"/>
          <p:nvPr/>
        </p:nvSpPr>
        <p:spPr>
          <a:xfrm>
            <a:off x="13370900" y="3018807"/>
            <a:ext cx="102793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2 cm</a:t>
            </a:r>
          </a:p>
        </p:txBody>
      </p:sp>
      <p:sp>
        <p:nvSpPr>
          <p:cNvPr id="201" name="2 cm"/>
          <p:cNvSpPr txBox="1"/>
          <p:nvPr/>
        </p:nvSpPr>
        <p:spPr>
          <a:xfrm>
            <a:off x="20013347" y="3020040"/>
            <a:ext cx="102793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2 cm</a:t>
            </a:r>
          </a:p>
        </p:txBody>
      </p:sp>
      <p:sp>
        <p:nvSpPr>
          <p:cNvPr id="202" name="8 cm"/>
          <p:cNvSpPr txBox="1"/>
          <p:nvPr/>
        </p:nvSpPr>
        <p:spPr>
          <a:xfrm>
            <a:off x="17648228" y="3235061"/>
            <a:ext cx="102793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8 cm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tave #4(2R) vs. #5 comparison: more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#4(2R) vs. #5 comparison: more</a:t>
            </a:r>
          </a:p>
        </p:txBody>
      </p:sp>
      <p:pic>
        <p:nvPicPr>
          <p:cNvPr id="205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lide Number"/>
          <p:cNvSpPr txBox="1"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7" name="fitPipe_bot.pdf" descr="fitPipe_bot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8750" y="1308100"/>
            <a:ext cx="15225423" cy="3813069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J side outlet temperature"/>
          <p:cNvSpPr txBox="1"/>
          <p:nvPr/>
        </p:nvSpPr>
        <p:spPr>
          <a:xfrm>
            <a:off x="15901161" y="3840276"/>
            <a:ext cx="57896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J side outlet temperature</a:t>
            </a:r>
          </a:p>
        </p:txBody>
      </p:sp>
      <p:pic>
        <p:nvPicPr>
          <p:cNvPr id="209" name="fitPipe_bot.pdf" descr="fitPipe_bo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2831" y="5211904"/>
            <a:ext cx="15317260" cy="38360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fitPipe_top.pdf" descr="fitPipe_top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2831" y="9146452"/>
            <a:ext cx="15317261" cy="3836069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L side outlet temperature"/>
          <p:cNvSpPr txBox="1"/>
          <p:nvPr/>
        </p:nvSpPr>
        <p:spPr>
          <a:xfrm>
            <a:off x="16074961" y="11553436"/>
            <a:ext cx="57976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 outlet temperature</a:t>
            </a:r>
          </a:p>
        </p:txBody>
      </p:sp>
      <p:sp>
        <p:nvSpPr>
          <p:cNvPr id="212" name="L side inlet temperature"/>
          <p:cNvSpPr txBox="1"/>
          <p:nvPr/>
        </p:nvSpPr>
        <p:spPr>
          <a:xfrm>
            <a:off x="16030511" y="7796688"/>
            <a:ext cx="55309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 inlet temperature</a:t>
            </a:r>
          </a:p>
        </p:txBody>
      </p:sp>
      <p:sp>
        <p:nvSpPr>
          <p:cNvPr id="213" name="Corresponding flaws for…"/>
          <p:cNvSpPr txBox="1"/>
          <p:nvPr/>
        </p:nvSpPr>
        <p:spPr>
          <a:xfrm>
            <a:off x="16549211" y="1308100"/>
            <a:ext cx="606837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500">
                <a:solidFill>
                  <a:schemeClr val="accent3">
                    <a:satOff val="18648"/>
                    <a:lumOff val="5971"/>
                  </a:schemeClr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Corresponding flaws for </a:t>
            </a:r>
          </a:p>
          <a:p>
            <a:pPr>
              <a:defRPr b="1" sz="3500">
                <a:solidFill>
                  <a:schemeClr val="accent3">
                    <a:satOff val="18648"/>
                    <a:lumOff val="5971"/>
                  </a:schemeClr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Stave #2R found in backup</a:t>
            </a:r>
          </a:p>
        </p:txBody>
      </p:sp>
      <p:sp>
        <p:nvSpPr>
          <p:cNvPr id="214" name="No obvious flaws found…"/>
          <p:cNvSpPr txBox="1"/>
          <p:nvPr/>
        </p:nvSpPr>
        <p:spPr>
          <a:xfrm>
            <a:off x="17573847" y="5545432"/>
            <a:ext cx="549230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3500">
                <a:solidFill>
                  <a:schemeClr val="accent1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No obvious flaws found </a:t>
            </a:r>
          </a:p>
          <a:p>
            <a:pPr>
              <a:defRPr b="1" sz="3500">
                <a:solidFill>
                  <a:schemeClr val="accent1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pPr>
            <a:r>
              <a:t>from Stave #5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lide Number"/>
          <p:cNvSpPr txBox="1"/>
          <p:nvPr>
            <p:ph type="sldNum" sz="quarter" idx="2"/>
          </p:nvPr>
        </p:nvSpPr>
        <p:spPr>
          <a:xfrm>
            <a:off x="12020548" y="13010554"/>
            <a:ext cx="325045" cy="5111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7" name="backup"/>
          <p:cNvSpPr txBox="1"/>
          <p:nvPr/>
        </p:nvSpPr>
        <p:spPr>
          <a:xfrm>
            <a:off x="7989179" y="5359399"/>
            <a:ext cx="8387783" cy="248920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25400" dir="5310728">
              <a:srgbClr val="000000">
                <a:alpha val="975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821531">
              <a:defRPr sz="150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/>
            <a:r>
              <a:t>backup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tave #4(2R) comparison, matching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Stave #4(2R) comparison, matching</a:t>
            </a:r>
          </a:p>
        </p:txBody>
      </p:sp>
      <p:pic>
        <p:nvPicPr>
          <p:cNvPr id="220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peaks_StaveNo4_L_80lens_p50_fitPipe_temperature_top.pdf" descr="peaks_StaveNo4_L_80lens_p50_fitPipe_temperature_to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13627" y="1438494"/>
            <a:ext cx="10684917" cy="3995066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L side"/>
          <p:cNvSpPr txBox="1"/>
          <p:nvPr/>
        </p:nvSpPr>
        <p:spPr>
          <a:xfrm>
            <a:off x="17843722" y="5654689"/>
            <a:ext cx="1447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223" name="(A): 5–8 cm"/>
          <p:cNvSpPr txBox="1"/>
          <p:nvPr/>
        </p:nvSpPr>
        <p:spPr>
          <a:xfrm>
            <a:off x="15905607" y="1765940"/>
            <a:ext cx="2478787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(A): 5–8 cm</a:t>
            </a:r>
          </a:p>
        </p:txBody>
      </p:sp>
      <p:sp>
        <p:nvSpPr>
          <p:cNvPr id="224" name="(B): 2–3 cm"/>
          <p:cNvSpPr txBox="1"/>
          <p:nvPr/>
        </p:nvSpPr>
        <p:spPr>
          <a:xfrm>
            <a:off x="19029807" y="1765940"/>
            <a:ext cx="257937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000">
                <a:solidFill>
                  <a:schemeClr val="accent5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(B): 2–3 cm</a:t>
            </a:r>
          </a:p>
        </p:txBody>
      </p:sp>
      <p:pic>
        <p:nvPicPr>
          <p:cNvPr id="225" name="peaks_StaveNo4_L_80lens_p50_fitPipe_temperature_bot.pdf" descr="peaks_StaveNo4_L_80lens_p50_fitPipe_temperature_bo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413627" y="3508502"/>
            <a:ext cx="10684917" cy="3995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6" name="frame2D_COLZ_T_average.png" descr="frame2D_COLZ_T_aver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983144" y="5429835"/>
            <a:ext cx="12406512" cy="4633758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Line"/>
          <p:cNvSpPr/>
          <p:nvPr/>
        </p:nvSpPr>
        <p:spPr>
          <a:xfrm>
            <a:off x="21974918" y="2864283"/>
            <a:ext cx="1" cy="463375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28" name="L side"/>
          <p:cNvSpPr txBox="1"/>
          <p:nvPr/>
        </p:nvSpPr>
        <p:spPr>
          <a:xfrm>
            <a:off x="15610007" y="5654689"/>
            <a:ext cx="14473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L side</a:t>
            </a:r>
          </a:p>
        </p:txBody>
      </p:sp>
      <p:sp>
        <p:nvSpPr>
          <p:cNvPr id="229" name="Line"/>
          <p:cNvSpPr/>
          <p:nvPr/>
        </p:nvSpPr>
        <p:spPr>
          <a:xfrm>
            <a:off x="17354459" y="3497101"/>
            <a:ext cx="1" cy="336812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0" name="Line"/>
          <p:cNvSpPr/>
          <p:nvPr/>
        </p:nvSpPr>
        <p:spPr>
          <a:xfrm>
            <a:off x="21061090" y="2786232"/>
            <a:ext cx="1" cy="41382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1" name="Line"/>
          <p:cNvSpPr/>
          <p:nvPr/>
        </p:nvSpPr>
        <p:spPr>
          <a:xfrm>
            <a:off x="2245538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2" name="Line"/>
          <p:cNvSpPr/>
          <p:nvPr/>
        </p:nvSpPr>
        <p:spPr>
          <a:xfrm>
            <a:off x="1971446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3" name="Line"/>
          <p:cNvSpPr/>
          <p:nvPr/>
        </p:nvSpPr>
        <p:spPr>
          <a:xfrm>
            <a:off x="17125657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4" name="Line"/>
          <p:cNvSpPr/>
          <p:nvPr/>
        </p:nvSpPr>
        <p:spPr>
          <a:xfrm>
            <a:off x="13988753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5" name="Line"/>
          <p:cNvSpPr/>
          <p:nvPr/>
        </p:nvSpPr>
        <p:spPr>
          <a:xfrm>
            <a:off x="21815521" y="5252759"/>
            <a:ext cx="1" cy="3210482"/>
          </a:xfrm>
          <a:prstGeom prst="line">
            <a:avLst/>
          </a:prstGeom>
          <a:ln w="381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6" name="Line"/>
          <p:cNvSpPr/>
          <p:nvPr/>
        </p:nvSpPr>
        <p:spPr>
          <a:xfrm>
            <a:off x="21084923" y="7751185"/>
            <a:ext cx="1" cy="219217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7" name="Line"/>
          <p:cNvSpPr/>
          <p:nvPr/>
        </p:nvSpPr>
        <p:spPr>
          <a:xfrm>
            <a:off x="21815521" y="8919585"/>
            <a:ext cx="1" cy="234819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38" name="Line"/>
          <p:cNvSpPr/>
          <p:nvPr/>
        </p:nvSpPr>
        <p:spPr>
          <a:xfrm>
            <a:off x="19885121" y="8919585"/>
            <a:ext cx="1" cy="234819"/>
          </a:xfrm>
          <a:prstGeom prst="line">
            <a:avLst/>
          </a:prstGeom>
          <a:ln w="38100">
            <a:solidFill>
              <a:srgbClr val="DCDEE0"/>
            </a:solidFill>
            <a:custDash>
              <a:ds d="200000" sp="200000"/>
            </a:custDash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39" name="result.png" descr="result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flipH="1">
            <a:off x="720314" y="9860366"/>
            <a:ext cx="22943372" cy="318192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Screen Shot 2017-05-11 at 11.26.25.png" descr="Screen Shot 2017-05-11 at 11.26.25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1378" y="1744852"/>
            <a:ext cx="5041321" cy="3716261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10"/>
          <p:cNvSpPr txBox="1"/>
          <p:nvPr/>
        </p:nvSpPr>
        <p:spPr>
          <a:xfrm>
            <a:off x="1728262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242" name="20"/>
          <p:cNvSpPr txBox="1"/>
          <p:nvPr/>
        </p:nvSpPr>
        <p:spPr>
          <a:xfrm>
            <a:off x="330795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20</a:t>
            </a:r>
          </a:p>
        </p:txBody>
      </p:sp>
      <p:sp>
        <p:nvSpPr>
          <p:cNvPr id="243" name="30"/>
          <p:cNvSpPr txBox="1"/>
          <p:nvPr/>
        </p:nvSpPr>
        <p:spPr>
          <a:xfrm>
            <a:off x="4884311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30</a:t>
            </a:r>
          </a:p>
        </p:txBody>
      </p:sp>
      <p:sp>
        <p:nvSpPr>
          <p:cNvPr id="244" name="40"/>
          <p:cNvSpPr txBox="1"/>
          <p:nvPr/>
        </p:nvSpPr>
        <p:spPr>
          <a:xfrm>
            <a:off x="6906836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40</a:t>
            </a:r>
          </a:p>
        </p:txBody>
      </p:sp>
      <p:sp>
        <p:nvSpPr>
          <p:cNvPr id="245" name="50"/>
          <p:cNvSpPr txBox="1"/>
          <p:nvPr/>
        </p:nvSpPr>
        <p:spPr>
          <a:xfrm>
            <a:off x="851026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50</a:t>
            </a:r>
          </a:p>
        </p:txBody>
      </p:sp>
      <p:sp>
        <p:nvSpPr>
          <p:cNvPr id="246" name="60"/>
          <p:cNvSpPr txBox="1"/>
          <p:nvPr/>
        </p:nvSpPr>
        <p:spPr>
          <a:xfrm>
            <a:off x="1050738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60</a:t>
            </a:r>
          </a:p>
        </p:txBody>
      </p:sp>
      <p:sp>
        <p:nvSpPr>
          <p:cNvPr id="247" name="Slide Number"/>
          <p:cNvSpPr txBox="1"/>
          <p:nvPr>
            <p:ph type="sldNum" sz="quarter" idx="2"/>
          </p:nvPr>
        </p:nvSpPr>
        <p:spPr>
          <a:xfrm>
            <a:off x="359765" y="393104"/>
            <a:ext cx="543777" cy="469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/>
          <a:lstStyle/>
          <a:p>
            <a:pPr/>
            <a:fld id="{86CB4B4D-7CA3-9044-876B-883B54F8677D}" type="slidenum"/>
          </a:p>
        </p:txBody>
      </p:sp>
      <p:sp>
        <p:nvSpPr>
          <p:cNvPr id="248" name="70"/>
          <p:cNvSpPr txBox="1"/>
          <p:nvPr/>
        </p:nvSpPr>
        <p:spPr>
          <a:xfrm>
            <a:off x="12197715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70</a:t>
            </a:r>
          </a:p>
        </p:txBody>
      </p:sp>
      <p:sp>
        <p:nvSpPr>
          <p:cNvPr id="249" name="80"/>
          <p:cNvSpPr txBox="1"/>
          <p:nvPr/>
        </p:nvSpPr>
        <p:spPr>
          <a:xfrm>
            <a:off x="1388804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80</a:t>
            </a:r>
          </a:p>
        </p:txBody>
      </p:sp>
      <p:sp>
        <p:nvSpPr>
          <p:cNvPr id="250" name="90"/>
          <p:cNvSpPr txBox="1"/>
          <p:nvPr/>
        </p:nvSpPr>
        <p:spPr>
          <a:xfrm>
            <a:off x="15665281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96570">
              <a:defRPr b="1" sz="21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90</a:t>
            </a:r>
          </a:p>
        </p:txBody>
      </p:sp>
      <p:sp>
        <p:nvSpPr>
          <p:cNvPr id="251" name="100"/>
          <p:cNvSpPr txBox="1"/>
          <p:nvPr/>
        </p:nvSpPr>
        <p:spPr>
          <a:xfrm>
            <a:off x="1744251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100</a:t>
            </a:r>
          </a:p>
        </p:txBody>
      </p:sp>
      <p:sp>
        <p:nvSpPr>
          <p:cNvPr id="252" name="110"/>
          <p:cNvSpPr txBox="1"/>
          <p:nvPr/>
        </p:nvSpPr>
        <p:spPr>
          <a:xfrm>
            <a:off x="19219750" y="13081000"/>
            <a:ext cx="54377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110</a:t>
            </a:r>
          </a:p>
        </p:txBody>
      </p:sp>
      <p:sp>
        <p:nvSpPr>
          <p:cNvPr id="253" name="120"/>
          <p:cNvSpPr txBox="1"/>
          <p:nvPr/>
        </p:nvSpPr>
        <p:spPr>
          <a:xfrm>
            <a:off x="20996985" y="13081000"/>
            <a:ext cx="54377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120</a:t>
            </a:r>
          </a:p>
        </p:txBody>
      </p:sp>
      <p:sp>
        <p:nvSpPr>
          <p:cNvPr id="254" name="130"/>
          <p:cNvSpPr txBox="1"/>
          <p:nvPr/>
        </p:nvSpPr>
        <p:spPr>
          <a:xfrm>
            <a:off x="22667168" y="13042293"/>
            <a:ext cx="54377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43991">
              <a:defRPr b="1" sz="19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130</a:t>
            </a:r>
          </a:p>
        </p:txBody>
      </p:sp>
      <p:pic>
        <p:nvPicPr>
          <p:cNvPr id="255" name="Line" descr="Line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9133636">
            <a:off x="11033014" y="8884716"/>
            <a:ext cx="6688016" cy="246915"/>
          </a:xfrm>
          <a:prstGeom prst="rect">
            <a:avLst/>
          </a:prstGeom>
        </p:spPr>
      </p:pic>
      <p:pic>
        <p:nvPicPr>
          <p:cNvPr id="257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5734702">
            <a:off x="20949732" y="10030074"/>
            <a:ext cx="3011302" cy="246915"/>
          </a:xfrm>
          <a:prstGeom prst="rect">
            <a:avLst/>
          </a:prstGeom>
        </p:spPr>
      </p:pic>
      <p:sp>
        <p:nvSpPr>
          <p:cNvPr id="259" name="Line"/>
          <p:cNvSpPr/>
          <p:nvPr/>
        </p:nvSpPr>
        <p:spPr>
          <a:xfrm>
            <a:off x="22385830" y="2632760"/>
            <a:ext cx="1" cy="463375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60" name="Line" descr="Line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5734702">
            <a:off x="20757675" y="8913537"/>
            <a:ext cx="3011303" cy="246915"/>
          </a:xfrm>
          <a:prstGeom prst="rect">
            <a:avLst/>
          </a:prstGeom>
        </p:spPr>
      </p:pic>
      <p:sp>
        <p:nvSpPr>
          <p:cNvPr id="262" name="1cm"/>
          <p:cNvSpPr txBox="1"/>
          <p:nvPr/>
        </p:nvSpPr>
        <p:spPr>
          <a:xfrm>
            <a:off x="21601926" y="11846279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1cm</a:t>
            </a:r>
          </a:p>
        </p:txBody>
      </p:sp>
      <p:pic>
        <p:nvPicPr>
          <p:cNvPr id="263" name="Line" descr="Lin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6521152">
            <a:off x="19769090" y="9133822"/>
            <a:ext cx="2865063" cy="246915"/>
          </a:xfrm>
          <a:prstGeom prst="rect">
            <a:avLst/>
          </a:prstGeom>
        </p:spPr>
      </p:pic>
      <p:pic>
        <p:nvPicPr>
          <p:cNvPr id="265" name="Line" descr="Line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6521152">
            <a:off x="19769090" y="10168827"/>
            <a:ext cx="2865063" cy="246915"/>
          </a:xfrm>
          <a:prstGeom prst="rect">
            <a:avLst/>
          </a:prstGeom>
        </p:spPr>
      </p:pic>
      <p:pic>
        <p:nvPicPr>
          <p:cNvPr id="267" name="Line" descr="Line"/>
          <p:cNvPicPr>
            <a:picLocks noChangeAspect="0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7037412">
            <a:off x="18557298" y="9133822"/>
            <a:ext cx="3050613" cy="246915"/>
          </a:xfrm>
          <a:prstGeom prst="rect">
            <a:avLst/>
          </a:prstGeom>
        </p:spPr>
      </p:pic>
      <p:pic>
        <p:nvPicPr>
          <p:cNvPr id="269" name="Line" descr="Line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8100000">
            <a:off x="16050040" y="10095708"/>
            <a:ext cx="4006621" cy="246915"/>
          </a:xfrm>
          <a:prstGeom prst="rect">
            <a:avLst/>
          </a:prstGeom>
        </p:spPr>
      </p:pic>
      <p:pic>
        <p:nvPicPr>
          <p:cNvPr id="271" name="Rounded Rectangle" descr="Rounded Rectangle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8051065" y="1982980"/>
            <a:ext cx="990601" cy="1106805"/>
          </a:xfrm>
          <a:prstGeom prst="rect">
            <a:avLst/>
          </a:prstGeom>
        </p:spPr>
      </p:pic>
      <p:pic>
        <p:nvPicPr>
          <p:cNvPr id="273" name="Line" descr="Line"/>
          <p:cNvPicPr>
            <a:picLocks noChangeAspect="0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 rot="9259648">
            <a:off x="10693079" y="10030074"/>
            <a:ext cx="6591348" cy="246915"/>
          </a:xfrm>
          <a:prstGeom prst="rect">
            <a:avLst/>
          </a:prstGeom>
        </p:spPr>
      </p:pic>
      <p:sp>
        <p:nvSpPr>
          <p:cNvPr id="275" name="8cm"/>
          <p:cNvSpPr txBox="1"/>
          <p:nvPr/>
        </p:nvSpPr>
        <p:spPr>
          <a:xfrm>
            <a:off x="1057832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8cm</a:t>
            </a:r>
          </a:p>
        </p:txBody>
      </p:sp>
      <p:sp>
        <p:nvSpPr>
          <p:cNvPr id="276" name="?"/>
          <p:cNvSpPr txBox="1"/>
          <p:nvPr/>
        </p:nvSpPr>
        <p:spPr>
          <a:xfrm>
            <a:off x="18478172" y="2493693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277" name="??"/>
          <p:cNvSpPr txBox="1"/>
          <p:nvPr/>
        </p:nvSpPr>
        <p:spPr>
          <a:xfrm>
            <a:off x="13256254" y="7708887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??</a:t>
            </a:r>
          </a:p>
        </p:txBody>
      </p:sp>
      <p:pic>
        <p:nvPicPr>
          <p:cNvPr id="278" name="Rounded Rectangle" descr="Rounded Rectangle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5560820" y="2165186"/>
            <a:ext cx="990601" cy="1106805"/>
          </a:xfrm>
          <a:prstGeom prst="rect">
            <a:avLst/>
          </a:prstGeom>
        </p:spPr>
      </p:pic>
      <p:sp>
        <p:nvSpPr>
          <p:cNvPr id="280" name="?"/>
          <p:cNvSpPr txBox="1"/>
          <p:nvPr/>
        </p:nvSpPr>
        <p:spPr>
          <a:xfrm>
            <a:off x="15987927" y="2675900"/>
            <a:ext cx="7459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281" name="3cm"/>
          <p:cNvSpPr txBox="1"/>
          <p:nvPr/>
        </p:nvSpPr>
        <p:spPr>
          <a:xfrm>
            <a:off x="18714876" y="10857201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3cm</a:t>
            </a:r>
          </a:p>
        </p:txBody>
      </p:sp>
      <p:sp>
        <p:nvSpPr>
          <p:cNvPr id="282" name="X"/>
          <p:cNvSpPr txBox="1"/>
          <p:nvPr/>
        </p:nvSpPr>
        <p:spPr>
          <a:xfrm>
            <a:off x="7521490" y="10631915"/>
            <a:ext cx="543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83" name="X"/>
          <p:cNvSpPr txBox="1"/>
          <p:nvPr/>
        </p:nvSpPr>
        <p:spPr>
          <a:xfrm>
            <a:off x="13357358" y="10631915"/>
            <a:ext cx="543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84" name="X"/>
          <p:cNvSpPr txBox="1"/>
          <p:nvPr/>
        </p:nvSpPr>
        <p:spPr>
          <a:xfrm>
            <a:off x="5702027" y="108572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85" name="Undetected"/>
          <p:cNvSpPr txBox="1"/>
          <p:nvPr/>
        </p:nvSpPr>
        <p:spPr>
          <a:xfrm>
            <a:off x="4926356" y="2394738"/>
            <a:ext cx="247878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Undetected</a:t>
            </a:r>
          </a:p>
        </p:txBody>
      </p:sp>
      <p:sp>
        <p:nvSpPr>
          <p:cNvPr id="286" name="2"/>
          <p:cNvSpPr txBox="1"/>
          <p:nvPr/>
        </p:nvSpPr>
        <p:spPr>
          <a:xfrm>
            <a:off x="6032227" y="37706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</a:t>
            </a:r>
          </a:p>
        </p:txBody>
      </p:sp>
      <p:sp>
        <p:nvSpPr>
          <p:cNvPr id="287" name="1"/>
          <p:cNvSpPr txBox="1"/>
          <p:nvPr/>
        </p:nvSpPr>
        <p:spPr>
          <a:xfrm>
            <a:off x="6032227" y="477534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1</a:t>
            </a:r>
          </a:p>
        </p:txBody>
      </p:sp>
      <p:sp>
        <p:nvSpPr>
          <p:cNvPr id="288" name="L side…"/>
          <p:cNvSpPr txBox="1"/>
          <p:nvPr/>
        </p:nvSpPr>
        <p:spPr>
          <a:xfrm>
            <a:off x="377163" y="5654689"/>
            <a:ext cx="11493654" cy="3569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L side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(partial) undetected 1.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 all found (?!).</a:t>
            </a:r>
          </a:p>
          <a:p>
            <a:pPr lvl="1" marL="610076" indent="-250031" algn="l" defTabSz="473201">
              <a:buSzPct val="75000"/>
              <a:buChar char="✦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1 cm can also be seen. Not so clearly.</a:t>
            </a:r>
          </a:p>
          <a:p>
            <a:pPr marL="250031" indent="-250031" algn="l" defTabSz="473201">
              <a:buSzPct val="75000"/>
              <a:buChar char="๏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 undetected 2.</a:t>
            </a:r>
          </a:p>
          <a:p>
            <a:pPr lvl="1" marL="610076" indent="-250031" algn="l" defTabSz="473201">
              <a:buSzPct val="75000"/>
              <a:buChar char="✦"/>
              <a:defRPr sz="324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3 and 4.5 cm, closer to liquid in/out.</a:t>
            </a:r>
          </a:p>
        </p:txBody>
      </p:sp>
      <p:sp>
        <p:nvSpPr>
          <p:cNvPr id="289" name="3.5cm"/>
          <p:cNvSpPr txBox="1"/>
          <p:nvPr/>
        </p:nvSpPr>
        <p:spPr>
          <a:xfrm>
            <a:off x="13158948" y="11127480"/>
            <a:ext cx="114066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37463">
              <a:defRPr b="1" sz="276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sp>
        <p:nvSpPr>
          <p:cNvPr id="290" name="4.5 cm"/>
          <p:cNvSpPr txBox="1"/>
          <p:nvPr/>
        </p:nvSpPr>
        <p:spPr>
          <a:xfrm>
            <a:off x="7025062" y="11127480"/>
            <a:ext cx="171862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4.5 cm</a:t>
            </a:r>
          </a:p>
        </p:txBody>
      </p:sp>
      <p:sp>
        <p:nvSpPr>
          <p:cNvPr id="291" name="2 cm"/>
          <p:cNvSpPr txBox="1"/>
          <p:nvPr/>
        </p:nvSpPr>
        <p:spPr>
          <a:xfrm>
            <a:off x="5306436" y="9968434"/>
            <a:ext cx="171862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 cm</a:t>
            </a:r>
          </a:p>
        </p:txBody>
      </p:sp>
      <p:sp>
        <p:nvSpPr>
          <p:cNvPr id="292" name="Total"/>
          <p:cNvSpPr txBox="1"/>
          <p:nvPr/>
        </p:nvSpPr>
        <p:spPr>
          <a:xfrm>
            <a:off x="7542756" y="2394738"/>
            <a:ext cx="185073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Total</a:t>
            </a:r>
          </a:p>
        </p:txBody>
      </p:sp>
      <p:sp>
        <p:nvSpPr>
          <p:cNvPr id="293" name="8"/>
          <p:cNvSpPr txBox="1"/>
          <p:nvPr/>
        </p:nvSpPr>
        <p:spPr>
          <a:xfrm>
            <a:off x="7962627" y="3770601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294" name="3"/>
          <p:cNvSpPr txBox="1"/>
          <p:nvPr/>
        </p:nvSpPr>
        <p:spPr>
          <a:xfrm>
            <a:off x="7980436" y="4714113"/>
            <a:ext cx="5437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30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95" name="2cm"/>
          <p:cNvSpPr txBox="1"/>
          <p:nvPr/>
        </p:nvSpPr>
        <p:spPr>
          <a:xfrm>
            <a:off x="20179526" y="11848566"/>
            <a:ext cx="7459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14095">
              <a:defRPr b="1" sz="264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2cm</a:t>
            </a:r>
          </a:p>
        </p:txBody>
      </p:sp>
      <p:pic>
        <p:nvPicPr>
          <p:cNvPr id="296" name="Line" descr="Line"/>
          <p:cNvPicPr>
            <a:picLocks noChangeAspect="0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 rot="9831852">
            <a:off x="2793007" y="10168827"/>
            <a:ext cx="11179080" cy="24691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Delamination type from stave #2"/>
          <p:cNvSpPr txBox="1"/>
          <p:nvPr>
            <p:ph type="title"/>
          </p:nvPr>
        </p:nvSpPr>
        <p:spPr>
          <a:xfrm>
            <a:off x="38100" y="38744"/>
            <a:ext cx="23232037" cy="1178621"/>
          </a:xfrm>
          <a:prstGeom prst="rect">
            <a:avLst/>
          </a:prstGeom>
          <a:blipFill>
            <a:blip r:embed="rId2"/>
          </a:blipFill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anchor="ctr"/>
          <a:lstStyle>
            <a:lvl1pPr defTabSz="584200">
              <a:defRPr b="1" sz="5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Delamination type from stave #2</a:t>
            </a:r>
          </a:p>
        </p:txBody>
      </p:sp>
      <p:pic>
        <p:nvPicPr>
          <p:cNvPr id="300" name="atl.png" descr="at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331933" y="38744"/>
            <a:ext cx="908381" cy="1081406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Slide Number"/>
          <p:cNvSpPr txBox="1"/>
          <p:nvPr>
            <p:ph type="sldNum" sz="quarter" idx="2"/>
          </p:nvPr>
        </p:nvSpPr>
        <p:spPr>
          <a:xfrm>
            <a:off x="12043765" y="13081000"/>
            <a:ext cx="283770" cy="469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2" name="Conclusions below depend on how accurately the delaminations are implemented.…"/>
          <p:cNvSpPr txBox="1"/>
          <p:nvPr/>
        </p:nvSpPr>
        <p:spPr>
          <a:xfrm>
            <a:off x="493776" y="6939894"/>
            <a:ext cx="16726894" cy="6706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Conclusions below depend on how accurately the delaminations are implemented.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(A): Pipe-foam glue missing (full pipe ring or partially??).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1 (</a:t>
            </a:r>
            <a:r>
              <a:rPr b="1">
                <a:solidFill>
                  <a:schemeClr val="accent5"/>
                </a:solidFill>
              </a:rPr>
              <a:t>nice peak</a:t>
            </a:r>
            <a:r>
              <a:t>) out of the 3 seen on both sides, the other two seen on one side.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2.5 cm one is hardly seen. 8cm one doesn’t form nice peak. Might due to some other kind of delamitation on a larger scale.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(B): Foam-facing glue missing (full).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Mostly form a nice peak ~1 C height.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3cm is clear, 2cm can also be found.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Effect seen also on the other side’s T distribution.</a:t>
            </a:r>
          </a:p>
          <a:p>
            <a:pPr marL="240770" indent="-240770" algn="l" defTabSz="455675">
              <a:buSzPct val="75000"/>
              <a:buChar char="๏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(C): Foam-facing glue missing (partial). 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Cannot form nice peaks. A wider T deficit seen.</a:t>
            </a:r>
          </a:p>
          <a:p>
            <a:pPr lvl="1" marL="587480" indent="-240770" algn="l" defTabSz="455675">
              <a:buSzPct val="75000"/>
              <a:buChar char="✦"/>
              <a:defRPr sz="312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 2cm is hardly seen. 2.5cm is found. </a:t>
            </a:r>
          </a:p>
        </p:txBody>
      </p:sp>
      <p:pic>
        <p:nvPicPr>
          <p:cNvPr id="303" name="Screen Shot 2017-03-29 at 09.24.31.png" descr="Screen Shot 2017-03-29 at 09.24.3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6850" y="1377311"/>
            <a:ext cx="1118904" cy="1822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Screen Shot 2017-03-29 at 09.24.43.png" descr="Screen Shot 2017-03-29 at 09.24.4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3237" y="1488119"/>
            <a:ext cx="1902598" cy="160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Screen Shot 2017-03-29 at 09.25.37.png" descr="Screen Shot 2017-03-29 at 09.25.3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07775" y="3658880"/>
            <a:ext cx="1285768" cy="1817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Screen Shot 2017-03-29 at 09.24.53.png" descr="Screen Shot 2017-03-29 at 09.24.5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70050" y="1437319"/>
            <a:ext cx="1161218" cy="1600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Screen Shot 2017-03-29 at 09.25.11.png" descr="Screen Shot 2017-03-29 at 09.25.1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96167" y="3875365"/>
            <a:ext cx="908381" cy="1486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Screen Shot 2017-03-29 at 09.25.22.png" descr="Screen Shot 2017-03-29 at 09.25.22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449455" y="3875365"/>
            <a:ext cx="1902598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Screen Shot 2017-03-29 at 09.35.01.png" descr="Screen Shot 2017-03-29 at 09.35.01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607775" y="5581642"/>
            <a:ext cx="1488139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Screen Shot 2017-03-29 at 09.33.19.png" descr="Screen Shot 2017-03-29 at 09.33.19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530007" y="1859297"/>
            <a:ext cx="1178620" cy="1178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Screen Shot 2017-03-29 at 09.34.08.png" descr="Screen Shot 2017-03-29 at 09.34.08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0060298" y="3875365"/>
            <a:ext cx="1101105" cy="177134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Screen Shot 2017-03-29 at 09.35.10.png" descr="Screen Shot 2017-03-29 at 09.35.10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538708" y="4112120"/>
            <a:ext cx="1161218" cy="12978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Screen Shot 2017-03-29 at 09.32.52.png" descr="Screen Shot 2017-03-29 at 09.32.52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7955672" y="1747716"/>
            <a:ext cx="1409103" cy="10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" name="Screen Shot 2017-03-29 at 09.32.34.png" descr="Screen Shot 2017-03-29 at 09.32.34.pn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13183418" y="1876699"/>
            <a:ext cx="1161219" cy="1161219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" name="Screen Shot 2017-03-29 at 09.34.40.png" descr="Screen Shot 2017-03-29 at 09.34.40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4560739" y="3977169"/>
            <a:ext cx="1427575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Screen Shot 2017-03-29 at 09.31.22.png" descr="Screen Shot 2017-03-29 at 09.31.22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10198100" y="1508426"/>
            <a:ext cx="825500" cy="1458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17" name="Screen Shot 2017-03-29 at 09.34.21.png" descr="Screen Shot 2017-03-29 at 09.34.21.png"/>
          <p:cNvPicPr>
            <a:picLocks noChangeAspect="1"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12921813" y="4184383"/>
            <a:ext cx="1582829" cy="9496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8" name="Screen Shot 2017-03-29 at 09.33.32.png" descr="Screen Shot 2017-03-29 at 09.33.32.png"/>
          <p:cNvPicPr>
            <a:picLocks noChangeAspect="1"/>
          </p:cNvPicPr>
          <p:nvPr/>
        </p:nvPicPr>
        <p:blipFill>
          <a:blip r:embed="rId19">
            <a:extLst/>
          </a:blip>
          <a:stretch>
            <a:fillRect/>
          </a:stretch>
        </p:blipFill>
        <p:spPr>
          <a:xfrm>
            <a:off x="14819428" y="1407802"/>
            <a:ext cx="1011796" cy="16301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9" name="Screen Shot 2017-03-29 at 09.34.14.png" descr="Screen Shot 2017-03-29 at 09.34.14.png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7902629" y="3878084"/>
            <a:ext cx="1600309" cy="1356784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might be one of the two peaks."/>
          <p:cNvSpPr txBox="1"/>
          <p:nvPr/>
        </p:nvSpPr>
        <p:spPr>
          <a:xfrm>
            <a:off x="7572871" y="5741305"/>
            <a:ext cx="2797039" cy="1458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420624">
              <a:defRPr sz="288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might be one of the two peaks.</a:t>
            </a:r>
          </a:p>
        </p:txBody>
      </p:sp>
      <p:sp>
        <p:nvSpPr>
          <p:cNvPr id="321" name="Line"/>
          <p:cNvSpPr/>
          <p:nvPr/>
        </p:nvSpPr>
        <p:spPr>
          <a:xfrm flipV="1">
            <a:off x="8733929" y="5135176"/>
            <a:ext cx="1" cy="578574"/>
          </a:xfrm>
          <a:prstGeom prst="line">
            <a:avLst/>
          </a:prstGeom>
          <a:ln w="25400">
            <a:solidFill>
              <a:srgbClr val="85888D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22" name="4cm"/>
          <p:cNvSpPr txBox="1"/>
          <p:nvPr/>
        </p:nvSpPr>
        <p:spPr>
          <a:xfrm>
            <a:off x="13332841" y="1307604"/>
            <a:ext cx="1011797" cy="68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84200">
              <a:defRPr b="1" sz="2500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4cm</a:t>
            </a:r>
          </a:p>
        </p:txBody>
      </p:sp>
      <p:sp>
        <p:nvSpPr>
          <p:cNvPr id="323" name="3.5cm"/>
          <p:cNvSpPr txBox="1"/>
          <p:nvPr/>
        </p:nvSpPr>
        <p:spPr>
          <a:xfrm>
            <a:off x="11672323" y="1307604"/>
            <a:ext cx="1011796" cy="681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66674">
              <a:defRPr b="1" sz="2425"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3.5cm</a:t>
            </a:r>
          </a:p>
        </p:txBody>
      </p:sp>
      <p:pic>
        <p:nvPicPr>
          <p:cNvPr id="324" name="Screen Shot 2017-03-29 at 10.13.13.png" descr="Screen Shot 2017-03-29 at 10.13.13.pn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18023143" y="3936522"/>
            <a:ext cx="1761997" cy="1364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Screen Shot 2017-03-29 at 10.13.04.png" descr="Screen Shot 2017-03-29 at 10.13.04.png"/>
          <p:cNvPicPr>
            <a:picLocks noChangeAspect="1"/>
          </p:cNvPicPr>
          <p:nvPr/>
        </p:nvPicPr>
        <p:blipFill>
          <a:blip r:embed="rId22">
            <a:extLst/>
          </a:blip>
          <a:stretch>
            <a:fillRect/>
          </a:stretch>
        </p:blipFill>
        <p:spPr>
          <a:xfrm>
            <a:off x="19983019" y="3995662"/>
            <a:ext cx="1573267" cy="15307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" name="Screen Shot 2017-03-29 at 10.12.53.png" descr="Screen Shot 2017-03-29 at 10.12.53.pn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22934086" y="4180427"/>
            <a:ext cx="1342660" cy="11612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" name="Screen Shot 2017-03-29 at 10.12.37.png" descr="Screen Shot 2017-03-29 at 10.12.37.png"/>
          <p:cNvPicPr>
            <a:picLocks noChangeAspect="1"/>
          </p:cNvPicPr>
          <p:nvPr/>
        </p:nvPicPr>
        <p:blipFill>
          <a:blip r:embed="rId24">
            <a:extLst/>
          </a:blip>
          <a:stretch>
            <a:fillRect/>
          </a:stretch>
        </p:blipFill>
        <p:spPr>
          <a:xfrm>
            <a:off x="21754165" y="4133619"/>
            <a:ext cx="982044" cy="1254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Screen Shot 2017-03-29 at 10.12.15.png" descr="Screen Shot 2017-03-29 at 10.12.15.png"/>
          <p:cNvPicPr>
            <a:picLocks noChangeAspect="1"/>
          </p:cNvPicPr>
          <p:nvPr/>
        </p:nvPicPr>
        <p:blipFill>
          <a:blip r:embed="rId25">
            <a:extLst/>
          </a:blip>
          <a:stretch>
            <a:fillRect/>
          </a:stretch>
        </p:blipFill>
        <p:spPr>
          <a:xfrm>
            <a:off x="18080786" y="1892799"/>
            <a:ext cx="1680233" cy="9496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" name="Screen Shot 2017-03-29 at 10.11.53.png" descr="Screen Shot 2017-03-29 at 10.11.53.png"/>
          <p:cNvPicPr>
            <a:picLocks noChangeAspect="1"/>
          </p:cNvPicPr>
          <p:nvPr/>
        </p:nvPicPr>
        <p:blipFill>
          <a:blip r:embed="rId26">
            <a:extLst/>
          </a:blip>
          <a:stretch>
            <a:fillRect/>
          </a:stretch>
        </p:blipFill>
        <p:spPr>
          <a:xfrm>
            <a:off x="20079183" y="1907905"/>
            <a:ext cx="1724402" cy="1081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Screen Shot 2017-03-29 at 10.11.41.png" descr="Screen Shot 2017-03-29 at 10.11.41.png"/>
          <p:cNvPicPr>
            <a:picLocks noChangeAspect="1"/>
          </p:cNvPicPr>
          <p:nvPr/>
        </p:nvPicPr>
        <p:blipFill>
          <a:blip r:embed="rId27">
            <a:extLst/>
          </a:blip>
          <a:stretch>
            <a:fillRect/>
          </a:stretch>
        </p:blipFill>
        <p:spPr>
          <a:xfrm>
            <a:off x="21938211" y="1559988"/>
            <a:ext cx="963434" cy="148644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Screen Shot 2017-03-29 at 10.11.48.png" descr="Screen Shot 2017-03-29 at 10.11.48.png"/>
          <p:cNvPicPr>
            <a:picLocks noChangeAspect="1"/>
          </p:cNvPicPr>
          <p:nvPr/>
        </p:nvPicPr>
        <p:blipFill>
          <a:blip r:embed="rId28">
            <a:extLst/>
          </a:blip>
          <a:stretch>
            <a:fillRect/>
          </a:stretch>
        </p:blipFill>
        <p:spPr>
          <a:xfrm>
            <a:off x="23036269" y="1574746"/>
            <a:ext cx="1048846" cy="15307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32" name="Screen Shot 2017-03-24 at 16.04.43.png" descr="Screen Shot 2017-03-24 at 16.04.43.png"/>
          <p:cNvPicPr>
            <a:picLocks noChangeAspect="1"/>
          </p:cNvPicPr>
          <p:nvPr/>
        </p:nvPicPr>
        <p:blipFill>
          <a:blip r:embed="rId29">
            <a:extLst/>
          </a:blip>
          <a:stretch>
            <a:fillRect/>
          </a:stretch>
        </p:blipFill>
        <p:spPr>
          <a:xfrm>
            <a:off x="17663845" y="6199365"/>
            <a:ext cx="6211614" cy="4867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" name="Screen Shot 2017-03-29 at 10.19.54.png" descr="Screen Shot 2017-03-29 at 10.19.54.png"/>
          <p:cNvPicPr>
            <a:picLocks noChangeAspect="1"/>
          </p:cNvPicPr>
          <p:nvPr/>
        </p:nvPicPr>
        <p:blipFill>
          <a:blip r:embed="rId30">
            <a:extLst/>
          </a:blip>
          <a:stretch>
            <a:fillRect/>
          </a:stretch>
        </p:blipFill>
        <p:spPr>
          <a:xfrm>
            <a:off x="15133344" y="11742880"/>
            <a:ext cx="9215562" cy="1600599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(A)"/>
          <p:cNvSpPr txBox="1"/>
          <p:nvPr/>
        </p:nvSpPr>
        <p:spPr>
          <a:xfrm>
            <a:off x="4155281" y="5939855"/>
            <a:ext cx="10366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(A)</a:t>
            </a:r>
          </a:p>
        </p:txBody>
      </p:sp>
      <p:sp>
        <p:nvSpPr>
          <p:cNvPr id="335" name="(B)"/>
          <p:cNvSpPr txBox="1"/>
          <p:nvPr/>
        </p:nvSpPr>
        <p:spPr>
          <a:xfrm>
            <a:off x="12041505" y="5984889"/>
            <a:ext cx="10121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(B)</a:t>
            </a:r>
          </a:p>
        </p:txBody>
      </p:sp>
      <p:sp>
        <p:nvSpPr>
          <p:cNvPr id="336" name="(C)"/>
          <p:cNvSpPr txBox="1"/>
          <p:nvPr/>
        </p:nvSpPr>
        <p:spPr>
          <a:xfrm>
            <a:off x="18439032" y="5406455"/>
            <a:ext cx="96374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500">
                <a:solidFill>
                  <a:schemeClr val="accent2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(C)</a:t>
            </a:r>
          </a:p>
        </p:txBody>
      </p:sp>
      <p:sp>
        <p:nvSpPr>
          <p:cNvPr id="337" name="can be fluctuation."/>
          <p:cNvSpPr txBox="1"/>
          <p:nvPr/>
        </p:nvSpPr>
        <p:spPr>
          <a:xfrm>
            <a:off x="110079" y="5821581"/>
            <a:ext cx="1902598" cy="1297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385572">
              <a:defRPr sz="2640">
                <a:solidFill>
                  <a:schemeClr val="accent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can be fluctuation.</a:t>
            </a:r>
          </a:p>
        </p:txBody>
      </p:sp>
      <p:sp>
        <p:nvSpPr>
          <p:cNvPr id="338" name="Line"/>
          <p:cNvSpPr/>
          <p:nvPr/>
        </p:nvSpPr>
        <p:spPr>
          <a:xfrm flipV="1">
            <a:off x="756301" y="5441018"/>
            <a:ext cx="1" cy="578574"/>
          </a:xfrm>
          <a:prstGeom prst="line">
            <a:avLst/>
          </a:prstGeom>
          <a:ln w="25400">
            <a:solidFill>
              <a:srgbClr val="85888D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