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notesMasterIdLst>
    <p:notesMasterId r:id="rId14"/>
  </p:notesMasterIdLst>
  <p:sldIdLst>
    <p:sldId id="321" r:id="rId2"/>
    <p:sldId id="343" r:id="rId3"/>
    <p:sldId id="344" r:id="rId4"/>
    <p:sldId id="346" r:id="rId5"/>
    <p:sldId id="345" r:id="rId6"/>
    <p:sldId id="339" r:id="rId7"/>
    <p:sldId id="338" r:id="rId8"/>
    <p:sldId id="340" r:id="rId9"/>
    <p:sldId id="342" r:id="rId10"/>
    <p:sldId id="347" r:id="rId11"/>
    <p:sldId id="348" r:id="rId12"/>
    <p:sldId id="332" r:id="rId13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702" autoAdjust="0"/>
    <p:restoredTop sz="98305" autoAdjust="0"/>
  </p:normalViewPr>
  <p:slideViewPr>
    <p:cSldViewPr>
      <p:cViewPr varScale="1">
        <p:scale>
          <a:sx n="85" d="100"/>
          <a:sy n="85" d="100"/>
        </p:scale>
        <p:origin x="1147" y="5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42" y="2236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194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5659" cy="496411"/>
          </a:xfrm>
          <a:prstGeom prst="rect">
            <a:avLst/>
          </a:prstGeom>
        </p:spPr>
        <p:txBody>
          <a:bodyPr vert="horz" lIns="92208" tIns="46104" rIns="92208" bIns="46104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1"/>
            <a:ext cx="2945659" cy="496411"/>
          </a:xfrm>
          <a:prstGeom prst="rect">
            <a:avLst/>
          </a:prstGeom>
        </p:spPr>
        <p:txBody>
          <a:bodyPr vert="horz" lIns="92208" tIns="46104" rIns="92208" bIns="46104" rtlCol="0"/>
          <a:lstStyle>
            <a:lvl1pPr algn="r">
              <a:defRPr sz="1200"/>
            </a:lvl1pPr>
          </a:lstStyle>
          <a:p>
            <a:fld id="{59CED7F6-1DC5-4862-95CE-5C71AC19364D}" type="datetimeFigureOut">
              <a:rPr lang="en-US" smtClean="0"/>
              <a:pPr/>
              <a:t>3/7/2017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208" tIns="46104" rIns="92208" bIns="46104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8"/>
            <a:ext cx="5438140" cy="4467701"/>
          </a:xfrm>
          <a:prstGeom prst="rect">
            <a:avLst/>
          </a:prstGeom>
        </p:spPr>
        <p:txBody>
          <a:bodyPr vert="horz" lIns="92208" tIns="46104" rIns="92208" bIns="46104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2208" tIns="46104" rIns="92208" bIns="46104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2208" tIns="46104" rIns="92208" bIns="46104" rtlCol="0" anchor="b"/>
          <a:lstStyle>
            <a:lvl1pPr algn="r">
              <a:defRPr sz="1200"/>
            </a:lvl1pPr>
          </a:lstStyle>
          <a:p>
            <a:fld id="{5E396261-4E26-4387-8E15-A0DC1A76DF5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88215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solidFill>
            <a:schemeClr val="tx2"/>
          </a:solidFill>
          <a:effectLst>
            <a:outerShdw blurRad="190500" dist="38100" dir="5400000" algn="t" rotWithShape="0">
              <a:prstClr val="black">
                <a:alpha val="40000"/>
              </a:prstClr>
            </a:outerShdw>
          </a:effectLst>
        </p:spPr>
        <p:txBody>
          <a:bodyPr anchor="t"/>
          <a:lstStyle>
            <a:lvl1pPr algn="l">
              <a:defRPr sz="4000" b="1" cap="all">
                <a:solidFill>
                  <a:schemeClr val="bg1"/>
                </a:solidFill>
              </a:defRPr>
            </a:lvl1pPr>
          </a:lstStyle>
          <a:p>
            <a:r>
              <a:rPr lang="en-GB" noProof="0" smtClean="0"/>
              <a:t>Click to edit Master title style</a:t>
            </a:r>
            <a:endParaRPr lang="en-GB" noProof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noProof="0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572132" y="6215082"/>
            <a:ext cx="2895600" cy="365125"/>
          </a:xfrm>
        </p:spPr>
        <p:txBody>
          <a:bodyPr/>
          <a:lstStyle>
            <a:lvl1pPr algn="r">
              <a:defRPr/>
            </a:lvl1pPr>
          </a:lstStyle>
          <a:p>
            <a:r>
              <a:rPr lang="en-GB" smtClean="0"/>
              <a:t> 07/03/2017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-32" y="6357958"/>
            <a:ext cx="9144000" cy="500066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solidFill>
              <a:schemeClr val="tx2"/>
            </a:solidFill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928670"/>
          </a:xfrm>
          <a:prstGeom prst="rect">
            <a:avLst/>
          </a:prstGeom>
          <a:solidFill>
            <a:schemeClr val="tx2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1414"/>
            <a:ext cx="8229600" cy="72547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 noProof="0" smtClean="0"/>
              <a:t>Click to edit Master title style</a:t>
            </a:r>
            <a:endParaRPr lang="en-GB" noProof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2984"/>
            <a:ext cx="8229600" cy="5072098"/>
          </a:xfrm>
        </p:spPr>
        <p:txBody>
          <a:bodyPr/>
          <a:lstStyle>
            <a:lvl1pPr marL="324000" indent="-324000">
              <a:lnSpc>
                <a:spcPct val="100000"/>
              </a:lnSpc>
              <a:spcBef>
                <a:spcPts val="1200"/>
              </a:spcBef>
              <a:buClr>
                <a:schemeClr val="tx1"/>
              </a:buClr>
              <a:buSzPct val="70000"/>
              <a:buFont typeface="Wingdings 2" pitchFamily="18" charset="2"/>
              <a:buChar char=""/>
              <a:defRPr/>
            </a:lvl1pPr>
            <a:lvl2pPr>
              <a:spcBef>
                <a:spcPts val="200"/>
              </a:spcBef>
              <a:buClr>
                <a:srgbClr val="C00000"/>
              </a:buClr>
              <a:buSzPct val="100000"/>
              <a:buFont typeface="Wingdings" pitchFamily="2" charset="2"/>
              <a:buChar char="§"/>
              <a:defRPr/>
            </a:lvl2pPr>
            <a:lvl3pPr>
              <a:buFont typeface="Webdings" pitchFamily="18" charset="2"/>
              <a:buChar char=""/>
              <a:defRPr/>
            </a:lvl3pPr>
          </a:lstStyle>
          <a:p>
            <a:pPr lvl="0"/>
            <a:r>
              <a:rPr lang="en-GB" noProof="0" dirty="0" smtClean="0"/>
              <a:t>Click to edit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421461"/>
            <a:ext cx="2133600" cy="365125"/>
          </a:xfrm>
        </p:spPr>
        <p:txBody>
          <a:bodyPr/>
          <a:lstStyle/>
          <a:p>
            <a:r>
              <a:rPr lang="en-GB" dirty="0" smtClean="0"/>
              <a:t>christos.zamantzas@cern.ch</a:t>
            </a:r>
            <a:endParaRPr lang="en-GB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421461"/>
            <a:ext cx="2133600" cy="365125"/>
          </a:xfrm>
        </p:spPr>
        <p:txBody>
          <a:bodyPr/>
          <a:lstStyle/>
          <a:p>
            <a:fld id="{B6F15528-21DE-4FAA-801E-634DDDAF4B2B}" type="slidenum">
              <a:rPr lang="en-GB" noProof="0" smtClean="0"/>
              <a:pPr/>
              <a:t>‹#›</a:t>
            </a:fld>
            <a:endParaRPr lang="en-GB" noProof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421461"/>
            <a:ext cx="2895600" cy="365125"/>
          </a:xfrm>
        </p:spPr>
        <p:txBody>
          <a:bodyPr/>
          <a:lstStyle/>
          <a:p>
            <a:r>
              <a:rPr lang="en-GB" dirty="0" smtClean="0"/>
              <a:t>07/03/2017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-32" y="6357958"/>
            <a:ext cx="9144000" cy="500066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solidFill>
              <a:schemeClr val="tx2"/>
            </a:solidFill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928670"/>
          </a:xfrm>
          <a:prstGeom prst="rect">
            <a:avLst/>
          </a:prstGeom>
          <a:solidFill>
            <a:schemeClr val="tx2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1414"/>
            <a:ext cx="8229600" cy="725470"/>
          </a:xfrm>
          <a:effectLst/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 noProof="0" smtClean="0"/>
              <a:t>Click to edit Master title style</a:t>
            </a:r>
            <a:endParaRPr lang="en-GB" noProof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142984"/>
            <a:ext cx="4038600" cy="507209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142984"/>
            <a:ext cx="4038600" cy="507209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421461"/>
            <a:ext cx="2133600" cy="365125"/>
          </a:xfrm>
        </p:spPr>
        <p:txBody>
          <a:bodyPr/>
          <a:lstStyle/>
          <a:p>
            <a:r>
              <a:rPr lang="en-GB" dirty="0" smtClean="0"/>
              <a:t>christos.zamantzas@cern.ch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421461"/>
            <a:ext cx="2133600" cy="365125"/>
          </a:xfrm>
        </p:spPr>
        <p:txBody>
          <a:bodyPr/>
          <a:lstStyle/>
          <a:p>
            <a:fld id="{B6F15528-21DE-4FAA-801E-634DDDAF4B2B}" type="slidenum">
              <a:rPr lang="en-GB" noProof="0" smtClean="0"/>
              <a:pPr/>
              <a:t>‹#›</a:t>
            </a:fld>
            <a:endParaRPr lang="en-GB" noProof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421461"/>
            <a:ext cx="2895600" cy="365125"/>
          </a:xfrm>
        </p:spPr>
        <p:txBody>
          <a:bodyPr/>
          <a:lstStyle/>
          <a:p>
            <a:r>
              <a:rPr lang="en-GB" dirty="0" smtClean="0"/>
              <a:t>07/03/2017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noProof="0" smtClean="0"/>
              <a:t>Click to edit Master title style</a:t>
            </a:r>
            <a:endParaRPr lang="en-GB" noProof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noProof="0" dirty="0" smtClean="0"/>
              <a:t>Click to edit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dirty="0" smtClean="0"/>
              <a:t>christos.zamantzas@cern.ch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dirty="0" smtClean="0"/>
              <a:t>07/03/2017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GB" noProof="0" smtClean="0"/>
              <a:pPr/>
              <a:t>‹#›</a:t>
            </a:fld>
            <a:endParaRPr lang="en-GB" noProof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</p:sldLayoutIdLst>
  <p:timing>
    <p:tnLst>
      <p:par>
        <p:cTn id="1" dur="indefinite" restart="never" nodeType="tmRoot"/>
      </p:par>
    </p:tnLst>
  </p:timing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633787"/>
            <a:ext cx="7772400" cy="1362075"/>
          </a:xfrm>
        </p:spPr>
        <p:txBody>
          <a:bodyPr anchor="ctr" anchorCtr="0">
            <a:normAutofit/>
          </a:bodyPr>
          <a:lstStyle/>
          <a:p>
            <a:r>
              <a:rPr lang="en-GB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BLM DIAMOND system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33600"/>
            <a:ext cx="7772400" cy="1500187"/>
          </a:xfrm>
        </p:spPr>
        <p:txBody>
          <a:bodyPr/>
          <a:lstStyle/>
          <a:p>
            <a:r>
              <a:rPr lang="en-GB" dirty="0" smtClean="0"/>
              <a:t>Future Acquisition and Processing </a:t>
            </a:r>
            <a:r>
              <a:rPr lang="en-GB" dirty="0"/>
              <a:t>Electronics</a:t>
            </a:r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en-GB" dirty="0" smtClean="0"/>
              <a:t>07/03/2017</a:t>
            </a:r>
            <a:endParaRPr lang="en-GB" dirty="0"/>
          </a:p>
        </p:txBody>
      </p:sp>
      <p:sp>
        <p:nvSpPr>
          <p:cNvPr id="5" name="Text Placeholder 2"/>
          <p:cNvSpPr txBox="1">
            <a:spLocks/>
          </p:cNvSpPr>
          <p:nvPr/>
        </p:nvSpPr>
        <p:spPr>
          <a:xfrm>
            <a:off x="762000" y="5434013"/>
            <a:ext cx="7772400" cy="66198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 smtClean="0">
                <a:solidFill>
                  <a:schemeClr val="tx2"/>
                </a:solidFill>
              </a:rPr>
              <a:t>With the contribution of: </a:t>
            </a:r>
            <a:r>
              <a:rPr lang="en-US" dirty="0" smtClean="0">
                <a:solidFill>
                  <a:schemeClr val="tx2"/>
                </a:solidFill>
              </a:rPr>
              <a:t/>
            </a:r>
            <a:br>
              <a:rPr lang="en-US" dirty="0" smtClean="0">
                <a:solidFill>
                  <a:schemeClr val="tx2"/>
                </a:solidFill>
              </a:rPr>
            </a:br>
            <a:r>
              <a:rPr lang="en-US" dirty="0" smtClean="0">
                <a:solidFill>
                  <a:schemeClr val="tx2"/>
                </a:solidFill>
              </a:rPr>
              <a:t>Ewald Effinger, </a:t>
            </a:r>
            <a:r>
              <a:rPr lang="da-DK" dirty="0" smtClean="0">
                <a:solidFill>
                  <a:schemeClr val="tx2"/>
                </a:solidFill>
              </a:rPr>
              <a:t>Jiri Kral, Stephane </a:t>
            </a:r>
            <a:r>
              <a:rPr lang="da-DK" dirty="0">
                <a:solidFill>
                  <a:schemeClr val="tx2"/>
                </a:solidFill>
              </a:rPr>
              <a:t>Bart </a:t>
            </a:r>
            <a:r>
              <a:rPr lang="da-DK" dirty="0" smtClean="0">
                <a:solidFill>
                  <a:schemeClr val="tx2"/>
                </a:solidFill>
              </a:rPr>
              <a:t>Pedersen, and Chen Xu</a:t>
            </a:r>
            <a:endParaRPr lang="en-US" dirty="0" smtClean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Some examples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2984"/>
            <a:ext cx="8229600" cy="4191016"/>
          </a:xfrm>
        </p:spPr>
        <p:txBody>
          <a:bodyPr>
            <a:normAutofit fontScale="70000" lnSpcReduction="20000"/>
          </a:bodyPr>
          <a:lstStyle/>
          <a:p>
            <a:r>
              <a:rPr lang="en-GB" dirty="0" smtClean="0"/>
              <a:t>Single on-board FPGA:</a:t>
            </a:r>
          </a:p>
          <a:p>
            <a:pPr lvl="1"/>
            <a:r>
              <a:rPr lang="en-GB" dirty="0" smtClean="0"/>
              <a:t>Scope and histogram in parallel for all channels</a:t>
            </a:r>
            <a:br>
              <a:rPr lang="en-GB" dirty="0" smtClean="0"/>
            </a:br>
            <a:r>
              <a:rPr lang="en-GB" dirty="0" smtClean="0"/>
              <a:t>(without splitting the analogue signal)</a:t>
            </a:r>
          </a:p>
          <a:p>
            <a:pPr lvl="1"/>
            <a:r>
              <a:rPr lang="en-GB" dirty="0" smtClean="0"/>
              <a:t>Continuous histograms</a:t>
            </a:r>
          </a:p>
          <a:p>
            <a:pPr lvl="1"/>
            <a:endParaRPr lang="en-GB" dirty="0" smtClean="0"/>
          </a:p>
          <a:p>
            <a:r>
              <a:rPr lang="en-GB" dirty="0" smtClean="0"/>
              <a:t>Dual DDR3 memories:</a:t>
            </a:r>
          </a:p>
          <a:p>
            <a:pPr lvl="1"/>
            <a:r>
              <a:rPr lang="en-GB" dirty="0" smtClean="0"/>
              <a:t>4000 </a:t>
            </a:r>
            <a:r>
              <a:rPr lang="en-GB" dirty="0"/>
              <a:t>LHC turns waveform of all bunches</a:t>
            </a:r>
          </a:p>
          <a:p>
            <a:pPr lvl="1"/>
            <a:r>
              <a:rPr lang="en-GB" dirty="0"/>
              <a:t>14 m LHC turns waveform in single bunch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GB" sz="2300" dirty="0" smtClean="0"/>
              <a:t>Note: it will take a few minutes </a:t>
            </a:r>
            <a:r>
              <a:rPr lang="en-GB" sz="2300" dirty="0" smtClean="0"/>
              <a:t>(~ 5 m) to readout the complete waveform </a:t>
            </a:r>
            <a:endParaRPr lang="en-GB" dirty="0" smtClean="0"/>
          </a:p>
          <a:p>
            <a:pPr lvl="1"/>
            <a:endParaRPr lang="en-GB" dirty="0" smtClean="0"/>
          </a:p>
          <a:p>
            <a:pPr marL="0" indent="0">
              <a:buNone/>
            </a:pPr>
            <a:r>
              <a:rPr lang="en-GB" dirty="0" smtClean="0"/>
              <a:t>Long term possibilities:</a:t>
            </a:r>
            <a:endParaRPr lang="en-GB" dirty="0"/>
          </a:p>
          <a:p>
            <a:r>
              <a:rPr lang="en-GB" dirty="0"/>
              <a:t>C</a:t>
            </a:r>
            <a:r>
              <a:rPr lang="en-GB" dirty="0" smtClean="0"/>
              <a:t>onnect to BIS</a:t>
            </a:r>
          </a:p>
          <a:p>
            <a:r>
              <a:rPr lang="en-GB" dirty="0" smtClean="0"/>
              <a:t>… completely BI owned system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christos.zamantzas@cern.ch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GB" noProof="0" smtClean="0"/>
              <a:pPr/>
              <a:t>10</a:t>
            </a:fld>
            <a:endParaRPr lang="en-GB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07/03/2017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259905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Deployment/Future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dirty="0" smtClean="0"/>
              <a:t>Already a prototype installation in the </a:t>
            </a:r>
            <a:r>
              <a:rPr lang="en-GB" dirty="0" smtClean="0"/>
              <a:t>lab</a:t>
            </a:r>
          </a:p>
          <a:p>
            <a:pPr lvl="1"/>
            <a:r>
              <a:rPr lang="en-GB" dirty="0" smtClean="0"/>
              <a:t>Major features available in firmware and server</a:t>
            </a:r>
          </a:p>
          <a:p>
            <a:pPr lvl="1"/>
            <a:r>
              <a:rPr lang="en-GB" dirty="0" smtClean="0"/>
              <a:t>Expert GUI available for the histogram and waveform</a:t>
            </a:r>
            <a:endParaRPr lang="en-GB" dirty="0" smtClean="0"/>
          </a:p>
          <a:p>
            <a:r>
              <a:rPr lang="en-GB" dirty="0" smtClean="0"/>
              <a:t>First deployment at LSS1 of SPS</a:t>
            </a:r>
          </a:p>
          <a:p>
            <a:r>
              <a:rPr lang="en-GB" dirty="0" smtClean="0"/>
              <a:t>Four more mid-2017 </a:t>
            </a:r>
          </a:p>
          <a:p>
            <a:pPr lvl="1"/>
            <a:r>
              <a:rPr lang="en-GB" dirty="0" smtClean="0"/>
              <a:t>locations to be decided</a:t>
            </a:r>
          </a:p>
          <a:p>
            <a:endParaRPr lang="en-GB" dirty="0"/>
          </a:p>
          <a:p>
            <a:r>
              <a:rPr lang="en-GB" dirty="0" smtClean="0"/>
              <a:t>Gradually add features in firmware and </a:t>
            </a:r>
            <a:r>
              <a:rPr lang="en-GB" dirty="0" smtClean="0"/>
              <a:t>server</a:t>
            </a:r>
          </a:p>
          <a:p>
            <a:pPr lvl="1"/>
            <a:r>
              <a:rPr lang="en-GB" dirty="0" smtClean="0"/>
              <a:t>Add settings and more features</a:t>
            </a:r>
          </a:p>
          <a:p>
            <a:pPr lvl="1"/>
            <a:r>
              <a:rPr lang="en-GB" dirty="0" smtClean="0"/>
              <a:t>Add monitoring of the system</a:t>
            </a:r>
          </a:p>
          <a:p>
            <a:pPr lvl="1"/>
            <a:r>
              <a:rPr lang="en-GB" dirty="0" smtClean="0"/>
              <a:t>Connect to the Logging and PM servers</a:t>
            </a:r>
            <a:endParaRPr lang="en-GB" dirty="0" smtClean="0"/>
          </a:p>
          <a:p>
            <a:pPr lvl="1"/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christos.zamantzas@cern.ch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GB" noProof="0" smtClean="0"/>
              <a:pPr/>
              <a:t>11</a:t>
            </a:fld>
            <a:endParaRPr lang="en-GB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07/03/2017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3710092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FF0000"/>
                </a:solidFill>
              </a:rPr>
              <a:t>Thank you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Current Installations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 07/03/2017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83464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Diamond types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2984"/>
            <a:ext cx="4038600" cy="5072098"/>
          </a:xfrm>
        </p:spPr>
        <p:txBody>
          <a:bodyPr>
            <a:normAutofit/>
          </a:bodyPr>
          <a:lstStyle/>
          <a:p>
            <a:r>
              <a:rPr lang="en-GB" dirty="0" smtClean="0"/>
              <a:t>CIVIDEC</a:t>
            </a:r>
          </a:p>
          <a:p>
            <a:pPr lvl="1"/>
            <a:r>
              <a:rPr lang="en-GB" dirty="0" smtClean="0"/>
              <a:t>Pt. 2,8 | Pt. 6 | Pt. 7 – total 8 detectors</a:t>
            </a:r>
          </a:p>
          <a:p>
            <a:pPr lvl="1"/>
            <a:r>
              <a:rPr lang="en-GB" dirty="0" smtClean="0"/>
              <a:t>Copper cables</a:t>
            </a:r>
          </a:p>
          <a:p>
            <a:pPr lvl="1"/>
            <a:endParaRPr lang="en-GB" dirty="0"/>
          </a:p>
          <a:p>
            <a:pPr lvl="1"/>
            <a:endParaRPr lang="en-GB" dirty="0" smtClean="0"/>
          </a:p>
          <a:p>
            <a:r>
              <a:rPr lang="en-GB" dirty="0" smtClean="0"/>
              <a:t>BCM1F</a:t>
            </a:r>
          </a:p>
          <a:p>
            <a:pPr lvl="1"/>
            <a:r>
              <a:rPr lang="en-GB" dirty="0" smtClean="0"/>
              <a:t>Pt. 4 </a:t>
            </a:r>
            <a:br>
              <a:rPr lang="en-GB" dirty="0" smtClean="0"/>
            </a:br>
            <a:r>
              <a:rPr lang="en-GB" dirty="0" smtClean="0"/>
              <a:t>– total 4 detectors</a:t>
            </a:r>
          </a:p>
          <a:p>
            <a:pPr lvl="1"/>
            <a:r>
              <a:rPr lang="en-GB" dirty="0" err="1" smtClean="0"/>
              <a:t>Fiber</a:t>
            </a:r>
            <a:r>
              <a:rPr lang="en-GB" dirty="0" smtClean="0"/>
              <a:t> (analogue)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christos.zamantzas@cern.ch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GB" noProof="0" smtClean="0"/>
              <a:pPr/>
              <a:t>3</a:t>
            </a:fld>
            <a:endParaRPr lang="en-GB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07/03/2017</a:t>
            </a:r>
            <a:endParaRPr lang="en-GB" dirty="0"/>
          </a:p>
        </p:txBody>
      </p:sp>
      <p:grpSp>
        <p:nvGrpSpPr>
          <p:cNvPr id="44" name="Group 43"/>
          <p:cNvGrpSpPr/>
          <p:nvPr/>
        </p:nvGrpSpPr>
        <p:grpSpPr>
          <a:xfrm>
            <a:off x="4800600" y="838200"/>
            <a:ext cx="4103381" cy="2438400"/>
            <a:chOff x="457200" y="1611313"/>
            <a:chExt cx="8229600" cy="4525963"/>
          </a:xfrm>
        </p:grpSpPr>
        <p:pic>
          <p:nvPicPr>
            <p:cNvPr id="7" name="Content Placeholder 3" descr="A1 DBLM20.jpg"/>
            <p:cNvPicPr>
              <a:picLocks noChangeAspect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-22982" b="-22982"/>
            <a:stretch>
              <a:fillRect/>
            </a:stretch>
          </p:blipFill>
          <p:spPr>
            <a:xfrm>
              <a:off x="457200" y="1611313"/>
              <a:ext cx="8229600" cy="4525963"/>
            </a:xfrm>
            <a:prstGeom prst="rect">
              <a:avLst/>
            </a:prstGeom>
          </p:spPr>
        </p:pic>
        <p:grpSp>
          <p:nvGrpSpPr>
            <p:cNvPr id="8" name="Group 7"/>
            <p:cNvGrpSpPr/>
            <p:nvPr/>
          </p:nvGrpSpPr>
          <p:grpSpPr>
            <a:xfrm>
              <a:off x="4073525" y="2578098"/>
              <a:ext cx="1279523" cy="2220839"/>
              <a:chOff x="4073525" y="2578098"/>
              <a:chExt cx="1279523" cy="2220839"/>
            </a:xfrm>
          </p:grpSpPr>
          <p:pic>
            <p:nvPicPr>
              <p:cNvPr id="9" name="Picture 8" descr="Screen Shot 2014-04-01 at 17.29.06.png"/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flipV="1">
                <a:off x="4356100" y="2578098"/>
                <a:ext cx="656167" cy="1191131"/>
              </a:xfrm>
              <a:prstGeom prst="rect">
                <a:avLst/>
              </a:prstGeom>
            </p:spPr>
          </p:pic>
          <p:pic>
            <p:nvPicPr>
              <p:cNvPr id="10" name="Picture 9" descr="Screen Shot 2014-04-01 at 17.29.57.png"/>
              <p:cNvPicPr>
                <a:picLocks noChangeAspect="1"/>
              </p:cNvPicPr>
              <p:nvPr/>
            </p:nvPicPr>
            <p:blipFill rotWithShape="1">
              <a:blip r:embed="rId4" cstate="print">
                <a:alphaModFix amt="49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5754" t="1" b="-1"/>
              <a:stretch/>
            </p:blipFill>
            <p:spPr>
              <a:xfrm>
                <a:off x="4073525" y="3514725"/>
                <a:ext cx="195262" cy="182611"/>
              </a:xfrm>
              <a:prstGeom prst="rect">
                <a:avLst/>
              </a:prstGeom>
            </p:spPr>
          </p:pic>
          <p:cxnSp>
            <p:nvCxnSpPr>
              <p:cNvPr id="11" name="Straight Connector 10"/>
              <p:cNvCxnSpPr/>
              <p:nvPr/>
            </p:nvCxnSpPr>
            <p:spPr>
              <a:xfrm flipV="1">
                <a:off x="5353048" y="4768410"/>
                <a:ext cx="0" cy="30527"/>
              </a:xfrm>
              <a:prstGeom prst="line">
                <a:avLst/>
              </a:prstGeom>
              <a:ln w="9525">
                <a:prstDash val="sysDash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pic>
        <p:nvPicPr>
          <p:cNvPr id="45" name="Picture 44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333" r="27501" b="45556"/>
          <a:stretch/>
        </p:blipFill>
        <p:spPr>
          <a:xfrm>
            <a:off x="5029200" y="3276600"/>
            <a:ext cx="3483028" cy="28926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2217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Electronic types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err="1" smtClean="0"/>
              <a:t>LeCroy</a:t>
            </a:r>
            <a:r>
              <a:rPr lang="en-GB" dirty="0" smtClean="0"/>
              <a:t> scopes</a:t>
            </a:r>
          </a:p>
          <a:p>
            <a:pPr lvl="1"/>
            <a:r>
              <a:rPr lang="en-GB" dirty="0" smtClean="0"/>
              <a:t>Custom BI FESA server </a:t>
            </a:r>
          </a:p>
          <a:p>
            <a:r>
              <a:rPr lang="en-GB" dirty="0" smtClean="0"/>
              <a:t>ROSY </a:t>
            </a:r>
            <a:r>
              <a:rPr lang="en-GB" dirty="0"/>
              <a:t>System</a:t>
            </a:r>
            <a:endParaRPr lang="en-GB" dirty="0" smtClean="0"/>
          </a:p>
          <a:p>
            <a:pPr lvl="1"/>
            <a:r>
              <a:rPr lang="en-GB" dirty="0" smtClean="0"/>
              <a:t>2 </a:t>
            </a:r>
            <a:r>
              <a:rPr lang="en-GB" dirty="0"/>
              <a:t>sets of 4-channel picosecond-resolution oscilloscopes, </a:t>
            </a:r>
            <a:r>
              <a:rPr lang="en-GB" dirty="0" smtClean="0"/>
              <a:t>first </a:t>
            </a:r>
            <a:r>
              <a:rPr lang="en-GB" dirty="0"/>
              <a:t>for waveform digitization, </a:t>
            </a:r>
            <a:r>
              <a:rPr lang="en-GB" dirty="0" smtClean="0"/>
              <a:t>second </a:t>
            </a:r>
            <a:r>
              <a:rPr lang="en-GB" dirty="0"/>
              <a:t>with </a:t>
            </a:r>
            <a:r>
              <a:rPr lang="en-GB" dirty="0" smtClean="0"/>
              <a:t>FPGA </a:t>
            </a:r>
            <a:r>
              <a:rPr lang="en-GB" dirty="0"/>
              <a:t>for online time-loss histograms. </a:t>
            </a:r>
            <a:endParaRPr lang="en-GB" dirty="0" smtClean="0"/>
          </a:p>
          <a:p>
            <a:pPr lvl="1"/>
            <a:r>
              <a:rPr lang="en-GB" dirty="0"/>
              <a:t>E</a:t>
            </a:r>
            <a:r>
              <a:rPr lang="en-GB" dirty="0" smtClean="0"/>
              <a:t>mbedded </a:t>
            </a:r>
            <a:r>
              <a:rPr lang="en-GB" dirty="0"/>
              <a:t>PC with Linux server </a:t>
            </a:r>
            <a:r>
              <a:rPr lang="en-GB" dirty="0" smtClean="0"/>
              <a:t>for </a:t>
            </a:r>
            <a:r>
              <a:rPr lang="en-GB" dirty="0"/>
              <a:t>device configuration and data output.</a:t>
            </a:r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christos.zamantzas@cern.ch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GB" noProof="0" smtClean="0"/>
              <a:pPr/>
              <a:t>4</a:t>
            </a:fld>
            <a:endParaRPr lang="en-GB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07/03/2017</a:t>
            </a:r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6400" y="1219200"/>
            <a:ext cx="1475407" cy="127748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3393" y="5268060"/>
            <a:ext cx="4581267" cy="82794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573"/>
          <a:stretch/>
        </p:blipFill>
        <p:spPr>
          <a:xfrm>
            <a:off x="2652212" y="5146732"/>
            <a:ext cx="1453321" cy="9492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7252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Some User Cases 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Direct waveform output to IQC triggered by beam-injection pre-pulse (Pt2,Pt8)</a:t>
            </a:r>
          </a:p>
          <a:p>
            <a:r>
              <a:rPr lang="en-US" dirty="0"/>
              <a:t>Sub-minute </a:t>
            </a:r>
            <a:r>
              <a:rPr lang="en-US" dirty="0" smtClean="0"/>
              <a:t>continuous </a:t>
            </a:r>
            <a:r>
              <a:rPr lang="en-US" dirty="0"/>
              <a:t>beam loss waveforms with bunch-resolving compatible sampling rate</a:t>
            </a:r>
          </a:p>
          <a:p>
            <a:r>
              <a:rPr lang="en-US" dirty="0" smtClean="0"/>
              <a:t>Level triggered </a:t>
            </a:r>
            <a:r>
              <a:rPr lang="en-US" dirty="0"/>
              <a:t>waveform acquisition as fast UFO-buster in Pt7</a:t>
            </a:r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christos.zamantzas@cern.ch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GB" noProof="0" smtClean="0"/>
              <a:pPr/>
              <a:t>5</a:t>
            </a:fld>
            <a:endParaRPr lang="en-GB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07/03/2017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2363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VFC/ADC electronics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Standardisation and long term maintenance 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 07/03/2017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58049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VFC-HD Carrier module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christos.zamantzas@cern.ch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GB" noProof="0" smtClean="0"/>
              <a:pPr/>
              <a:t>7</a:t>
            </a:fld>
            <a:endParaRPr lang="en-GB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07/03/2017</a:t>
            </a:r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6947" b="98465" l="7208" r="97214">
                        <a14:foregroundMark x1="35796" y1="44992" x2="35796" y2="44992"/>
                        <a14:foregroundMark x1="32283" y1="13086" x2="32283" y2="13086"/>
                        <a14:foregroundMark x1="34464" y1="44992" x2="34464" y2="44992"/>
                        <a14:foregroundMark x1="35130" y1="45880" x2="35130" y2="45880"/>
                        <a14:foregroundMark x1="60327" y1="10501" x2="60327" y2="10501"/>
                        <a14:foregroundMark x1="31072" y1="82068" x2="31072" y2="82068"/>
                        <a14:foregroundMark x1="28528" y1="81987" x2="28528" y2="81987"/>
                        <a14:foregroundMark x1="35251" y1="50727" x2="35251" y2="50727"/>
                        <a14:foregroundMark x1="26772" y1="81987" x2="26772" y2="81987"/>
                        <a14:foregroundMark x1="34343" y1="9451" x2="34343" y2="9451"/>
                        <a14:foregroundMark x1="29194" y1="9289" x2="29194" y2="9289"/>
                        <a14:foregroundMark x1="18171" y1="11389" x2="18171" y2="11389"/>
                        <a14:foregroundMark x1="17505" y1="13489" x2="17505" y2="13489"/>
                        <a14:foregroundMark x1="16959" y1="12924" x2="16959" y2="12924"/>
                        <a14:foregroundMark x1="55300" y1="8885" x2="55300" y2="8885"/>
                        <a14:foregroundMark x1="57904" y1="8885" x2="57904" y2="8885"/>
                        <a14:foregroundMark x1="50333" y1="8885" x2="50333" y2="8885"/>
                        <a14:foregroundMark x1="39976" y1="13166" x2="39976" y2="13166"/>
                        <a14:backgroundMark x1="18474" y1="90145" x2="18474" y2="9014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922345" y="1945463"/>
            <a:ext cx="4808943" cy="3606707"/>
          </a:xfrm>
          <a:prstGeom prst="rect">
            <a:avLst/>
          </a:prstGeom>
        </p:spPr>
      </p:pic>
      <p:grpSp>
        <p:nvGrpSpPr>
          <p:cNvPr id="8" name="Group 7"/>
          <p:cNvGrpSpPr/>
          <p:nvPr/>
        </p:nvGrpSpPr>
        <p:grpSpPr>
          <a:xfrm>
            <a:off x="304800" y="2036554"/>
            <a:ext cx="2917674" cy="932425"/>
            <a:chOff x="1487465" y="1960354"/>
            <a:chExt cx="2917674" cy="932425"/>
          </a:xfrm>
        </p:grpSpPr>
        <p:sp>
          <p:nvSpPr>
            <p:cNvPr id="9" name="Rectangle 8"/>
            <p:cNvSpPr/>
            <p:nvPr/>
          </p:nvSpPr>
          <p:spPr>
            <a:xfrm>
              <a:off x="1487465" y="1960354"/>
              <a:ext cx="1815452" cy="932425"/>
            </a:xfrm>
            <a:prstGeom prst="rect">
              <a:avLst/>
            </a:prstGeom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 smtClean="0"/>
                <a:t>Beam Synchronous Timing</a:t>
              </a:r>
              <a:endParaRPr lang="en-GB" dirty="0"/>
            </a:p>
          </p:txBody>
        </p:sp>
        <p:cxnSp>
          <p:nvCxnSpPr>
            <p:cNvPr id="10" name="Straight Arrow Connector 9"/>
            <p:cNvCxnSpPr>
              <a:stCxn id="9" idx="3"/>
            </p:cNvCxnSpPr>
            <p:nvPr/>
          </p:nvCxnSpPr>
          <p:spPr>
            <a:xfrm>
              <a:off x="3302917" y="2426567"/>
              <a:ext cx="1102222" cy="22957"/>
            </a:xfrm>
            <a:prstGeom prst="straightConnector1">
              <a:avLst/>
            </a:prstGeom>
            <a:ln w="508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" name="Group 10"/>
          <p:cNvGrpSpPr/>
          <p:nvPr/>
        </p:nvGrpSpPr>
        <p:grpSpPr>
          <a:xfrm>
            <a:off x="304800" y="2739307"/>
            <a:ext cx="2870953" cy="1038527"/>
            <a:chOff x="1487465" y="2663107"/>
            <a:chExt cx="2870953" cy="1038527"/>
          </a:xfrm>
        </p:grpSpPr>
        <p:sp>
          <p:nvSpPr>
            <p:cNvPr id="12" name="Rectangle 11"/>
            <p:cNvSpPr/>
            <p:nvPr/>
          </p:nvSpPr>
          <p:spPr>
            <a:xfrm>
              <a:off x="1487465" y="3078858"/>
              <a:ext cx="1849727" cy="622776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 smtClean="0"/>
                <a:t>Ethernet (White Rabbit) </a:t>
              </a:r>
              <a:endParaRPr lang="en-GB" dirty="0"/>
            </a:p>
          </p:txBody>
        </p:sp>
        <p:cxnSp>
          <p:nvCxnSpPr>
            <p:cNvPr id="13" name="Straight Arrow Connector 12"/>
            <p:cNvCxnSpPr>
              <a:stCxn id="12" idx="3"/>
            </p:cNvCxnSpPr>
            <p:nvPr/>
          </p:nvCxnSpPr>
          <p:spPr>
            <a:xfrm flipV="1">
              <a:off x="3337192" y="2663107"/>
              <a:ext cx="1021226" cy="727139"/>
            </a:xfrm>
            <a:prstGeom prst="straightConnector1">
              <a:avLst/>
            </a:prstGeom>
            <a:ln w="508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" name="Group 13"/>
          <p:cNvGrpSpPr/>
          <p:nvPr/>
        </p:nvGrpSpPr>
        <p:grpSpPr>
          <a:xfrm>
            <a:off x="283873" y="3721136"/>
            <a:ext cx="2907454" cy="1558055"/>
            <a:chOff x="1466538" y="3644936"/>
            <a:chExt cx="2907454" cy="1558055"/>
          </a:xfrm>
        </p:grpSpPr>
        <p:sp>
          <p:nvSpPr>
            <p:cNvPr id="15" name="Rectangle 14"/>
            <p:cNvSpPr/>
            <p:nvPr/>
          </p:nvSpPr>
          <p:spPr>
            <a:xfrm>
              <a:off x="1466538" y="4353925"/>
              <a:ext cx="1849727" cy="849066"/>
            </a:xfrm>
            <a:prstGeom prst="rect">
              <a:avLst/>
            </a:prstGeom>
            <a:solidFill>
              <a:srgbClr val="92D050"/>
            </a:solidFill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 smtClean="0"/>
                <a:t>4 SFP for fast connections to the Front-ends</a:t>
              </a:r>
            </a:p>
          </p:txBody>
        </p:sp>
        <p:cxnSp>
          <p:nvCxnSpPr>
            <p:cNvPr id="16" name="Straight Arrow Connector 15"/>
            <p:cNvCxnSpPr>
              <a:stCxn id="15" idx="3"/>
            </p:cNvCxnSpPr>
            <p:nvPr/>
          </p:nvCxnSpPr>
          <p:spPr>
            <a:xfrm flipV="1">
              <a:off x="3316265" y="3644936"/>
              <a:ext cx="1057727" cy="1133522"/>
            </a:xfrm>
            <a:prstGeom prst="straightConnector1">
              <a:avLst/>
            </a:prstGeom>
            <a:ln w="50800">
              <a:solidFill>
                <a:srgbClr val="92D05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7" name="Group 16"/>
          <p:cNvGrpSpPr/>
          <p:nvPr/>
        </p:nvGrpSpPr>
        <p:grpSpPr>
          <a:xfrm>
            <a:off x="3529115" y="4908504"/>
            <a:ext cx="1576285" cy="1416096"/>
            <a:chOff x="4711780" y="4832304"/>
            <a:chExt cx="1576285" cy="1416096"/>
          </a:xfrm>
        </p:grpSpPr>
        <p:sp>
          <p:nvSpPr>
            <p:cNvPr id="18" name="Rectangle 17"/>
            <p:cNvSpPr/>
            <p:nvPr/>
          </p:nvSpPr>
          <p:spPr>
            <a:xfrm>
              <a:off x="4711780" y="5766514"/>
              <a:ext cx="1576285" cy="481886"/>
            </a:xfrm>
            <a:prstGeom prst="rect">
              <a:avLst/>
            </a:prstGeom>
            <a:solidFill>
              <a:srgbClr val="92D050"/>
            </a:solidFill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 smtClean="0"/>
                <a:t>HPC-FMC slot</a:t>
              </a:r>
            </a:p>
          </p:txBody>
        </p:sp>
        <p:cxnSp>
          <p:nvCxnSpPr>
            <p:cNvPr id="19" name="Straight Arrow Connector 18"/>
            <p:cNvCxnSpPr>
              <a:stCxn id="18" idx="0"/>
            </p:cNvCxnSpPr>
            <p:nvPr/>
          </p:nvCxnSpPr>
          <p:spPr>
            <a:xfrm flipH="1" flipV="1">
              <a:off x="5132654" y="4832304"/>
              <a:ext cx="367269" cy="934210"/>
            </a:xfrm>
            <a:prstGeom prst="straightConnector1">
              <a:avLst/>
            </a:prstGeom>
            <a:ln w="50800">
              <a:solidFill>
                <a:srgbClr val="92D05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" name="Group 19"/>
          <p:cNvGrpSpPr/>
          <p:nvPr/>
        </p:nvGrpSpPr>
        <p:grpSpPr>
          <a:xfrm>
            <a:off x="5798814" y="5080713"/>
            <a:ext cx="2996584" cy="677541"/>
            <a:chOff x="6981479" y="5004513"/>
            <a:chExt cx="2996584" cy="677541"/>
          </a:xfrm>
        </p:grpSpPr>
        <p:sp>
          <p:nvSpPr>
            <p:cNvPr id="21" name="Rectangle 20"/>
            <p:cNvSpPr/>
            <p:nvPr/>
          </p:nvSpPr>
          <p:spPr>
            <a:xfrm>
              <a:off x="7507265" y="5004513"/>
              <a:ext cx="2470798" cy="677541"/>
            </a:xfrm>
            <a:prstGeom prst="rect">
              <a:avLst/>
            </a:prstGeom>
            <a:solidFill>
              <a:srgbClr val="92D050"/>
            </a:solidFill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 smtClean="0"/>
                <a:t>Rear Transition Module connection</a:t>
              </a:r>
            </a:p>
          </p:txBody>
        </p:sp>
        <p:cxnSp>
          <p:nvCxnSpPr>
            <p:cNvPr id="22" name="Straight Arrow Connector 21"/>
            <p:cNvCxnSpPr>
              <a:stCxn id="21" idx="1"/>
            </p:cNvCxnSpPr>
            <p:nvPr/>
          </p:nvCxnSpPr>
          <p:spPr>
            <a:xfrm flipH="1" flipV="1">
              <a:off x="6981479" y="5154562"/>
              <a:ext cx="525786" cy="188722"/>
            </a:xfrm>
            <a:prstGeom prst="straightConnector1">
              <a:avLst/>
            </a:prstGeom>
            <a:ln w="50800">
              <a:solidFill>
                <a:srgbClr val="92D05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3" name="Group 22"/>
          <p:cNvGrpSpPr/>
          <p:nvPr/>
        </p:nvGrpSpPr>
        <p:grpSpPr>
          <a:xfrm>
            <a:off x="4831018" y="1910731"/>
            <a:ext cx="2385904" cy="1135513"/>
            <a:chOff x="6013683" y="1834531"/>
            <a:chExt cx="2385904" cy="1135513"/>
          </a:xfrm>
        </p:grpSpPr>
        <p:sp>
          <p:nvSpPr>
            <p:cNvPr id="24" name="Rectangle 23"/>
            <p:cNvSpPr/>
            <p:nvPr/>
          </p:nvSpPr>
          <p:spPr>
            <a:xfrm>
              <a:off x="7510081" y="1834531"/>
              <a:ext cx="889506" cy="481886"/>
            </a:xfrm>
            <a:prstGeom prst="rect">
              <a:avLst/>
            </a:prstGeom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 smtClean="0"/>
                <a:t>DDR3</a:t>
              </a:r>
            </a:p>
          </p:txBody>
        </p:sp>
        <p:cxnSp>
          <p:nvCxnSpPr>
            <p:cNvPr id="25" name="Straight Arrow Connector 24"/>
            <p:cNvCxnSpPr/>
            <p:nvPr/>
          </p:nvCxnSpPr>
          <p:spPr>
            <a:xfrm flipH="1">
              <a:off x="6013683" y="1961058"/>
              <a:ext cx="1652293" cy="1008986"/>
            </a:xfrm>
            <a:prstGeom prst="straightConnector1">
              <a:avLst/>
            </a:prstGeom>
            <a:ln w="508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6" name="Group 25"/>
          <p:cNvGrpSpPr/>
          <p:nvPr/>
        </p:nvGrpSpPr>
        <p:grpSpPr>
          <a:xfrm>
            <a:off x="4831018" y="4035538"/>
            <a:ext cx="3731958" cy="841262"/>
            <a:chOff x="6013683" y="3959338"/>
            <a:chExt cx="3731958" cy="841262"/>
          </a:xfrm>
        </p:grpSpPr>
        <p:sp>
          <p:nvSpPr>
            <p:cNvPr id="27" name="Rectangle 26"/>
            <p:cNvSpPr/>
            <p:nvPr/>
          </p:nvSpPr>
          <p:spPr>
            <a:xfrm>
              <a:off x="7964465" y="4249563"/>
              <a:ext cx="1781176" cy="551037"/>
            </a:xfrm>
            <a:prstGeom prst="rect">
              <a:avLst/>
            </a:prstGeom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 smtClean="0"/>
                <a:t>ARRIA V FPGA</a:t>
              </a:r>
            </a:p>
          </p:txBody>
        </p:sp>
        <p:cxnSp>
          <p:nvCxnSpPr>
            <p:cNvPr id="28" name="Straight Arrow Connector 27"/>
            <p:cNvCxnSpPr>
              <a:stCxn id="27" idx="1"/>
            </p:cNvCxnSpPr>
            <p:nvPr/>
          </p:nvCxnSpPr>
          <p:spPr>
            <a:xfrm flipH="1" flipV="1">
              <a:off x="6013683" y="3959338"/>
              <a:ext cx="1950782" cy="565744"/>
            </a:xfrm>
            <a:prstGeom prst="straightConnector1">
              <a:avLst/>
            </a:prstGeom>
            <a:ln w="508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9" name="Group 28"/>
          <p:cNvGrpSpPr/>
          <p:nvPr/>
        </p:nvGrpSpPr>
        <p:grpSpPr>
          <a:xfrm>
            <a:off x="5798814" y="2527317"/>
            <a:ext cx="2887986" cy="574011"/>
            <a:chOff x="6981479" y="2451117"/>
            <a:chExt cx="2887986" cy="574011"/>
          </a:xfrm>
        </p:grpSpPr>
        <p:sp>
          <p:nvSpPr>
            <p:cNvPr id="30" name="Rectangle 29"/>
            <p:cNvSpPr/>
            <p:nvPr/>
          </p:nvSpPr>
          <p:spPr>
            <a:xfrm>
              <a:off x="8164733" y="2451117"/>
              <a:ext cx="1704732" cy="574011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 smtClean="0"/>
                <a:t>VME64x interface</a:t>
              </a:r>
            </a:p>
          </p:txBody>
        </p:sp>
        <p:cxnSp>
          <p:nvCxnSpPr>
            <p:cNvPr id="31" name="Straight Arrow Connector 30"/>
            <p:cNvCxnSpPr>
              <a:stCxn id="30" idx="1"/>
            </p:cNvCxnSpPr>
            <p:nvPr/>
          </p:nvCxnSpPr>
          <p:spPr>
            <a:xfrm flipH="1">
              <a:off x="6981479" y="2738123"/>
              <a:ext cx="1183254" cy="287005"/>
            </a:xfrm>
            <a:prstGeom prst="straightConnector1">
              <a:avLst/>
            </a:prstGeom>
            <a:ln w="508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8" name="Group 37"/>
          <p:cNvGrpSpPr/>
          <p:nvPr/>
        </p:nvGrpSpPr>
        <p:grpSpPr>
          <a:xfrm>
            <a:off x="5798812" y="3466446"/>
            <a:ext cx="3148986" cy="651833"/>
            <a:chOff x="6829077" y="4965760"/>
            <a:chExt cx="3148986" cy="651833"/>
          </a:xfrm>
        </p:grpSpPr>
        <p:sp>
          <p:nvSpPr>
            <p:cNvPr id="39" name="Rectangle 38"/>
            <p:cNvSpPr/>
            <p:nvPr/>
          </p:nvSpPr>
          <p:spPr>
            <a:xfrm>
              <a:off x="7507265" y="4965760"/>
              <a:ext cx="2470798" cy="651833"/>
            </a:xfrm>
            <a:prstGeom prst="rect">
              <a:avLst/>
            </a:prstGeom>
            <a:solidFill>
              <a:srgbClr val="92D050"/>
            </a:solidFill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 smtClean="0"/>
                <a:t>P0 User defined connection</a:t>
              </a:r>
            </a:p>
          </p:txBody>
        </p:sp>
        <p:cxnSp>
          <p:nvCxnSpPr>
            <p:cNvPr id="40" name="Straight Arrow Connector 39"/>
            <p:cNvCxnSpPr>
              <a:stCxn id="39" idx="1"/>
            </p:cNvCxnSpPr>
            <p:nvPr/>
          </p:nvCxnSpPr>
          <p:spPr>
            <a:xfrm flipH="1">
              <a:off x="6829077" y="5291677"/>
              <a:ext cx="678188" cy="71863"/>
            </a:xfrm>
            <a:prstGeom prst="straightConnector1">
              <a:avLst/>
            </a:prstGeom>
            <a:ln w="50800">
              <a:solidFill>
                <a:srgbClr val="92D05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TextBox 2"/>
          <p:cNvSpPr txBox="1"/>
          <p:nvPr/>
        </p:nvSpPr>
        <p:spPr>
          <a:xfrm>
            <a:off x="533400" y="1143000"/>
            <a:ext cx="67117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BE-BI development as the future carrier board for most of its systems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01251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FMC-1000 Mezzanine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FMC-HPC </a:t>
            </a:r>
            <a:r>
              <a:rPr lang="en-GB" dirty="0"/>
              <a:t>module with </a:t>
            </a:r>
            <a:endParaRPr lang="en-GB" dirty="0" smtClean="0"/>
          </a:p>
          <a:p>
            <a:pPr lvl="1"/>
            <a:r>
              <a:rPr lang="en-GB" dirty="0" smtClean="0"/>
              <a:t>2x1000 </a:t>
            </a:r>
            <a:r>
              <a:rPr lang="en-GB" dirty="0"/>
              <a:t>MSPS 14-bit ADCs, </a:t>
            </a:r>
            <a:endParaRPr lang="en-GB" dirty="0" smtClean="0"/>
          </a:p>
          <a:p>
            <a:pPr lvl="1"/>
            <a:r>
              <a:rPr lang="en-GB" dirty="0" smtClean="0"/>
              <a:t>2x1000 </a:t>
            </a:r>
            <a:r>
              <a:rPr lang="en-GB" dirty="0"/>
              <a:t>MSPS DACs, </a:t>
            </a:r>
            <a:endParaRPr lang="en-GB" dirty="0" smtClean="0"/>
          </a:p>
          <a:p>
            <a:pPr lvl="1"/>
            <a:r>
              <a:rPr lang="en-GB" dirty="0" smtClean="0"/>
              <a:t>DC </a:t>
            </a:r>
            <a:r>
              <a:rPr lang="en-GB" dirty="0"/>
              <a:t>coupled A/D &amp; DACs </a:t>
            </a:r>
          </a:p>
          <a:p>
            <a:endParaRPr lang="en-GB" dirty="0"/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 smtClean="0"/>
              <a:t>christos.zamantzas@cern.ch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GB" noProof="0" smtClean="0"/>
              <a:pPr/>
              <a:t>8</a:t>
            </a:fld>
            <a:endParaRPr lang="en-GB" noProof="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07/03/2017</a:t>
            </a:r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7450" y="3286125"/>
            <a:ext cx="5238750" cy="2809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9520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Settings/Variables 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christos.zamantzas@cern.ch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GB" noProof="0" smtClean="0"/>
              <a:pPr/>
              <a:t>9</a:t>
            </a:fld>
            <a:endParaRPr lang="en-GB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07/03/2017</a:t>
            </a:r>
            <a:endParaRPr lang="en-GB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457200" y="1142984"/>
            <a:ext cx="8229600" cy="5072098"/>
          </a:xfrm>
        </p:spPr>
        <p:txBody>
          <a:bodyPr>
            <a:normAutofit fontScale="62500" lnSpcReduction="20000"/>
          </a:bodyPr>
          <a:lstStyle/>
          <a:p>
            <a:pPr lvl="0"/>
            <a:r>
              <a:rPr lang="en-GB" dirty="0" smtClean="0"/>
              <a:t>Acquisition/Binning frequency:</a:t>
            </a:r>
          </a:p>
          <a:p>
            <a:pPr lvl="1"/>
            <a:r>
              <a:rPr lang="en-GB" dirty="0" smtClean="0"/>
              <a:t>Fixed acquisition at 650 MHz (limited by carrier)</a:t>
            </a:r>
          </a:p>
          <a:p>
            <a:pPr lvl="1"/>
            <a:r>
              <a:rPr lang="en-GB" dirty="0" smtClean="0"/>
              <a:t>Selectable binning 1.54 ns – 50 ns , i.e. multiples of base frequency</a:t>
            </a:r>
          </a:p>
          <a:p>
            <a:pPr lvl="1"/>
            <a:r>
              <a:rPr lang="en-GB" dirty="0" smtClean="0"/>
              <a:t>Binning by averaging on the FPGA input stage</a:t>
            </a:r>
          </a:p>
          <a:p>
            <a:pPr lvl="1"/>
            <a:r>
              <a:rPr lang="en-GB" dirty="0" smtClean="0"/>
              <a:t>Separate setting for histogram and waveform binning </a:t>
            </a:r>
          </a:p>
          <a:p>
            <a:pPr lvl="0"/>
            <a:r>
              <a:rPr lang="en-GB" dirty="0" smtClean="0"/>
              <a:t>Histogram refresh and reset: </a:t>
            </a:r>
          </a:p>
          <a:p>
            <a:pPr lvl="1"/>
            <a:r>
              <a:rPr lang="en-GB" dirty="0" smtClean="0"/>
              <a:t>Refresh at 10 </a:t>
            </a:r>
            <a:r>
              <a:rPr lang="en-GB" dirty="0" err="1" smtClean="0"/>
              <a:t>ms</a:t>
            </a:r>
            <a:r>
              <a:rPr lang="en-GB" dirty="0" smtClean="0"/>
              <a:t> – 1.2 s</a:t>
            </a:r>
          </a:p>
          <a:p>
            <a:pPr lvl="1"/>
            <a:r>
              <a:rPr lang="en-GB" dirty="0" smtClean="0"/>
              <a:t>With reset at each refresh or at basic period</a:t>
            </a:r>
          </a:p>
          <a:p>
            <a:pPr lvl="1"/>
            <a:r>
              <a:rPr lang="en-GB" dirty="0" smtClean="0"/>
              <a:t>Limitation is only the maximum number of </a:t>
            </a:r>
            <a:r>
              <a:rPr lang="en-GB" dirty="0" smtClean="0"/>
              <a:t>hits/bin (now at 5.8 s)</a:t>
            </a:r>
            <a:endParaRPr lang="en-GB" dirty="0" smtClean="0"/>
          </a:p>
          <a:p>
            <a:pPr lvl="0"/>
            <a:r>
              <a:rPr lang="en-GB" dirty="0" smtClean="0"/>
              <a:t>Histogram threshold level:</a:t>
            </a:r>
          </a:p>
          <a:p>
            <a:pPr lvl="1"/>
            <a:r>
              <a:rPr lang="en-GB" dirty="0" smtClean="0"/>
              <a:t>Complete ADC range</a:t>
            </a:r>
          </a:p>
          <a:p>
            <a:pPr lvl="1"/>
            <a:r>
              <a:rPr lang="en-GB" dirty="0" smtClean="0"/>
              <a:t>Counting at rising edge of the bin or each bin over threshold</a:t>
            </a:r>
          </a:p>
          <a:p>
            <a:pPr lvl="0"/>
            <a:r>
              <a:rPr lang="en-GB" dirty="0" smtClean="0"/>
              <a:t>Waveform Capture trigger event:</a:t>
            </a:r>
          </a:p>
          <a:p>
            <a:pPr lvl="1"/>
            <a:r>
              <a:rPr lang="en-GB" dirty="0" smtClean="0"/>
              <a:t>External (timing events)</a:t>
            </a:r>
          </a:p>
          <a:p>
            <a:pPr lvl="1"/>
            <a:r>
              <a:rPr lang="en-GB" dirty="0" smtClean="0"/>
              <a:t>Internal (edge, continuous)</a:t>
            </a:r>
          </a:p>
          <a:p>
            <a:pPr lvl="0"/>
            <a:r>
              <a:rPr lang="en-GB" dirty="0" smtClean="0"/>
              <a:t>Capture bunch selection:</a:t>
            </a:r>
          </a:p>
          <a:p>
            <a:pPr lvl="1"/>
            <a:r>
              <a:rPr lang="en-GB" dirty="0" smtClean="0"/>
              <a:t>all bunches or a single bunch  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63370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uiExpand="1" build="p"/>
    </p:bldLst>
  </p:timing>
</p:sld>
</file>

<file path=ppt/theme/theme1.xml><?xml version="1.0" encoding="utf-8"?>
<a:theme xmlns:a="http://schemas.openxmlformats.org/drawingml/2006/main" name="czam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czamTheme</Template>
  <TotalTime>33499</TotalTime>
  <Words>416</Words>
  <Application>Microsoft Office PowerPoint</Application>
  <PresentationFormat>On-screen Show (4:3)</PresentationFormat>
  <Paragraphs>112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8" baseType="lpstr">
      <vt:lpstr>Arial</vt:lpstr>
      <vt:lpstr>Calibri</vt:lpstr>
      <vt:lpstr>Webdings</vt:lpstr>
      <vt:lpstr>Wingdings</vt:lpstr>
      <vt:lpstr>Wingdings 2</vt:lpstr>
      <vt:lpstr>czamTheme</vt:lpstr>
      <vt:lpstr>BLM DIAMOND system</vt:lpstr>
      <vt:lpstr>Current Installations</vt:lpstr>
      <vt:lpstr>Diamond types</vt:lpstr>
      <vt:lpstr>Electronic types</vt:lpstr>
      <vt:lpstr>Some User Cases  </vt:lpstr>
      <vt:lpstr>VFC/ADC electronics</vt:lpstr>
      <vt:lpstr>VFC-HD Carrier module</vt:lpstr>
      <vt:lpstr>FMC-1000 Mezzanine</vt:lpstr>
      <vt:lpstr>Settings/Variables </vt:lpstr>
      <vt:lpstr>Some examples</vt:lpstr>
      <vt:lpstr>Deployment/Future</vt:lpstr>
      <vt:lpstr>Thank you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BI/TB_presentation_CZ</dc:title>
  <dc:creator>Christos Zamantzas</dc:creator>
  <cp:keywords>FPGA; injection; modification; BLM</cp:keywords>
  <cp:lastModifiedBy>Christos Zamantzas</cp:lastModifiedBy>
  <cp:revision>1742</cp:revision>
  <dcterms:created xsi:type="dcterms:W3CDTF">2006-08-16T00:00:00Z</dcterms:created>
  <dcterms:modified xsi:type="dcterms:W3CDTF">2017-03-07T09:24:46Z</dcterms:modified>
  <cp:category>Conferences</cp:category>
  <cp:contentStatus>WIP</cp:contentStatus>
</cp:coreProperties>
</file>