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963" r:id="rId2"/>
    <p:sldId id="988" r:id="rId3"/>
    <p:sldId id="978" r:id="rId4"/>
    <p:sldId id="979" r:id="rId5"/>
    <p:sldId id="1011" r:id="rId6"/>
    <p:sldId id="980" r:id="rId7"/>
    <p:sldId id="1013" r:id="rId8"/>
    <p:sldId id="1012" r:id="rId9"/>
    <p:sldId id="1010" r:id="rId1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9900"/>
    <a:srgbClr val="FFCC99"/>
    <a:srgbClr val="CCCCFF"/>
    <a:srgbClr val="E3F3FF"/>
    <a:srgbClr val="CCECFF"/>
    <a:srgbClr val="FFCC00"/>
    <a:srgbClr val="FFFFFF"/>
    <a:srgbClr val="4D4D4D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0" autoAdjust="0"/>
    <p:restoredTop sz="87462" autoAdjust="0"/>
  </p:normalViewPr>
  <p:slideViewPr>
    <p:cSldViewPr snapToGrid="0">
      <p:cViewPr varScale="1">
        <p:scale>
          <a:sx n="74" d="100"/>
          <a:sy n="74" d="100"/>
        </p:scale>
        <p:origin x="195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2868" y="90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>
            <a:lvl1pPr algn="l" defTabSz="918788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>
            <a:lvl1pPr algn="r" defTabSz="918788" eaLnBrk="0" hangingPunct="0">
              <a:defRPr sz="1200" b="0"/>
            </a:lvl1pPr>
          </a:lstStyle>
          <a:p>
            <a:pPr>
              <a:defRPr/>
            </a:pPr>
            <a:r>
              <a:rPr lang="en-US"/>
              <a:t>20/03/2000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b" anchorCtr="0" compatLnSpc="1">
            <a:prstTxWarp prst="textNoShape">
              <a:avLst/>
            </a:prstTxWarp>
          </a:bodyPr>
          <a:lstStyle>
            <a:lvl1pPr algn="l" defTabSz="918788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b" anchorCtr="0" compatLnSpc="1">
            <a:prstTxWarp prst="textNoShape">
              <a:avLst/>
            </a:prstTxWarp>
          </a:bodyPr>
          <a:lstStyle>
            <a:lvl1pPr algn="r" defTabSz="918788" eaLnBrk="0" hangingPunct="0">
              <a:defRPr sz="1200" b="0"/>
            </a:lvl1pPr>
          </a:lstStyle>
          <a:p>
            <a:pPr>
              <a:defRPr/>
            </a:pPr>
            <a:fld id="{91D64948-BF6C-4D11-9648-969BBB70F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02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>
            <a:lvl1pPr algn="l" defTabSz="918788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>
            <a:lvl1pPr algn="r" defTabSz="918788" eaLnBrk="0" hangingPunct="0">
              <a:defRPr sz="1200" b="0"/>
            </a:lvl1pPr>
          </a:lstStyle>
          <a:p>
            <a:pPr>
              <a:defRPr/>
            </a:pPr>
            <a:r>
              <a:rPr lang="en-US"/>
              <a:t>20/03/2000</a:t>
            </a:r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824" y="4715467"/>
            <a:ext cx="4986030" cy="4469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b" anchorCtr="0" compatLnSpc="1">
            <a:prstTxWarp prst="textNoShape">
              <a:avLst/>
            </a:prstTxWarp>
          </a:bodyPr>
          <a:lstStyle>
            <a:lvl1pPr algn="l" defTabSz="918788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b" anchorCtr="0" compatLnSpc="1">
            <a:prstTxWarp prst="textNoShape">
              <a:avLst/>
            </a:prstTxWarp>
          </a:bodyPr>
          <a:lstStyle>
            <a:lvl1pPr algn="r" defTabSz="918788" eaLnBrk="0" hangingPunct="0">
              <a:defRPr sz="1200" b="0"/>
            </a:lvl1pPr>
          </a:lstStyle>
          <a:p>
            <a:pPr>
              <a:defRPr/>
            </a:pPr>
            <a:fld id="{19BBAFCB-47AB-4F17-A8D2-1254CDE7C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7258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72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575234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4052676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550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815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991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300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163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673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59625" y="6529800"/>
            <a:ext cx="432000" cy="252000"/>
          </a:xfrm>
          <a:prstGeom prst="rect">
            <a:avLst/>
          </a:prstGeom>
          <a:ln/>
        </p:spPr>
        <p:txBody>
          <a:bodyPr/>
          <a:lstStyle>
            <a:lvl1pPr algn="ctr">
              <a:defRPr sz="1400" i="0">
                <a:solidFill>
                  <a:srgbClr val="C0C0C0"/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48264" y="6381328"/>
            <a:ext cx="1905000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56237-DB4A-4DAD-B516-6786BA5B760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6"/>
          <p:cNvSpPr txBox="1">
            <a:spLocks noChangeArrowheads="1"/>
          </p:cNvSpPr>
          <p:nvPr userDrawn="1"/>
        </p:nvSpPr>
        <p:spPr>
          <a:xfrm>
            <a:off x="-26511" y="6529800"/>
            <a:ext cx="1116000" cy="2520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b="1" i="0" kern="1200">
                <a:solidFill>
                  <a:srgbClr val="C0C0C0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23 Mar.</a:t>
            </a:r>
            <a:r>
              <a:rPr lang="en-US" baseline="0" dirty="0" smtClean="0"/>
              <a:t> 2017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77850" y="3436417"/>
            <a:ext cx="7988300" cy="92868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  <a:t/>
            </a:r>
            <a:br>
              <a:rPr lang="en-US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</a:br>
            <a:r>
              <a:rPr lang="en-US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  <a:t>First thoughts about the FCC-</a:t>
            </a:r>
            <a:r>
              <a:rPr lang="en-US" b="1" dirty="0" err="1" smtClean="0">
                <a:solidFill>
                  <a:srgbClr val="0033CC"/>
                </a:solidFill>
                <a:latin typeface="Calibri Light" panose="020F0302020204030204" pitchFamily="34" charset="0"/>
              </a:rPr>
              <a:t>ee</a:t>
            </a:r>
            <a:r>
              <a:rPr lang="en-US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  <a:t> polarization wigglers</a:t>
            </a:r>
            <a:br>
              <a:rPr lang="en-US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</a:br>
            <a:r>
              <a:rPr lang="en-US" sz="2200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  <a:t/>
            </a:r>
            <a:br>
              <a:rPr lang="en-US" sz="2200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</a:br>
            <a:r>
              <a:rPr lang="en-US" sz="30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Attilio Milanese</a:t>
            </a:r>
            <a:r>
              <a:rPr lang="en-US" sz="3000" b="1" dirty="0">
                <a:solidFill>
                  <a:schemeClr val="tx1"/>
                </a:solidFill>
                <a:latin typeface="Calibri Light" panose="020F0302020204030204" pitchFamily="34" charset="0"/>
              </a:rPr>
              <a:t>, Marek </a:t>
            </a:r>
            <a:r>
              <a:rPr lang="en-US" sz="30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>Bohdanowicz</a:t>
            </a:r>
            <a:br>
              <a:rPr lang="en-US" sz="30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Calibri Light" panose="020F0302020204030204" pitchFamily="34" charset="0"/>
              </a:rPr>
            </a:br>
            <a:r>
              <a:rPr lang="en-US" sz="2200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  <a:t/>
            </a:r>
            <a:br>
              <a:rPr lang="en-US" sz="2200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</a:br>
            <a:r>
              <a:rPr lang="en-US" sz="2200" b="1" dirty="0" smtClean="0">
                <a:solidFill>
                  <a:srgbClr val="969696"/>
                </a:solidFill>
                <a:latin typeface="Calibri Light" panose="020F0302020204030204" pitchFamily="34" charset="0"/>
              </a:rPr>
              <a:t/>
            </a:r>
            <a:br>
              <a:rPr lang="en-US" sz="2200" b="1" dirty="0" smtClean="0">
                <a:solidFill>
                  <a:srgbClr val="969696"/>
                </a:solidFill>
                <a:latin typeface="Calibri Light" panose="020F0302020204030204" pitchFamily="34" charset="0"/>
              </a:rPr>
            </a:br>
            <a:r>
              <a:rPr lang="en-US" sz="2200" b="1" dirty="0" smtClean="0">
                <a:solidFill>
                  <a:srgbClr val="969696"/>
                </a:solidFill>
                <a:latin typeface="Calibri Light" panose="020F0302020204030204" pitchFamily="34" charset="0"/>
              </a:rPr>
              <a:t> </a:t>
            </a:r>
            <a:br>
              <a:rPr lang="en-US" sz="2200" b="1" dirty="0" smtClean="0">
                <a:solidFill>
                  <a:srgbClr val="969696"/>
                </a:solidFill>
                <a:latin typeface="Calibri Light" panose="020F0302020204030204" pitchFamily="34" charset="0"/>
              </a:rPr>
            </a:br>
            <a:r>
              <a:rPr lang="en-US" sz="2200" b="1" dirty="0" smtClean="0">
                <a:solidFill>
                  <a:srgbClr val="969696"/>
                </a:solidFill>
                <a:latin typeface="Calibri Light" panose="020F0302020204030204" pitchFamily="34" charset="0"/>
              </a:rPr>
              <a:t>23 Mar. 2017</a:t>
            </a:r>
            <a:r>
              <a:rPr lang="en-US" sz="2200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  <a:t/>
            </a:r>
            <a:br>
              <a:rPr lang="en-US" sz="2200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</a:b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/>
            </a:r>
            <a:b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</a:br>
            <a: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  <a:t/>
            </a:r>
            <a:br>
              <a:rPr lang="en-US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rPr>
            </a:br>
            <a:endParaRPr lang="en-US" sz="200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5967710" y="1648803"/>
            <a:ext cx="2224087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175797" y="2226653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133060" y="2233003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13278146" y="2159978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6074072" y="2525103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076" y="3710489"/>
            <a:ext cx="559848" cy="5573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0" y="6375400"/>
            <a:ext cx="1054100" cy="482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80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>
                <a:solidFill>
                  <a:srgbClr val="0033CC"/>
                </a:solidFill>
                <a:latin typeface="Calibri" panose="020F0502020204030204" pitchFamily="34" charset="0"/>
              </a:rPr>
              <a:t>The </a:t>
            </a: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reference example – also for the nomenclature – </a:t>
            </a:r>
          </a:p>
          <a:p>
            <a:pPr algn="l">
              <a:lnSpc>
                <a:spcPct val="110000"/>
              </a:lnSpc>
            </a:pP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is the LEP polarization wiggler</a:t>
            </a:r>
            <a:endParaRPr lang="en-GB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110000"/>
              </a:lnSpc>
            </a:pP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858" y="2323137"/>
            <a:ext cx="6598284" cy="42599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36644"/>
          <a:stretch/>
        </p:blipFill>
        <p:spPr>
          <a:xfrm>
            <a:off x="1875531" y="1239886"/>
            <a:ext cx="5392938" cy="107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17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Tentative (realistic) parameters are used so far</a:t>
            </a:r>
          </a:p>
        </p:txBody>
      </p:sp>
      <p:sp>
        <p:nvSpPr>
          <p:cNvPr id="69" name="Content Placeholder 2"/>
          <p:cNvSpPr txBox="1">
            <a:spLocks/>
          </p:cNvSpPr>
          <p:nvPr/>
        </p:nvSpPr>
        <p:spPr bwMode="auto">
          <a:xfrm>
            <a:off x="332389" y="3048844"/>
            <a:ext cx="768321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gap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could be changed to 80 mm, </a:t>
            </a:r>
            <a:r>
              <a:rPr lang="en-GB" sz="2000" b="0" i="0" kern="0" dirty="0">
                <a:latin typeface="Calibri" panose="020F0502020204030204" pitchFamily="34" charset="0"/>
              </a:rPr>
              <a:t>as last version of 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dipoles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distance between B</a:t>
            </a:r>
            <a:r>
              <a:rPr lang="en-GB" sz="2400" b="0" i="0" kern="0" baseline="-25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+</a:t>
            </a: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 and B</a:t>
            </a:r>
            <a:r>
              <a:rPr lang="en-GB" sz="2400" b="0" i="0" kern="0" baseline="-25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-</a:t>
            </a: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 poles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so far dictated by coil design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excitation range</a:t>
            </a:r>
            <a:endParaRPr lang="en-GB" sz="24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if B is fixed (or within a small range), trims could be avoided</a:t>
            </a:r>
            <a:endParaRPr lang="en-GB" sz="2000" b="0" i="0" kern="0" dirty="0">
              <a:latin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field quality</a:t>
            </a:r>
            <a:endParaRPr lang="en-GB" sz="24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∫B overall (central and within ± lateral distance)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B</a:t>
            </a:r>
            <a:r>
              <a:rPr lang="en-GB" sz="2000" b="0" i="0" kern="0" baseline="-25000" dirty="0" smtClean="0">
                <a:latin typeface="Calibri" panose="020F0502020204030204" pitchFamily="34" charset="0"/>
              </a:rPr>
              <a:t>+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 and B</a:t>
            </a:r>
            <a:r>
              <a:rPr lang="en-GB" sz="2000" b="0" i="0" kern="0" baseline="-25000" dirty="0" smtClean="0">
                <a:latin typeface="Calibri" panose="020F0502020204030204" pitchFamily="34" charset="0"/>
              </a:rPr>
              <a:t>-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 uniformity over ± </a:t>
            </a:r>
            <a:r>
              <a:rPr lang="en-GB" sz="2000" b="0" i="0" kern="0" dirty="0">
                <a:latin typeface="Calibri" panose="020F0502020204030204" pitchFamily="34" charset="0"/>
              </a:rPr>
              <a:t>lateral 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distance, </a:t>
            </a:r>
            <a:r>
              <a:rPr lang="en-GB" sz="2000" b="0" i="0" kern="0" dirty="0">
                <a:latin typeface="Calibri" panose="020F0502020204030204" pitchFamily="34" charset="0"/>
              </a:rPr>
              <a:t>possibly 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also longitudinally</a:t>
            </a:r>
            <a:endParaRPr lang="en-GB" sz="2000" b="0" i="0" kern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2000" b="0" i="0" kern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000" b="0" i="0" kern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b="0" i="0" kern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b="0" i="0" kern="0" dirty="0" smtClean="0">
              <a:latin typeface="Calibri" panose="020F050202020403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832858"/>
              </p:ext>
            </p:extLst>
          </p:nvPr>
        </p:nvGraphicFramePr>
        <p:xfrm>
          <a:off x="1242000" y="827711"/>
          <a:ext cx="6660000" cy="1981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80000"/>
                <a:gridCol w="720000"/>
                <a:gridCol w="900000"/>
                <a:gridCol w="1080000"/>
                <a:gridCol w="1080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0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FCC-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ee</a:t>
                      </a:r>
                      <a:endParaRPr lang="en-GB" sz="20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LEP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full gap height</a:t>
                      </a:r>
                      <a:endParaRPr lang="en-GB" sz="20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h</a:t>
                      </a:r>
                      <a:endParaRPr lang="en-GB" sz="20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[mm]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90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central</a:t>
                      </a:r>
                      <a:r>
                        <a:rPr lang="en-GB" sz="200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field</a:t>
                      </a:r>
                      <a:endParaRPr lang="en-GB" sz="2000" kern="12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2000" kern="1200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</a:t>
                      </a:r>
                      <a:endParaRPr lang="en-GB" sz="2000" kern="12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[T]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0.7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1.0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central pole length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</a:t>
                      </a:r>
                      <a:r>
                        <a:rPr lang="en-GB" sz="2000" kern="1200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</a:t>
                      </a:r>
                      <a:endParaRPr lang="en-GB" sz="2000" kern="12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[mm]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700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asymmetry ratio (L</a:t>
                      </a:r>
                      <a:r>
                        <a:rPr lang="en-GB" sz="2000" kern="1200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/L</a:t>
                      </a:r>
                      <a:r>
                        <a:rPr lang="en-GB" sz="2000" kern="1200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+</a:t>
                      </a:r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2000" kern="12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</a:t>
                      </a:r>
                      <a:endParaRPr lang="en-GB" sz="2000" kern="1200" baseline="-25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[/]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2.5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 bwMode="auto">
          <a:xfrm flipH="1">
            <a:off x="4572000" y="4040012"/>
            <a:ext cx="385944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2446422" y="4771390"/>
            <a:ext cx="5953854" cy="3117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1895531" y="5540098"/>
            <a:ext cx="612006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7558268" y="3148445"/>
            <a:ext cx="1305529" cy="283150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 rot="20045895">
            <a:off x="7358171" y="4425011"/>
            <a:ext cx="170572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20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to be discussed</a:t>
            </a:r>
            <a:endParaRPr lang="en-GB" sz="2000" b="0" i="0" kern="0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en-GB" sz="2000" b="0" i="0" kern="0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en-GB" sz="2000" b="0" i="0" kern="0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en-GB" sz="2000" b="0" i="0" kern="0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en-GB" sz="2000" b="0" i="0" kern="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76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This is a first magnetic concept, which keeps some of the ideas of the LEP design, in particular the “floating” poles</a:t>
            </a:r>
            <a:endParaRPr lang="en-GB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3286646" y="5944945"/>
            <a:ext cx="257070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400" b="0" i="0" kern="0" dirty="0" smtClean="0">
                <a:latin typeface="Calibri" panose="020F0502020204030204" pitchFamily="34" charset="0"/>
              </a:rPr>
              <a:t>mass ≈ 4 tons</a:t>
            </a:r>
            <a:endParaRPr lang="en-GB" sz="1800" b="0" i="0" kern="0" dirty="0">
              <a:solidFill>
                <a:srgbClr val="777777"/>
              </a:solidFill>
              <a:latin typeface="Calibri" panose="020F050202020403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38606" y="1730257"/>
            <a:ext cx="8608523" cy="3760753"/>
            <a:chOff x="22859" y="1487188"/>
            <a:chExt cx="8608523" cy="3760753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 bwMode="auto">
            <a:xfrm>
              <a:off x="22859" y="3607368"/>
              <a:ext cx="3518014" cy="535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0"/>
                </a:spcBef>
                <a:buFontTx/>
                <a:buNone/>
              </a:pPr>
              <a:r>
                <a:rPr lang="en-GB" sz="2400" b="0" i="0" kern="0" dirty="0" smtClean="0">
                  <a:solidFill>
                    <a:srgbClr val="FF9900"/>
                  </a:solidFill>
                  <a:latin typeface="Calibri" panose="020F0502020204030204" pitchFamily="34" charset="0"/>
                </a:rPr>
                <a:t>beam</a:t>
              </a:r>
              <a:endParaRPr lang="en-GB" sz="1800" b="0" i="0" kern="0" dirty="0">
                <a:solidFill>
                  <a:srgbClr val="FF99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7418" y="2277079"/>
              <a:ext cx="7813964" cy="2282779"/>
            </a:xfrm>
            <a:prstGeom prst="rect">
              <a:avLst/>
            </a:prstGeom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 bwMode="auto">
            <a:xfrm>
              <a:off x="5891785" y="1506347"/>
              <a:ext cx="2570708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0"/>
                </a:spcBef>
                <a:buFontTx/>
                <a:buNone/>
              </a:pPr>
              <a:r>
                <a:rPr lang="en-GB" sz="2400" b="0" i="0" kern="0" dirty="0" smtClean="0">
                  <a:latin typeface="Calibri" panose="020F0502020204030204" pitchFamily="34" charset="0"/>
                </a:rPr>
                <a:t>central main coils</a:t>
              </a:r>
              <a:endParaRPr lang="en-GB" sz="1800" b="0" i="0" kern="0" dirty="0">
                <a:solidFill>
                  <a:srgbClr val="777777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>
              <a:off x="4995025" y="1913607"/>
              <a:ext cx="989215" cy="98800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H="1">
              <a:off x="5721535" y="1951839"/>
              <a:ext cx="524050" cy="19307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 flipV="1">
              <a:off x="1295780" y="4194746"/>
              <a:ext cx="472440" cy="7285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H="1" flipV="1">
              <a:off x="1389456" y="3956523"/>
              <a:ext cx="472440" cy="74577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sp>
          <p:nvSpPr>
            <p:cNvPr id="25" name="Content Placeholder 2"/>
            <p:cNvSpPr txBox="1">
              <a:spLocks/>
            </p:cNvSpPr>
            <p:nvPr/>
          </p:nvSpPr>
          <p:spPr bwMode="auto">
            <a:xfrm>
              <a:off x="1781867" y="4712807"/>
              <a:ext cx="3518014" cy="535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spcBef>
                  <a:spcPts val="0"/>
                </a:spcBef>
                <a:buFontTx/>
                <a:buNone/>
              </a:pPr>
              <a:r>
                <a:rPr lang="en-GB" sz="2400" b="0" i="0" kern="0" dirty="0" smtClean="0">
                  <a:latin typeface="Calibri" panose="020F0502020204030204" pitchFamily="34" charset="0"/>
                </a:rPr>
                <a:t>side trim coils</a:t>
              </a:r>
              <a:endParaRPr lang="en-GB" sz="1800" b="0" i="0" kern="0" dirty="0">
                <a:solidFill>
                  <a:srgbClr val="777777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6" name="Content Placeholder 2"/>
            <p:cNvSpPr txBox="1">
              <a:spLocks/>
            </p:cNvSpPr>
            <p:nvPr/>
          </p:nvSpPr>
          <p:spPr bwMode="auto">
            <a:xfrm>
              <a:off x="5540543" y="4743885"/>
              <a:ext cx="2570708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0"/>
                </a:spcBef>
                <a:buFontTx/>
                <a:buNone/>
              </a:pPr>
              <a:r>
                <a:rPr lang="en-GB" sz="2400" b="0" i="0" kern="0" dirty="0" smtClean="0">
                  <a:latin typeface="Calibri" panose="020F0502020204030204" pitchFamily="34" charset="0"/>
                </a:rPr>
                <a:t>wider (300 mm) central pole</a:t>
              </a:r>
              <a:endParaRPr lang="en-GB" sz="1800" b="0" i="0" kern="0" dirty="0">
                <a:solidFill>
                  <a:srgbClr val="777777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flipH="1" flipV="1">
              <a:off x="4905521" y="3616222"/>
              <a:ext cx="816013" cy="130647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1768220" y="2407608"/>
              <a:ext cx="325931" cy="147499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sp>
          <p:nvSpPr>
            <p:cNvPr id="33" name="Content Placeholder 2"/>
            <p:cNvSpPr txBox="1">
              <a:spLocks/>
            </p:cNvSpPr>
            <p:nvPr/>
          </p:nvSpPr>
          <p:spPr bwMode="auto">
            <a:xfrm>
              <a:off x="320377" y="1487188"/>
              <a:ext cx="2922979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0"/>
                </a:spcBef>
                <a:buFontTx/>
                <a:buNone/>
              </a:pPr>
              <a:r>
                <a:rPr lang="en-GB" sz="2400" b="0" i="0" kern="0" dirty="0" smtClean="0">
                  <a:latin typeface="Calibri" panose="020F0502020204030204" pitchFamily="34" charset="0"/>
                </a:rPr>
                <a:t>narrower (200 mm) lateral poles</a:t>
              </a:r>
              <a:endParaRPr lang="en-GB" sz="1800" b="0" i="0" kern="0" dirty="0">
                <a:solidFill>
                  <a:srgbClr val="777777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V="1">
              <a:off x="102033" y="3998598"/>
              <a:ext cx="865465" cy="12563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9900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2143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With these poles and distances, the overall length is ≈ 4 m </a:t>
            </a:r>
            <a:r>
              <a:rPr lang="en-GB" sz="2800" b="0" i="0" kern="0" dirty="0">
                <a:solidFill>
                  <a:srgbClr val="0033CC"/>
                </a:solidFill>
                <a:latin typeface="Calibri" panose="020F0502020204030204" pitchFamily="34" charset="0"/>
              </a:rPr>
              <a:t>(it was </a:t>
            </a: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3 </a:t>
            </a:r>
            <a:r>
              <a:rPr lang="en-GB" sz="2800" b="0" i="0" kern="0" dirty="0">
                <a:solidFill>
                  <a:srgbClr val="0033CC"/>
                </a:solidFill>
                <a:latin typeface="Calibri" panose="020F0502020204030204" pitchFamily="34" charset="0"/>
              </a:rPr>
              <a:t>m for LEP</a:t>
            </a: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) – </a:t>
            </a:r>
            <a:r>
              <a:rPr lang="en-GB" sz="2800" b="0" i="0" kern="0" dirty="0">
                <a:solidFill>
                  <a:srgbClr val="0033CC"/>
                </a:solidFill>
                <a:latin typeface="Calibri" panose="020F0502020204030204" pitchFamily="34" charset="0"/>
              </a:rPr>
              <a:t>a </a:t>
            </a: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“self cancelling” single unit looks feasible</a:t>
            </a:r>
            <a:endParaRPr lang="en-GB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4" t="12885" r="3654" b="14189"/>
          <a:stretch/>
        </p:blipFill>
        <p:spPr>
          <a:xfrm>
            <a:off x="834926" y="2546301"/>
            <a:ext cx="8133627" cy="2597294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3844948"/>
            <a:ext cx="3518014" cy="53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GB" sz="2400" b="0" i="0" kern="0" dirty="0" smtClean="0">
                <a:solidFill>
                  <a:srgbClr val="FF9900"/>
                </a:solidFill>
                <a:latin typeface="Calibri" panose="020F0502020204030204" pitchFamily="34" charset="0"/>
              </a:rPr>
              <a:t>beam</a:t>
            </a:r>
            <a:endParaRPr lang="en-GB" sz="1800" b="0" i="0" kern="0" dirty="0">
              <a:solidFill>
                <a:srgbClr val="FF9900"/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111099" y="3850437"/>
            <a:ext cx="720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9900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H="1">
            <a:off x="4501136" y="3581988"/>
            <a:ext cx="0" cy="525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5515536" y="3581988"/>
            <a:ext cx="0" cy="525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5177402" y="3581988"/>
            <a:ext cx="0" cy="525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4839269" y="3581988"/>
            <a:ext cx="0" cy="525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4163003" y="3581988"/>
            <a:ext cx="0" cy="525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 flipV="1">
            <a:off x="6004560" y="3581595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8674608" y="3581595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 flipV="1">
            <a:off x="7339584" y="3581595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6672072" y="3581595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 flipV="1">
            <a:off x="8007096" y="3581595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1011936" y="3581988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3681984" y="3581988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 flipV="1">
            <a:off x="2346960" y="3581988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 flipV="1">
            <a:off x="1679448" y="3581988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 flipV="1">
            <a:off x="3014472" y="3581988"/>
            <a:ext cx="0" cy="525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83303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The plot of central B vs. a longitudinal axis looks as expected</a:t>
            </a:r>
            <a:endParaRPr lang="en-GB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>
            <a:spLocks noChangeAspect="1"/>
          </p:cNvSpPr>
          <p:nvPr/>
        </p:nvSpPr>
        <p:spPr bwMode="auto">
          <a:xfrm>
            <a:off x="644277" y="726671"/>
            <a:ext cx="6840000" cy="1148159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94" y="1847466"/>
            <a:ext cx="8900932" cy="380084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1882026" y="1755834"/>
            <a:ext cx="0" cy="4176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lg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717858" y="1755834"/>
            <a:ext cx="0" cy="4176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lg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2746026" y="1755834"/>
            <a:ext cx="0" cy="4176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lg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7397226" y="1755834"/>
            <a:ext cx="0" cy="4176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lg"/>
          </a:ln>
          <a:effectLst/>
        </p:spPr>
      </p:cxn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267858" y="5869234"/>
            <a:ext cx="90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err="1" smtClean="0">
                <a:solidFill>
                  <a:srgbClr val="0033CC"/>
                </a:solidFill>
                <a:latin typeface="Calibri" panose="020F0502020204030204" pitchFamily="34" charset="0"/>
              </a:rPr>
              <a:t>center</a:t>
            </a:r>
            <a:endParaRPr lang="en-GB" sz="16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6007620" y="5869234"/>
            <a:ext cx="129536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err="1" smtClean="0">
                <a:solidFill>
                  <a:srgbClr val="0033CC"/>
                </a:solidFill>
                <a:latin typeface="Calibri" panose="020F0502020204030204" pitchFamily="34" charset="0"/>
              </a:rPr>
              <a:t>cutout</a:t>
            </a:r>
            <a:r>
              <a:rPr lang="en-GB" sz="20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 for trim coil </a:t>
            </a:r>
            <a:endParaRPr lang="en-GB" sz="16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2296026" y="5869234"/>
            <a:ext cx="90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start of L</a:t>
            </a:r>
            <a:r>
              <a:rPr lang="en-GB" sz="2000" b="0" i="0" kern="0" baseline="-25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-</a:t>
            </a:r>
            <a:endParaRPr lang="en-GB" sz="16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1564024" y="5869234"/>
            <a:ext cx="64832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end of L</a:t>
            </a:r>
            <a:r>
              <a:rPr lang="en-GB" sz="2000" b="0" i="0" kern="0" baseline="-25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+</a:t>
            </a:r>
            <a:endParaRPr lang="en-GB" sz="16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6997573" y="1755834"/>
            <a:ext cx="0" cy="4176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lg"/>
          </a:ln>
          <a:effectLst/>
        </p:spPr>
      </p:cxn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7276403" y="5869234"/>
            <a:ext cx="64832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end of L</a:t>
            </a:r>
            <a:r>
              <a:rPr lang="en-GB" sz="2000" b="0" i="0" kern="0" baseline="-250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-</a:t>
            </a:r>
            <a:endParaRPr lang="en-GB" sz="16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-27261" y="3498634"/>
            <a:ext cx="612000" cy="32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600" b="0" i="0" kern="0" dirty="0" smtClean="0">
                <a:latin typeface="Calibri" panose="020F0502020204030204" pitchFamily="34" charset="0"/>
              </a:rPr>
              <a:t>B</a:t>
            </a:r>
            <a:r>
              <a:rPr lang="en-GB" sz="1600" b="0" i="0" kern="0" baseline="-25000" dirty="0" smtClean="0">
                <a:latin typeface="Calibri" panose="020F0502020204030204" pitchFamily="34" charset="0"/>
              </a:rPr>
              <a:t>y </a:t>
            </a:r>
            <a:r>
              <a:rPr lang="en-GB" sz="1600" b="0" i="0" kern="0" dirty="0" smtClean="0">
                <a:latin typeface="Calibri" panose="020F0502020204030204" pitchFamily="34" charset="0"/>
              </a:rPr>
              <a:t>[T]</a:t>
            </a:r>
            <a:endParaRPr lang="en-GB" sz="1600" b="0" i="0" kern="0" dirty="0">
              <a:latin typeface="Calibri" panose="020F050202020403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8208176" y="5410073"/>
            <a:ext cx="792000" cy="32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1600" b="0" i="0" kern="0" dirty="0" smtClean="0">
                <a:latin typeface="Calibri" panose="020F0502020204030204" pitchFamily="34" charset="0"/>
              </a:rPr>
              <a:t>z</a:t>
            </a:r>
            <a:r>
              <a:rPr lang="en-GB" sz="1600" b="0" i="0" kern="0" baseline="-25000" dirty="0" smtClean="0">
                <a:latin typeface="Calibri" panose="020F0502020204030204" pitchFamily="34" charset="0"/>
              </a:rPr>
              <a:t> </a:t>
            </a:r>
            <a:r>
              <a:rPr lang="en-GB" sz="1600" b="0" i="0" kern="0" dirty="0" smtClean="0">
                <a:latin typeface="Calibri" panose="020F0502020204030204" pitchFamily="34" charset="0"/>
              </a:rPr>
              <a:t>[mm]</a:t>
            </a:r>
            <a:endParaRPr lang="en-GB" sz="1600" b="0" i="0" kern="0" dirty="0">
              <a:latin typeface="Calibri" panose="020F050202020403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717858" y="5819834"/>
            <a:ext cx="11664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triangle" w="sm" len="lg"/>
            <a:tailEnd type="triangle" w="sm" len="lg"/>
          </a:ln>
          <a:effectLst/>
        </p:spPr>
      </p:cxn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857273" y="5458258"/>
            <a:ext cx="90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350</a:t>
            </a:r>
            <a:endParaRPr lang="en-GB" sz="16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2746026" y="5819834"/>
            <a:ext cx="46512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triangle" w="sm" len="lg"/>
            <a:tailEnd type="triangle" w="sm" len="lg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1882026" y="5819834"/>
            <a:ext cx="864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triangle" w="sm" len="lg"/>
            <a:tailEnd type="triangle" w="sm" len="lg"/>
          </a:ln>
          <a:effectLst/>
        </p:spPr>
      </p:cxnSp>
      <p:sp>
        <p:nvSpPr>
          <p:cNvPr id="32" name="Content Placeholder 2"/>
          <p:cNvSpPr txBox="1">
            <a:spLocks/>
          </p:cNvSpPr>
          <p:nvPr/>
        </p:nvSpPr>
        <p:spPr bwMode="auto">
          <a:xfrm>
            <a:off x="1870531" y="5458258"/>
            <a:ext cx="90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260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743450" y="5482045"/>
            <a:ext cx="225955" cy="19776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4406427" y="5458258"/>
            <a:ext cx="900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1400</a:t>
            </a:r>
          </a:p>
        </p:txBody>
      </p:sp>
    </p:spTree>
    <p:extLst>
      <p:ext uri="{BB962C8B-B14F-4D97-AF65-F5344CB8AC3E}">
        <p14:creationId xmlns:p14="http://schemas.microsoft.com/office/powerpoint/2010/main" val="88864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The self cancellation of the field is promising – the simulation is with trim coils off, realistic nonlinear iron and (very) limited overall optimization </a:t>
            </a:r>
            <a:endParaRPr lang="en-GB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404487"/>
              </p:ext>
            </p:extLst>
          </p:nvPr>
        </p:nvGraphicFramePr>
        <p:xfrm>
          <a:off x="2334130" y="2012084"/>
          <a:ext cx="3118604" cy="228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29302"/>
                <a:gridCol w="1260000"/>
                <a:gridCol w="92930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x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central B</a:t>
                      </a:r>
                      <a:r>
                        <a:rPr lang="en-GB" sz="2000" baseline="-25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mT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∫B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mTm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652.54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3.22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652.59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3.19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652.80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3.05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3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653.22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2.73</a:t>
                      </a:r>
                      <a:endParaRPr lang="en-GB" sz="20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34562" y="4909118"/>
            <a:ext cx="36833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latin typeface="Symbol" panose="05050102010706020507" pitchFamily="18" charset="2"/>
              </a:rPr>
              <a:t>D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B/B for central B</a:t>
            </a:r>
            <a:r>
              <a:rPr lang="en-GB" sz="2000" b="0" i="0" kern="0" baseline="-25000" dirty="0" smtClean="0">
                <a:latin typeface="Calibri" panose="020F0502020204030204" pitchFamily="34" charset="0"/>
              </a:rPr>
              <a:t>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at 1</a:t>
            </a:r>
            <a:r>
              <a:rPr lang="en-GB" sz="2000" b="0" i="0" kern="0" dirty="0">
                <a:latin typeface="Calibri" panose="020F0502020204030204" pitchFamily="34" charset="0"/>
              </a:rPr>
              <a:t>∙10</a:t>
            </a:r>
            <a:r>
              <a:rPr lang="en-GB" sz="2000" b="0" i="0" kern="0" baseline="30000" dirty="0">
                <a:latin typeface="Calibri" panose="020F0502020204030204" pitchFamily="34" charset="0"/>
              </a:rPr>
              <a:t>-4</a:t>
            </a:r>
            <a:r>
              <a:rPr lang="en-GB" sz="2000" b="0" i="0" kern="0" dirty="0">
                <a:latin typeface="Calibri" panose="020F0502020204030204" pitchFamily="34" charset="0"/>
              </a:rPr>
              <a:t> at 10 mm 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radial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b="0" i="0" kern="0" dirty="0">
                <a:latin typeface="Calibri" panose="020F0502020204030204" pitchFamily="34" charset="0"/>
              </a:rPr>
              <a:t>a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t 10∙</a:t>
            </a:r>
            <a:r>
              <a:rPr lang="en-GB" sz="2000" b="0" i="0" kern="0" dirty="0">
                <a:latin typeface="Calibri" panose="020F0502020204030204" pitchFamily="34" charset="0"/>
              </a:rPr>
              <a:t>10</a:t>
            </a:r>
            <a:r>
              <a:rPr lang="en-GB" sz="2000" b="0" i="0" kern="0" baseline="30000" dirty="0">
                <a:latin typeface="Calibri" panose="020F0502020204030204" pitchFamily="34" charset="0"/>
              </a:rPr>
              <a:t>-4</a:t>
            </a:r>
            <a:r>
              <a:rPr lang="en-GB" sz="2000" b="0" i="0" kern="0" dirty="0">
                <a:latin typeface="Calibri" panose="020F0502020204030204" pitchFamily="34" charset="0"/>
              </a:rPr>
              <a:t> at 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30 </a:t>
            </a:r>
            <a:r>
              <a:rPr lang="en-GB" sz="2000" b="0" i="0" kern="0" dirty="0">
                <a:latin typeface="Calibri" panose="020F0502020204030204" pitchFamily="34" charset="0"/>
              </a:rPr>
              <a:t>mm radial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b="0" i="0" kern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endParaRPr lang="en-GB" sz="2000" b="0" i="0" kern="0" baseline="-25000" dirty="0" smtClean="0">
              <a:latin typeface="Calibri" panose="020F050202020403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3810304" y="5108670"/>
            <a:ext cx="564177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3.2 </a:t>
            </a:r>
            <a:r>
              <a:rPr lang="en-GB" sz="2000" b="0" i="0" kern="0" dirty="0" err="1" smtClean="0">
                <a:latin typeface="Calibri" panose="020F0502020204030204" pitchFamily="34" charset="0"/>
              </a:rPr>
              <a:t>mTm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 means </a:t>
            </a:r>
          </a:p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0.02 </a:t>
            </a:r>
            <a:r>
              <a:rPr lang="en-GB" sz="2000" b="0" i="0" kern="0" dirty="0" err="1" smtClean="0">
                <a:latin typeface="Calibri" panose="020F0502020204030204" pitchFamily="34" charset="0"/>
              </a:rPr>
              <a:t>mrad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 at 45 GeV</a:t>
            </a:r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3883041" y="4374670"/>
            <a:ext cx="10391" cy="10390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 flipV="1">
            <a:off x="3200705" y="5413761"/>
            <a:ext cx="69272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med" len="lg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4984566" y="4374083"/>
            <a:ext cx="10391" cy="10390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lg"/>
            <a:tailEnd type="triangle" w="med" len="lg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H="1" flipV="1">
            <a:off x="4984566" y="5413174"/>
            <a:ext cx="69272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med" len="lg"/>
          </a:ln>
          <a:effectLst/>
        </p:spPr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277462" y="2414847"/>
            <a:ext cx="2482163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NI = 2×31700 A</a:t>
            </a:r>
            <a:endParaRPr lang="en-GB" sz="2000" b="0" i="0" kern="0" dirty="0" smtClean="0">
              <a:latin typeface="Calibri" panose="020F050202020403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6277462" y="2866427"/>
            <a:ext cx="2482163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FontTx/>
              <a:buNone/>
            </a:pPr>
            <a:r>
              <a:rPr lang="en-GB" sz="2000" b="0" i="0" kern="0" dirty="0" smtClean="0">
                <a:latin typeface="Calibri" panose="020F0502020204030204" pitchFamily="34" charset="0"/>
              </a:rPr>
              <a:t>P ≈ 50 kW</a:t>
            </a:r>
            <a:endParaRPr lang="en-GB" sz="2000" b="0" i="0" kern="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83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780584" y="2070876"/>
            <a:ext cx="797904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requirements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b="0" i="0" kern="0" dirty="0" smtClean="0">
                <a:latin typeface="Calibri" panose="020F0502020204030204" pitchFamily="34" charset="0"/>
              </a:rPr>
              <a:t>iterate on field, pole (effective?) lengths, lateral / longitudinal field homogeneity, etc. – maybe tracking would be helpful?</a:t>
            </a:r>
          </a:p>
          <a:p>
            <a:pPr marL="0" indent="0">
              <a:buNone/>
            </a:pPr>
            <a:endParaRPr lang="en-GB" sz="1000" b="0" i="0" kern="0" dirty="0" smtClean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magnetic design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b="0" i="0" kern="0" dirty="0" smtClean="0">
                <a:latin typeface="Calibri" panose="020F0502020204030204" pitchFamily="34" charset="0"/>
              </a:rPr>
              <a:t>among other things, explore in particular other coil geometries, as the saddle shape introduces saturation</a:t>
            </a:r>
            <a:endParaRPr lang="en-GB" sz="2000" b="0" i="0" kern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000" b="0" i="0" kern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b="0" i="0" kern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400" b="0" i="0" kern="0" dirty="0" smtClean="0"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Conclusions</a:t>
            </a:r>
            <a:endParaRPr lang="en-GB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730395" y="4954539"/>
            <a:ext cx="768321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GB" sz="2800" b="0" i="0" kern="0" dirty="0" smtClean="0">
                <a:latin typeface="Calibri" panose="020F0502020204030204" pitchFamily="34" charset="0"/>
              </a:rPr>
              <a:t>shall we propose a </a:t>
            </a: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prototype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800" b="0" i="0" kern="0" dirty="0">
                <a:latin typeface="Calibri" panose="020F0502020204030204" pitchFamily="34" charset="0"/>
              </a:rPr>
              <a:t>(</a:t>
            </a:r>
            <a:r>
              <a:rPr lang="en-GB" sz="2800" b="0" i="0" kern="0" dirty="0" smtClean="0">
                <a:latin typeface="Calibri" panose="020F0502020204030204" pitchFamily="34" charset="0"/>
              </a:rPr>
              <a:t>ex. scale 1:4, overall length ≈ 1 m)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GB" sz="2800" b="0" i="0" kern="0" dirty="0" smtClean="0">
                <a:latin typeface="Calibri" panose="020F0502020204030204" pitchFamily="34" charset="0"/>
              </a:rPr>
              <a:t>to be ready for the CDR?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730395" y="943380"/>
            <a:ext cx="768321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GB" sz="2800" b="0" i="0" kern="0" dirty="0" smtClean="0">
                <a:latin typeface="Calibri" panose="020F0502020204030204" pitchFamily="34" charset="0"/>
              </a:rPr>
              <a:t>at the level of a feasibility investigation                        such a wiggler looks indeed </a:t>
            </a:r>
            <a:r>
              <a:rPr lang="en-GB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feasible</a:t>
            </a: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504000" y="2056011"/>
            <a:ext cx="8136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med" len="lg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04000" y="4882165"/>
            <a:ext cx="8136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07932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647410" y="3171800"/>
            <a:ext cx="1849180" cy="514400"/>
          </a:xfrm>
          <a:prstGeom prst="rect">
            <a:avLst/>
          </a:prstGeom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tabLst>
                <a:tab pos="180000" algn="l"/>
              </a:tabLst>
            </a:pPr>
            <a:r>
              <a:rPr lang="en-US" sz="4400" b="0" i="0" kern="0" dirty="0" smtClean="0">
                <a:solidFill>
                  <a:srgbClr val="0033CC"/>
                </a:solidFill>
                <a:latin typeface="Calibri" panose="020F0502020204030204" pitchFamily="34" charset="0"/>
                <a:sym typeface="Wingdings"/>
              </a:rPr>
              <a:t>thank you</a:t>
            </a:r>
            <a:endParaRPr lang="en-US" sz="4400" b="0" i="0" kern="0" dirty="0">
              <a:solidFill>
                <a:srgbClr val="0033CC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24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0033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i="0" dirty="0" smtClean="0">
            <a:latin typeface="Calibri Light" panose="020F0302020204030204" pitchFamily="34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lg"/>
          <a:tailEnd type="triangle" w="sm" len="lg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44790</TotalTime>
  <Words>446</Words>
  <Application>Microsoft Office PowerPoint</Application>
  <PresentationFormat>On-screen Show (4:3)</PresentationFormat>
  <Paragraphs>111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Wingdings</vt:lpstr>
      <vt:lpstr>Default Design</vt:lpstr>
      <vt:lpstr> First thoughts about the FCC-ee polarization wigglers  Attilio Milanese, Marek Bohdanowicz       23 Mar. 2017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</dc:title>
  <dc:creator>NICE</dc:creator>
  <cp:lastModifiedBy>Attilio Milanese</cp:lastModifiedBy>
  <cp:revision>2463</cp:revision>
  <cp:lastPrinted>2016-04-08T06:45:03Z</cp:lastPrinted>
  <dcterms:created xsi:type="dcterms:W3CDTF">2011-12-01T09:32:40Z</dcterms:created>
  <dcterms:modified xsi:type="dcterms:W3CDTF">2017-03-23T14:35:36Z</dcterms:modified>
</cp:coreProperties>
</file>