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72" r:id="rId2"/>
  </p:sldMasterIdLst>
  <p:notesMasterIdLst>
    <p:notesMasterId r:id="rId11"/>
  </p:notesMasterIdLst>
  <p:handoutMasterIdLst>
    <p:handoutMasterId r:id="rId12"/>
  </p:handoutMasterIdLst>
  <p:sldIdLst>
    <p:sldId id="280" r:id="rId3"/>
    <p:sldId id="279" r:id="rId4"/>
    <p:sldId id="281" r:id="rId5"/>
    <p:sldId id="282" r:id="rId6"/>
    <p:sldId id="283" r:id="rId7"/>
    <p:sldId id="284" r:id="rId8"/>
    <p:sldId id="285" r:id="rId9"/>
    <p:sldId id="286" r:id="rId1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1E386B"/>
    <a:srgbClr val="2C669E"/>
    <a:srgbClr val="0157A4"/>
    <a:srgbClr val="F8B1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0" autoAdjust="0"/>
    <p:restoredTop sz="94609" autoAdjust="0"/>
  </p:normalViewPr>
  <p:slideViewPr>
    <p:cSldViewPr snapToObjects="1" showGuides="1">
      <p:cViewPr varScale="1">
        <p:scale>
          <a:sx n="96" d="100"/>
          <a:sy n="96" d="100"/>
        </p:scale>
        <p:origin x="402" y="72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03/05/2017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1448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03/05/2017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236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3329145"/>
            <a:ext cx="7924800" cy="603911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6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0" y="5112103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4192035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31242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baseline="0">
                <a:solidFill>
                  <a:schemeClr val="bg1">
                    <a:lumMod val="95000"/>
                  </a:schemeClr>
                </a:solidFill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To edit /remove footer: Insert -&gt; Header &amp; Footer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550223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ARIES </a:t>
            </a:r>
            <a:r>
              <a:rPr lang="fr-FR" sz="1400" dirty="0" err="1" smtClean="0">
                <a:solidFill>
                  <a:srgbClr val="F8B13C"/>
                </a:solidFill>
                <a:latin typeface="Arial"/>
                <a:cs typeface="Arial"/>
              </a:rPr>
              <a:t>is</a:t>
            </a:r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 </a:t>
            </a:r>
            <a:r>
              <a:rPr lang="fr-FR" sz="1400" dirty="0" err="1" smtClean="0">
                <a:solidFill>
                  <a:srgbClr val="F8B13C"/>
                </a:solidFill>
                <a:latin typeface="Arial"/>
                <a:cs typeface="Arial"/>
              </a:rPr>
              <a:t>co-funded</a:t>
            </a:r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 by the </a:t>
            </a:r>
            <a:r>
              <a:rPr lang="fr-FR" sz="1400" dirty="0" err="1" smtClean="0">
                <a:solidFill>
                  <a:srgbClr val="F8B13C"/>
                </a:solidFill>
                <a:latin typeface="Arial"/>
                <a:cs typeface="Arial"/>
              </a:rPr>
              <a:t>European</a:t>
            </a:r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 Commission Grant Agreement </a:t>
            </a:r>
            <a:r>
              <a:rPr lang="fr-FR" sz="1400" dirty="0" err="1" smtClean="0">
                <a:solidFill>
                  <a:srgbClr val="F8B13C"/>
                </a:solidFill>
                <a:latin typeface="Arial"/>
                <a:cs typeface="Arial"/>
              </a:rPr>
              <a:t>number</a:t>
            </a:r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 73087</a:t>
            </a:r>
            <a:endParaRPr lang="en-GB" sz="1400" dirty="0">
              <a:solidFill>
                <a:srgbClr val="F8B13C"/>
              </a:solidFill>
              <a:latin typeface="Arial"/>
              <a:cs typeface="Arial"/>
            </a:endParaRPr>
          </a:p>
        </p:txBody>
      </p:sp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381000"/>
            <a:ext cx="3230988" cy="21306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Kick-off Meeting </a:t>
            </a:r>
            <a:r>
              <a:rPr lang="en-US" dirty="0" err="1" smtClean="0"/>
              <a:t>Organisation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 smtClean="0"/>
              <a:t>V. Brunner, M. Vretenar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CH" dirty="0" smtClean="0"/>
              <a:t>CERN, May 4-5th,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5787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WELCOME TO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295" y="1235436"/>
            <a:ext cx="3598390" cy="4716152"/>
          </a:xfrm>
        </p:spPr>
        <p:txBody>
          <a:bodyPr/>
          <a:lstStyle/>
          <a:p>
            <a:r>
              <a:rPr lang="fr-CH" dirty="0" err="1" smtClean="0"/>
              <a:t>Following</a:t>
            </a:r>
            <a:r>
              <a:rPr lang="fr-CH" dirty="0" smtClean="0"/>
              <a:t> an </a:t>
            </a:r>
            <a:r>
              <a:rPr lang="fr-CH" dirty="0" err="1" smtClean="0"/>
              <a:t>established</a:t>
            </a:r>
            <a:r>
              <a:rPr lang="fr-CH" dirty="0" smtClean="0"/>
              <a:t> tradition,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welcome</a:t>
            </a:r>
            <a:r>
              <a:rPr lang="fr-CH" dirty="0" smtClean="0"/>
              <a:t> at CERN the participants to </a:t>
            </a:r>
            <a:r>
              <a:rPr lang="fr-CH" dirty="0" err="1" smtClean="0"/>
              <a:t>our</a:t>
            </a:r>
            <a:r>
              <a:rPr lang="fr-CH" dirty="0" smtClean="0"/>
              <a:t> Accelerator </a:t>
            </a:r>
            <a:r>
              <a:rPr lang="fr-CH" dirty="0" err="1" smtClean="0"/>
              <a:t>Projects</a:t>
            </a:r>
            <a:r>
              <a:rPr lang="fr-CH" dirty="0" smtClean="0"/>
              <a:t> for the initial kick-off meeting.</a:t>
            </a:r>
          </a:p>
          <a:p>
            <a:r>
              <a:rPr lang="fr-CH" dirty="0" smtClean="0"/>
              <a:t>For the 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Annual</a:t>
            </a:r>
            <a:r>
              <a:rPr lang="fr-CH" dirty="0" smtClean="0"/>
              <a:t> Meetings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go to </a:t>
            </a:r>
            <a:r>
              <a:rPr lang="fr-CH" dirty="0" err="1" smtClean="0"/>
              <a:t>other</a:t>
            </a:r>
            <a:r>
              <a:rPr lang="fr-CH" dirty="0" smtClean="0"/>
              <a:t> places (candidates are </a:t>
            </a:r>
            <a:r>
              <a:rPr lang="fr-CH" dirty="0" err="1" smtClean="0"/>
              <a:t>welcome</a:t>
            </a:r>
            <a:r>
              <a:rPr lang="fr-CH" dirty="0" smtClean="0"/>
              <a:t>!).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Kick-off organisation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7937" y="1097391"/>
            <a:ext cx="3577068" cy="4982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987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PROGRAMME – DAY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78"/>
          <a:stretch/>
        </p:blipFill>
        <p:spPr>
          <a:xfrm>
            <a:off x="243830" y="889691"/>
            <a:ext cx="8892518" cy="55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499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PRACTICAL DETAILS – DAY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63272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buffet lunch </a:t>
            </a:r>
            <a:r>
              <a:rPr lang="en-US" dirty="0" smtClean="0"/>
              <a:t>will be served here in the Globe.</a:t>
            </a:r>
          </a:p>
          <a:p>
            <a:r>
              <a:rPr lang="en-US" dirty="0" smtClean="0"/>
              <a:t>After lunch, we will take a </a:t>
            </a:r>
            <a:r>
              <a:rPr lang="en-US" dirty="0" smtClean="0">
                <a:solidFill>
                  <a:srgbClr val="FF0000"/>
                </a:solidFill>
              </a:rPr>
              <a:t>group photograph </a:t>
            </a:r>
            <a:r>
              <a:rPr lang="en-US" dirty="0" smtClean="0"/>
              <a:t>outside.</a:t>
            </a:r>
          </a:p>
          <a:p>
            <a:r>
              <a:rPr lang="en-US" dirty="0" smtClean="0"/>
              <a:t>At the end of the afternoon session (around 18:00) you have some </a:t>
            </a:r>
            <a:r>
              <a:rPr lang="en-US" dirty="0" smtClean="0">
                <a:solidFill>
                  <a:srgbClr val="FF0000"/>
                </a:solidFill>
              </a:rPr>
              <a:t>free time </a:t>
            </a:r>
            <a:r>
              <a:rPr lang="en-US" dirty="0" smtClean="0"/>
              <a:t>to go back to the Hostel or visit the World of Particles exhibition in the Globe (ground floor).</a:t>
            </a:r>
          </a:p>
          <a:p>
            <a:r>
              <a:rPr lang="en-US" dirty="0" smtClean="0"/>
              <a:t>You are invited to the </a:t>
            </a:r>
            <a:r>
              <a:rPr lang="en-US" dirty="0" smtClean="0">
                <a:solidFill>
                  <a:srgbClr val="FF0000"/>
                </a:solidFill>
              </a:rPr>
              <a:t>Meeting Dinner </a:t>
            </a:r>
            <a:r>
              <a:rPr lang="en-US" dirty="0" smtClean="0"/>
              <a:t>at the </a:t>
            </a:r>
            <a:r>
              <a:rPr lang="en-US" dirty="0" smtClean="0">
                <a:solidFill>
                  <a:srgbClr val="FF0000"/>
                </a:solidFill>
              </a:rPr>
              <a:t>Kempinski Hotel </a:t>
            </a:r>
            <a:r>
              <a:rPr lang="en-US" dirty="0" smtClean="0"/>
              <a:t>on the Geneva lake, which will start with an aperitif at </a:t>
            </a:r>
            <a:r>
              <a:rPr lang="en-US" dirty="0" smtClean="0">
                <a:solidFill>
                  <a:srgbClr val="FF0000"/>
                </a:solidFill>
              </a:rPr>
              <a:t>19:30</a:t>
            </a:r>
            <a:r>
              <a:rPr lang="en-US" dirty="0" smtClean="0"/>
              <a:t>.</a:t>
            </a:r>
          </a:p>
          <a:p>
            <a:r>
              <a:rPr lang="en-US" dirty="0" smtClean="0"/>
              <a:t>To reach the Kempinski, you need to take the </a:t>
            </a:r>
            <a:r>
              <a:rPr lang="en-US" dirty="0" smtClean="0">
                <a:solidFill>
                  <a:srgbClr val="FF0000"/>
                </a:solidFill>
              </a:rPr>
              <a:t>Tram 18 </a:t>
            </a:r>
            <a:r>
              <a:rPr lang="en-US" dirty="0" smtClean="0"/>
              <a:t>in front of the Globe and get off at </a:t>
            </a:r>
            <a:r>
              <a:rPr lang="en-US" dirty="0" err="1" smtClean="0">
                <a:solidFill>
                  <a:srgbClr val="FF0000"/>
                </a:solidFill>
              </a:rPr>
              <a:t>Cornavin</a:t>
            </a:r>
            <a:r>
              <a:rPr lang="en-US" dirty="0" smtClean="0">
                <a:solidFill>
                  <a:srgbClr val="FF0000"/>
                </a:solidFill>
              </a:rPr>
              <a:t> train station</a:t>
            </a:r>
            <a:r>
              <a:rPr lang="en-US" dirty="0" smtClean="0"/>
              <a:t>; from there, reaching the Kempinski is a </a:t>
            </a:r>
            <a:r>
              <a:rPr lang="en-US" dirty="0" smtClean="0">
                <a:solidFill>
                  <a:srgbClr val="FF0000"/>
                </a:solidFill>
              </a:rPr>
              <a:t>10 minute walk</a:t>
            </a:r>
            <a:r>
              <a:rPr lang="en-US" dirty="0" smtClean="0"/>
              <a:t>.</a:t>
            </a:r>
          </a:p>
          <a:p>
            <a:r>
              <a:rPr lang="en-US" dirty="0" smtClean="0"/>
              <a:t>Tram leaves at </a:t>
            </a:r>
            <a:r>
              <a:rPr lang="en-US" dirty="0" smtClean="0">
                <a:solidFill>
                  <a:srgbClr val="FF0000"/>
                </a:solidFill>
              </a:rPr>
              <a:t>18:32, 18:42, 18:53, 19:03</a:t>
            </a:r>
            <a:r>
              <a:rPr lang="en-US" dirty="0" smtClean="0"/>
              <a:t>. We advise the </a:t>
            </a:r>
            <a:r>
              <a:rPr lang="en-US" b="1" dirty="0" smtClean="0">
                <a:solidFill>
                  <a:srgbClr val="FF0000"/>
                </a:solidFill>
              </a:rPr>
              <a:t>18:53</a:t>
            </a:r>
            <a:r>
              <a:rPr lang="en-US" dirty="0" smtClean="0"/>
              <a:t> tram. Collective tickets will be distributed at the tram stop.</a:t>
            </a:r>
          </a:p>
          <a:p>
            <a:r>
              <a:rPr lang="en-US" dirty="0" smtClean="0"/>
              <a:t>Return is free. You can take again the tram (every 20’ from 23:00, last at 00:20) but you have to purchase your own ticket.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3768" y="5216376"/>
            <a:ext cx="3006080" cy="144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385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REACHING THE KEMPINSKI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1" y="1045232"/>
            <a:ext cx="6419056" cy="44030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87624" y="5517232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The </a:t>
            </a:r>
            <a:r>
              <a:rPr lang="fr-CH" dirty="0" err="1" smtClean="0"/>
              <a:t>dinner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kindly</a:t>
            </a:r>
            <a:r>
              <a:rPr lang="fr-CH" dirty="0" smtClean="0"/>
              <a:t> </a:t>
            </a:r>
            <a:r>
              <a:rPr lang="fr-CH" dirty="0" err="1" smtClean="0"/>
              <a:t>offered</a:t>
            </a:r>
            <a:r>
              <a:rPr lang="fr-CH" dirty="0" smtClean="0"/>
              <a:t> by EuCARD2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its</a:t>
            </a:r>
            <a:r>
              <a:rPr lang="fr-CH" dirty="0" smtClean="0"/>
              <a:t> </a:t>
            </a:r>
            <a:r>
              <a:rPr lang="fr-CH" dirty="0" err="1" smtClean="0"/>
              <a:t>remaining</a:t>
            </a:r>
            <a:r>
              <a:rPr lang="fr-CH" dirty="0" smtClean="0"/>
              <a:t> </a:t>
            </a:r>
            <a:r>
              <a:rPr lang="fr-CH" dirty="0" err="1" smtClean="0"/>
              <a:t>matching</a:t>
            </a:r>
            <a:r>
              <a:rPr lang="fr-CH" dirty="0" smtClean="0"/>
              <a:t> </a:t>
            </a:r>
            <a:r>
              <a:rPr lang="fr-CH" dirty="0" err="1" smtClean="0"/>
              <a:t>funds</a:t>
            </a:r>
            <a:r>
              <a:rPr lang="fr-CH" dirty="0" smtClean="0"/>
              <a:t>… </a:t>
            </a:r>
            <a:r>
              <a:rPr lang="fr-CH" dirty="0" err="1" smtClean="0"/>
              <a:t>including</a:t>
            </a:r>
            <a:r>
              <a:rPr lang="fr-CH" dirty="0" smtClean="0"/>
              <a:t> a </a:t>
            </a:r>
            <a:r>
              <a:rPr lang="fr-CH" dirty="0" err="1" smtClean="0"/>
              <a:t>little</a:t>
            </a:r>
            <a:r>
              <a:rPr lang="fr-CH" dirty="0" smtClean="0"/>
              <a:t> surprise </a:t>
            </a:r>
            <a:r>
              <a:rPr lang="fr-CH" dirty="0" err="1" smtClean="0"/>
              <a:t>after</a:t>
            </a:r>
            <a:r>
              <a:rPr lang="fr-CH" dirty="0" smtClean="0"/>
              <a:t> the </a:t>
            </a:r>
            <a:r>
              <a:rPr lang="fr-CH" dirty="0" err="1" smtClean="0"/>
              <a:t>dinner</a:t>
            </a:r>
            <a:r>
              <a:rPr lang="fr-CH" dirty="0" smtClean="0"/>
              <a:t>!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9415" y="3010258"/>
            <a:ext cx="2174340" cy="12241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6848" y="1045232"/>
            <a:ext cx="2391640" cy="1756406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 rot="9614182">
            <a:off x="4839284" y="2251961"/>
            <a:ext cx="1579377" cy="15241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/>
          <p:cNvSpPr/>
          <p:nvPr/>
        </p:nvSpPr>
        <p:spPr>
          <a:xfrm>
            <a:off x="1979712" y="2938250"/>
            <a:ext cx="128935" cy="144016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 rot="20199681">
            <a:off x="363851" y="3331296"/>
            <a:ext cx="1612007" cy="138331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03723" y="3775271"/>
            <a:ext cx="111139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Tram stop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8953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PROGRAMME – DAY2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564" y="980728"/>
            <a:ext cx="8352928" cy="48008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32868" y="2911717"/>
            <a:ext cx="22188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Council </a:t>
            </a:r>
            <a:r>
              <a:rPr lang="fr-CH" sz="1400" dirty="0" err="1" smtClean="0"/>
              <a:t>Chamber</a:t>
            </a:r>
            <a:r>
              <a:rPr lang="fr-CH" sz="1400" dirty="0" smtClean="0"/>
              <a:t> 503-1-001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692708" y="4238924"/>
            <a:ext cx="1576072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100" dirty="0" smtClean="0"/>
              <a:t>Restaurant 1 (Glass Box)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107490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PRACTICAL DETAILS – DAY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094583"/>
          </a:xfrm>
        </p:spPr>
        <p:txBody>
          <a:bodyPr>
            <a:normAutofit fontScale="77500" lnSpcReduction="20000"/>
          </a:bodyPr>
          <a:lstStyle/>
          <a:p>
            <a:r>
              <a:rPr lang="fr-CH" dirty="0" smtClean="0"/>
              <a:t>Day 2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take</a:t>
            </a:r>
            <a:r>
              <a:rPr lang="fr-CH" dirty="0" smtClean="0"/>
              <a:t> place </a:t>
            </a:r>
            <a:r>
              <a:rPr lang="fr-CH" dirty="0" err="1" smtClean="0">
                <a:solidFill>
                  <a:srgbClr val="FF0000"/>
                </a:solidFill>
              </a:rPr>
              <a:t>inside</a:t>
            </a:r>
            <a:r>
              <a:rPr lang="fr-CH" dirty="0" smtClean="0">
                <a:solidFill>
                  <a:srgbClr val="FF0000"/>
                </a:solidFill>
              </a:rPr>
              <a:t> CERN, </a:t>
            </a:r>
            <a:r>
              <a:rPr lang="fr-CH" dirty="0"/>
              <a:t>at the 1st </a:t>
            </a:r>
            <a:r>
              <a:rPr lang="fr-CH" dirty="0" err="1"/>
              <a:t>floor</a:t>
            </a:r>
            <a:r>
              <a:rPr lang="fr-CH" dirty="0"/>
              <a:t> of the Main Building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smtClean="0"/>
              <a:t>(entrance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smtClean="0">
                <a:solidFill>
                  <a:srgbClr val="FF0000"/>
                </a:solidFill>
              </a:rPr>
              <a:t>Reception B.33 </a:t>
            </a:r>
            <a:r>
              <a:rPr lang="fr-CH" dirty="0" err="1" smtClean="0"/>
              <a:t>giving</a:t>
            </a:r>
            <a:r>
              <a:rPr lang="fr-CH" dirty="0" smtClean="0"/>
              <a:t>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name</a:t>
            </a:r>
            <a:r>
              <a:rPr lang="fr-CH" dirty="0" smtClean="0"/>
              <a:t>, </a:t>
            </a:r>
            <a:r>
              <a:rPr lang="fr-CH" dirty="0" err="1" smtClean="0"/>
              <a:t>then</a:t>
            </a:r>
            <a:r>
              <a:rPr lang="fr-CH" dirty="0" smtClean="0"/>
              <a:t> </a:t>
            </a:r>
            <a:r>
              <a:rPr lang="fr-CH" dirty="0" err="1" smtClean="0"/>
              <a:t>follow</a:t>
            </a:r>
            <a:r>
              <a:rPr lang="fr-CH" dirty="0" smtClean="0"/>
              <a:t> the black line on </a:t>
            </a:r>
            <a:r>
              <a:rPr lang="fr-CH" dirty="0" err="1" smtClean="0"/>
              <a:t>floor</a:t>
            </a:r>
            <a:r>
              <a:rPr lang="fr-CH" dirty="0" smtClean="0"/>
              <a:t>).</a:t>
            </a:r>
          </a:p>
          <a:p>
            <a:r>
              <a:rPr lang="fr-CH" dirty="0" smtClean="0"/>
              <a:t>The </a:t>
            </a:r>
            <a:r>
              <a:rPr lang="fr-CH" dirty="0" err="1" smtClean="0">
                <a:solidFill>
                  <a:srgbClr val="FF0000"/>
                </a:solidFill>
              </a:rPr>
              <a:t>Governing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Board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smtClean="0"/>
              <a:t>(one </a:t>
            </a:r>
            <a:r>
              <a:rPr lang="fr-CH" dirty="0" err="1" smtClean="0"/>
              <a:t>nominated</a:t>
            </a:r>
            <a:r>
              <a:rPr lang="fr-CH" dirty="0" smtClean="0"/>
              <a:t> </a:t>
            </a:r>
            <a:r>
              <a:rPr lang="fr-CH" dirty="0" err="1" smtClean="0"/>
              <a:t>representative</a:t>
            </a:r>
            <a:r>
              <a:rPr lang="fr-CH" dirty="0" smtClean="0"/>
              <a:t> per </a:t>
            </a:r>
            <a:r>
              <a:rPr lang="fr-CH" dirty="0" err="1" smtClean="0"/>
              <a:t>beneficiary</a:t>
            </a:r>
            <a:r>
              <a:rPr lang="fr-CH" dirty="0" smtClean="0"/>
              <a:t>, plus the </a:t>
            </a:r>
            <a:r>
              <a:rPr lang="fr-CH" dirty="0" err="1" smtClean="0"/>
              <a:t>three</a:t>
            </a:r>
            <a:r>
              <a:rPr lang="fr-CH" dirty="0" smtClean="0"/>
              <a:t> </a:t>
            </a:r>
            <a:r>
              <a:rPr lang="fr-CH" dirty="0" err="1" smtClean="0"/>
              <a:t>partner</a:t>
            </a:r>
            <a:r>
              <a:rPr lang="fr-CH" dirty="0" smtClean="0"/>
              <a:t> organisations)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meet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9:00 to 10:30 in the </a:t>
            </a:r>
            <a:r>
              <a:rPr lang="fr-CH" dirty="0" smtClean="0">
                <a:solidFill>
                  <a:srgbClr val="FF0000"/>
                </a:solidFill>
              </a:rPr>
              <a:t>Council </a:t>
            </a:r>
            <a:r>
              <a:rPr lang="fr-CH" dirty="0" err="1" smtClean="0">
                <a:solidFill>
                  <a:srgbClr val="FF0000"/>
                </a:solidFill>
              </a:rPr>
              <a:t>Chamber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smtClean="0"/>
              <a:t>(503-1-001).</a:t>
            </a:r>
          </a:p>
          <a:p>
            <a:r>
              <a:rPr lang="fr-CH" dirty="0" smtClean="0"/>
              <a:t>Coffee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served</a:t>
            </a:r>
            <a:r>
              <a:rPr lang="fr-CH" dirty="0"/>
              <a:t> </a:t>
            </a:r>
            <a:r>
              <a:rPr lang="fr-CH" dirty="0" err="1" smtClean="0"/>
              <a:t>between</a:t>
            </a:r>
            <a:r>
              <a:rPr lang="fr-CH" dirty="0" smtClean="0"/>
              <a:t> 10:00 and 11:00.</a:t>
            </a:r>
          </a:p>
          <a:p>
            <a:r>
              <a:rPr lang="fr-CH" dirty="0" smtClean="0"/>
              <a:t>At 10:30, </a:t>
            </a:r>
            <a:r>
              <a:rPr lang="fr-CH" dirty="0" err="1" smtClean="0"/>
              <a:t>two</a:t>
            </a:r>
            <a:r>
              <a:rPr lang="fr-CH" dirty="0" smtClean="0"/>
              <a:t> </a:t>
            </a:r>
            <a:r>
              <a:rPr lang="fr-CH" dirty="0" err="1" smtClean="0"/>
              <a:t>parallel</a:t>
            </a:r>
            <a:r>
              <a:rPr lang="fr-CH" dirty="0" smtClean="0"/>
              <a:t> meetings: </a:t>
            </a:r>
            <a:r>
              <a:rPr lang="fr-CH" dirty="0" smtClean="0">
                <a:solidFill>
                  <a:srgbClr val="FF0000"/>
                </a:solidFill>
              </a:rPr>
              <a:t>Transnational Access </a:t>
            </a:r>
            <a:r>
              <a:rPr lang="fr-CH" dirty="0" smtClean="0"/>
              <a:t>in 222-R-003, and </a:t>
            </a:r>
            <a:r>
              <a:rPr lang="fr-CH" dirty="0" err="1" smtClean="0">
                <a:solidFill>
                  <a:srgbClr val="FF0000"/>
                </a:solidFill>
              </a:rPr>
              <a:t>Industry</a:t>
            </a:r>
            <a:r>
              <a:rPr lang="fr-CH" dirty="0" smtClean="0"/>
              <a:t> (and </a:t>
            </a:r>
            <a:r>
              <a:rPr lang="fr-CH" dirty="0" err="1" smtClean="0"/>
              <a:t>friends</a:t>
            </a:r>
            <a:r>
              <a:rPr lang="fr-CH" dirty="0" smtClean="0"/>
              <a:t>) in the Council </a:t>
            </a:r>
            <a:r>
              <a:rPr lang="fr-CH" dirty="0" err="1" smtClean="0"/>
              <a:t>Chamber</a:t>
            </a:r>
            <a:r>
              <a:rPr lang="fr-CH" dirty="0" smtClean="0"/>
              <a:t>.</a:t>
            </a:r>
          </a:p>
          <a:p>
            <a:r>
              <a:rPr lang="fr-CH" dirty="0" err="1" smtClean="0"/>
              <a:t>During</a:t>
            </a:r>
            <a:r>
              <a:rPr lang="fr-CH" dirty="0" smtClean="0"/>
              <a:t> the </a:t>
            </a:r>
            <a:r>
              <a:rPr lang="fr-CH" dirty="0" err="1" smtClean="0"/>
              <a:t>day</a:t>
            </a:r>
            <a:r>
              <a:rPr lang="fr-CH" dirty="0" smtClean="0"/>
              <a:t>, </a:t>
            </a:r>
            <a:r>
              <a:rPr lang="fr-CH" dirty="0" err="1" smtClean="0"/>
              <a:t>different</a:t>
            </a:r>
            <a:r>
              <a:rPr lang="fr-CH" dirty="0" smtClean="0"/>
              <a:t> </a:t>
            </a:r>
            <a:r>
              <a:rPr lang="fr-CH" dirty="0" err="1" smtClean="0">
                <a:solidFill>
                  <a:srgbClr val="FF0000"/>
                </a:solidFill>
              </a:rPr>
              <a:t>visits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take</a:t>
            </a:r>
            <a:r>
              <a:rPr lang="fr-CH" dirty="0" smtClean="0"/>
              <a:t> place for </a:t>
            </a:r>
            <a:r>
              <a:rPr lang="fr-CH" dirty="0" err="1" smtClean="0"/>
              <a:t>those</a:t>
            </a:r>
            <a:r>
              <a:rPr lang="fr-CH" dirty="0" smtClean="0"/>
              <a:t> not </a:t>
            </a:r>
            <a:r>
              <a:rPr lang="fr-CH" dirty="0" err="1" smtClean="0"/>
              <a:t>involved</a:t>
            </a:r>
            <a:r>
              <a:rPr lang="fr-CH" dirty="0" smtClean="0"/>
              <a:t> in the meeting. </a:t>
            </a:r>
            <a:r>
              <a:rPr lang="fr-CH" dirty="0" smtClean="0"/>
              <a:t>Participants have been </a:t>
            </a:r>
            <a:r>
              <a:rPr lang="fr-CH" dirty="0" err="1" smtClean="0"/>
              <a:t>informed</a:t>
            </a:r>
            <a:r>
              <a:rPr lang="fr-CH" dirty="0" smtClean="0"/>
              <a:t> of the m</a:t>
            </a:r>
            <a:r>
              <a:rPr lang="fr-CH" dirty="0" smtClean="0"/>
              <a:t>eeting </a:t>
            </a:r>
            <a:r>
              <a:rPr lang="fr-CH" dirty="0" smtClean="0"/>
              <a:t>place </a:t>
            </a:r>
            <a:r>
              <a:rPr lang="fr-CH" dirty="0" err="1" smtClean="0"/>
              <a:t>with</a:t>
            </a:r>
            <a:r>
              <a:rPr lang="fr-CH" dirty="0" smtClean="0"/>
              <a:t> a </a:t>
            </a:r>
            <a:r>
              <a:rPr lang="fr-CH" dirty="0" err="1" smtClean="0"/>
              <a:t>personal</a:t>
            </a:r>
            <a:r>
              <a:rPr lang="fr-CH" dirty="0" smtClean="0"/>
              <a:t> e-mail.</a:t>
            </a:r>
            <a:endParaRPr lang="fr-CH" dirty="0" smtClean="0"/>
          </a:p>
          <a:p>
            <a:r>
              <a:rPr lang="fr-CH" dirty="0" smtClean="0"/>
              <a:t>Lunch </a:t>
            </a:r>
            <a:r>
              <a:rPr lang="fr-CH" dirty="0" err="1" smtClean="0"/>
              <a:t>is</a:t>
            </a:r>
            <a:r>
              <a:rPr lang="fr-CH" dirty="0" smtClean="0"/>
              <a:t> free (not </a:t>
            </a:r>
            <a:r>
              <a:rPr lang="fr-CH" dirty="0" err="1" smtClean="0"/>
              <a:t>organised</a:t>
            </a:r>
            <a:r>
              <a:rPr lang="fr-CH" dirty="0" smtClean="0"/>
              <a:t>), </a:t>
            </a:r>
            <a:r>
              <a:rPr lang="fr-CH" dirty="0" err="1" smtClean="0"/>
              <a:t>available</a:t>
            </a:r>
            <a:r>
              <a:rPr lang="fr-CH" dirty="0" smtClean="0"/>
              <a:t> at the CERN restaurant at </a:t>
            </a:r>
            <a:r>
              <a:rPr lang="fr-CH" dirty="0" err="1" smtClean="0"/>
              <a:t>ground</a:t>
            </a:r>
            <a:r>
              <a:rPr lang="fr-CH" dirty="0" smtClean="0"/>
              <a:t> </a:t>
            </a:r>
            <a:r>
              <a:rPr lang="fr-CH" dirty="0" err="1" smtClean="0"/>
              <a:t>floor</a:t>
            </a:r>
            <a:r>
              <a:rPr lang="fr-CH" dirty="0" smtClean="0"/>
              <a:t>. </a:t>
            </a:r>
            <a:r>
              <a:rPr lang="fr-CH" dirty="0" err="1" smtClean="0"/>
              <a:t>Only</a:t>
            </a:r>
            <a:r>
              <a:rPr lang="fr-CH" dirty="0" smtClean="0"/>
              <a:t> the </a:t>
            </a:r>
            <a:r>
              <a:rPr lang="fr-CH" dirty="0" err="1" smtClean="0"/>
              <a:t>Steering</a:t>
            </a:r>
            <a:r>
              <a:rPr lang="fr-CH" dirty="0" smtClean="0"/>
              <a:t> </a:t>
            </a:r>
            <a:r>
              <a:rPr lang="fr-CH" dirty="0" err="1" smtClean="0"/>
              <a:t>Committee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have an </a:t>
            </a:r>
            <a:r>
              <a:rPr lang="fr-CH" dirty="0" err="1" smtClean="0"/>
              <a:t>organised</a:t>
            </a:r>
            <a:r>
              <a:rPr lang="fr-CH" dirty="0" smtClean="0"/>
              <a:t> lunch meeting (but </a:t>
            </a:r>
            <a:r>
              <a:rPr lang="fr-CH" dirty="0" err="1" smtClean="0"/>
              <a:t>they</a:t>
            </a:r>
            <a:r>
              <a:rPr lang="fr-CH" dirty="0" smtClean="0"/>
              <a:t> have to </a:t>
            </a:r>
            <a:r>
              <a:rPr lang="fr-CH" dirty="0" err="1" smtClean="0"/>
              <a:t>work</a:t>
            </a:r>
            <a:r>
              <a:rPr lang="fr-CH" dirty="0" smtClean="0"/>
              <a:t> for </a:t>
            </a:r>
            <a:r>
              <a:rPr lang="fr-CH" dirty="0" err="1" smtClean="0"/>
              <a:t>it</a:t>
            </a:r>
            <a:r>
              <a:rPr lang="fr-CH" dirty="0" smtClean="0"/>
              <a:t>!).</a:t>
            </a:r>
          </a:p>
          <a:p>
            <a:r>
              <a:rPr lang="fr-CH" dirty="0" smtClean="0"/>
              <a:t>The meeting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officially</a:t>
            </a:r>
            <a:r>
              <a:rPr lang="fr-CH" dirty="0" smtClean="0"/>
              <a:t> end </a:t>
            </a:r>
            <a:r>
              <a:rPr lang="fr-CH" dirty="0" err="1" smtClean="0"/>
              <a:t>after</a:t>
            </a:r>
            <a:r>
              <a:rPr lang="fr-CH" dirty="0" smtClean="0"/>
              <a:t> the last </a:t>
            </a:r>
            <a:r>
              <a:rPr lang="fr-CH" dirty="0" err="1" smtClean="0"/>
              <a:t>afternoon</a:t>
            </a:r>
            <a:r>
              <a:rPr lang="fr-CH" dirty="0" smtClean="0"/>
              <a:t> </a:t>
            </a:r>
            <a:r>
              <a:rPr lang="fr-CH" dirty="0" err="1" smtClean="0"/>
              <a:t>visits</a:t>
            </a:r>
            <a:r>
              <a:rPr lang="fr-CH" dirty="0" smtClean="0"/>
              <a:t>.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/remove footer: Insert -&gt; Header &amp; Footer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737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SUCCESSFUL KICK-OFF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7355160" cy="2510408"/>
          </a:xfrm>
        </p:spPr>
        <p:txBody>
          <a:bodyPr>
            <a:normAutofit fontScale="92500"/>
          </a:bodyPr>
          <a:lstStyle/>
          <a:p>
            <a:r>
              <a:rPr lang="fr-CH" dirty="0" smtClean="0"/>
              <a:t>134 </a:t>
            </a:r>
            <a:r>
              <a:rPr lang="fr-CH" dirty="0" err="1" smtClean="0"/>
              <a:t>registered</a:t>
            </a:r>
            <a:r>
              <a:rPr lang="fr-CH" dirty="0" smtClean="0"/>
              <a:t> participants (at </a:t>
            </a:r>
            <a:r>
              <a:rPr lang="fr-CH" dirty="0" err="1" smtClean="0"/>
              <a:t>Wednesday</a:t>
            </a:r>
            <a:r>
              <a:rPr lang="fr-CH" dirty="0" smtClean="0"/>
              <a:t> 26.4)</a:t>
            </a:r>
          </a:p>
          <a:p>
            <a:r>
              <a:rPr lang="fr-CH" dirty="0" smtClean="0"/>
              <a:t>105 are not </a:t>
            </a:r>
            <a:r>
              <a:rPr lang="fr-CH" dirty="0" err="1" smtClean="0"/>
              <a:t>from</a:t>
            </a:r>
            <a:r>
              <a:rPr lang="fr-CH" dirty="0" smtClean="0"/>
              <a:t> CERN: 78% of total</a:t>
            </a:r>
          </a:p>
          <a:p>
            <a:r>
              <a:rPr lang="fr-CH" dirty="0" smtClean="0"/>
              <a:t>19 are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industry</a:t>
            </a:r>
            <a:r>
              <a:rPr lang="fr-CH" dirty="0" smtClean="0"/>
              <a:t> (14%)</a:t>
            </a:r>
          </a:p>
          <a:p>
            <a:r>
              <a:rPr lang="fr-CH" dirty="0" smtClean="0"/>
              <a:t>29 are </a:t>
            </a:r>
            <a:r>
              <a:rPr lang="fr-CH" dirty="0" err="1" smtClean="0"/>
              <a:t>female</a:t>
            </a:r>
            <a:r>
              <a:rPr lang="fr-CH" dirty="0" smtClean="0"/>
              <a:t> (22%) – (</a:t>
            </a:r>
            <a:r>
              <a:rPr lang="fr-CH" i="1" dirty="0" err="1" smtClean="0"/>
              <a:t>judging</a:t>
            </a:r>
            <a:r>
              <a:rPr lang="fr-CH" i="1" dirty="0" smtClean="0"/>
              <a:t> </a:t>
            </a:r>
            <a:r>
              <a:rPr lang="fr-CH" i="1" dirty="0" err="1" smtClean="0"/>
              <a:t>from</a:t>
            </a:r>
            <a:r>
              <a:rPr lang="fr-CH" i="1" dirty="0" smtClean="0"/>
              <a:t> first </a:t>
            </a:r>
            <a:r>
              <a:rPr lang="fr-CH" i="1" dirty="0" err="1" smtClean="0"/>
              <a:t>name</a:t>
            </a:r>
            <a:r>
              <a:rPr lang="fr-CH" i="1" dirty="0" smtClean="0"/>
              <a:t>)</a:t>
            </a:r>
          </a:p>
          <a:p>
            <a:r>
              <a:rPr lang="fr-CH" dirty="0" err="1" smtClean="0"/>
              <a:t>From</a:t>
            </a:r>
            <a:r>
              <a:rPr lang="fr-CH" dirty="0" smtClean="0"/>
              <a:t> 22 countries (4 more </a:t>
            </a:r>
            <a:r>
              <a:rPr lang="fr-CH" dirty="0" err="1" smtClean="0"/>
              <a:t>than</a:t>
            </a:r>
            <a:r>
              <a:rPr lang="fr-CH" dirty="0" smtClean="0"/>
              <a:t> the ARIES countries!) </a:t>
            </a:r>
          </a:p>
          <a:p>
            <a:r>
              <a:rPr lang="fr-CH" dirty="0" smtClean="0"/>
              <a:t>And a lot of </a:t>
            </a:r>
            <a:r>
              <a:rPr lang="fr-CH" dirty="0" err="1" smtClean="0"/>
              <a:t>young</a:t>
            </a:r>
            <a:r>
              <a:rPr lang="fr-CH" dirty="0" smtClean="0"/>
              <a:t> people!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167767" y="5894685"/>
            <a:ext cx="4006033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CH" sz="2400" dirty="0" smtClean="0"/>
              <a:t>The </a:t>
            </a:r>
            <a:r>
              <a:rPr lang="fr-CH" sz="2400" dirty="0" err="1" smtClean="0"/>
              <a:t>start</a:t>
            </a:r>
            <a:r>
              <a:rPr lang="fr-CH" sz="2400" dirty="0" smtClean="0"/>
              <a:t> of a </a:t>
            </a:r>
            <a:r>
              <a:rPr lang="fr-CH" sz="2400" dirty="0" err="1" smtClean="0"/>
              <a:t>nice</a:t>
            </a:r>
            <a:r>
              <a:rPr lang="fr-CH" sz="2400" dirty="0" smtClean="0"/>
              <a:t> </a:t>
            </a:r>
            <a:r>
              <a:rPr lang="fr-CH" sz="2400" dirty="0" err="1" smtClean="0"/>
              <a:t>community</a:t>
            </a:r>
            <a:r>
              <a:rPr lang="fr-CH" sz="2400" dirty="0" smtClean="0"/>
              <a:t>!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5013" y="3645023"/>
            <a:ext cx="4195419" cy="2064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5363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360</TotalTime>
  <Words>541</Words>
  <Application>Microsoft Office PowerPoint</Application>
  <PresentationFormat>On-screen Show (4:3)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Thème Office</vt:lpstr>
      <vt:lpstr>Thème Office</vt:lpstr>
      <vt:lpstr>PowerPoint Presentation</vt:lpstr>
      <vt:lpstr>WELCOME TO CERN</vt:lpstr>
      <vt:lpstr>PROGRAMME – DAY 1</vt:lpstr>
      <vt:lpstr>PRACTICAL DETAILS – DAY 1</vt:lpstr>
      <vt:lpstr>REACHING THE KEMPINSKI</vt:lpstr>
      <vt:lpstr>PROGRAMME – DAY2</vt:lpstr>
      <vt:lpstr>PRACTICAL DETAILS – DAY 2</vt:lpstr>
      <vt:lpstr>A SUCCESSFUL KICK-OFF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Maurizio Vretenar</cp:lastModifiedBy>
  <cp:revision>44</cp:revision>
  <dcterms:created xsi:type="dcterms:W3CDTF">2017-04-26T09:15:49Z</dcterms:created>
  <dcterms:modified xsi:type="dcterms:W3CDTF">2017-05-03T14:25:54Z</dcterms:modified>
</cp:coreProperties>
</file>