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  <p:sldMasterId id="2147483672" r:id="rId2"/>
  </p:sldMasterIdLst>
  <p:notesMasterIdLst>
    <p:notesMasterId r:id="rId23"/>
  </p:notesMasterIdLst>
  <p:handoutMasterIdLst>
    <p:handoutMasterId r:id="rId24"/>
  </p:handoutMasterIdLst>
  <p:sldIdLst>
    <p:sldId id="280" r:id="rId3"/>
    <p:sldId id="303" r:id="rId4"/>
    <p:sldId id="304" r:id="rId5"/>
    <p:sldId id="305" r:id="rId6"/>
    <p:sldId id="306" r:id="rId7"/>
    <p:sldId id="302" r:id="rId8"/>
    <p:sldId id="285" r:id="rId9"/>
    <p:sldId id="290" r:id="rId10"/>
    <p:sldId id="291" r:id="rId11"/>
    <p:sldId id="286" r:id="rId12"/>
    <p:sldId id="287" r:id="rId13"/>
    <p:sldId id="288" r:id="rId14"/>
    <p:sldId id="294" r:id="rId15"/>
    <p:sldId id="300" r:id="rId16"/>
    <p:sldId id="289" r:id="rId17"/>
    <p:sldId id="297" r:id="rId18"/>
    <p:sldId id="296" r:id="rId19"/>
    <p:sldId id="298" r:id="rId20"/>
    <p:sldId id="309" r:id="rId21"/>
    <p:sldId id="307" r:id="rId22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976">
          <p15:clr>
            <a:srgbClr val="A4A3A4"/>
          </p15:clr>
        </p15:guide>
        <p15:guide id="2" pos="547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F497D"/>
    <a:srgbClr val="1E386B"/>
    <a:srgbClr val="2C669E"/>
    <a:srgbClr val="0157A4"/>
    <a:srgbClr val="F8B13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540" autoAdjust="0"/>
    <p:restoredTop sz="94609" autoAdjust="0"/>
  </p:normalViewPr>
  <p:slideViewPr>
    <p:cSldViewPr snapToObjects="1" showGuides="1">
      <p:cViewPr varScale="1">
        <p:scale>
          <a:sx n="96" d="100"/>
          <a:sy n="96" d="100"/>
        </p:scale>
        <p:origin x="402" y="24"/>
      </p:cViewPr>
      <p:guideLst>
        <p:guide orient="horz" pos="2976"/>
        <p:guide pos="547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viewProps" Target="view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28C6C0-723B-1144-B0BB-13233DB680E2}" type="datetimeFigureOut">
              <a:rPr lang="fr-FR" smtClean="0"/>
              <a:pPr/>
              <a:t>03/05/2017</a:t>
            </a:fld>
            <a:endParaRPr lang="en-GB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A649DF4-BFDC-CE44-88D7-285A08214489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5826063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625803-7089-5846-80C7-3D9AC85D7E45}" type="datetimeFigureOut">
              <a:rPr lang="fr-FR" smtClean="0"/>
              <a:pPr/>
              <a:t>03/05/2017</a:t>
            </a:fld>
            <a:endParaRPr lang="en-GB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0F73C1-2BD6-684E-AA1B-49165E0DF4BD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872104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H" dirty="0" err="1" smtClean="0"/>
              <a:t>Why</a:t>
            </a:r>
            <a:r>
              <a:rPr lang="fr-CH" dirty="0" smtClean="0"/>
              <a:t> do</a:t>
            </a:r>
            <a:r>
              <a:rPr lang="fr-CH" baseline="0" dirty="0" smtClean="0"/>
              <a:t> </a:t>
            </a:r>
            <a:r>
              <a:rPr lang="fr-CH" baseline="0" dirty="0" err="1" smtClean="0"/>
              <a:t>we</a:t>
            </a:r>
            <a:r>
              <a:rPr lang="fr-CH" baseline="0" dirty="0" smtClean="0"/>
              <a:t> </a:t>
            </a:r>
            <a:r>
              <a:rPr lang="fr-CH" baseline="0" dirty="0" err="1" smtClean="0"/>
              <a:t>need</a:t>
            </a:r>
            <a:r>
              <a:rPr lang="fr-CH" baseline="0" dirty="0" smtClean="0"/>
              <a:t> ARIES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0F73C1-2BD6-684E-AA1B-49165E0DF4BD}" type="slidenum">
              <a:rPr lang="en-GB" smtClean="0"/>
              <a:pPr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7153041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Century started</a:t>
            </a:r>
            <a:r>
              <a:rPr lang="en-US" baseline="0" dirty="0" smtClean="0"/>
              <a:t> with great success of </a:t>
            </a:r>
            <a:r>
              <a:rPr lang="en-US" baseline="0" dirty="0" err="1" smtClean="0"/>
              <a:t>lhc</a:t>
            </a:r>
            <a:r>
              <a:rPr lang="en-US" baseline="0" dirty="0" smtClean="0"/>
              <a:t>, accelerators known by everyone – </a:t>
            </a:r>
            <a:r>
              <a:rPr lang="en-US" baseline="0" dirty="0" err="1" smtClean="0"/>
              <a:t>lhc</a:t>
            </a:r>
            <a:r>
              <a:rPr lang="en-US" baseline="0" dirty="0" smtClean="0"/>
              <a:t> is the top of an iceberg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0F73C1-2BD6-684E-AA1B-49165E0DF4BD}" type="slidenum">
              <a:rPr lang="en-GB" smtClean="0"/>
              <a:pPr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0505736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H" dirty="0" err="1" smtClean="0"/>
              <a:t>Accelerators</a:t>
            </a:r>
            <a:r>
              <a:rPr lang="fr-CH" baseline="0" dirty="0" smtClean="0"/>
              <a:t> have a </a:t>
            </a:r>
            <a:r>
              <a:rPr lang="fr-CH" baseline="0" dirty="0" err="1" smtClean="0"/>
              <a:t>huge</a:t>
            </a:r>
            <a:r>
              <a:rPr lang="fr-CH" baseline="0" dirty="0" smtClean="0"/>
              <a:t> </a:t>
            </a:r>
            <a:r>
              <a:rPr lang="fr-CH" baseline="0" dirty="0" err="1" smtClean="0"/>
              <a:t>potential</a:t>
            </a:r>
            <a:r>
              <a:rPr lang="fr-CH" baseline="0" dirty="0" smtClean="0"/>
              <a:t> for </a:t>
            </a:r>
            <a:r>
              <a:rPr lang="fr-CH" baseline="0" dirty="0" err="1" smtClean="0"/>
              <a:t>reaching</a:t>
            </a:r>
            <a:r>
              <a:rPr lang="fr-CH" baseline="0" dirty="0" smtClean="0"/>
              <a:t> </a:t>
            </a:r>
            <a:r>
              <a:rPr lang="fr-CH" baseline="0" dirty="0" err="1" smtClean="0"/>
              <a:t>even</a:t>
            </a:r>
            <a:r>
              <a:rPr lang="fr-CH" baseline="0" dirty="0" smtClean="0"/>
              <a:t> </a:t>
            </a:r>
            <a:r>
              <a:rPr lang="fr-CH" baseline="0" dirty="0" err="1" smtClean="0"/>
              <a:t>further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0F73C1-2BD6-684E-AA1B-49165E0DF4BD}" type="slidenum">
              <a:rPr lang="en-GB" smtClean="0"/>
              <a:pPr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4769281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H" dirty="0" smtClean="0"/>
              <a:t>This</a:t>
            </a:r>
            <a:r>
              <a:rPr lang="fr-CH" baseline="0" dirty="0" smtClean="0"/>
              <a:t> </a:t>
            </a:r>
            <a:r>
              <a:rPr lang="fr-CH" baseline="0" dirty="0" err="1" smtClean="0"/>
              <a:t>is</a:t>
            </a:r>
            <a:r>
              <a:rPr lang="fr-CH" baseline="0" dirty="0" smtClean="0"/>
              <a:t> </a:t>
            </a:r>
            <a:r>
              <a:rPr lang="fr-CH" baseline="0" dirty="0" err="1" smtClean="0"/>
              <a:t>our</a:t>
            </a:r>
            <a:r>
              <a:rPr lang="fr-CH" baseline="0" dirty="0" smtClean="0"/>
              <a:t> </a:t>
            </a:r>
            <a:r>
              <a:rPr lang="fr-CH" baseline="0" dirty="0" err="1" smtClean="0"/>
              <a:t>playground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0F73C1-2BD6-684E-AA1B-49165E0DF4BD}" type="slidenum">
              <a:rPr lang="en-GB" smtClean="0"/>
              <a:pPr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820778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457200" y="1068388"/>
            <a:ext cx="8229600" cy="303212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>
                <a:solidFill>
                  <a:srgbClr val="0157A4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dirty="0" smtClean="0"/>
              <a:t>Cliquez pour modifier le style des sous-titres du masque</a:t>
            </a:r>
            <a:endParaRPr lang="en-GB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To edit /remove footer: Insert -&gt; Header &amp; Footer</a:t>
            </a:r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Espace réservé du titre 1"/>
          <p:cNvSpPr txBox="1">
            <a:spLocks/>
          </p:cNvSpPr>
          <p:nvPr userDrawn="1"/>
        </p:nvSpPr>
        <p:spPr>
          <a:xfrm>
            <a:off x="457200" y="274638"/>
            <a:ext cx="8229600" cy="561974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157A4"/>
                </a:solidFill>
                <a:effectLst/>
                <a:uLnTx/>
                <a:uFillTx/>
                <a:latin typeface="Arial"/>
                <a:ea typeface="+mj-ea"/>
                <a:cs typeface="Arial"/>
              </a:rPr>
              <a:t>Cliquez et modifiez le titre</a:t>
            </a:r>
            <a:endParaRPr kumimoji="0" lang="en-GB" sz="3200" b="0" i="0" u="none" strike="noStrike" kern="1200" cap="none" spc="0" normalizeH="0" baseline="0" noProof="0" dirty="0">
              <a:ln>
                <a:noFill/>
              </a:ln>
              <a:solidFill>
                <a:srgbClr val="0157A4"/>
              </a:solidFill>
              <a:effectLst/>
              <a:uLnTx/>
              <a:uFillTx/>
              <a:latin typeface="Arial"/>
              <a:ea typeface="+mj-ea"/>
              <a:cs typeface="Arial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To edit /remove footer: Insert -&gt; Header &amp; Footer</a:t>
            </a:r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990600"/>
            <a:ext cx="4038600" cy="4525963"/>
          </a:xfrm>
        </p:spPr>
        <p:txBody>
          <a:bodyPr vert="horz" wrap="square"/>
          <a:lstStyle>
            <a:lvl1pPr algn="l">
              <a:spcAft>
                <a:spcPts val="0"/>
              </a:spcAft>
              <a:buFont typeface="Arial"/>
              <a:buChar char="•"/>
              <a:defRPr sz="2400" baseline="0"/>
            </a:lvl1pPr>
            <a:lvl2pPr algn="l">
              <a:defRPr sz="2000"/>
            </a:lvl2pPr>
            <a:lvl3pPr algn="l">
              <a:defRPr sz="2000"/>
            </a:lvl3pPr>
            <a:lvl4pPr algn="l">
              <a:defRPr sz="1800"/>
            </a:lvl4pPr>
            <a:lvl5pPr algn="l"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To edit /remove footer: Insert -&gt; Header &amp; Footer</a:t>
            </a:r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Espace réservé du contenu 2"/>
          <p:cNvSpPr>
            <a:spLocks noGrp="1"/>
          </p:cNvSpPr>
          <p:nvPr>
            <p:ph sz="half" idx="13"/>
          </p:nvPr>
        </p:nvSpPr>
        <p:spPr>
          <a:xfrm>
            <a:off x="4648200" y="990600"/>
            <a:ext cx="4038600" cy="4525963"/>
          </a:xfrm>
        </p:spPr>
        <p:txBody>
          <a:bodyPr vert="horz" wrap="square"/>
          <a:lstStyle>
            <a:lvl1pPr algn="l">
              <a:spcAft>
                <a:spcPts val="0"/>
              </a:spcAft>
              <a:buFont typeface="Arial"/>
              <a:buChar char="•"/>
              <a:defRPr sz="2400" baseline="0"/>
            </a:lvl1pPr>
            <a:lvl2pPr algn="l">
              <a:defRPr sz="2000"/>
            </a:lvl2pPr>
            <a:lvl3pPr algn="l">
              <a:defRPr sz="2000"/>
            </a:lvl3pPr>
            <a:lvl4pPr algn="l">
              <a:defRPr sz="1800"/>
            </a:lvl4pPr>
            <a:lvl5pPr algn="l"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et modifiez le titre</a:t>
            </a:r>
            <a:endParaRPr lang="en-GB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066800"/>
            <a:ext cx="4040188" cy="5635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rgbClr val="0157A4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fr-FR" dirty="0" smtClean="0"/>
              <a:t>Cliquez pour modifier le style des sous-titres du masque</a:t>
            </a:r>
            <a:endParaRPr lang="en-GB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19812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  <a:endParaRPr lang="en-GB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  <a:endParaRPr lang="en-GB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To edit /remove footer: Insert -&gt; Header &amp; Footer</a:t>
            </a:r>
            <a:endParaRPr lang="en-GB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‹#›</a:t>
            </a:fld>
            <a:endParaRPr lang="en-GB"/>
          </a:p>
        </p:txBody>
      </p:sp>
      <p:cxnSp>
        <p:nvCxnSpPr>
          <p:cNvPr id="12" name="Connecteur droit 11"/>
          <p:cNvCxnSpPr/>
          <p:nvPr userDrawn="1"/>
        </p:nvCxnSpPr>
        <p:spPr>
          <a:xfrm>
            <a:off x="457200" y="1828800"/>
            <a:ext cx="4040188" cy="1588"/>
          </a:xfrm>
          <a:prstGeom prst="line">
            <a:avLst/>
          </a:prstGeom>
          <a:ln>
            <a:solidFill>
              <a:srgbClr val="0157A4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Connecteur droit 12"/>
          <p:cNvCxnSpPr/>
          <p:nvPr userDrawn="1"/>
        </p:nvCxnSpPr>
        <p:spPr>
          <a:xfrm>
            <a:off x="4651963" y="1828800"/>
            <a:ext cx="4040188" cy="1588"/>
          </a:xfrm>
          <a:prstGeom prst="line">
            <a:avLst/>
          </a:prstGeom>
          <a:ln>
            <a:solidFill>
              <a:srgbClr val="0157A4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Espace réservé du texte 2"/>
          <p:cNvSpPr>
            <a:spLocks noGrp="1"/>
          </p:cNvSpPr>
          <p:nvPr>
            <p:ph type="body" idx="13" hasCustomPrompt="1"/>
          </p:nvPr>
        </p:nvSpPr>
        <p:spPr>
          <a:xfrm>
            <a:off x="4654050" y="1066800"/>
            <a:ext cx="4040188" cy="5635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rgbClr val="0157A4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fr-FR" dirty="0" smtClean="0"/>
              <a:t>Cliquez pour modifier le style des sous-titres du masque</a:t>
            </a:r>
            <a:endParaRPr lang="en-GB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457200" y="1066800"/>
            <a:ext cx="8229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5367338"/>
            <a:ext cx="5486400" cy="1952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dirty="0" smtClean="0"/>
              <a:t>Cliquez pour modifier les styles du texte du masque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To edit /remove footer: Insert -&gt; Header &amp; Footer</a:t>
            </a:r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40000"/>
                    <a:lumOff val="60000"/>
                  </a:schemeClr>
                </a:solidFill>
              </a:defRPr>
            </a:lvl1pPr>
          </a:lstStyle>
          <a:p>
            <a:fld id="{81B4523E-0E60-2F49-A1DB-8E66CE3DE81B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8" name="Espace réservé du titre 1"/>
          <p:cNvSpPr txBox="1">
            <a:spLocks/>
          </p:cNvSpPr>
          <p:nvPr userDrawn="1"/>
        </p:nvSpPr>
        <p:spPr>
          <a:xfrm>
            <a:off x="457200" y="274638"/>
            <a:ext cx="8229600" cy="561974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157A4"/>
                </a:solidFill>
                <a:effectLst/>
                <a:uLnTx/>
                <a:uFillTx/>
                <a:latin typeface="Arial"/>
                <a:ea typeface="+mj-ea"/>
                <a:cs typeface="Arial"/>
              </a:rPr>
              <a:t>Cliquez et modifiez le titre</a:t>
            </a:r>
            <a:endParaRPr kumimoji="0" lang="en-GB" sz="3200" b="0" i="0" u="none" strike="noStrike" kern="1200" cap="none" spc="0" normalizeH="0" baseline="0" noProof="0" dirty="0">
              <a:ln>
                <a:noFill/>
              </a:ln>
              <a:solidFill>
                <a:srgbClr val="0157A4"/>
              </a:solidFill>
              <a:effectLst/>
              <a:uLnTx/>
              <a:uFillTx/>
              <a:latin typeface="Arial"/>
              <a:ea typeface="+mj-ea"/>
              <a:cs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8534400" y="6356350"/>
            <a:ext cx="457200" cy="365125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fld id="{81B4523E-0E60-2F49-A1DB-8E66CE3DE81B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5" name="Espace réservé du texte 11"/>
          <p:cNvSpPr>
            <a:spLocks noGrp="1"/>
          </p:cNvSpPr>
          <p:nvPr>
            <p:ph type="body" sz="quarter" idx="13" hasCustomPrompt="1"/>
          </p:nvPr>
        </p:nvSpPr>
        <p:spPr>
          <a:xfrm>
            <a:off x="762000" y="3329145"/>
            <a:ext cx="7924800" cy="603911"/>
          </a:xfrm>
          <a:prstGeom prst="rect">
            <a:avLst/>
          </a:prstGeom>
        </p:spPr>
        <p:txBody>
          <a:bodyPr vert="horz" lIns="0" tIns="0" rIns="0" bIns="0"/>
          <a:lstStyle>
            <a:lvl1pPr algn="r">
              <a:buFontTx/>
              <a:buNone/>
              <a:defRPr b="1">
                <a:solidFill>
                  <a:schemeClr val="bg1"/>
                </a:solidFill>
                <a:latin typeface="Arial"/>
                <a:cs typeface="Arial"/>
              </a:defRPr>
            </a:lvl1pPr>
            <a:lvl2pPr>
              <a:buFontTx/>
              <a:buNone/>
              <a:defRPr>
                <a:solidFill>
                  <a:srgbClr val="1E386B"/>
                </a:solidFill>
              </a:defRPr>
            </a:lvl2pPr>
            <a:lvl3pPr>
              <a:buFontTx/>
              <a:buNone/>
              <a:defRPr>
                <a:solidFill>
                  <a:srgbClr val="1E386B"/>
                </a:solidFill>
              </a:defRPr>
            </a:lvl3pPr>
            <a:lvl4pPr>
              <a:buFontTx/>
              <a:buNone/>
              <a:defRPr>
                <a:solidFill>
                  <a:srgbClr val="1E386B"/>
                </a:solidFill>
              </a:defRPr>
            </a:lvl4pPr>
            <a:lvl5pPr>
              <a:buFontTx/>
              <a:buNone/>
              <a:defRPr>
                <a:solidFill>
                  <a:srgbClr val="1E386B"/>
                </a:solidFill>
              </a:defRPr>
            </a:lvl5pPr>
          </a:lstStyle>
          <a:p>
            <a:pPr lvl="0"/>
            <a:r>
              <a:rPr lang="fr-FR" dirty="0" smtClean="0"/>
              <a:t>Test </a:t>
            </a:r>
            <a:r>
              <a:rPr lang="fr-FR" dirty="0" err="1" smtClean="0"/>
              <a:t>presentation</a:t>
            </a:r>
            <a:r>
              <a:rPr lang="fr-FR" dirty="0" smtClean="0"/>
              <a:t> </a:t>
            </a:r>
            <a:r>
              <a:rPr lang="fr-FR" dirty="0" err="1" smtClean="0"/>
              <a:t>title</a:t>
            </a:r>
            <a:r>
              <a:rPr lang="fr-FR" dirty="0" smtClean="0"/>
              <a:t> slide 1</a:t>
            </a:r>
          </a:p>
        </p:txBody>
      </p:sp>
      <p:sp>
        <p:nvSpPr>
          <p:cNvPr id="6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762000" y="5112103"/>
            <a:ext cx="7924800" cy="378210"/>
          </a:xfrm>
          <a:prstGeom prst="rect">
            <a:avLst/>
          </a:prstGeom>
        </p:spPr>
        <p:txBody>
          <a:bodyPr vert="horz" lIns="0" tIns="0" rIns="0" bIns="0"/>
          <a:lstStyle>
            <a:lvl1pPr algn="r">
              <a:buNone/>
              <a:defRPr sz="1800" baseline="0">
                <a:solidFill>
                  <a:srgbClr val="F8B13C"/>
                </a:solidFill>
                <a:latin typeface="Arial"/>
                <a:cs typeface="Arial"/>
              </a:defRPr>
            </a:lvl1pPr>
            <a:lvl2pPr algn="r">
              <a:buNone/>
              <a:defRPr/>
            </a:lvl2pPr>
            <a:lvl3pPr algn="r">
              <a:buNone/>
              <a:defRPr/>
            </a:lvl3pPr>
            <a:lvl4pPr algn="r">
              <a:buNone/>
              <a:defRPr/>
            </a:lvl4pPr>
            <a:lvl5pPr algn="r">
              <a:buNone/>
              <a:defRPr/>
            </a:lvl5pPr>
          </a:lstStyle>
          <a:p>
            <a:pPr lvl="0"/>
            <a:r>
              <a:rPr lang="fr-FR" dirty="0" smtClean="0"/>
              <a:t>Test Name / Organisation</a:t>
            </a:r>
          </a:p>
        </p:txBody>
      </p:sp>
      <p:sp>
        <p:nvSpPr>
          <p:cNvPr id="7" name="Espace réservé du texte 11"/>
          <p:cNvSpPr>
            <a:spLocks noGrp="1"/>
          </p:cNvSpPr>
          <p:nvPr>
            <p:ph type="body" sz="quarter" idx="15" hasCustomPrompt="1"/>
          </p:nvPr>
        </p:nvSpPr>
        <p:spPr>
          <a:xfrm>
            <a:off x="762000" y="4192035"/>
            <a:ext cx="7924800" cy="533110"/>
          </a:xfrm>
          <a:prstGeom prst="rect">
            <a:avLst/>
          </a:prstGeom>
        </p:spPr>
        <p:txBody>
          <a:bodyPr vert="horz" lIns="0" tIns="0" rIns="0" bIns="0"/>
          <a:lstStyle>
            <a:lvl1pPr algn="r">
              <a:buFontTx/>
              <a:buNone/>
              <a:defRPr sz="3000" b="0">
                <a:solidFill>
                  <a:schemeClr val="bg1"/>
                </a:solidFill>
                <a:latin typeface="Arial"/>
                <a:cs typeface="Arial"/>
              </a:defRPr>
            </a:lvl1pPr>
            <a:lvl2pPr>
              <a:buFontTx/>
              <a:buNone/>
              <a:defRPr>
                <a:solidFill>
                  <a:srgbClr val="1E386B"/>
                </a:solidFill>
              </a:defRPr>
            </a:lvl2pPr>
            <a:lvl3pPr>
              <a:buFontTx/>
              <a:buNone/>
              <a:defRPr>
                <a:solidFill>
                  <a:srgbClr val="1E386B"/>
                </a:solidFill>
              </a:defRPr>
            </a:lvl3pPr>
            <a:lvl4pPr>
              <a:buFontTx/>
              <a:buNone/>
              <a:defRPr>
                <a:solidFill>
                  <a:srgbClr val="1E386B"/>
                </a:solidFill>
              </a:defRPr>
            </a:lvl4pPr>
            <a:lvl5pPr>
              <a:buFontTx/>
              <a:buNone/>
              <a:defRPr>
                <a:solidFill>
                  <a:srgbClr val="1E386B"/>
                </a:solidFill>
              </a:defRPr>
            </a:lvl5pPr>
          </a:lstStyle>
          <a:p>
            <a:pPr lvl="0"/>
            <a:r>
              <a:rPr lang="fr-FR" dirty="0" smtClean="0"/>
              <a:t>Test venue/date/</a:t>
            </a:r>
            <a:r>
              <a:rPr lang="fr-FR" dirty="0" err="1" smtClean="0"/>
              <a:t>event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texte 4"/>
          <p:cNvSpPr>
            <a:spLocks noGrp="1"/>
          </p:cNvSpPr>
          <p:nvPr>
            <p:ph type="body" sz="quarter" idx="10" hasCustomPrompt="1"/>
          </p:nvPr>
        </p:nvSpPr>
        <p:spPr>
          <a:xfrm>
            <a:off x="723900" y="3124200"/>
            <a:ext cx="7696200" cy="990600"/>
          </a:xfrm>
          <a:prstGeom prst="rect">
            <a:avLst/>
          </a:prstGeom>
        </p:spPr>
        <p:txBody>
          <a:bodyPr vert="horz" wrap="square"/>
          <a:lstStyle>
            <a:lvl1pPr algn="ctr">
              <a:buNone/>
              <a:defRPr baseline="0">
                <a:solidFill>
                  <a:schemeClr val="bg1">
                    <a:lumMod val="95000"/>
                  </a:schemeClr>
                </a:solidFill>
              </a:defRPr>
            </a:lvl1pPr>
            <a:lvl2pPr algn="ctr">
              <a:buNone/>
              <a:defRPr/>
            </a:lvl2pPr>
            <a:lvl3pPr algn="ctr">
              <a:buNone/>
              <a:defRPr/>
            </a:lvl3pPr>
            <a:lvl4pPr algn="ctr">
              <a:buNone/>
              <a:defRPr/>
            </a:lvl4pPr>
            <a:lvl5pPr algn="ctr">
              <a:buNone/>
              <a:defRPr/>
            </a:lvl5pPr>
          </a:lstStyle>
          <a:p>
            <a:pPr lvl="0"/>
            <a:r>
              <a:rPr lang="fr-FR" dirty="0" err="1" smtClean="0"/>
              <a:t>Thank</a:t>
            </a:r>
            <a:r>
              <a:rPr lang="fr-FR" dirty="0" smtClean="0"/>
              <a:t> </a:t>
            </a:r>
            <a:r>
              <a:rPr lang="fr-FR" dirty="0" err="1" smtClean="0"/>
              <a:t>you</a:t>
            </a:r>
            <a:r>
              <a:rPr lang="fr-FR" dirty="0" smtClean="0"/>
              <a:t> </a:t>
            </a:r>
            <a:r>
              <a:rPr lang="fr-FR" dirty="0" err="1" smtClean="0"/>
              <a:t>text</a:t>
            </a:r>
            <a:r>
              <a:rPr lang="fr-FR" dirty="0" smtClean="0"/>
              <a:t>...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1974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/>
          <a:p>
            <a:r>
              <a:rPr lang="fr-FR" dirty="0" smtClean="0"/>
              <a:t>Cliquez et modifiez le titre</a:t>
            </a:r>
            <a:endParaRPr lang="en-GB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990600"/>
            <a:ext cx="8229600" cy="45259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en-GB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676400" y="6524625"/>
            <a:ext cx="4419600" cy="1968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cs typeface="Arial"/>
              </a:defRPr>
            </a:lvl1pPr>
          </a:lstStyle>
          <a:p>
            <a:r>
              <a:rPr lang="en-GB" dirty="0" smtClean="0"/>
              <a:t>To edit /remove footer: Insert -&gt; Header &amp; Footer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534400" y="6356350"/>
            <a:ext cx="457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fld id="{81B4523E-0E60-2F49-A1DB-8E66CE3DE81B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8" name="Image 7" descr="Aries-Logo-std-L.png"/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2" y="5867400"/>
            <a:ext cx="1523898" cy="1069884"/>
          </a:xfrm>
          <a:prstGeom prst="rect">
            <a:avLst/>
          </a:prstGeom>
        </p:spPr>
      </p:pic>
      <p:cxnSp>
        <p:nvCxnSpPr>
          <p:cNvPr id="9" name="Connecteur droit 8"/>
          <p:cNvCxnSpPr/>
          <p:nvPr userDrawn="1"/>
        </p:nvCxnSpPr>
        <p:spPr>
          <a:xfrm>
            <a:off x="457200" y="836612"/>
            <a:ext cx="8229600" cy="1588"/>
          </a:xfrm>
          <a:prstGeom prst="line">
            <a:avLst/>
          </a:prstGeom>
          <a:ln>
            <a:solidFill>
              <a:srgbClr val="0157A4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ZoneTexte 9"/>
          <p:cNvSpPr txBox="1"/>
          <p:nvPr userDrawn="1"/>
        </p:nvSpPr>
        <p:spPr>
          <a:xfrm>
            <a:off x="3429000" y="6721475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3" r:id="rId4"/>
    <p:sldLayoutId id="2147483657" r:id="rId5"/>
  </p:sldLayoutIdLst>
  <p:timing>
    <p:tnLst>
      <p:par>
        <p:cTn id="1" dur="indefinite" restart="never" nodeType="tmRoot"/>
      </p:par>
    </p:tnLst>
  </p:timing>
  <p:hf hdr="0" dt="0"/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rgbClr val="0157A4"/>
          </a:solidFill>
          <a:latin typeface="Arial"/>
          <a:ea typeface="+mj-ea"/>
          <a:cs typeface="Arial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rgbClr val="F8B13C"/>
        </a:buClr>
        <a:buSzPct val="130000"/>
        <a:buFont typeface="Arial"/>
        <a:buChar char="•"/>
        <a:defRPr sz="2400" kern="1200">
          <a:solidFill>
            <a:schemeClr val="tx1"/>
          </a:solidFill>
          <a:latin typeface="Arial"/>
          <a:ea typeface="+mn-ea"/>
          <a:cs typeface="Arial"/>
        </a:defRPr>
      </a:lvl1pPr>
      <a:lvl2pPr marL="742950" indent="-285750" algn="l" defTabSz="457200" rtl="0" eaLnBrk="1" latinLnBrk="0" hangingPunct="1">
        <a:spcBef>
          <a:spcPct val="20000"/>
        </a:spcBef>
        <a:buClr>
          <a:srgbClr val="F8B13C"/>
        </a:buClr>
        <a:buSzPct val="130000"/>
        <a:buFont typeface="Arial"/>
        <a:buChar char="•"/>
        <a:defRPr sz="2400" kern="1200">
          <a:solidFill>
            <a:schemeClr val="tx1"/>
          </a:solidFill>
          <a:latin typeface="Arial"/>
          <a:ea typeface="+mn-ea"/>
          <a:cs typeface="Arial"/>
        </a:defRPr>
      </a:lvl2pPr>
      <a:lvl3pPr marL="1143000" indent="-228600" algn="l" defTabSz="457200" rtl="0" eaLnBrk="1" latinLnBrk="0" hangingPunct="1">
        <a:spcBef>
          <a:spcPct val="20000"/>
        </a:spcBef>
        <a:buClr>
          <a:srgbClr val="F8B13C"/>
        </a:buClr>
        <a:buSzPct val="130000"/>
        <a:buFont typeface="Arial"/>
        <a:buChar char="•"/>
        <a:defRPr sz="2400" kern="1200">
          <a:solidFill>
            <a:schemeClr val="tx1"/>
          </a:solidFill>
          <a:latin typeface="Arial"/>
          <a:ea typeface="+mn-ea"/>
          <a:cs typeface="Arial"/>
        </a:defRPr>
      </a:lvl3pPr>
      <a:lvl4pPr marL="1600200" indent="-228600" algn="l" defTabSz="457200" rtl="0" eaLnBrk="1" latinLnBrk="0" hangingPunct="1">
        <a:spcBef>
          <a:spcPct val="20000"/>
        </a:spcBef>
        <a:buClr>
          <a:srgbClr val="F8B13C"/>
        </a:buClr>
        <a:buSzPct val="130000"/>
        <a:buFont typeface="Arial"/>
        <a:buChar char="•"/>
        <a:defRPr sz="2400" kern="1200">
          <a:solidFill>
            <a:schemeClr val="tx1"/>
          </a:solidFill>
          <a:latin typeface="Arial"/>
          <a:ea typeface="+mn-ea"/>
          <a:cs typeface="Arial"/>
        </a:defRPr>
      </a:lvl4pPr>
      <a:lvl5pPr marL="2057400" indent="-228600" algn="l" defTabSz="457200" rtl="0" eaLnBrk="1" latinLnBrk="0" hangingPunct="1">
        <a:spcBef>
          <a:spcPct val="20000"/>
        </a:spcBef>
        <a:buClr>
          <a:srgbClr val="F8B13C"/>
        </a:buClr>
        <a:buSzPct val="130000"/>
        <a:buFont typeface="Arial"/>
        <a:buChar char="•"/>
        <a:defRPr sz="2400" kern="1200">
          <a:solidFill>
            <a:schemeClr val="tx1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1"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6550223"/>
            <a:ext cx="914400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1400" dirty="0" smtClean="0">
                <a:solidFill>
                  <a:srgbClr val="F8B13C"/>
                </a:solidFill>
                <a:latin typeface="Arial"/>
                <a:cs typeface="Arial"/>
              </a:rPr>
              <a:t>ARIES </a:t>
            </a:r>
            <a:r>
              <a:rPr lang="fr-FR" sz="1400" dirty="0" err="1" smtClean="0">
                <a:solidFill>
                  <a:srgbClr val="F8B13C"/>
                </a:solidFill>
                <a:latin typeface="Arial"/>
                <a:cs typeface="Arial"/>
              </a:rPr>
              <a:t>is</a:t>
            </a:r>
            <a:r>
              <a:rPr lang="fr-FR" sz="1400" dirty="0" smtClean="0">
                <a:solidFill>
                  <a:srgbClr val="F8B13C"/>
                </a:solidFill>
                <a:latin typeface="Arial"/>
                <a:cs typeface="Arial"/>
              </a:rPr>
              <a:t> </a:t>
            </a:r>
            <a:r>
              <a:rPr lang="fr-FR" sz="1400" dirty="0" err="1" smtClean="0">
                <a:solidFill>
                  <a:srgbClr val="F8B13C"/>
                </a:solidFill>
                <a:latin typeface="Arial"/>
                <a:cs typeface="Arial"/>
              </a:rPr>
              <a:t>co-funded</a:t>
            </a:r>
            <a:r>
              <a:rPr lang="fr-FR" sz="1400" dirty="0" smtClean="0">
                <a:solidFill>
                  <a:srgbClr val="F8B13C"/>
                </a:solidFill>
                <a:latin typeface="Arial"/>
                <a:cs typeface="Arial"/>
              </a:rPr>
              <a:t> by the </a:t>
            </a:r>
            <a:r>
              <a:rPr lang="fr-FR" sz="1400" dirty="0" err="1" smtClean="0">
                <a:solidFill>
                  <a:srgbClr val="F8B13C"/>
                </a:solidFill>
                <a:latin typeface="Arial"/>
                <a:cs typeface="Arial"/>
              </a:rPr>
              <a:t>European</a:t>
            </a:r>
            <a:r>
              <a:rPr lang="fr-FR" sz="1400" dirty="0" smtClean="0">
                <a:solidFill>
                  <a:srgbClr val="F8B13C"/>
                </a:solidFill>
                <a:latin typeface="Arial"/>
                <a:cs typeface="Arial"/>
              </a:rPr>
              <a:t> Commission Grant Agreement </a:t>
            </a:r>
            <a:r>
              <a:rPr lang="fr-FR" sz="1400" dirty="0" err="1" smtClean="0">
                <a:solidFill>
                  <a:srgbClr val="F8B13C"/>
                </a:solidFill>
                <a:latin typeface="Arial"/>
                <a:cs typeface="Arial"/>
              </a:rPr>
              <a:t>number</a:t>
            </a:r>
            <a:r>
              <a:rPr lang="fr-FR" sz="1400" dirty="0" smtClean="0">
                <a:solidFill>
                  <a:srgbClr val="F8B13C"/>
                </a:solidFill>
                <a:latin typeface="Arial"/>
                <a:cs typeface="Arial"/>
              </a:rPr>
              <a:t> 730871</a:t>
            </a:r>
            <a:endParaRPr lang="en-GB" sz="1400" dirty="0">
              <a:solidFill>
                <a:srgbClr val="F8B13C"/>
              </a:solidFill>
              <a:latin typeface="Arial"/>
              <a:cs typeface="Arial"/>
            </a:endParaRPr>
          </a:p>
        </p:txBody>
      </p:sp>
      <p:pic>
        <p:nvPicPr>
          <p:cNvPr id="8" name="Image 7" descr="ARIE-logo-BL-trans-PPT.png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1000" y="381000"/>
            <a:ext cx="3230988" cy="2130623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</p:sldLayoutIdLst>
  <p:timing>
    <p:tnLst>
      <p:par>
        <p:cTn id="1" dur="indefinite" restart="never" nodeType="tmRoot"/>
      </p:par>
    </p:tnLst>
  </p:timing>
  <p:hf hd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3" Type="http://schemas.openxmlformats.org/officeDocument/2006/relationships/image" Target="../media/image25.png"/><Relationship Id="rId7" Type="http://schemas.openxmlformats.org/officeDocument/2006/relationships/image" Target="../media/image29.jpeg"/><Relationship Id="rId12" Type="http://schemas.openxmlformats.org/officeDocument/2006/relationships/image" Target="../media/image34.jpeg"/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png"/><Relationship Id="rId11" Type="http://schemas.openxmlformats.org/officeDocument/2006/relationships/image" Target="../media/image33.jpeg"/><Relationship Id="rId5" Type="http://schemas.openxmlformats.org/officeDocument/2006/relationships/image" Target="../media/image27.jpeg"/><Relationship Id="rId10" Type="http://schemas.openxmlformats.org/officeDocument/2006/relationships/image" Target="../media/image32.jpeg"/><Relationship Id="rId4" Type="http://schemas.openxmlformats.org/officeDocument/2006/relationships/image" Target="../media/image26.jpeg"/><Relationship Id="rId9" Type="http://schemas.openxmlformats.org/officeDocument/2006/relationships/image" Target="../media/image31.jp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emf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://aries.web.cern.ch/content/project-member-registration-form" TargetMode="External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aries.web.cern.ch/" TargetMode="External"/><Relationship Id="rId4" Type="http://schemas.openxmlformats.org/officeDocument/2006/relationships/image" Target="../media/image3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jpg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businessdictionary.com/definition/invention.html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businessdictionary.com/definition/value.html" TargetMode="External"/><Relationship Id="rId5" Type="http://schemas.openxmlformats.org/officeDocument/2006/relationships/hyperlink" Target="http://www.businessdictionary.com/definition/create.html" TargetMode="External"/><Relationship Id="rId4" Type="http://schemas.openxmlformats.org/officeDocument/2006/relationships/hyperlink" Target="http://www.businessdictionary.com/definition/final-good-service.html" TargetMode="Externa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762000" y="2276959"/>
            <a:ext cx="7924800" cy="2653827"/>
          </a:xfrm>
        </p:spPr>
        <p:txBody>
          <a:bodyPr/>
          <a:lstStyle/>
          <a:p>
            <a:r>
              <a:rPr lang="fr-CH" sz="4000" dirty="0" err="1" smtClean="0"/>
              <a:t>Introducing</a:t>
            </a:r>
            <a:r>
              <a:rPr lang="fr-CH" sz="4000" dirty="0" smtClean="0"/>
              <a:t> ARIES</a:t>
            </a:r>
          </a:p>
          <a:p>
            <a:r>
              <a:rPr lang="fr-CH" dirty="0" smtClean="0"/>
              <a:t>Accelerator </a:t>
            </a:r>
            <a:r>
              <a:rPr lang="fr-CH" dirty="0" err="1" smtClean="0"/>
              <a:t>Research</a:t>
            </a:r>
            <a:r>
              <a:rPr lang="fr-CH" dirty="0" smtClean="0"/>
              <a:t> and innovation for </a:t>
            </a:r>
            <a:r>
              <a:rPr lang="fr-CH" dirty="0" err="1" smtClean="0"/>
              <a:t>European</a:t>
            </a:r>
            <a:r>
              <a:rPr lang="fr-CH" dirty="0" smtClean="0"/>
              <a:t> Science and </a:t>
            </a:r>
            <a:r>
              <a:rPr lang="fr-CH" dirty="0" smtClean="0"/>
              <a:t>Society</a:t>
            </a:r>
          </a:p>
          <a:p>
            <a:r>
              <a:rPr lang="fr-CH" sz="2400" dirty="0" smtClean="0"/>
              <a:t>A new </a:t>
            </a:r>
            <a:r>
              <a:rPr lang="fr-CH" sz="2400" dirty="0" err="1" smtClean="0"/>
              <a:t>Integrating</a:t>
            </a:r>
            <a:r>
              <a:rPr lang="fr-CH" sz="2400" dirty="0" smtClean="0"/>
              <a:t> Activity for </a:t>
            </a:r>
            <a:r>
              <a:rPr lang="fr-CH" sz="2400" dirty="0" err="1" smtClean="0"/>
              <a:t>Particle</a:t>
            </a:r>
            <a:r>
              <a:rPr lang="fr-CH" sz="2400" dirty="0" smtClean="0"/>
              <a:t> Accelerator R&amp;D</a:t>
            </a:r>
            <a:endParaRPr lang="en-GB" sz="24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>
          <a:xfrm>
            <a:off x="692279" y="4930786"/>
            <a:ext cx="7924800" cy="378210"/>
          </a:xfrm>
        </p:spPr>
        <p:txBody>
          <a:bodyPr/>
          <a:lstStyle/>
          <a:p>
            <a:r>
              <a:rPr lang="fr-CH" dirty="0" smtClean="0"/>
              <a:t>Maurizio Vretenar, CERN – Project </a:t>
            </a:r>
            <a:r>
              <a:rPr lang="fr-CH" dirty="0" err="1" smtClean="0"/>
              <a:t>Coordinator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5"/>
          </p:nvPr>
        </p:nvSpPr>
        <p:spPr>
          <a:xfrm>
            <a:off x="611560" y="5805264"/>
            <a:ext cx="7924800" cy="411131"/>
          </a:xfrm>
        </p:spPr>
        <p:txBody>
          <a:bodyPr/>
          <a:lstStyle/>
          <a:p>
            <a:r>
              <a:rPr lang="fr-CH" sz="2400" dirty="0" smtClean="0"/>
              <a:t>Kick-off, CERN, 4 May 2017</a:t>
            </a:r>
            <a:endParaRPr lang="en-GB" sz="24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93995" y="402067"/>
            <a:ext cx="2670291" cy="14966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6578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z="4000" dirty="0" smtClean="0"/>
              <a:t>ARIES Structure</a:t>
            </a:r>
            <a:endParaRPr lang="en-GB" sz="40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To edit /remove footer: Insert -&gt; Header &amp; Footer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10</a:t>
            </a:fld>
            <a:endParaRPr lang="en-GB"/>
          </a:p>
        </p:txBody>
      </p:sp>
      <p:pic>
        <p:nvPicPr>
          <p:cNvPr id="6" name="Picture 5" descr="C:\Users\vretenar\AppData\Local\Microsoft\Windows\Temporary Internet Files\Content.Outlook\UFYLW7UU\scheme-V3 (003).pn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2900" y="1340768"/>
            <a:ext cx="8458200" cy="3200400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TextBox 6"/>
          <p:cNvSpPr txBox="1"/>
          <p:nvPr/>
        </p:nvSpPr>
        <p:spPr>
          <a:xfrm>
            <a:off x="457200" y="4797152"/>
            <a:ext cx="84455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18 Workpackages: </a:t>
            </a:r>
          </a:p>
          <a:p>
            <a:r>
              <a:rPr lang="en-US" sz="2400" dirty="0"/>
              <a:t>8 </a:t>
            </a:r>
            <a:r>
              <a:rPr lang="en-US" sz="2400" b="1" dirty="0">
                <a:solidFill>
                  <a:srgbClr val="FF0000"/>
                </a:solidFill>
              </a:rPr>
              <a:t>Networks</a:t>
            </a:r>
            <a:r>
              <a:rPr lang="en-US" sz="2400" dirty="0"/>
              <a:t> 5 </a:t>
            </a:r>
            <a:r>
              <a:rPr lang="en-US" sz="2400" b="1" dirty="0">
                <a:solidFill>
                  <a:srgbClr val="FF0000"/>
                </a:solidFill>
              </a:rPr>
              <a:t>Transnational Access</a:t>
            </a:r>
            <a:r>
              <a:rPr lang="en-US" sz="2400" dirty="0"/>
              <a:t>, 5 </a:t>
            </a:r>
            <a:r>
              <a:rPr lang="en-US" sz="2400" b="1" dirty="0">
                <a:solidFill>
                  <a:srgbClr val="FF0000"/>
                </a:solidFill>
              </a:rPr>
              <a:t>Joint Research Activities</a:t>
            </a:r>
            <a:r>
              <a:rPr lang="en-US" sz="2400" dirty="0"/>
              <a:t>.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1734300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z="3600" dirty="0" smtClean="0"/>
              <a:t>ARIES </a:t>
            </a:r>
            <a:r>
              <a:rPr lang="fr-CH" sz="3600" dirty="0" err="1" smtClean="0"/>
              <a:t>Tasks</a:t>
            </a:r>
            <a:r>
              <a:rPr lang="fr-CH" sz="3600" dirty="0" smtClean="0"/>
              <a:t>, Budgets, </a:t>
            </a:r>
            <a:r>
              <a:rPr lang="fr-CH" sz="3600" dirty="0" err="1" smtClean="0"/>
              <a:t>Partners</a:t>
            </a:r>
            <a:endParaRPr lang="en-GB" sz="36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To edit /remove footer: Insert -&gt; Header &amp; Footer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11</a:t>
            </a:fld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867536"/>
            <a:ext cx="9174614" cy="5429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4055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ARIES Key Figures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90601"/>
            <a:ext cx="8534400" cy="3129950"/>
          </a:xfrm>
        </p:spPr>
        <p:txBody>
          <a:bodyPr>
            <a:normAutofit lnSpcReduction="10000"/>
          </a:bodyPr>
          <a:lstStyle/>
          <a:p>
            <a:r>
              <a:rPr lang="fr-CH" dirty="0"/>
              <a:t>19 </a:t>
            </a:r>
            <a:r>
              <a:rPr lang="fr-CH" dirty="0" smtClean="0"/>
              <a:t>Workpackage </a:t>
            </a:r>
            <a:r>
              <a:rPr lang="fr-CH" dirty="0" err="1" smtClean="0"/>
              <a:t>Coordinators</a:t>
            </a:r>
            <a:r>
              <a:rPr lang="fr-CH" dirty="0"/>
              <a:t>: 6 </a:t>
            </a:r>
            <a:r>
              <a:rPr lang="fr-CH" dirty="0" err="1"/>
              <a:t>from</a:t>
            </a:r>
            <a:r>
              <a:rPr lang="fr-CH" dirty="0"/>
              <a:t> CERN, 4 </a:t>
            </a:r>
            <a:r>
              <a:rPr lang="fr-CH" dirty="0" err="1"/>
              <a:t>from</a:t>
            </a:r>
            <a:r>
              <a:rPr lang="fr-CH" dirty="0"/>
              <a:t> UK, 4 </a:t>
            </a:r>
            <a:r>
              <a:rPr lang="fr-CH" dirty="0" err="1"/>
              <a:t>from</a:t>
            </a:r>
            <a:r>
              <a:rPr lang="fr-CH" dirty="0"/>
              <a:t> Germany, 3 </a:t>
            </a:r>
            <a:r>
              <a:rPr lang="fr-CH" dirty="0" err="1"/>
              <a:t>from</a:t>
            </a:r>
            <a:r>
              <a:rPr lang="fr-CH" dirty="0"/>
              <a:t> France, 1 </a:t>
            </a:r>
            <a:r>
              <a:rPr lang="fr-CH" dirty="0" err="1"/>
              <a:t>from</a:t>
            </a:r>
            <a:r>
              <a:rPr lang="fr-CH" dirty="0"/>
              <a:t> </a:t>
            </a:r>
            <a:r>
              <a:rPr lang="fr-CH" dirty="0" err="1"/>
              <a:t>Switzerland</a:t>
            </a:r>
            <a:r>
              <a:rPr lang="fr-CH" dirty="0"/>
              <a:t>, 1 </a:t>
            </a:r>
            <a:r>
              <a:rPr lang="fr-CH" dirty="0" err="1"/>
              <a:t>from</a:t>
            </a:r>
            <a:r>
              <a:rPr lang="fr-CH" dirty="0"/>
              <a:t> </a:t>
            </a:r>
            <a:r>
              <a:rPr lang="fr-CH" dirty="0" err="1"/>
              <a:t>Sweden</a:t>
            </a:r>
            <a:r>
              <a:rPr lang="fr-CH" dirty="0"/>
              <a:t>. 4 </a:t>
            </a:r>
            <a:r>
              <a:rPr lang="fr-CH" dirty="0" err="1"/>
              <a:t>female</a:t>
            </a:r>
            <a:r>
              <a:rPr lang="fr-CH" dirty="0"/>
              <a:t> (21%).</a:t>
            </a:r>
          </a:p>
          <a:p>
            <a:r>
              <a:rPr lang="fr-CH" dirty="0"/>
              <a:t>EC contribution 10 M€, total </a:t>
            </a:r>
            <a:r>
              <a:rPr lang="fr-CH" dirty="0" err="1"/>
              <a:t>cost</a:t>
            </a:r>
            <a:r>
              <a:rPr lang="fr-CH" dirty="0"/>
              <a:t> 24.9 M€, </a:t>
            </a:r>
            <a:r>
              <a:rPr lang="fr-CH" dirty="0" err="1"/>
              <a:t>funding</a:t>
            </a:r>
            <a:r>
              <a:rPr lang="fr-CH" dirty="0"/>
              <a:t> rate 40%.</a:t>
            </a:r>
          </a:p>
          <a:p>
            <a:r>
              <a:rPr lang="fr-CH" dirty="0"/>
              <a:t>Share of EC contribution: Management 7%, Networks 31%, TA 22%, </a:t>
            </a:r>
            <a:r>
              <a:rPr lang="fr-CH" dirty="0" err="1"/>
              <a:t>JRAs</a:t>
            </a:r>
            <a:r>
              <a:rPr lang="fr-CH" dirty="0"/>
              <a:t> 40%. </a:t>
            </a:r>
          </a:p>
          <a:p>
            <a:r>
              <a:rPr lang="fr-CH" dirty="0"/>
              <a:t>51 </a:t>
            </a:r>
            <a:r>
              <a:rPr lang="fr-CH" dirty="0" err="1"/>
              <a:t>Deliverables</a:t>
            </a:r>
            <a:r>
              <a:rPr lang="fr-CH" dirty="0"/>
              <a:t> and 67 </a:t>
            </a:r>
            <a:r>
              <a:rPr lang="fr-CH" dirty="0" err="1"/>
              <a:t>Milestones</a:t>
            </a:r>
            <a:endParaRPr lang="fr-CH" dirty="0"/>
          </a:p>
          <a:p>
            <a:r>
              <a:rPr lang="en-US" dirty="0"/>
              <a:t>42</a:t>
            </a:r>
            <a:r>
              <a:rPr lang="en-US" b="1" dirty="0"/>
              <a:t> </a:t>
            </a:r>
            <a:r>
              <a:rPr lang="en-US" dirty="0"/>
              <a:t>beneficiaries</a:t>
            </a:r>
            <a:r>
              <a:rPr lang="en-US" b="1" dirty="0"/>
              <a:t> </a:t>
            </a:r>
            <a:r>
              <a:rPr lang="en-US" dirty="0"/>
              <a:t>from 18</a:t>
            </a:r>
            <a:r>
              <a:rPr lang="en-US" b="1" dirty="0"/>
              <a:t> </a:t>
            </a:r>
            <a:r>
              <a:rPr lang="en-US" dirty="0"/>
              <a:t>EU countries (+CERN, ESS)</a:t>
            </a:r>
            <a:endParaRPr lang="fr-CH" dirty="0"/>
          </a:p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To edit /remove footer: Insert -&gt; Header &amp; Footer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12</a:t>
            </a:fld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67744" y="4037517"/>
            <a:ext cx="3612921" cy="26839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1962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3495"/>
            <a:ext cx="4876800" cy="639831"/>
          </a:xfrm>
        </p:spPr>
        <p:txBody>
          <a:bodyPr/>
          <a:lstStyle/>
          <a:p>
            <a:r>
              <a:rPr lang="fr-CH" sz="4400" dirty="0" smtClean="0"/>
              <a:t>Innovation </a:t>
            </a:r>
            <a:r>
              <a:rPr lang="fr-CH" sz="4400" dirty="0" err="1" smtClean="0"/>
              <a:t>Strategy</a:t>
            </a:r>
            <a:endParaRPr lang="en-GB" sz="4400" dirty="0"/>
          </a:p>
        </p:txBody>
      </p:sp>
      <p:sp>
        <p:nvSpPr>
          <p:cNvPr id="6" name="TextBox 5"/>
          <p:cNvSpPr txBox="1"/>
          <p:nvPr/>
        </p:nvSpPr>
        <p:spPr>
          <a:xfrm>
            <a:off x="296922" y="3253847"/>
            <a:ext cx="8576439" cy="2893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2000" b="1" dirty="0" smtClean="0">
                <a:solidFill>
                  <a:srgbClr val="FF0000"/>
                </a:solidFill>
              </a:rPr>
              <a:t>Support to all stages of the innovation </a:t>
            </a:r>
            <a:r>
              <a:rPr lang="fr-CH" sz="2000" b="1" dirty="0" err="1" smtClean="0">
                <a:solidFill>
                  <a:srgbClr val="FF0000"/>
                </a:solidFill>
              </a:rPr>
              <a:t>process</a:t>
            </a:r>
            <a:r>
              <a:rPr lang="fr-CH" sz="2000" dirty="0" smtClean="0">
                <a:solidFill>
                  <a:srgbClr val="FF0000"/>
                </a:solidFill>
              </a:rPr>
              <a:t>: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fr-CH" b="1" dirty="0" smtClean="0"/>
              <a:t>Proof-of-concept innovation </a:t>
            </a:r>
            <a:r>
              <a:rPr lang="fr-CH" b="1" dirty="0" err="1" smtClean="0"/>
              <a:t>fund</a:t>
            </a:r>
            <a:r>
              <a:rPr lang="fr-CH" dirty="0" smtClean="0"/>
              <a:t>:</a:t>
            </a:r>
            <a:r>
              <a:rPr lang="en-US" dirty="0" smtClean="0"/>
              <a:t> for Business </a:t>
            </a:r>
            <a:r>
              <a:rPr lang="en-US" dirty="0"/>
              <a:t>Plan </a:t>
            </a:r>
            <a:r>
              <a:rPr lang="en-US" dirty="0" smtClean="0"/>
              <a:t>preparation, market </a:t>
            </a:r>
            <a:r>
              <a:rPr lang="en-US" dirty="0"/>
              <a:t>assessment, </a:t>
            </a:r>
            <a:r>
              <a:rPr lang="en-US" dirty="0" smtClean="0"/>
              <a:t>demonstration in connection with industry of </a:t>
            </a:r>
            <a:r>
              <a:rPr lang="en-US" dirty="0"/>
              <a:t>the technological viability </a:t>
            </a:r>
            <a:r>
              <a:rPr lang="en-US" dirty="0" smtClean="0"/>
              <a:t>of new ideas. 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b="1" dirty="0"/>
              <a:t>Industrial Advisory Board</a:t>
            </a:r>
            <a:r>
              <a:rPr lang="en-US" dirty="0"/>
              <a:t>: </a:t>
            </a:r>
            <a:r>
              <a:rPr lang="en-US" dirty="0" smtClean="0"/>
              <a:t>provide </a:t>
            </a:r>
            <a:r>
              <a:rPr lang="en-US" dirty="0"/>
              <a:t>business consultation </a:t>
            </a:r>
            <a:r>
              <a:rPr lang="en-US" dirty="0" smtClean="0"/>
              <a:t>(</a:t>
            </a:r>
            <a:r>
              <a:rPr lang="en-US" dirty="0" err="1" smtClean="0"/>
              <a:t>eg</a:t>
            </a:r>
            <a:r>
              <a:rPr lang="en-US" dirty="0" smtClean="0"/>
              <a:t>. business plans) and support </a:t>
            </a:r>
            <a:r>
              <a:rPr lang="en-US" dirty="0"/>
              <a:t>market </a:t>
            </a:r>
            <a:r>
              <a:rPr lang="en-US" dirty="0" smtClean="0"/>
              <a:t>assessments (“market pull”).  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b="1" dirty="0" smtClean="0"/>
              <a:t>ARIES meets industry events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b="1" dirty="0" smtClean="0"/>
              <a:t>3 co-innovation programmes with industry: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breakthrough </a:t>
            </a:r>
            <a:r>
              <a:rPr lang="en-US" dirty="0"/>
              <a:t>in the cost </a:t>
            </a:r>
            <a:r>
              <a:rPr lang="en-US" dirty="0" smtClean="0"/>
              <a:t>per kAm of </a:t>
            </a:r>
            <a:r>
              <a:rPr lang="en-US" dirty="0"/>
              <a:t>industrial High Temperature </a:t>
            </a:r>
            <a:r>
              <a:rPr lang="en-US" dirty="0" smtClean="0"/>
              <a:t>Superconductors</a:t>
            </a:r>
            <a:endParaRPr lang="en-US" b="1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p</a:t>
            </a:r>
            <a:r>
              <a:rPr lang="en-US" dirty="0" smtClean="0"/>
              <a:t>roduction of materials </a:t>
            </a:r>
            <a:r>
              <a:rPr lang="en-US" dirty="0"/>
              <a:t>for extreme thermal </a:t>
            </a:r>
            <a:r>
              <a:rPr lang="en-US" dirty="0" smtClean="0"/>
              <a:t>management</a:t>
            </a: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p</a:t>
            </a:r>
            <a:r>
              <a:rPr lang="en-US" dirty="0" smtClean="0"/>
              <a:t>roduction of a </a:t>
            </a:r>
            <a:r>
              <a:rPr lang="en-US" dirty="0"/>
              <a:t>standardized timing for medical and industrial applications.</a:t>
            </a:r>
            <a:endParaRPr lang="en-US" dirty="0" smtClean="0"/>
          </a:p>
        </p:txBody>
      </p:sp>
      <p:sp>
        <p:nvSpPr>
          <p:cNvPr id="7" name="TextBox 6"/>
          <p:cNvSpPr txBox="1"/>
          <p:nvPr/>
        </p:nvSpPr>
        <p:spPr>
          <a:xfrm>
            <a:off x="7308304" y="1116148"/>
            <a:ext cx="1411679" cy="1631216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fr-CH" sz="2000" dirty="0" smtClean="0"/>
              <a:t>In ARIES Innovation </a:t>
            </a:r>
            <a:r>
              <a:rPr lang="fr-CH" sz="2000" dirty="0" err="1" smtClean="0"/>
              <a:t>is</a:t>
            </a:r>
            <a:r>
              <a:rPr lang="fr-CH" sz="2000" dirty="0" smtClean="0"/>
              <a:t> a Joint </a:t>
            </a:r>
            <a:r>
              <a:rPr lang="fr-CH" sz="2000" dirty="0" err="1" smtClean="0"/>
              <a:t>Research</a:t>
            </a:r>
            <a:r>
              <a:rPr lang="fr-CH" sz="2000" dirty="0" smtClean="0"/>
              <a:t> Activity</a:t>
            </a:r>
            <a:endParaRPr lang="en-GB" sz="20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3400" y="854019"/>
            <a:ext cx="6380397" cy="2355733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57200" y="1795236"/>
            <a:ext cx="5854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err="1" smtClean="0">
                <a:solidFill>
                  <a:srgbClr val="FF0000"/>
                </a:solidFill>
              </a:rPr>
              <a:t>idea</a:t>
            </a:r>
            <a:endParaRPr lang="en-GB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7184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61201"/>
            <a:ext cx="4876800" cy="639831"/>
          </a:xfrm>
        </p:spPr>
        <p:txBody>
          <a:bodyPr/>
          <a:lstStyle/>
          <a:p>
            <a:r>
              <a:rPr lang="fr-CH" sz="4000" dirty="0" smtClean="0"/>
              <a:t>Transnational Access</a:t>
            </a:r>
            <a:endParaRPr lang="en-GB" sz="40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32652"/>
          <a:stretch/>
        </p:blipFill>
        <p:spPr>
          <a:xfrm>
            <a:off x="365558" y="860931"/>
            <a:ext cx="6030121" cy="297509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42079" y="3645024"/>
            <a:ext cx="7758314" cy="230832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b="1" dirty="0" smtClean="0">
                <a:solidFill>
                  <a:srgbClr val="FF0000"/>
                </a:solidFill>
              </a:rPr>
              <a:t>New concept for the accelerator community</a:t>
            </a:r>
            <a:r>
              <a:rPr lang="en-US" dirty="0" smtClean="0"/>
              <a:t>: promote a common usage of the test stands used for the development of new accelerator technologies.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b="1" dirty="0" smtClean="0">
                <a:solidFill>
                  <a:srgbClr val="FF0000"/>
                </a:solidFill>
              </a:rPr>
              <a:t>14 facilities based in 6 countries</a:t>
            </a:r>
            <a:r>
              <a:rPr lang="en-US" dirty="0" smtClean="0"/>
              <a:t>, grouped in 5 thematic WPs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dirty="0" smtClean="0"/>
              <a:t>664 estimated users for about 18’000 access hours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dirty="0" smtClean="0"/>
              <a:t>Set of </a:t>
            </a:r>
            <a:r>
              <a:rPr lang="en-US" b="1" dirty="0" smtClean="0">
                <a:solidFill>
                  <a:srgbClr val="FF0000"/>
                </a:solidFill>
              </a:rPr>
              <a:t>complementary facilities </a:t>
            </a:r>
            <a:r>
              <a:rPr lang="en-US" dirty="0" smtClean="0"/>
              <a:t>for testing magnets, materials, components with different beams (protons, high </a:t>
            </a:r>
            <a:r>
              <a:rPr lang="en-US" dirty="0"/>
              <a:t>current </a:t>
            </a:r>
            <a:r>
              <a:rPr lang="en-US" dirty="0" smtClean="0"/>
              <a:t>electrons, variable </a:t>
            </a:r>
            <a:r>
              <a:rPr lang="en-US" dirty="0"/>
              <a:t>electron </a:t>
            </a:r>
            <a:r>
              <a:rPr lang="en-US" dirty="0" smtClean="0"/>
              <a:t>beams, short </a:t>
            </a:r>
            <a:r>
              <a:rPr lang="en-US" dirty="0"/>
              <a:t>electron </a:t>
            </a:r>
            <a:r>
              <a:rPr lang="en-US" dirty="0" smtClean="0"/>
              <a:t>bunches), RF components, plasma acceleration.</a:t>
            </a:r>
            <a:endParaRPr lang="en-US" dirty="0"/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dirty="0"/>
              <a:t>Flagships: IPHI, VELA, ANKA, </a:t>
            </a:r>
            <a:r>
              <a:rPr lang="en-US" dirty="0" err="1"/>
              <a:t>Apollon</a:t>
            </a:r>
            <a:r>
              <a:rPr lang="en-US" dirty="0" smtClean="0"/>
              <a:t>.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08104" y="980728"/>
            <a:ext cx="3533247" cy="25444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7784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The </a:t>
            </a:r>
            <a:r>
              <a:rPr lang="fr-CH" dirty="0" err="1" smtClean="0"/>
              <a:t>community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To edit /remove footer: Insert -&gt; Header &amp; Footer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15</a:t>
            </a:fld>
            <a:endParaRPr lang="en-GB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1037307" y="3933056"/>
            <a:ext cx="7274768" cy="2165514"/>
          </a:xfrm>
        </p:spPr>
        <p:txBody>
          <a:bodyPr>
            <a:normAutofit fontScale="77500" lnSpcReduction="20000"/>
          </a:bodyPr>
          <a:lstStyle/>
          <a:p>
            <a:pPr>
              <a:spcBef>
                <a:spcPts val="1200"/>
              </a:spcBef>
            </a:pPr>
            <a:r>
              <a:rPr lang="en-US" dirty="0" smtClean="0"/>
              <a:t>Goal to connect the </a:t>
            </a:r>
            <a:r>
              <a:rPr lang="en-US" dirty="0" smtClean="0">
                <a:solidFill>
                  <a:srgbClr val="FF0000"/>
                </a:solidFill>
              </a:rPr>
              <a:t>technological core of Europe </a:t>
            </a:r>
            <a:r>
              <a:rPr lang="en-US" dirty="0" smtClean="0"/>
              <a:t>with its </a:t>
            </a:r>
            <a:r>
              <a:rPr lang="en-US" dirty="0" smtClean="0">
                <a:solidFill>
                  <a:srgbClr val="FF0000"/>
                </a:solidFill>
              </a:rPr>
              <a:t>dynamic periphery </a:t>
            </a:r>
            <a:r>
              <a:rPr lang="en-US" dirty="0" smtClean="0"/>
              <a:t>and to connect the </a:t>
            </a:r>
            <a:r>
              <a:rPr lang="en-US" dirty="0" smtClean="0">
                <a:solidFill>
                  <a:srgbClr val="FF0000"/>
                </a:solidFill>
              </a:rPr>
              <a:t>large laboratories </a:t>
            </a:r>
            <a:r>
              <a:rPr lang="en-US" dirty="0" smtClean="0"/>
              <a:t>with </a:t>
            </a:r>
            <a:r>
              <a:rPr lang="en-US" dirty="0" smtClean="0">
                <a:solidFill>
                  <a:srgbClr val="FF0000"/>
                </a:solidFill>
              </a:rPr>
              <a:t>universities, research </a:t>
            </a:r>
            <a:r>
              <a:rPr lang="en-US" dirty="0" err="1" smtClean="0">
                <a:solidFill>
                  <a:srgbClr val="FF0000"/>
                </a:solidFill>
              </a:rPr>
              <a:t>centres</a:t>
            </a:r>
            <a:r>
              <a:rPr lang="en-US" dirty="0" smtClean="0">
                <a:solidFill>
                  <a:srgbClr val="FF0000"/>
                </a:solidFill>
              </a:rPr>
              <a:t> and industries</a:t>
            </a:r>
            <a:r>
              <a:rPr lang="en-US" dirty="0" smtClean="0"/>
              <a:t>.</a:t>
            </a:r>
          </a:p>
          <a:p>
            <a:pPr>
              <a:spcBef>
                <a:spcPts val="1200"/>
              </a:spcBef>
            </a:pPr>
            <a:r>
              <a:rPr lang="en-US" dirty="0" smtClean="0"/>
              <a:t>41 </a:t>
            </a:r>
            <a:r>
              <a:rPr lang="en-US" dirty="0"/>
              <a:t>beneficiaries from 18 European countries (+CERN and ESS</a:t>
            </a:r>
            <a:r>
              <a:rPr lang="en-US" dirty="0" smtClean="0"/>
              <a:t>).</a:t>
            </a:r>
          </a:p>
          <a:p>
            <a:pPr>
              <a:spcBef>
                <a:spcPts val="1200"/>
              </a:spcBef>
            </a:pPr>
            <a:r>
              <a:rPr lang="en-US" dirty="0" smtClean="0"/>
              <a:t>20 new beneficiaries with respect to the previous programme.</a:t>
            </a:r>
          </a:p>
          <a:p>
            <a:pPr>
              <a:spcBef>
                <a:spcPts val="1200"/>
              </a:spcBef>
            </a:pPr>
            <a:r>
              <a:rPr lang="en-US" dirty="0" smtClean="0"/>
              <a:t>New in accelerator IA’s: Portugal, Hungary, Latvia, Romania, Slovenia, Slovakia.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27099" y="1418050"/>
            <a:ext cx="7057592" cy="2304256"/>
          </a:xfrm>
          <a:prstGeom prst="rect">
            <a:avLst/>
          </a:prstGeom>
        </p:spPr>
      </p:pic>
      <p:sp>
        <p:nvSpPr>
          <p:cNvPr id="6" name="Right Arrow 5"/>
          <p:cNvSpPr/>
          <p:nvPr/>
        </p:nvSpPr>
        <p:spPr>
          <a:xfrm>
            <a:off x="2298427" y="1011106"/>
            <a:ext cx="5184576" cy="353739"/>
          </a:xfrm>
          <a:prstGeom prst="rightArrow">
            <a:avLst/>
          </a:prstGeom>
          <a:solidFill>
            <a:srgbClr val="FFC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ight Arrow 9"/>
          <p:cNvSpPr/>
          <p:nvPr/>
        </p:nvSpPr>
        <p:spPr>
          <a:xfrm rot="5400000">
            <a:off x="243049" y="2615632"/>
            <a:ext cx="1440158" cy="353739"/>
          </a:xfrm>
          <a:prstGeom prst="rightArrow">
            <a:avLst/>
          </a:prstGeom>
          <a:solidFill>
            <a:srgbClr val="FFC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Oval 10"/>
          <p:cNvSpPr/>
          <p:nvPr/>
        </p:nvSpPr>
        <p:spPr>
          <a:xfrm>
            <a:off x="560093" y="1024696"/>
            <a:ext cx="1512168" cy="845293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CH" sz="1600" dirty="0" smtClean="0"/>
              <a:t>2 axes of expansion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2112275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z="3600" dirty="0" smtClean="0"/>
              <a:t>A </a:t>
            </a:r>
            <a:r>
              <a:rPr lang="fr-CH" sz="3600" dirty="0" err="1" smtClean="0"/>
              <a:t>European</a:t>
            </a:r>
            <a:r>
              <a:rPr lang="fr-CH" sz="3600" dirty="0" smtClean="0"/>
              <a:t> </a:t>
            </a:r>
            <a:r>
              <a:rPr lang="fr-CH" sz="3600" dirty="0" err="1" smtClean="0"/>
              <a:t>project</a:t>
            </a:r>
            <a:r>
              <a:rPr lang="fr-CH" sz="3600" dirty="0" smtClean="0"/>
              <a:t> in a </a:t>
            </a:r>
            <a:r>
              <a:rPr lang="fr-CH" sz="3600" dirty="0" err="1" smtClean="0"/>
              <a:t>nutshell</a:t>
            </a:r>
            <a:endParaRPr lang="en-GB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21976" y="5587966"/>
            <a:ext cx="2969232" cy="700987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fr-CH" dirty="0" err="1" smtClean="0"/>
              <a:t>Revision</a:t>
            </a:r>
            <a:r>
              <a:rPr lang="fr-CH" dirty="0" smtClean="0"/>
              <a:t> of the </a:t>
            </a:r>
            <a:r>
              <a:rPr lang="fr-CH" dirty="0" err="1" smtClean="0"/>
              <a:t>mill</a:t>
            </a:r>
            <a:r>
              <a:rPr lang="fr-CH" dirty="0" smtClean="0"/>
              <a:t> (</a:t>
            </a:r>
            <a:r>
              <a:rPr lang="fr-CH" dirty="0" err="1" smtClean="0"/>
              <a:t>servicing</a:t>
            </a:r>
            <a:r>
              <a:rPr lang="fr-CH" dirty="0" smtClean="0"/>
              <a:t>):</a:t>
            </a:r>
          </a:p>
          <a:p>
            <a:pPr marL="0" indent="0">
              <a:buNone/>
            </a:pPr>
            <a:r>
              <a:rPr lang="fr-CH" dirty="0" err="1" smtClean="0"/>
              <a:t>Every</a:t>
            </a:r>
            <a:r>
              <a:rPr lang="fr-CH" dirty="0" smtClean="0"/>
              <a:t> </a:t>
            </a:r>
            <a:r>
              <a:rPr lang="fr-CH" dirty="0" err="1" smtClean="0"/>
              <a:t>year</a:t>
            </a:r>
            <a:r>
              <a:rPr lang="fr-CH" dirty="0" smtClean="0"/>
              <a:t> at the </a:t>
            </a:r>
            <a:r>
              <a:rPr lang="fr-CH" dirty="0" err="1" smtClean="0"/>
              <a:t>annual</a:t>
            </a:r>
            <a:r>
              <a:rPr lang="fr-CH" dirty="0" smtClean="0"/>
              <a:t> </a:t>
            </a:r>
            <a:r>
              <a:rPr lang="fr-CH" dirty="0" err="1" smtClean="0"/>
              <a:t>project</a:t>
            </a:r>
            <a:r>
              <a:rPr lang="fr-CH" dirty="0" smtClean="0"/>
              <a:t> meeting (April – </a:t>
            </a:r>
            <a:r>
              <a:rPr lang="fr-CH" dirty="0"/>
              <a:t>M</a:t>
            </a:r>
            <a:r>
              <a:rPr lang="fr-CH" dirty="0" smtClean="0"/>
              <a:t>ay)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16</a:t>
            </a:fld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75275" y="2320473"/>
            <a:ext cx="2215007" cy="2824133"/>
          </a:xfrm>
          <a:prstGeom prst="rect">
            <a:avLst/>
          </a:prstGeom>
        </p:spPr>
      </p:pic>
      <p:pic>
        <p:nvPicPr>
          <p:cNvPr id="8" name="Image 7" descr="Aries-Logo-std-L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88813" y="3904649"/>
            <a:ext cx="533163" cy="374318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64004" y="1524392"/>
            <a:ext cx="1012070" cy="970035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41517" y="2447058"/>
            <a:ext cx="950834" cy="911342"/>
          </a:xfrm>
          <a:prstGeom prst="rect">
            <a:avLst/>
          </a:prstGeom>
        </p:spPr>
      </p:pic>
      <p:sp>
        <p:nvSpPr>
          <p:cNvPr id="11" name="Oval 10"/>
          <p:cNvSpPr/>
          <p:nvPr/>
        </p:nvSpPr>
        <p:spPr>
          <a:xfrm>
            <a:off x="5876661" y="1546030"/>
            <a:ext cx="1759614" cy="631431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600" dirty="0" smtClean="0"/>
              <a:t>Project </a:t>
            </a:r>
            <a:r>
              <a:rPr lang="fr-CH" sz="1600" dirty="0" err="1" smtClean="0"/>
              <a:t>coordinator</a:t>
            </a:r>
            <a:endParaRPr lang="en-GB" sz="1600" dirty="0"/>
          </a:p>
        </p:txBody>
      </p:sp>
      <p:sp>
        <p:nvSpPr>
          <p:cNvPr id="12" name="Right Arrow 11"/>
          <p:cNvSpPr/>
          <p:nvPr/>
        </p:nvSpPr>
        <p:spPr>
          <a:xfrm rot="3367336">
            <a:off x="3873914" y="2318330"/>
            <a:ext cx="360246" cy="257456"/>
          </a:xfrm>
          <a:prstGeom prst="rightArrow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ight Arrow 12"/>
          <p:cNvSpPr/>
          <p:nvPr/>
        </p:nvSpPr>
        <p:spPr>
          <a:xfrm rot="188343">
            <a:off x="3063879" y="2712282"/>
            <a:ext cx="689374" cy="257895"/>
          </a:xfrm>
          <a:prstGeom prst="rightArrow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40392" y="924463"/>
            <a:ext cx="1449889" cy="1234153"/>
          </a:xfrm>
          <a:prstGeom prst="rect">
            <a:avLst/>
          </a:prstGeom>
        </p:spPr>
      </p:pic>
      <p:sp>
        <p:nvSpPr>
          <p:cNvPr id="15" name="Right Arrow 14"/>
          <p:cNvSpPr/>
          <p:nvPr/>
        </p:nvSpPr>
        <p:spPr>
          <a:xfrm rot="5400000">
            <a:off x="4474827" y="2191745"/>
            <a:ext cx="360246" cy="257456"/>
          </a:xfrm>
          <a:prstGeom prst="rightArrow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9708" y="2477673"/>
            <a:ext cx="1320441" cy="723703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71792" y="1139080"/>
            <a:ext cx="1051693" cy="1001270"/>
          </a:xfrm>
          <a:prstGeom prst="rect">
            <a:avLst/>
          </a:prstGeom>
        </p:spPr>
      </p:pic>
      <p:sp>
        <p:nvSpPr>
          <p:cNvPr id="18" name="Oval 17"/>
          <p:cNvSpPr/>
          <p:nvPr/>
        </p:nvSpPr>
        <p:spPr>
          <a:xfrm>
            <a:off x="5680537" y="4134762"/>
            <a:ext cx="1955738" cy="631431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600" dirty="0" smtClean="0"/>
              <a:t>Project assistant</a:t>
            </a:r>
            <a:endParaRPr lang="en-GB" sz="1600" dirty="0"/>
          </a:p>
        </p:txBody>
      </p:sp>
      <p:sp>
        <p:nvSpPr>
          <p:cNvPr id="19" name="Oval 18"/>
          <p:cNvSpPr/>
          <p:nvPr/>
        </p:nvSpPr>
        <p:spPr>
          <a:xfrm>
            <a:off x="5729082" y="2715495"/>
            <a:ext cx="1955738" cy="631431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600" dirty="0" smtClean="0"/>
              <a:t>Administrative Manager</a:t>
            </a:r>
            <a:endParaRPr lang="en-GB" sz="1600" dirty="0"/>
          </a:p>
        </p:txBody>
      </p:sp>
      <p:sp>
        <p:nvSpPr>
          <p:cNvPr id="20" name="TextBox 19"/>
          <p:cNvSpPr txBox="1"/>
          <p:nvPr/>
        </p:nvSpPr>
        <p:spPr>
          <a:xfrm>
            <a:off x="379505" y="3209319"/>
            <a:ext cx="1320441" cy="584775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fr-CH" sz="1600" dirty="0" err="1" smtClean="0"/>
              <a:t>European</a:t>
            </a:r>
            <a:r>
              <a:rPr lang="fr-CH" sz="1600" dirty="0" smtClean="0"/>
              <a:t> Commission</a:t>
            </a:r>
            <a:endParaRPr lang="en-GB" sz="1600" dirty="0"/>
          </a:p>
        </p:txBody>
      </p:sp>
      <p:sp>
        <p:nvSpPr>
          <p:cNvPr id="21" name="TextBox 20"/>
          <p:cNvSpPr txBox="1"/>
          <p:nvPr/>
        </p:nvSpPr>
        <p:spPr>
          <a:xfrm>
            <a:off x="495995" y="1532456"/>
            <a:ext cx="1065211" cy="584775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fr-CH" sz="1600" dirty="0" smtClean="0"/>
              <a:t>ARIES </a:t>
            </a:r>
            <a:r>
              <a:rPr lang="fr-CH" sz="1600" dirty="0" err="1" smtClean="0"/>
              <a:t>partners</a:t>
            </a:r>
            <a:endParaRPr lang="en-GB" sz="1600" dirty="0"/>
          </a:p>
        </p:txBody>
      </p:sp>
      <p:sp>
        <p:nvSpPr>
          <p:cNvPr id="22" name="Right Arrow 21"/>
          <p:cNvSpPr/>
          <p:nvPr/>
        </p:nvSpPr>
        <p:spPr>
          <a:xfrm rot="7524120">
            <a:off x="3632897" y="5015659"/>
            <a:ext cx="346280" cy="257895"/>
          </a:xfrm>
          <a:prstGeom prst="rightArrow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Oval 22"/>
          <p:cNvSpPr/>
          <p:nvPr/>
        </p:nvSpPr>
        <p:spPr>
          <a:xfrm>
            <a:off x="2190284" y="5269143"/>
            <a:ext cx="1998529" cy="1188000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CH" sz="2000" b="1" dirty="0" smtClean="0">
                <a:solidFill>
                  <a:srgbClr val="FF0000"/>
                </a:solidFill>
              </a:rPr>
              <a:t>Science and Innovation</a:t>
            </a:r>
            <a:endParaRPr lang="en-GB" sz="2000" b="1" dirty="0">
              <a:solidFill>
                <a:srgbClr val="FF0000"/>
              </a:solidFill>
            </a:endParaRPr>
          </a:p>
        </p:txBody>
      </p:sp>
      <p:sp>
        <p:nvSpPr>
          <p:cNvPr id="24" name="Right Arrow 23"/>
          <p:cNvSpPr/>
          <p:nvPr/>
        </p:nvSpPr>
        <p:spPr>
          <a:xfrm>
            <a:off x="1745824" y="2832803"/>
            <a:ext cx="265596" cy="257895"/>
          </a:xfrm>
          <a:prstGeom prst="rightArrow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Right Arrow 24"/>
          <p:cNvSpPr/>
          <p:nvPr/>
        </p:nvSpPr>
        <p:spPr>
          <a:xfrm>
            <a:off x="2777236" y="1725336"/>
            <a:ext cx="265596" cy="257895"/>
          </a:xfrm>
          <a:prstGeom prst="rightArrow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Bent Arrow 28"/>
          <p:cNvSpPr/>
          <p:nvPr/>
        </p:nvSpPr>
        <p:spPr>
          <a:xfrm rot="16200000">
            <a:off x="419242" y="4483267"/>
            <a:ext cx="2044631" cy="865754"/>
          </a:xfrm>
          <a:prstGeom prst="bentArrow">
            <a:avLst>
              <a:gd name="adj1" fmla="val 25000"/>
              <a:gd name="adj2" fmla="val 29018"/>
              <a:gd name="adj3" fmla="val 25000"/>
              <a:gd name="adj4" fmla="val 46046"/>
            </a:avLst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pic>
        <p:nvPicPr>
          <p:cNvPr id="26" name="Picture 25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2831" y="4811589"/>
            <a:ext cx="878961" cy="878961"/>
          </a:xfrm>
          <a:prstGeom prst="rect">
            <a:avLst/>
          </a:prstGeom>
        </p:spPr>
      </p:pic>
      <p:sp>
        <p:nvSpPr>
          <p:cNvPr id="30" name="TextBox 29"/>
          <p:cNvSpPr txBox="1"/>
          <p:nvPr/>
        </p:nvSpPr>
        <p:spPr>
          <a:xfrm>
            <a:off x="1571792" y="4552859"/>
            <a:ext cx="14710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err="1" smtClean="0"/>
              <a:t>Deliverables</a:t>
            </a:r>
            <a:r>
              <a:rPr lang="fr-CH" dirty="0" smtClean="0"/>
              <a:t> and </a:t>
            </a:r>
            <a:r>
              <a:rPr lang="fr-CH" dirty="0" err="1" smtClean="0"/>
              <a:t>reporting</a:t>
            </a:r>
            <a:endParaRPr lang="en-GB" dirty="0"/>
          </a:p>
        </p:txBody>
      </p:sp>
      <p:pic>
        <p:nvPicPr>
          <p:cNvPr id="31" name="Picture 30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82292" y="3905587"/>
            <a:ext cx="873296" cy="1020796"/>
          </a:xfrm>
          <a:prstGeom prst="rect">
            <a:avLst/>
          </a:prstGeom>
        </p:spPr>
      </p:pic>
      <p:pic>
        <p:nvPicPr>
          <p:cNvPr id="32" name="Picture 31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79712" y="1450753"/>
            <a:ext cx="870698" cy="962190"/>
          </a:xfrm>
          <a:prstGeom prst="rect">
            <a:avLst/>
          </a:prstGeom>
        </p:spPr>
      </p:pic>
      <p:pic>
        <p:nvPicPr>
          <p:cNvPr id="33" name="Picture 32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7910726" y="2605012"/>
            <a:ext cx="814792" cy="1086390"/>
          </a:xfrm>
          <a:prstGeom prst="rect">
            <a:avLst/>
          </a:prstGeom>
        </p:spPr>
      </p:pic>
      <p:sp>
        <p:nvSpPr>
          <p:cNvPr id="34" name="TextBox 33"/>
          <p:cNvSpPr txBox="1"/>
          <p:nvPr/>
        </p:nvSpPr>
        <p:spPr>
          <a:xfrm>
            <a:off x="6001293" y="2173265"/>
            <a:ext cx="151035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400" dirty="0" smtClean="0"/>
              <a:t>Maurizio Vretenar</a:t>
            </a:r>
            <a:endParaRPr lang="en-GB" sz="1400" dirty="0"/>
          </a:p>
        </p:txBody>
      </p:sp>
      <p:sp>
        <p:nvSpPr>
          <p:cNvPr id="35" name="TextBox 34"/>
          <p:cNvSpPr txBox="1"/>
          <p:nvPr/>
        </p:nvSpPr>
        <p:spPr>
          <a:xfrm>
            <a:off x="6081451" y="4772495"/>
            <a:ext cx="132561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400" dirty="0" smtClean="0"/>
              <a:t>Valérie Brunner</a:t>
            </a:r>
            <a:endParaRPr lang="en-GB" sz="1400" dirty="0"/>
          </a:p>
        </p:txBody>
      </p:sp>
      <p:sp>
        <p:nvSpPr>
          <p:cNvPr id="36" name="TextBox 35"/>
          <p:cNvSpPr txBox="1"/>
          <p:nvPr/>
        </p:nvSpPr>
        <p:spPr>
          <a:xfrm>
            <a:off x="6105199" y="3394618"/>
            <a:ext cx="145398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400" dirty="0" smtClean="0"/>
              <a:t>Svetlomir Stavrev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4195001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0979" y="205779"/>
            <a:ext cx="8229600" cy="561974"/>
          </a:xfrm>
        </p:spPr>
        <p:txBody>
          <a:bodyPr/>
          <a:lstStyle/>
          <a:p>
            <a:r>
              <a:rPr lang="fr-CH" sz="4000" dirty="0" smtClean="0"/>
              <a:t>ARIES </a:t>
            </a:r>
            <a:r>
              <a:rPr lang="fr-CH" sz="4000" dirty="0" err="1" smtClean="0"/>
              <a:t>Governance</a:t>
            </a:r>
            <a:endParaRPr lang="en-GB" sz="40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17</a:t>
            </a:fld>
            <a:endParaRPr lang="en-GB"/>
          </a:p>
        </p:txBody>
      </p:sp>
      <p:grpSp>
        <p:nvGrpSpPr>
          <p:cNvPr id="6" name="Group 51"/>
          <p:cNvGrpSpPr>
            <a:grpSpLocks noChangeAspect="1"/>
          </p:cNvGrpSpPr>
          <p:nvPr/>
        </p:nvGrpSpPr>
        <p:grpSpPr bwMode="auto">
          <a:xfrm>
            <a:off x="2020185" y="1563519"/>
            <a:ext cx="6030905" cy="4751388"/>
            <a:chOff x="1198" y="1343"/>
            <a:chExt cx="9498" cy="7483"/>
          </a:xfrm>
        </p:grpSpPr>
        <p:sp>
          <p:nvSpPr>
            <p:cNvPr id="7" name="AutoShape 83"/>
            <p:cNvSpPr>
              <a:spLocks noChangeAspect="1" noChangeArrowheads="1" noTextEdit="1"/>
            </p:cNvSpPr>
            <p:nvPr/>
          </p:nvSpPr>
          <p:spPr bwMode="auto">
            <a:xfrm>
              <a:off x="1443" y="1343"/>
              <a:ext cx="9253" cy="7483"/>
            </a:xfrm>
            <a:prstGeom prst="rect">
              <a:avLst/>
            </a:prstGeom>
            <a:noFill/>
            <a:ln w="19050"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AutoShape 82"/>
            <p:cNvSpPr>
              <a:spLocks noChangeArrowheads="1"/>
            </p:cNvSpPr>
            <p:nvPr/>
          </p:nvSpPr>
          <p:spPr bwMode="auto">
            <a:xfrm>
              <a:off x="1198" y="3579"/>
              <a:ext cx="8841" cy="3814"/>
            </a:xfrm>
            <a:prstGeom prst="roundRect">
              <a:avLst>
                <a:gd name="adj" fmla="val 16667"/>
              </a:avLst>
            </a:prstGeom>
            <a:solidFill>
              <a:srgbClr val="00FFCC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13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                                         </a:t>
              </a:r>
              <a:r>
                <a:rPr kumimoji="0" lang="en-GB" sz="14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Steering Committee</a:t>
              </a:r>
              <a:endParaRPr kumimoji="0" lang="en-GB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9" name="AutoShape 81"/>
            <p:cNvSpPr>
              <a:spLocks noChangeArrowheads="1"/>
            </p:cNvSpPr>
            <p:nvPr/>
          </p:nvSpPr>
          <p:spPr bwMode="auto">
            <a:xfrm>
              <a:off x="5696" y="3073"/>
              <a:ext cx="255" cy="446"/>
            </a:xfrm>
            <a:prstGeom prst="upDownArrow">
              <a:avLst>
                <a:gd name="adj1" fmla="val 50000"/>
                <a:gd name="adj2" fmla="val 52235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AutoShape 80"/>
            <p:cNvSpPr>
              <a:spLocks noChangeArrowheads="1"/>
            </p:cNvSpPr>
            <p:nvPr/>
          </p:nvSpPr>
          <p:spPr bwMode="auto">
            <a:xfrm>
              <a:off x="3450" y="1467"/>
              <a:ext cx="4879" cy="1579"/>
            </a:xfrm>
            <a:prstGeom prst="roundRect">
              <a:avLst>
                <a:gd name="adj" fmla="val 16667"/>
              </a:avLst>
            </a:prstGeom>
            <a:solidFill>
              <a:srgbClr val="FFFF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13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Governing Board</a:t>
              </a:r>
              <a:endParaRPr kumimoji="0" lang="en-GB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1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One representative from each beneficiary and partner organisation</a:t>
              </a:r>
              <a:endParaRPr kumimoji="0" lang="en-GB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1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Project Coordinator (ex-officio)</a:t>
              </a:r>
              <a:endParaRPr kumimoji="0" lang="en-GB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1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Deputy Project Coordinator (ex-officio)</a:t>
              </a:r>
              <a:endParaRPr kumimoji="0" lang="en-GB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1" name="AutoShape 79"/>
            <p:cNvSpPr>
              <a:spLocks noChangeArrowheads="1"/>
            </p:cNvSpPr>
            <p:nvPr/>
          </p:nvSpPr>
          <p:spPr bwMode="auto">
            <a:xfrm>
              <a:off x="1636" y="4270"/>
              <a:ext cx="3175" cy="1388"/>
            </a:xfrm>
            <a:prstGeom prst="roundRect">
              <a:avLst>
                <a:gd name="adj" fmla="val 16667"/>
              </a:avLst>
            </a:prstGeom>
            <a:ln>
              <a:headEnd/>
              <a:tailEnd/>
            </a:ln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14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Management Team</a:t>
              </a:r>
              <a:endParaRPr kumimoji="0" lang="en-GB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105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Project Coordinator  </a:t>
              </a:r>
              <a:endParaRPr kumimoji="0" lang="en-GB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105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Deputy Project Coordinator </a:t>
              </a:r>
              <a:endParaRPr kumimoji="0" lang="en-GB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105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Administrative Manager</a:t>
              </a:r>
              <a:endParaRPr kumimoji="0" lang="en-GB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2" name="AutoShape 78"/>
            <p:cNvSpPr>
              <a:spLocks noChangeArrowheads="1"/>
            </p:cNvSpPr>
            <p:nvPr/>
          </p:nvSpPr>
          <p:spPr bwMode="auto">
            <a:xfrm>
              <a:off x="1636" y="6191"/>
              <a:ext cx="7917" cy="736"/>
            </a:xfrm>
            <a:prstGeom prst="roundRect">
              <a:avLst>
                <a:gd name="adj" fmla="val 16667"/>
              </a:avLst>
            </a:prstGeom>
            <a:ln>
              <a:headEnd/>
              <a:tailEnd/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fr-CH" dirty="0" smtClean="0">
                  <a:latin typeface="Arial" pitchFamily="34" charset="0"/>
                  <a:cs typeface="Arial" pitchFamily="34" charset="0"/>
                </a:rPr>
                <a:t>18 Workpackage </a:t>
              </a:r>
              <a:r>
                <a:rPr lang="fr-CH" dirty="0" err="1" smtClean="0">
                  <a:latin typeface="Arial" pitchFamily="34" charset="0"/>
                  <a:cs typeface="Arial" pitchFamily="34" charset="0"/>
                </a:rPr>
                <a:t>Coordinators</a:t>
              </a:r>
              <a:endParaRPr kumimoji="0" lang="fr-CH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22" name="AutoShape 68"/>
            <p:cNvSpPr>
              <a:spLocks noChangeShapeType="1"/>
            </p:cNvSpPr>
            <p:nvPr/>
          </p:nvSpPr>
          <p:spPr bwMode="auto">
            <a:xfrm flipH="1">
              <a:off x="7485" y="5282"/>
              <a:ext cx="72" cy="879"/>
            </a:xfrm>
            <a:prstGeom prst="straightConnector1">
              <a:avLst/>
            </a:prstGeom>
            <a:noFill/>
            <a:ln w="28575">
              <a:solidFill>
                <a:srgbClr val="000000"/>
              </a:solidFill>
              <a:round/>
              <a:headEnd type="triangle" w="med" len="med"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AutoShape 56"/>
            <p:cNvSpPr>
              <a:spLocks noChangeArrowheads="1"/>
            </p:cNvSpPr>
            <p:nvPr/>
          </p:nvSpPr>
          <p:spPr bwMode="auto">
            <a:xfrm>
              <a:off x="8864" y="1617"/>
              <a:ext cx="1414" cy="1276"/>
            </a:xfrm>
            <a:prstGeom prst="roundRect">
              <a:avLst>
                <a:gd name="adj" fmla="val 16667"/>
              </a:avLst>
            </a:prstGeom>
            <a:solidFill>
              <a:srgbClr val="00B0F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CH" sz="1300" b="0" i="0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Industry</a:t>
              </a:r>
              <a:r>
                <a:rPr kumimoji="0" lang="fr-CH" sz="13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 </a:t>
              </a:r>
              <a:endParaRPr kumimoji="0" lang="en-GB" sz="1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endParaRPr>
            </a:p>
            <a:p>
              <a:pPr marL="0" marR="0" lvl="0" indent="0" algn="just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13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Advisory Board</a:t>
              </a:r>
              <a:endParaRPr kumimoji="0" lang="en-GB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5" name="AutoShape 55"/>
            <p:cNvSpPr>
              <a:spLocks noChangeArrowheads="1"/>
            </p:cNvSpPr>
            <p:nvPr/>
          </p:nvSpPr>
          <p:spPr bwMode="auto">
            <a:xfrm>
              <a:off x="8355" y="1989"/>
              <a:ext cx="473" cy="234"/>
            </a:xfrm>
            <a:prstGeom prst="leftArrow">
              <a:avLst>
                <a:gd name="adj1" fmla="val 50000"/>
                <a:gd name="adj2" fmla="val 50534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9" name="AutoShape 81"/>
          <p:cNvSpPr>
            <a:spLocks noChangeArrowheads="1"/>
          </p:cNvSpPr>
          <p:nvPr/>
        </p:nvSpPr>
        <p:spPr bwMode="auto">
          <a:xfrm>
            <a:off x="7163478" y="2547703"/>
            <a:ext cx="161916" cy="422882"/>
          </a:xfrm>
          <a:prstGeom prst="upDownArrow">
            <a:avLst>
              <a:gd name="adj1" fmla="val 50000"/>
              <a:gd name="adj2" fmla="val 52235"/>
            </a:avLst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0" name="AutoShape 56"/>
          <p:cNvSpPr>
            <a:spLocks noChangeArrowheads="1"/>
          </p:cNvSpPr>
          <p:nvPr/>
        </p:nvSpPr>
        <p:spPr bwMode="auto">
          <a:xfrm>
            <a:off x="2020006" y="1717179"/>
            <a:ext cx="1154864" cy="810206"/>
          </a:xfrm>
          <a:prstGeom prst="roundRect">
            <a:avLst>
              <a:gd name="adj" fmla="val 16667"/>
            </a:avLst>
          </a:prstGeom>
          <a:solidFill>
            <a:srgbClr val="00B0F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CH" sz="13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Scientific</a:t>
            </a:r>
            <a:r>
              <a:rPr kumimoji="0" lang="fr-CH" sz="1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endParaRPr kumimoji="0" lang="en-GB" sz="13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Advisory Committee</a:t>
            </a:r>
            <a:endParaRPr kumimoji="0" lang="en-GB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41" name="AutoShape 81"/>
          <p:cNvSpPr>
            <a:spLocks noChangeArrowheads="1"/>
          </p:cNvSpPr>
          <p:nvPr/>
        </p:nvSpPr>
        <p:spPr bwMode="auto">
          <a:xfrm>
            <a:off x="2561574" y="2534956"/>
            <a:ext cx="161916" cy="422882"/>
          </a:xfrm>
          <a:prstGeom prst="upDownArrow">
            <a:avLst>
              <a:gd name="adj1" fmla="val 50000"/>
              <a:gd name="adj2" fmla="val 52235"/>
            </a:avLst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2" name="AutoShape 55"/>
          <p:cNvSpPr>
            <a:spLocks noChangeArrowheads="1"/>
          </p:cNvSpPr>
          <p:nvPr/>
        </p:nvSpPr>
        <p:spPr bwMode="auto">
          <a:xfrm rot="10800000">
            <a:off x="3174869" y="2020688"/>
            <a:ext cx="300339" cy="148581"/>
          </a:xfrm>
          <a:prstGeom prst="leftArrow">
            <a:avLst>
              <a:gd name="adj1" fmla="val 50000"/>
              <a:gd name="adj2" fmla="val 50534"/>
            </a:avLst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3" name="AutoShape 79"/>
          <p:cNvSpPr>
            <a:spLocks noChangeArrowheads="1"/>
          </p:cNvSpPr>
          <p:nvPr/>
        </p:nvSpPr>
        <p:spPr bwMode="auto">
          <a:xfrm>
            <a:off x="4698788" y="3655070"/>
            <a:ext cx="2626606" cy="409547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Project Coordinator</a:t>
            </a:r>
            <a:endParaRPr kumimoji="0" lang="en-GB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44" name="AutoShape 68"/>
          <p:cNvSpPr>
            <a:spLocks noChangeShapeType="1"/>
          </p:cNvSpPr>
          <p:nvPr/>
        </p:nvSpPr>
        <p:spPr bwMode="auto">
          <a:xfrm>
            <a:off x="3279319" y="4303360"/>
            <a:ext cx="45719" cy="351713"/>
          </a:xfrm>
          <a:prstGeom prst="straightConnector1">
            <a:avLst/>
          </a:prstGeom>
          <a:noFill/>
          <a:ln w="28575">
            <a:solidFill>
              <a:srgbClr val="000000"/>
            </a:solidFill>
            <a:round/>
            <a:headEnd type="triangle" w="med" len="med"/>
            <a:tailEnd type="triangle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8852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 smtClean="0"/>
              <a:t>Deliverables</a:t>
            </a:r>
            <a:r>
              <a:rPr lang="fr-CH" dirty="0" smtClean="0"/>
              <a:t> and </a:t>
            </a:r>
            <a:r>
              <a:rPr lang="fr-CH" dirty="0" err="1" smtClean="0"/>
              <a:t>Reporting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23387" y="944470"/>
            <a:ext cx="5060031" cy="671398"/>
          </a:xfr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marL="0" indent="0">
              <a:buNone/>
            </a:pPr>
            <a:r>
              <a:rPr lang="fr-CH" sz="2000" dirty="0" smtClean="0"/>
              <a:t>Our </a:t>
            </a:r>
            <a:r>
              <a:rPr lang="fr-CH" sz="2000" dirty="0" err="1" smtClean="0"/>
              <a:t>priority</a:t>
            </a:r>
            <a:r>
              <a:rPr lang="fr-CH" sz="2000" dirty="0" smtClean="0"/>
              <a:t> </a:t>
            </a:r>
            <a:r>
              <a:rPr lang="fr-CH" sz="2000" dirty="0" err="1" smtClean="0"/>
              <a:t>is</a:t>
            </a:r>
            <a:r>
              <a:rPr lang="fr-CH" sz="2000" dirty="0" smtClean="0"/>
              <a:t> to </a:t>
            </a:r>
            <a:r>
              <a:rPr lang="fr-CH" sz="2000" dirty="0" err="1" smtClean="0"/>
              <a:t>keep</a:t>
            </a:r>
            <a:r>
              <a:rPr lang="fr-CH" sz="2000" dirty="0" smtClean="0"/>
              <a:t> administrative </a:t>
            </a:r>
            <a:r>
              <a:rPr lang="fr-CH" sz="2000" dirty="0" err="1" smtClean="0"/>
              <a:t>work</a:t>
            </a:r>
            <a:r>
              <a:rPr lang="fr-CH" sz="2000" dirty="0" smtClean="0"/>
              <a:t> at a minimum and let </a:t>
            </a:r>
            <a:r>
              <a:rPr lang="fr-CH" sz="2000" dirty="0" err="1" smtClean="0"/>
              <a:t>you</a:t>
            </a:r>
            <a:r>
              <a:rPr lang="fr-CH" sz="2000" dirty="0" smtClean="0"/>
              <a:t> </a:t>
            </a:r>
            <a:r>
              <a:rPr lang="fr-CH" sz="2000" dirty="0" err="1" smtClean="0"/>
              <a:t>concentrate</a:t>
            </a:r>
            <a:r>
              <a:rPr lang="fr-CH" sz="2000" dirty="0" smtClean="0"/>
              <a:t> on </a:t>
            </a:r>
            <a:r>
              <a:rPr lang="fr-CH" sz="2000" dirty="0" err="1" smtClean="0"/>
              <a:t>your</a:t>
            </a:r>
            <a:r>
              <a:rPr lang="fr-CH" sz="2000" dirty="0" smtClean="0"/>
              <a:t> </a:t>
            </a:r>
            <a:r>
              <a:rPr lang="fr-CH" sz="2000" dirty="0" err="1" smtClean="0"/>
              <a:t>work</a:t>
            </a:r>
            <a:r>
              <a:rPr lang="fr-CH" sz="2000" dirty="0" smtClean="0"/>
              <a:t>.</a:t>
            </a:r>
            <a:endParaRPr lang="en-GB" sz="20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18</a:t>
            </a:fld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5379"/>
          <a:stretch/>
        </p:blipFill>
        <p:spPr>
          <a:xfrm>
            <a:off x="478903" y="1666171"/>
            <a:ext cx="4248472" cy="241090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903507" y="1836848"/>
            <a:ext cx="3859493" cy="203132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CH" dirty="0" smtClean="0"/>
              <a:t>But </a:t>
            </a:r>
            <a:r>
              <a:rPr lang="fr-CH" dirty="0" err="1" smtClean="0"/>
              <a:t>it</a:t>
            </a:r>
            <a:r>
              <a:rPr lang="fr-CH" dirty="0" smtClean="0"/>
              <a:t> </a:t>
            </a:r>
            <a:r>
              <a:rPr lang="fr-CH" dirty="0" err="1" smtClean="0"/>
              <a:t>is</a:t>
            </a:r>
            <a:r>
              <a:rPr lang="fr-CH" dirty="0" smtClean="0"/>
              <a:t> </a:t>
            </a:r>
            <a:r>
              <a:rPr lang="fr-CH" dirty="0" err="1" smtClean="0"/>
              <a:t>very</a:t>
            </a:r>
            <a:r>
              <a:rPr lang="fr-CH" dirty="0" smtClean="0"/>
              <a:t> important to </a:t>
            </a:r>
            <a:r>
              <a:rPr lang="fr-CH" dirty="0" err="1" smtClean="0"/>
              <a:t>provide</a:t>
            </a:r>
            <a:r>
              <a:rPr lang="fr-CH" dirty="0" smtClean="0"/>
              <a:t> on time the 52 </a:t>
            </a:r>
            <a:r>
              <a:rPr lang="fr-CH" dirty="0" err="1" smtClean="0"/>
              <a:t>deliverable</a:t>
            </a:r>
            <a:r>
              <a:rPr lang="fr-CH" dirty="0" smtClean="0"/>
              <a:t> reports </a:t>
            </a:r>
            <a:r>
              <a:rPr lang="fr-CH" dirty="0" err="1" smtClean="0"/>
              <a:t>foreseen</a:t>
            </a:r>
            <a:r>
              <a:rPr lang="fr-CH" dirty="0" smtClean="0"/>
              <a:t> by the </a:t>
            </a:r>
            <a:r>
              <a:rPr lang="fr-CH" dirty="0" err="1" smtClean="0"/>
              <a:t>project</a:t>
            </a:r>
            <a:r>
              <a:rPr lang="fr-CH" dirty="0" smtClean="0"/>
              <a:t> (</a:t>
            </a:r>
            <a:r>
              <a:rPr lang="fr-CH" dirty="0" err="1" smtClean="0"/>
              <a:t>with</a:t>
            </a:r>
            <a:r>
              <a:rPr lang="fr-CH" dirty="0" smtClean="0"/>
              <a:t> a </a:t>
            </a:r>
            <a:r>
              <a:rPr lang="fr-CH" dirty="0" err="1" smtClean="0"/>
              <a:t>peak</a:t>
            </a:r>
            <a:r>
              <a:rPr lang="fr-CH" dirty="0" smtClean="0"/>
              <a:t> in the last </a:t>
            </a:r>
            <a:r>
              <a:rPr lang="fr-CH" dirty="0" err="1" smtClean="0"/>
              <a:t>year</a:t>
            </a:r>
            <a:r>
              <a:rPr lang="fr-CH" dirty="0" smtClean="0"/>
              <a:t>).</a:t>
            </a:r>
          </a:p>
          <a:p>
            <a:r>
              <a:rPr lang="fr-CH" dirty="0" err="1" smtClean="0"/>
              <a:t>Average</a:t>
            </a:r>
            <a:r>
              <a:rPr lang="fr-CH" dirty="0" smtClean="0"/>
              <a:t> of 3 per Workpackage (</a:t>
            </a:r>
            <a:r>
              <a:rPr lang="fr-CH" dirty="0" err="1" smtClean="0"/>
              <a:t>less</a:t>
            </a:r>
            <a:r>
              <a:rPr lang="fr-CH" dirty="0" smtClean="0"/>
              <a:t> </a:t>
            </a:r>
            <a:r>
              <a:rPr lang="fr-CH" dirty="0" err="1" smtClean="0"/>
              <a:t>than</a:t>
            </a:r>
            <a:r>
              <a:rPr lang="fr-CH" dirty="0" smtClean="0"/>
              <a:t> 1/</a:t>
            </a:r>
            <a:r>
              <a:rPr lang="fr-CH" dirty="0" err="1" smtClean="0"/>
              <a:t>WP.yr</a:t>
            </a:r>
            <a:r>
              <a:rPr lang="fr-CH" dirty="0" smtClean="0"/>
              <a:t>): </a:t>
            </a:r>
            <a:r>
              <a:rPr lang="fr-CH" dirty="0" err="1" smtClean="0"/>
              <a:t>affordable</a:t>
            </a:r>
            <a:r>
              <a:rPr lang="fr-CH" dirty="0" smtClean="0"/>
              <a:t> </a:t>
            </a:r>
            <a:r>
              <a:rPr lang="fr-CH" dirty="0" err="1" smtClean="0"/>
              <a:t>workload</a:t>
            </a:r>
            <a:r>
              <a:rPr lang="fr-CH" dirty="0" smtClean="0"/>
              <a:t>, but </a:t>
            </a:r>
            <a:r>
              <a:rPr lang="fr-CH" dirty="0" err="1" smtClean="0"/>
              <a:t>please</a:t>
            </a:r>
            <a:r>
              <a:rPr lang="fr-CH" dirty="0" smtClean="0"/>
              <a:t> help </a:t>
            </a:r>
            <a:r>
              <a:rPr lang="fr-CH" dirty="0" err="1" smtClean="0"/>
              <a:t>your</a:t>
            </a:r>
            <a:r>
              <a:rPr lang="fr-CH" dirty="0" smtClean="0"/>
              <a:t> WP </a:t>
            </a:r>
            <a:r>
              <a:rPr lang="fr-CH" dirty="0" err="1" smtClean="0"/>
              <a:t>coordinator</a:t>
            </a:r>
            <a:r>
              <a:rPr lang="fr-CH" dirty="0"/>
              <a:t> </a:t>
            </a:r>
            <a:r>
              <a:rPr lang="fr-CH" dirty="0" smtClean="0"/>
              <a:t>!</a:t>
            </a:r>
            <a:endParaRPr lang="en-GB" dirty="0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46764"/>
          <a:stretch/>
        </p:blipFill>
        <p:spPr bwMode="auto">
          <a:xfrm>
            <a:off x="510951" y="4175785"/>
            <a:ext cx="4142452" cy="19769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4790999" y="4169386"/>
            <a:ext cx="3750907" cy="1477328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CH" dirty="0" smtClean="0"/>
              <a:t>To the </a:t>
            </a:r>
            <a:r>
              <a:rPr lang="fr-CH" dirty="0" err="1" smtClean="0"/>
              <a:t>mandatory</a:t>
            </a:r>
            <a:r>
              <a:rPr lang="fr-CH" dirty="0" smtClean="0"/>
              <a:t> reports for the EC </a:t>
            </a:r>
            <a:r>
              <a:rPr lang="fr-CH" dirty="0" err="1" smtClean="0"/>
              <a:t>we</a:t>
            </a:r>
            <a:r>
              <a:rPr lang="fr-CH" dirty="0" smtClean="0"/>
              <a:t> have </a:t>
            </a:r>
            <a:r>
              <a:rPr lang="fr-CH" dirty="0" err="1" smtClean="0"/>
              <a:t>added</a:t>
            </a:r>
            <a:r>
              <a:rPr lang="fr-CH" dirty="0" smtClean="0"/>
              <a:t> an «</a:t>
            </a:r>
            <a:r>
              <a:rPr lang="fr-CH" dirty="0" err="1" smtClean="0"/>
              <a:t>internal</a:t>
            </a:r>
            <a:r>
              <a:rPr lang="fr-CH" dirty="0" smtClean="0"/>
              <a:t>» report at M12 </a:t>
            </a:r>
            <a:r>
              <a:rPr lang="fr-CH" dirty="0" err="1" smtClean="0"/>
              <a:t>that</a:t>
            </a:r>
            <a:r>
              <a:rPr lang="fr-CH" dirty="0" smtClean="0"/>
              <a:t> </a:t>
            </a:r>
            <a:r>
              <a:rPr lang="fr-CH" dirty="0" err="1" smtClean="0"/>
              <a:t>will</a:t>
            </a:r>
            <a:r>
              <a:rPr lang="fr-CH" dirty="0" smtClean="0"/>
              <a:t> </a:t>
            </a:r>
            <a:r>
              <a:rPr lang="fr-CH" dirty="0" err="1" smtClean="0"/>
              <a:t>be</a:t>
            </a:r>
            <a:r>
              <a:rPr lang="fr-CH" dirty="0" smtClean="0"/>
              <a:t> a </a:t>
            </a:r>
            <a:r>
              <a:rPr lang="fr-CH" dirty="0" err="1" smtClean="0"/>
              <a:t>rehearsal</a:t>
            </a:r>
            <a:r>
              <a:rPr lang="fr-CH" dirty="0" smtClean="0"/>
              <a:t> for the 1st real report (and </a:t>
            </a:r>
            <a:r>
              <a:rPr lang="fr-CH" dirty="0" err="1" smtClean="0"/>
              <a:t>its</a:t>
            </a:r>
            <a:r>
              <a:rPr lang="fr-CH" dirty="0" smtClean="0"/>
              <a:t> content </a:t>
            </a:r>
            <a:r>
              <a:rPr lang="fr-CH" dirty="0" err="1" smtClean="0"/>
              <a:t>will</a:t>
            </a:r>
            <a:r>
              <a:rPr lang="fr-CH" dirty="0" smtClean="0"/>
              <a:t> </a:t>
            </a:r>
            <a:r>
              <a:rPr lang="fr-CH" dirty="0" err="1" smtClean="0"/>
              <a:t>be</a:t>
            </a:r>
            <a:r>
              <a:rPr lang="fr-CH" dirty="0" smtClean="0"/>
              <a:t> </a:t>
            </a:r>
            <a:r>
              <a:rPr lang="fr-CH" dirty="0" err="1" smtClean="0"/>
              <a:t>recycled</a:t>
            </a:r>
            <a:r>
              <a:rPr lang="fr-CH" dirty="0" smtClean="0"/>
              <a:t> for the P1 report).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619672" y="5956446"/>
            <a:ext cx="5688632" cy="646331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CH" dirty="0" smtClean="0"/>
              <a:t>+ </a:t>
            </a:r>
            <a:r>
              <a:rPr lang="fr-CH" dirty="0" smtClean="0"/>
              <a:t>66</a:t>
            </a:r>
            <a:r>
              <a:rPr lang="fr-CH" dirty="0" smtClean="0"/>
              <a:t> </a:t>
            </a:r>
            <a:r>
              <a:rPr lang="fr-CH" dirty="0" err="1" smtClean="0"/>
              <a:t>Milestones</a:t>
            </a:r>
            <a:r>
              <a:rPr lang="fr-CH" dirty="0" smtClean="0"/>
              <a:t>, </a:t>
            </a:r>
            <a:r>
              <a:rPr lang="fr-CH" dirty="0" err="1" smtClean="0"/>
              <a:t>shorter</a:t>
            </a:r>
            <a:r>
              <a:rPr lang="fr-CH" dirty="0" smtClean="0"/>
              <a:t> reports for the WP </a:t>
            </a:r>
            <a:r>
              <a:rPr lang="fr-CH" dirty="0" err="1" smtClean="0"/>
              <a:t>coordinator</a:t>
            </a:r>
            <a:r>
              <a:rPr lang="fr-CH" dirty="0" smtClean="0"/>
              <a:t> to </a:t>
            </a:r>
            <a:r>
              <a:rPr lang="fr-CH" dirty="0" err="1" smtClean="0"/>
              <a:t>verify</a:t>
            </a:r>
            <a:r>
              <a:rPr lang="fr-CH" dirty="0" smtClean="0"/>
              <a:t> the </a:t>
            </a:r>
            <a:r>
              <a:rPr lang="fr-CH" dirty="0" err="1" smtClean="0"/>
              <a:t>achievement</a:t>
            </a:r>
            <a:r>
              <a:rPr lang="fr-CH" dirty="0" smtClean="0"/>
              <a:t> of an </a:t>
            </a:r>
            <a:r>
              <a:rPr lang="fr-CH" dirty="0" err="1" smtClean="0"/>
              <a:t>intermediate</a:t>
            </a:r>
            <a:r>
              <a:rPr lang="fr-CH" dirty="0" smtClean="0"/>
              <a:t> </a:t>
            </a:r>
            <a:r>
              <a:rPr lang="fr-CH" dirty="0" err="1" smtClean="0"/>
              <a:t>result</a:t>
            </a:r>
            <a:r>
              <a:rPr lang="fr-CH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217386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 smtClean="0"/>
              <a:t>Joining</a:t>
            </a:r>
            <a:r>
              <a:rPr lang="fr-CH" dirty="0" smtClean="0"/>
              <a:t> ARIES on the new web site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19</a:t>
            </a:fld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2087" y="975303"/>
            <a:ext cx="3689446" cy="210825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325550" y="1263335"/>
            <a:ext cx="425043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smtClean="0"/>
              <a:t>To </a:t>
            </a:r>
            <a:r>
              <a:rPr lang="fr-CH" dirty="0" err="1" smtClean="0"/>
              <a:t>be</a:t>
            </a:r>
            <a:r>
              <a:rPr lang="fr-CH" dirty="0" smtClean="0"/>
              <a:t> </a:t>
            </a:r>
            <a:r>
              <a:rPr lang="fr-CH" dirty="0" err="1" smtClean="0"/>
              <a:t>included</a:t>
            </a:r>
            <a:r>
              <a:rPr lang="fr-CH" dirty="0" smtClean="0"/>
              <a:t> in the ARIES mailing </a:t>
            </a:r>
            <a:r>
              <a:rPr lang="fr-CH" dirty="0" err="1" smtClean="0"/>
              <a:t>list</a:t>
            </a:r>
            <a:r>
              <a:rPr lang="fr-CH" dirty="0" smtClean="0"/>
              <a:t> and </a:t>
            </a:r>
            <a:r>
              <a:rPr lang="fr-CH" dirty="0" err="1" smtClean="0"/>
              <a:t>be</a:t>
            </a:r>
            <a:r>
              <a:rPr lang="fr-CH" dirty="0" smtClean="0"/>
              <a:t> </a:t>
            </a:r>
            <a:r>
              <a:rPr lang="fr-CH" dirty="0" err="1" smtClean="0"/>
              <a:t>informed</a:t>
            </a:r>
            <a:r>
              <a:rPr lang="fr-CH" dirty="0" smtClean="0"/>
              <a:t> of all ARIES </a:t>
            </a:r>
            <a:r>
              <a:rPr lang="fr-CH" dirty="0" err="1" smtClean="0"/>
              <a:t>events</a:t>
            </a:r>
            <a:r>
              <a:rPr lang="fr-CH" dirty="0" smtClean="0"/>
              <a:t>: </a:t>
            </a:r>
            <a:r>
              <a:rPr lang="fr-CH" dirty="0" err="1" smtClean="0"/>
              <a:t>from</a:t>
            </a:r>
            <a:r>
              <a:rPr lang="fr-CH" dirty="0" smtClean="0"/>
              <a:t> the web site (home page) or </a:t>
            </a:r>
            <a:r>
              <a:rPr lang="fr-CH" dirty="0" err="1" smtClean="0"/>
              <a:t>directly</a:t>
            </a:r>
            <a:r>
              <a:rPr lang="fr-CH" dirty="0" smtClean="0"/>
              <a:t> to </a:t>
            </a:r>
          </a:p>
          <a:p>
            <a:r>
              <a:rPr lang="en-GB" u="sng" dirty="0">
                <a:hlinkClick r:id="rId3"/>
              </a:rPr>
              <a:t>http://aries.web.cern.ch/content/project-member-registration-form</a:t>
            </a:r>
            <a:r>
              <a:rPr lang="en-GB" dirty="0"/>
              <a:t> 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41556" y="3167386"/>
            <a:ext cx="4418476" cy="2727032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5220072" y="3532844"/>
            <a:ext cx="3106688" cy="21852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smtClean="0"/>
              <a:t>The ARIES web site </a:t>
            </a:r>
            <a:r>
              <a:rPr lang="fr-CH" dirty="0" err="1" smtClean="0"/>
              <a:t>is</a:t>
            </a:r>
            <a:r>
              <a:rPr lang="fr-CH" dirty="0" smtClean="0"/>
              <a:t> </a:t>
            </a:r>
            <a:r>
              <a:rPr lang="fr-CH" dirty="0" err="1" smtClean="0"/>
              <a:t>hosted</a:t>
            </a:r>
            <a:r>
              <a:rPr lang="fr-CH" dirty="0" smtClean="0"/>
              <a:t> at CERN; </a:t>
            </a:r>
            <a:r>
              <a:rPr lang="fr-CH" dirty="0" err="1" smtClean="0"/>
              <a:t>it</a:t>
            </a:r>
            <a:r>
              <a:rPr lang="fr-CH" dirty="0" smtClean="0"/>
              <a:t> </a:t>
            </a:r>
            <a:r>
              <a:rPr lang="fr-CH" dirty="0" err="1" smtClean="0"/>
              <a:t>is</a:t>
            </a:r>
            <a:r>
              <a:rPr lang="fr-CH" dirty="0" smtClean="0"/>
              <a:t> </a:t>
            </a:r>
            <a:r>
              <a:rPr lang="fr-CH" dirty="0" err="1" smtClean="0"/>
              <a:t>now</a:t>
            </a:r>
            <a:r>
              <a:rPr lang="fr-CH" dirty="0" smtClean="0"/>
              <a:t> up </a:t>
            </a:r>
            <a:r>
              <a:rPr lang="fr-CH" dirty="0"/>
              <a:t>and running at </a:t>
            </a:r>
            <a:r>
              <a:rPr lang="fr-CH" dirty="0">
                <a:hlinkClick r:id="rId5"/>
              </a:rPr>
              <a:t>https://aries.web.cern.ch</a:t>
            </a:r>
            <a:r>
              <a:rPr lang="fr-CH" dirty="0" smtClean="0">
                <a:hlinkClick r:id="rId5"/>
              </a:rPr>
              <a:t>/</a:t>
            </a:r>
            <a:r>
              <a:rPr lang="fr-CH" dirty="0" smtClean="0"/>
              <a:t> .</a:t>
            </a:r>
          </a:p>
          <a:p>
            <a:endParaRPr lang="fr-CH" dirty="0" smtClean="0"/>
          </a:p>
          <a:p>
            <a:r>
              <a:rPr lang="fr-CH" sz="1600" dirty="0" err="1" smtClean="0"/>
              <a:t>Many</a:t>
            </a:r>
            <a:r>
              <a:rPr lang="fr-CH" sz="1600" dirty="0" smtClean="0"/>
              <a:t> </a:t>
            </a:r>
            <a:r>
              <a:rPr lang="fr-CH" sz="1600" dirty="0" err="1" smtClean="0"/>
              <a:t>thanks</a:t>
            </a:r>
            <a:r>
              <a:rPr lang="fr-CH" sz="1600" dirty="0" smtClean="0"/>
              <a:t> to Jennifer Toes </a:t>
            </a:r>
            <a:r>
              <a:rPr lang="fr-CH" sz="1600" dirty="0" err="1" smtClean="0"/>
              <a:t>who</a:t>
            </a:r>
            <a:r>
              <a:rPr lang="fr-CH" sz="1600" dirty="0" smtClean="0"/>
              <a:t> has </a:t>
            </a:r>
            <a:r>
              <a:rPr lang="fr-CH" sz="1600" dirty="0" err="1" smtClean="0"/>
              <a:t>prepared</a:t>
            </a:r>
            <a:r>
              <a:rPr lang="fr-CH" sz="1600" dirty="0" smtClean="0"/>
              <a:t> the site </a:t>
            </a:r>
            <a:r>
              <a:rPr lang="fr-CH" sz="1600" dirty="0" err="1" smtClean="0"/>
              <a:t>with</a:t>
            </a:r>
            <a:r>
              <a:rPr lang="fr-CH" sz="1600" dirty="0" smtClean="0"/>
              <a:t> the help of Livia Lapadatescu and Sabrina El Yacoubi.  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1562457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1396" y="274638"/>
            <a:ext cx="8229600" cy="561974"/>
          </a:xfrm>
        </p:spPr>
        <p:txBody>
          <a:bodyPr/>
          <a:lstStyle/>
          <a:p>
            <a:r>
              <a:rPr lang="en-US" sz="3600" dirty="0" smtClean="0"/>
              <a:t>Accelerator Science in the XXI Century</a:t>
            </a:r>
            <a:endParaRPr lang="en-GB" sz="36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2</a:t>
            </a:fld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977684"/>
            <a:ext cx="9142805" cy="4899588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99592" y="2209140"/>
            <a:ext cx="2746648" cy="2447711"/>
          </a:xfrm>
          <a:solidFill>
            <a:srgbClr val="FFFF00"/>
          </a:solidFill>
        </p:spPr>
        <p:txBody>
          <a:bodyPr>
            <a:normAutofit fontScale="85000" lnSpcReduction="10000"/>
          </a:bodyPr>
          <a:lstStyle/>
          <a:p>
            <a:pPr marL="72000" indent="0">
              <a:lnSpc>
                <a:spcPct val="150000"/>
              </a:lnSpc>
              <a:buClr>
                <a:srgbClr val="002060"/>
              </a:buClr>
              <a:buNone/>
            </a:pPr>
            <a:r>
              <a:rPr lang="en-US" sz="2000" dirty="0"/>
              <a:t>o</a:t>
            </a:r>
            <a:r>
              <a:rPr lang="en-US" sz="2000" dirty="0" smtClean="0"/>
              <a:t>f all particle accelerators,</a:t>
            </a:r>
          </a:p>
          <a:p>
            <a:pPr marL="234900">
              <a:lnSpc>
                <a:spcPct val="150000"/>
              </a:lnSpc>
              <a:buClr>
                <a:srgbClr val="00B050"/>
              </a:buClr>
              <a:buSzPct val="100000"/>
              <a:buFont typeface="Wingdings" panose="05000000000000000000" pitchFamily="2" charset="2"/>
              <a:buChar char="q"/>
            </a:pPr>
            <a:r>
              <a:rPr lang="en-US" sz="2000" dirty="0" smtClean="0"/>
              <a:t>&lt;1% used for basic science</a:t>
            </a:r>
          </a:p>
          <a:p>
            <a:pPr marL="234900">
              <a:lnSpc>
                <a:spcPct val="150000"/>
              </a:lnSpc>
              <a:buClr>
                <a:srgbClr val="00B050"/>
              </a:buClr>
              <a:buSzPct val="100000"/>
              <a:buFont typeface="Wingdings" panose="05000000000000000000" pitchFamily="2" charset="2"/>
              <a:buChar char="q"/>
            </a:pPr>
            <a:r>
              <a:rPr lang="en-US" sz="2000" dirty="0" smtClean="0"/>
              <a:t>5% for applied science</a:t>
            </a:r>
          </a:p>
          <a:p>
            <a:pPr marL="234900">
              <a:lnSpc>
                <a:spcPct val="150000"/>
              </a:lnSpc>
              <a:buClr>
                <a:srgbClr val="00B050"/>
              </a:buClr>
              <a:buSzPct val="100000"/>
              <a:buFont typeface="Wingdings" panose="05000000000000000000" pitchFamily="2" charset="2"/>
              <a:buChar char="q"/>
            </a:pPr>
            <a:r>
              <a:rPr lang="en-US" sz="2000" dirty="0" smtClean="0"/>
              <a:t>35% for medicine</a:t>
            </a:r>
          </a:p>
          <a:p>
            <a:pPr marL="234900">
              <a:lnSpc>
                <a:spcPct val="150000"/>
              </a:lnSpc>
              <a:buClr>
                <a:srgbClr val="00B050"/>
              </a:buClr>
              <a:buSzPct val="100000"/>
              <a:buFont typeface="Wingdings" panose="05000000000000000000" pitchFamily="2" charset="2"/>
              <a:buChar char="q"/>
            </a:pPr>
            <a:r>
              <a:rPr lang="en-US" sz="2000" dirty="0" smtClean="0"/>
              <a:t>~ 60</a:t>
            </a:r>
            <a:r>
              <a:rPr lang="en-US" sz="2000" dirty="0" smtClean="0"/>
              <a:t>% in industry</a:t>
            </a: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3904300" y="1656496"/>
            <a:ext cx="4793777" cy="499304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vert="horz" lIns="0" tIns="0" rIns="0" bIns="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rgbClr val="F8B13C"/>
              </a:buClr>
              <a:buSzPct val="130000"/>
              <a:buFont typeface="Arial"/>
              <a:buChar char="•"/>
              <a:defRPr sz="2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rgbClr val="F8B13C"/>
              </a:buClr>
              <a:buSzPct val="130000"/>
              <a:buFont typeface="Arial"/>
              <a:buChar char="•"/>
              <a:defRPr sz="2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rgbClr val="F8B13C"/>
              </a:buClr>
              <a:buSzPct val="130000"/>
              <a:buFont typeface="Arial"/>
              <a:buChar char="•"/>
              <a:defRPr sz="2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rgbClr val="F8B13C"/>
              </a:buClr>
              <a:buSzPct val="130000"/>
              <a:buFont typeface="Arial"/>
              <a:buChar char="•"/>
              <a:defRPr sz="2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rgbClr val="F8B13C"/>
              </a:buClr>
              <a:buSzPct val="130000"/>
              <a:buFont typeface="Arial"/>
              <a:buChar char="•"/>
              <a:defRPr sz="2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Clr>
                <a:srgbClr val="002060"/>
              </a:buClr>
              <a:buFont typeface="Arial"/>
              <a:buNone/>
            </a:pPr>
            <a:r>
              <a:rPr lang="en-US" sz="1500" b="1" dirty="0" smtClean="0">
                <a:solidFill>
                  <a:srgbClr val="FF0000"/>
                </a:solidFill>
              </a:rPr>
              <a:t>Engines of discovery</a:t>
            </a:r>
            <a:r>
              <a:rPr lang="en-US" sz="1500" dirty="0" smtClean="0"/>
              <a:t>: 1/3 of all Nobel prizes in physics since 1939 are connected to particle accelerators.</a:t>
            </a: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3913827" y="2296873"/>
            <a:ext cx="4784250" cy="927168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vert="horz" lIns="0" tIns="0" rIns="0" bIns="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rgbClr val="F8B13C"/>
              </a:buClr>
              <a:buSzPct val="130000"/>
              <a:buFont typeface="Arial"/>
              <a:buChar char="•"/>
              <a:defRPr sz="2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rgbClr val="F8B13C"/>
              </a:buClr>
              <a:buSzPct val="130000"/>
              <a:buFont typeface="Arial"/>
              <a:buChar char="•"/>
              <a:defRPr sz="2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rgbClr val="F8B13C"/>
              </a:buClr>
              <a:buSzPct val="130000"/>
              <a:buFont typeface="Arial"/>
              <a:buChar char="•"/>
              <a:defRPr sz="2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rgbClr val="F8B13C"/>
              </a:buClr>
              <a:buSzPct val="130000"/>
              <a:buFont typeface="Arial"/>
              <a:buChar char="•"/>
              <a:defRPr sz="2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rgbClr val="F8B13C"/>
              </a:buClr>
              <a:buSzPct val="130000"/>
              <a:buFont typeface="Arial"/>
              <a:buChar char="•"/>
              <a:defRPr sz="2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Clr>
                <a:srgbClr val="002060"/>
              </a:buClr>
              <a:buFont typeface="Arial"/>
              <a:buNone/>
            </a:pPr>
            <a:r>
              <a:rPr lang="en-US" sz="1500" b="1" dirty="0" smtClean="0">
                <a:solidFill>
                  <a:srgbClr val="FF0000"/>
                </a:solidFill>
              </a:rPr>
              <a:t>Advanced scientific tools</a:t>
            </a:r>
            <a:r>
              <a:rPr lang="en-US" sz="1500" dirty="0" smtClean="0"/>
              <a:t>: 18 synchrotron and 8 FEL based light sources in operation in Europe, 1 </a:t>
            </a:r>
            <a:r>
              <a:rPr lang="en-US" sz="1500" dirty="0" smtClean="0"/>
              <a:t>neutron </a:t>
            </a:r>
            <a:r>
              <a:rPr lang="en-US" sz="1500" dirty="0" smtClean="0"/>
              <a:t>source in </a:t>
            </a:r>
            <a:r>
              <a:rPr lang="en-US" sz="1500" dirty="0" smtClean="0"/>
              <a:t>operation and another in construction</a:t>
            </a:r>
            <a:r>
              <a:rPr lang="en-US" sz="1500" dirty="0" smtClean="0"/>
              <a:t>, more Nobel prizes and strong impact on all scientific domains.</a:t>
            </a: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3904299" y="3432995"/>
            <a:ext cx="4793777" cy="876797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vert="horz" lIns="0" tIns="0" rIns="0" bIns="0" rtlCol="0">
            <a:normAutofit fontScale="92500" lnSpcReduction="1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rgbClr val="F8B13C"/>
              </a:buClr>
              <a:buSzPct val="130000"/>
              <a:buFont typeface="Arial"/>
              <a:buChar char="•"/>
              <a:defRPr sz="2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rgbClr val="F8B13C"/>
              </a:buClr>
              <a:buSzPct val="130000"/>
              <a:buFont typeface="Arial"/>
              <a:buChar char="•"/>
              <a:defRPr sz="2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rgbClr val="F8B13C"/>
              </a:buClr>
              <a:buSzPct val="130000"/>
              <a:buFont typeface="Arial"/>
              <a:buChar char="•"/>
              <a:defRPr sz="2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rgbClr val="F8B13C"/>
              </a:buClr>
              <a:buSzPct val="130000"/>
              <a:buFont typeface="Arial"/>
              <a:buChar char="•"/>
              <a:defRPr sz="2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rgbClr val="F8B13C"/>
              </a:buClr>
              <a:buSzPct val="130000"/>
              <a:buFont typeface="Arial"/>
              <a:buChar char="•"/>
              <a:defRPr sz="2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Clr>
                <a:srgbClr val="002060"/>
              </a:buClr>
              <a:buFont typeface="Arial"/>
              <a:buNone/>
            </a:pPr>
            <a:r>
              <a:rPr lang="en-US" sz="1600" b="1" dirty="0" smtClean="0">
                <a:solidFill>
                  <a:srgbClr val="FF0000"/>
                </a:solidFill>
              </a:rPr>
              <a:t>Providers of quality healthcare</a:t>
            </a:r>
            <a:r>
              <a:rPr lang="en-US" sz="1600" dirty="0" smtClean="0"/>
              <a:t>: &gt;10’000 accelerators for radiotherapy installed in hospitals worldwide, &gt;500 radioisotope production accelerators, 19 particle therapy centers in Europe.</a:t>
            </a:r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3905674" y="4518747"/>
            <a:ext cx="4792401" cy="85446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vert="horz" lIns="0" tIns="0" rIns="0" bIns="0" rtlCol="0">
            <a:normAutofit lnSpcReduction="1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rgbClr val="F8B13C"/>
              </a:buClr>
              <a:buSzPct val="130000"/>
              <a:buFont typeface="Arial"/>
              <a:buChar char="•"/>
              <a:defRPr sz="2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rgbClr val="F8B13C"/>
              </a:buClr>
              <a:buSzPct val="130000"/>
              <a:buFont typeface="Arial"/>
              <a:buChar char="•"/>
              <a:defRPr sz="2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rgbClr val="F8B13C"/>
              </a:buClr>
              <a:buSzPct val="130000"/>
              <a:buFont typeface="Arial"/>
              <a:buChar char="•"/>
              <a:defRPr sz="2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rgbClr val="F8B13C"/>
              </a:buClr>
              <a:buSzPct val="130000"/>
              <a:buFont typeface="Arial"/>
              <a:buChar char="•"/>
              <a:defRPr sz="2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rgbClr val="F8B13C"/>
              </a:buClr>
              <a:buSzPct val="130000"/>
              <a:buFont typeface="Arial"/>
              <a:buChar char="•"/>
              <a:defRPr sz="2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Clr>
                <a:srgbClr val="002060"/>
              </a:buClr>
              <a:buFont typeface="Arial"/>
              <a:buNone/>
            </a:pPr>
            <a:r>
              <a:rPr lang="en-US" sz="1500" b="1" dirty="0" smtClean="0">
                <a:solidFill>
                  <a:srgbClr val="FF0000"/>
                </a:solidFill>
              </a:rPr>
              <a:t>Cutting-edge industrial equipment</a:t>
            </a:r>
            <a:r>
              <a:rPr lang="en-US" sz="1500" dirty="0" smtClean="0"/>
              <a:t>: analysis and modification of surfaces across many fields (ion implantation, polymer treatment, sterilization, </a:t>
            </a:r>
            <a:r>
              <a:rPr lang="en-US" sz="1500" dirty="0" smtClean="0"/>
              <a:t>environment, etc</a:t>
            </a:r>
            <a:r>
              <a:rPr lang="en-US" sz="1500" dirty="0" smtClean="0"/>
              <a:t>.).  </a:t>
            </a:r>
          </a:p>
        </p:txBody>
      </p:sp>
    </p:spTree>
    <p:extLst>
      <p:ext uri="{BB962C8B-B14F-4D97-AF65-F5344CB8AC3E}">
        <p14:creationId xmlns:p14="http://schemas.microsoft.com/office/powerpoint/2010/main" val="11531228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 animBg="1"/>
      <p:bldP spid="7" grpId="0" animBg="1"/>
      <p:bldP spid="8" grpId="0" animBg="1"/>
      <p:bldP spid="9" grpId="0" animBg="1"/>
      <p:bldP spid="10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93211" y="1052736"/>
            <a:ext cx="6964620" cy="417383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192720" cy="648072"/>
          </a:xfrm>
        </p:spPr>
        <p:txBody>
          <a:bodyPr/>
          <a:lstStyle/>
          <a:p>
            <a:r>
              <a:rPr lang="fr-CH" dirty="0" smtClean="0"/>
              <a:t>CONCLUSION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7196104" y="5138358"/>
            <a:ext cx="1671464" cy="196850"/>
          </a:xfrm>
        </p:spPr>
        <p:txBody>
          <a:bodyPr/>
          <a:lstStyle/>
          <a:p>
            <a:r>
              <a:rPr lang="en-GB" dirty="0" smtClean="0"/>
              <a:t>© Elwood Smith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20</a:t>
            </a:fld>
            <a:endParaRPr lang="en-GB"/>
          </a:p>
        </p:txBody>
      </p:sp>
      <p:sp>
        <p:nvSpPr>
          <p:cNvPr id="3" name="TextBox 2"/>
          <p:cNvSpPr txBox="1"/>
          <p:nvPr/>
        </p:nvSpPr>
        <p:spPr>
          <a:xfrm>
            <a:off x="393483" y="1196752"/>
            <a:ext cx="4394541" cy="461665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fr-CH" sz="2400" i="1" dirty="0" smtClean="0"/>
              <a:t>And </a:t>
            </a:r>
            <a:r>
              <a:rPr lang="fr-CH" sz="2400" i="1" dirty="0" err="1" smtClean="0"/>
              <a:t>now</a:t>
            </a:r>
            <a:r>
              <a:rPr lang="fr-CH" sz="2400" i="1" dirty="0" smtClean="0"/>
              <a:t>, </a:t>
            </a:r>
            <a:r>
              <a:rPr lang="fr-CH" sz="2400" i="1" dirty="0" err="1" smtClean="0"/>
              <a:t>it’s</a:t>
            </a:r>
            <a:r>
              <a:rPr lang="fr-CH" sz="2400" i="1" dirty="0" smtClean="0"/>
              <a:t> time to go to </a:t>
            </a:r>
            <a:r>
              <a:rPr lang="fr-CH" sz="2400" i="1" dirty="0" err="1" smtClean="0"/>
              <a:t>work</a:t>
            </a:r>
            <a:r>
              <a:rPr lang="fr-CH" sz="2400" i="1" dirty="0" smtClean="0"/>
              <a:t> !</a:t>
            </a:r>
            <a:endParaRPr lang="en-GB" sz="2400" i="1" dirty="0"/>
          </a:p>
        </p:txBody>
      </p:sp>
      <p:sp>
        <p:nvSpPr>
          <p:cNvPr id="7" name="TextBox 6"/>
          <p:cNvSpPr txBox="1"/>
          <p:nvPr/>
        </p:nvSpPr>
        <p:spPr>
          <a:xfrm>
            <a:off x="323528" y="5442593"/>
            <a:ext cx="809843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400" dirty="0" err="1" smtClean="0"/>
              <a:t>Thanks</a:t>
            </a:r>
            <a:r>
              <a:rPr lang="fr-CH" sz="2400" dirty="0" smtClean="0"/>
              <a:t> for </a:t>
            </a:r>
            <a:r>
              <a:rPr lang="fr-CH" sz="2400" dirty="0" err="1" smtClean="0"/>
              <a:t>your</a:t>
            </a:r>
            <a:r>
              <a:rPr lang="fr-CH" sz="2400" dirty="0" smtClean="0"/>
              <a:t> attention and for </a:t>
            </a:r>
            <a:r>
              <a:rPr lang="fr-CH" sz="2400" dirty="0" err="1" smtClean="0"/>
              <a:t>your</a:t>
            </a:r>
            <a:r>
              <a:rPr lang="fr-CH" sz="2400" dirty="0" smtClean="0"/>
              <a:t> help in </a:t>
            </a:r>
            <a:r>
              <a:rPr lang="fr-CH" sz="2400" dirty="0" err="1" smtClean="0"/>
              <a:t>preparing</a:t>
            </a:r>
            <a:r>
              <a:rPr lang="fr-CH" sz="2400" dirty="0" smtClean="0"/>
              <a:t> ARIES !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2833382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A successful technology, but…</a:t>
            </a:r>
            <a:endParaRPr lang="en-GB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0064" y="990600"/>
            <a:ext cx="5010008" cy="5365750"/>
          </a:xfrm>
        </p:spPr>
        <p:txBody>
          <a:bodyPr>
            <a:normAutofit fontScale="92500" lnSpcReduction="10000"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US" dirty="0" smtClean="0">
                <a:solidFill>
                  <a:srgbClr val="FF0000"/>
                </a:solidFill>
              </a:rPr>
              <a:t>Wide and multidisciplinary community </a:t>
            </a:r>
            <a:r>
              <a:rPr lang="en-US" dirty="0" smtClean="0"/>
              <a:t>supporting several projects under study or construction – about 4’000 people engaged in accelerator research in Europe.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 smtClean="0"/>
              <a:t>Is reaching a </a:t>
            </a:r>
            <a:r>
              <a:rPr lang="en-US" dirty="0" smtClean="0">
                <a:solidFill>
                  <a:srgbClr val="FF0000"/>
                </a:solidFill>
              </a:rPr>
              <a:t>critical moment </a:t>
            </a:r>
            <a:r>
              <a:rPr lang="en-US" dirty="0" smtClean="0"/>
              <a:t>in its evolution:</a:t>
            </a:r>
          </a:p>
          <a:p>
            <a:pPr marL="0" indent="0">
              <a:buNone/>
            </a:pPr>
            <a:r>
              <a:rPr lang="en-US" dirty="0" smtClean="0"/>
              <a:t>- expectations for </a:t>
            </a:r>
            <a:r>
              <a:rPr lang="en-US" dirty="0" smtClean="0">
                <a:solidFill>
                  <a:srgbClr val="0070C0"/>
                </a:solidFill>
              </a:rPr>
              <a:t>physics discoveries </a:t>
            </a:r>
            <a:r>
              <a:rPr lang="en-US" dirty="0" smtClean="0"/>
              <a:t>are high but requirements in terms of </a:t>
            </a:r>
            <a:r>
              <a:rPr lang="en-US" b="1" dirty="0" smtClean="0">
                <a:solidFill>
                  <a:srgbClr val="FF0000"/>
                </a:solidFill>
              </a:rPr>
              <a:t>size, cost, electrical power </a:t>
            </a:r>
            <a:r>
              <a:rPr lang="en-US" dirty="0" smtClean="0"/>
              <a:t>make funding and implementation of new projects increasingly challenging.</a:t>
            </a:r>
          </a:p>
          <a:p>
            <a:pPr marL="0" indent="0">
              <a:buNone/>
            </a:pPr>
            <a:r>
              <a:rPr lang="en-US" dirty="0" smtClean="0"/>
              <a:t>- the rapidly growing use of accelerators for </a:t>
            </a:r>
            <a:r>
              <a:rPr lang="en-US" dirty="0" smtClean="0">
                <a:solidFill>
                  <a:srgbClr val="0070C0"/>
                </a:solidFill>
              </a:rPr>
              <a:t>applied science, medicine and industry </a:t>
            </a:r>
            <a:r>
              <a:rPr lang="en-US" dirty="0" smtClean="0"/>
              <a:t>adds further demands to the </a:t>
            </a:r>
            <a:r>
              <a:rPr lang="en-US" b="1" dirty="0" smtClean="0">
                <a:solidFill>
                  <a:srgbClr val="FF0000"/>
                </a:solidFill>
              </a:rPr>
              <a:t>performance, reliability, cost and compactness </a:t>
            </a:r>
            <a:r>
              <a:rPr lang="en-US" dirty="0" smtClean="0"/>
              <a:t>of accelerator designs.  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3</a:t>
            </a:fld>
            <a:endParaRPr lang="en-GB"/>
          </a:p>
        </p:txBody>
      </p:sp>
      <p:pic>
        <p:nvPicPr>
          <p:cNvPr id="6" name="Picture 2" descr="http://upload.wikimedia.org/wikipedia/en/6/68/Particle_Accelerator_Livingston_Chart_2010.pn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225094" y="990600"/>
            <a:ext cx="3771528" cy="38788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5451439" y="4878968"/>
            <a:ext cx="3235361" cy="92333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CH" sz="1400" dirty="0" err="1" smtClean="0"/>
              <a:t>Updated</a:t>
            </a:r>
            <a:r>
              <a:rPr lang="fr-CH" sz="1400" dirty="0" smtClean="0"/>
              <a:t> Livingstone-type chart </a:t>
            </a:r>
            <a:r>
              <a:rPr lang="fr-CH" sz="1200" dirty="0" smtClean="0"/>
              <a:t>(</a:t>
            </a:r>
            <a:r>
              <a:rPr lang="fr-CH" sz="1200" dirty="0" err="1" smtClean="0"/>
              <a:t>Wikipedia</a:t>
            </a:r>
            <a:r>
              <a:rPr lang="fr-CH" sz="1200" dirty="0" smtClean="0"/>
              <a:t> 2014, </a:t>
            </a:r>
            <a:r>
              <a:rPr lang="fr-CH" sz="1200" dirty="0" err="1" smtClean="0"/>
              <a:t>uploaded</a:t>
            </a:r>
            <a:r>
              <a:rPr lang="fr-CH" sz="1200" dirty="0" smtClean="0"/>
              <a:t> by </a:t>
            </a:r>
            <a:r>
              <a:rPr lang="fr-CH" sz="1200" dirty="0" err="1" smtClean="0"/>
              <a:t>J.Nash</a:t>
            </a:r>
            <a:r>
              <a:rPr lang="fr-CH" sz="1200" dirty="0" smtClean="0"/>
              <a:t>, Imperial </a:t>
            </a:r>
            <a:r>
              <a:rPr lang="fr-CH" sz="1200" dirty="0" err="1" smtClean="0"/>
              <a:t>College</a:t>
            </a:r>
            <a:r>
              <a:rPr lang="fr-CH" sz="1200" dirty="0" smtClean="0"/>
              <a:t>)</a:t>
            </a:r>
          </a:p>
          <a:p>
            <a:r>
              <a:rPr lang="fr-CH" sz="1400" dirty="0" err="1" smtClean="0"/>
              <a:t>Exponential</a:t>
            </a:r>
            <a:r>
              <a:rPr lang="fr-CH" sz="1400" dirty="0" smtClean="0"/>
              <a:t> </a:t>
            </a:r>
            <a:r>
              <a:rPr lang="fr-CH" sz="1400" dirty="0" err="1" smtClean="0"/>
              <a:t>growth</a:t>
            </a:r>
            <a:r>
              <a:rPr lang="fr-CH" sz="1400" dirty="0" smtClean="0"/>
              <a:t> (</a:t>
            </a:r>
            <a:r>
              <a:rPr lang="fr-CH" sz="1400" dirty="0" err="1" smtClean="0"/>
              <a:t>Moore’s</a:t>
            </a:r>
            <a:r>
              <a:rPr lang="fr-CH" sz="1400" dirty="0" smtClean="0"/>
              <a:t> </a:t>
            </a:r>
            <a:r>
              <a:rPr lang="fr-CH" sz="1400" dirty="0" err="1" smtClean="0"/>
              <a:t>law</a:t>
            </a:r>
            <a:r>
              <a:rPr lang="fr-CH" sz="1400" dirty="0" smtClean="0"/>
              <a:t>) of </a:t>
            </a:r>
            <a:r>
              <a:rPr lang="fr-CH" sz="1400" dirty="0" err="1" smtClean="0"/>
              <a:t>accelerator</a:t>
            </a:r>
            <a:r>
              <a:rPr lang="fr-CH" sz="1400" dirty="0" smtClean="0"/>
              <a:t> </a:t>
            </a:r>
            <a:r>
              <a:rPr lang="fr-CH" sz="1400" dirty="0" err="1" smtClean="0"/>
              <a:t>energy</a:t>
            </a:r>
            <a:r>
              <a:rPr lang="fr-CH" sz="1400" dirty="0" smtClean="0"/>
              <a:t> </a:t>
            </a:r>
            <a:r>
              <a:rPr lang="fr-CH" sz="1400" dirty="0" err="1" smtClean="0"/>
              <a:t>is</a:t>
            </a:r>
            <a:r>
              <a:rPr lang="fr-CH" sz="1400" dirty="0" smtClean="0"/>
              <a:t> </a:t>
            </a:r>
            <a:r>
              <a:rPr lang="fr-CH" sz="1400" dirty="0" err="1" smtClean="0"/>
              <a:t>slowing</a:t>
            </a:r>
            <a:r>
              <a:rPr lang="fr-CH" sz="1400" dirty="0" smtClean="0"/>
              <a:t> down.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022645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Accelerators in transition</a:t>
            </a:r>
            <a:endParaRPr lang="en-GB" sz="36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391514" y="6000919"/>
            <a:ext cx="457200" cy="365125"/>
          </a:xfrm>
        </p:spPr>
        <p:txBody>
          <a:bodyPr/>
          <a:lstStyle/>
          <a:p>
            <a:fld id="{81B4523E-0E60-2F49-A1DB-8E66CE3DE81B}" type="slidenum">
              <a:rPr lang="en-GB" smtClean="0"/>
              <a:pPr/>
              <a:t>4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25654" y="2051599"/>
            <a:ext cx="1313354" cy="138247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88782" y="4498369"/>
            <a:ext cx="2659403" cy="1307164"/>
          </a:xfrm>
          <a:prstGeom prst="rect">
            <a:avLst/>
          </a:prstGeom>
        </p:spPr>
      </p:pic>
      <p:pic>
        <p:nvPicPr>
          <p:cNvPr id="9" name="Picture 8" descr="http://www.myradiotherapy.com/general/treatment/Treatment_Machines/files/Linac2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67969" y="4632061"/>
            <a:ext cx="1295069" cy="1729037"/>
          </a:xfrm>
          <a:prstGeom prst="rect">
            <a:avLst/>
          </a:prstGeom>
          <a:noFill/>
        </p:spPr>
      </p:pic>
      <p:sp>
        <p:nvSpPr>
          <p:cNvPr id="11" name="Content Placeholder 2"/>
          <p:cNvSpPr txBox="1">
            <a:spLocks/>
          </p:cNvSpPr>
          <p:nvPr/>
        </p:nvSpPr>
        <p:spPr>
          <a:xfrm>
            <a:off x="472360" y="3857946"/>
            <a:ext cx="1892527" cy="460849"/>
          </a:xfrm>
          <a:prstGeom prst="rect">
            <a:avLst/>
          </a:prstGeom>
          <a:solidFill>
            <a:srgbClr val="FFFF00"/>
          </a:solidFill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Clr>
                <a:srgbClr val="FFC000"/>
              </a:buClr>
              <a:buFont typeface="Arial" pitchFamily="34" charset="0"/>
              <a:buChar char="•"/>
              <a:defRPr sz="3200" kern="1200">
                <a:solidFill>
                  <a:schemeClr val="tx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Clr>
                <a:srgbClr val="FFC000"/>
              </a:buClr>
              <a:buFont typeface="Arial" pitchFamily="34" charset="0"/>
              <a:buChar char="–"/>
              <a:defRPr sz="2800" kern="1200">
                <a:solidFill>
                  <a:schemeClr val="tx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Clr>
                <a:srgbClr val="FFC000"/>
              </a:buClr>
              <a:buFont typeface="Arial" pitchFamily="34" charset="0"/>
              <a:buChar char="•"/>
              <a:defRPr sz="2400" kern="1200">
                <a:solidFill>
                  <a:schemeClr val="tx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Clr>
                <a:srgbClr val="FFC000"/>
              </a:buClr>
              <a:buFont typeface="Arial" pitchFamily="34" charset="0"/>
              <a:buChar char="–"/>
              <a:defRPr sz="2000" kern="1200">
                <a:solidFill>
                  <a:schemeClr val="tx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Clr>
                <a:srgbClr val="FFC000"/>
              </a:buClr>
              <a:buFont typeface="Arial" pitchFamily="34" charset="0"/>
              <a:buChar char="»"/>
              <a:defRPr sz="2000" kern="1200">
                <a:solidFill>
                  <a:schemeClr val="tx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Font typeface="Arial" pitchFamily="34" charset="0"/>
              <a:buNone/>
            </a:pPr>
            <a:r>
              <a:rPr lang="en-US" sz="2000" dirty="0" smtClean="0"/>
              <a:t>Basic science</a:t>
            </a:r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2903496" y="5805533"/>
            <a:ext cx="2671030" cy="555565"/>
          </a:xfrm>
          <a:prstGeom prst="rect">
            <a:avLst/>
          </a:prstGeom>
          <a:solidFill>
            <a:srgbClr val="FFFF00"/>
          </a:solidFill>
        </p:spPr>
        <p:txBody>
          <a:bodyPr vert="horz" lIns="91440" tIns="45720" rIns="91440" bIns="45720" rtlCol="0">
            <a:normAutofit fontScale="925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Clr>
                <a:srgbClr val="FFC000"/>
              </a:buClr>
              <a:buFont typeface="Arial" pitchFamily="34" charset="0"/>
              <a:buChar char="•"/>
              <a:defRPr sz="3200" kern="1200">
                <a:solidFill>
                  <a:schemeClr val="tx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Clr>
                <a:srgbClr val="FFC000"/>
              </a:buClr>
              <a:buFont typeface="Arial" pitchFamily="34" charset="0"/>
              <a:buChar char="–"/>
              <a:defRPr sz="2800" kern="1200">
                <a:solidFill>
                  <a:schemeClr val="tx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Clr>
                <a:srgbClr val="FFC000"/>
              </a:buClr>
              <a:buFont typeface="Arial" pitchFamily="34" charset="0"/>
              <a:buChar char="•"/>
              <a:defRPr sz="2400" kern="1200">
                <a:solidFill>
                  <a:schemeClr val="tx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Clr>
                <a:srgbClr val="FFC000"/>
              </a:buClr>
              <a:buFont typeface="Arial" pitchFamily="34" charset="0"/>
              <a:buChar char="–"/>
              <a:defRPr sz="2000" kern="1200">
                <a:solidFill>
                  <a:schemeClr val="tx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Clr>
                <a:srgbClr val="FFC000"/>
              </a:buClr>
              <a:buFont typeface="Arial" pitchFamily="34" charset="0"/>
              <a:buChar char="»"/>
              <a:defRPr sz="2000" kern="1200">
                <a:solidFill>
                  <a:schemeClr val="tx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Font typeface="Arial" pitchFamily="34" charset="0"/>
              <a:buNone/>
            </a:pPr>
            <a:r>
              <a:rPr lang="en-US" sz="2000" dirty="0" smtClean="0"/>
              <a:t>Applied science (photon and neutron sources)</a:t>
            </a:r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7663038" y="4649875"/>
            <a:ext cx="1351726" cy="1676226"/>
          </a:xfrm>
          <a:prstGeom prst="rect">
            <a:avLst/>
          </a:prstGeom>
          <a:solidFill>
            <a:srgbClr val="FFFF00"/>
          </a:solidFill>
        </p:spPr>
        <p:txBody>
          <a:bodyPr vert="horz" lIns="91440" tIns="45720" rIns="91440" bIns="45720" rtlCol="0">
            <a:normAutofit fontScale="85000"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Clr>
                <a:srgbClr val="FFC000"/>
              </a:buClr>
              <a:buFont typeface="Arial" pitchFamily="34" charset="0"/>
              <a:buChar char="•"/>
              <a:defRPr sz="3200" kern="1200">
                <a:solidFill>
                  <a:schemeClr val="tx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Clr>
                <a:srgbClr val="FFC000"/>
              </a:buClr>
              <a:buFont typeface="Arial" pitchFamily="34" charset="0"/>
              <a:buChar char="–"/>
              <a:defRPr sz="2800" kern="1200">
                <a:solidFill>
                  <a:schemeClr val="tx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Clr>
                <a:srgbClr val="FFC000"/>
              </a:buClr>
              <a:buFont typeface="Arial" pitchFamily="34" charset="0"/>
              <a:buChar char="•"/>
              <a:defRPr sz="2400" kern="1200">
                <a:solidFill>
                  <a:schemeClr val="tx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Clr>
                <a:srgbClr val="FFC000"/>
              </a:buClr>
              <a:buFont typeface="Arial" pitchFamily="34" charset="0"/>
              <a:buChar char="–"/>
              <a:defRPr sz="2000" kern="1200">
                <a:solidFill>
                  <a:schemeClr val="tx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Clr>
                <a:srgbClr val="FFC000"/>
              </a:buClr>
              <a:buFont typeface="Arial" pitchFamily="34" charset="0"/>
              <a:buChar char="»"/>
              <a:defRPr sz="2000" kern="1200">
                <a:solidFill>
                  <a:schemeClr val="tx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Font typeface="Arial" pitchFamily="34" charset="0"/>
              <a:buNone/>
            </a:pPr>
            <a:r>
              <a:rPr lang="en-US" sz="2000" dirty="0" smtClean="0"/>
              <a:t>Societal applications (medicine, industry, </a:t>
            </a:r>
            <a:r>
              <a:rPr lang="en-US" sz="2000" dirty="0" err="1" smtClean="0"/>
              <a:t>environmentetc</a:t>
            </a:r>
            <a:r>
              <a:rPr lang="en-US" sz="2000" dirty="0" smtClean="0"/>
              <a:t>.)</a:t>
            </a:r>
          </a:p>
        </p:txBody>
      </p:sp>
      <p:sp>
        <p:nvSpPr>
          <p:cNvPr id="16" name="Content Placeholder 2"/>
          <p:cNvSpPr txBox="1">
            <a:spLocks/>
          </p:cNvSpPr>
          <p:nvPr/>
        </p:nvSpPr>
        <p:spPr>
          <a:xfrm>
            <a:off x="7046824" y="3350891"/>
            <a:ext cx="1642133" cy="583445"/>
          </a:xfrm>
          <a:prstGeom prst="rect">
            <a:avLst/>
          </a:prstGeom>
          <a:solidFill>
            <a:srgbClr val="FFFF00"/>
          </a:solidFill>
        </p:spPr>
        <p:txBody>
          <a:bodyPr vert="horz" lIns="91440" tIns="45720" rIns="91440" bIns="45720" rtlCol="0">
            <a:normAutofit fontScale="85000"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Clr>
                <a:srgbClr val="FFC000"/>
              </a:buClr>
              <a:buFont typeface="Arial" pitchFamily="34" charset="0"/>
              <a:buChar char="•"/>
              <a:defRPr sz="3200" kern="1200">
                <a:solidFill>
                  <a:schemeClr val="tx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Clr>
                <a:srgbClr val="FFC000"/>
              </a:buClr>
              <a:buFont typeface="Arial" pitchFamily="34" charset="0"/>
              <a:buChar char="–"/>
              <a:defRPr sz="2800" kern="1200">
                <a:solidFill>
                  <a:schemeClr val="tx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Clr>
                <a:srgbClr val="FFC000"/>
              </a:buClr>
              <a:buFont typeface="Arial" pitchFamily="34" charset="0"/>
              <a:buChar char="•"/>
              <a:defRPr sz="2400" kern="1200">
                <a:solidFill>
                  <a:schemeClr val="tx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Clr>
                <a:srgbClr val="FFC000"/>
              </a:buClr>
              <a:buFont typeface="Arial" pitchFamily="34" charset="0"/>
              <a:buChar char="–"/>
              <a:defRPr sz="2000" kern="1200">
                <a:solidFill>
                  <a:schemeClr val="tx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Clr>
                <a:srgbClr val="FFC000"/>
              </a:buClr>
              <a:buFont typeface="Arial" pitchFamily="34" charset="0"/>
              <a:buChar char="»"/>
              <a:defRPr sz="2000" kern="1200">
                <a:solidFill>
                  <a:schemeClr val="tx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Font typeface="Arial" pitchFamily="34" charset="0"/>
              <a:buNone/>
            </a:pPr>
            <a:r>
              <a:rPr lang="en-US" sz="2000" dirty="0"/>
              <a:t>N</a:t>
            </a:r>
            <a:r>
              <a:rPr lang="en-US" sz="2000" dirty="0" smtClean="0"/>
              <a:t>ew ideas and technologies</a:t>
            </a: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0752" y="2360145"/>
            <a:ext cx="1894135" cy="1513538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53492" y="2264381"/>
            <a:ext cx="1561037" cy="1873244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4402589" y="2321307"/>
            <a:ext cx="1593642" cy="1754326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size, cost, energy consumption, operability, reliability of future projects</a:t>
            </a:r>
            <a:endParaRPr lang="en-GB" dirty="0"/>
          </a:p>
        </p:txBody>
      </p:sp>
      <p:sp>
        <p:nvSpPr>
          <p:cNvPr id="20" name="Bent Arrow 19"/>
          <p:cNvSpPr/>
          <p:nvPr/>
        </p:nvSpPr>
        <p:spPr>
          <a:xfrm rot="10800000" flipH="1">
            <a:off x="1322412" y="4690272"/>
            <a:ext cx="1399579" cy="796132"/>
          </a:xfrm>
          <a:prstGeom prst="bentArrow">
            <a:avLst/>
          </a:prstGeom>
          <a:solidFill>
            <a:srgbClr val="0070C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57200" y="952188"/>
            <a:ext cx="8229600" cy="1200329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Transition to </a:t>
            </a:r>
            <a:r>
              <a:rPr lang="en-US" dirty="0" smtClean="0">
                <a:solidFill>
                  <a:srgbClr val="FF0000"/>
                </a:solidFill>
              </a:rPr>
              <a:t>new more affordable and sustainable technologies for basic science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Transition from </a:t>
            </a:r>
            <a:r>
              <a:rPr lang="en-US" dirty="0" smtClean="0">
                <a:solidFill>
                  <a:srgbClr val="FF0000"/>
                </a:solidFill>
              </a:rPr>
              <a:t>basic science to applied science, to medicine and industry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Transition from </a:t>
            </a:r>
            <a:r>
              <a:rPr lang="en-US" dirty="0" smtClean="0">
                <a:solidFill>
                  <a:srgbClr val="FF0000"/>
                </a:solidFill>
              </a:rPr>
              <a:t>large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smtClean="0">
                <a:solidFill>
                  <a:srgbClr val="FF0000"/>
                </a:solidFill>
              </a:rPr>
              <a:t>scientific laboratories to smaller </a:t>
            </a:r>
            <a:r>
              <a:rPr lang="en-US" dirty="0" err="1" smtClean="0">
                <a:solidFill>
                  <a:srgbClr val="FF0000"/>
                </a:solidFill>
              </a:rPr>
              <a:t>centres</a:t>
            </a:r>
            <a:r>
              <a:rPr lang="en-US" dirty="0" smtClean="0">
                <a:solidFill>
                  <a:srgbClr val="FF0000"/>
                </a:solidFill>
              </a:rPr>
              <a:t> and to industry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Transition from </a:t>
            </a:r>
            <a:r>
              <a:rPr lang="en-US" dirty="0" smtClean="0">
                <a:solidFill>
                  <a:srgbClr val="FF0000"/>
                </a:solidFill>
              </a:rPr>
              <a:t>a </a:t>
            </a:r>
            <a:r>
              <a:rPr lang="en-US" dirty="0" err="1" smtClean="0">
                <a:solidFill>
                  <a:srgbClr val="FF0000"/>
                </a:solidFill>
              </a:rPr>
              <a:t>centralised</a:t>
            </a:r>
            <a:r>
              <a:rPr lang="en-US" dirty="0" smtClean="0">
                <a:solidFill>
                  <a:srgbClr val="FF0000"/>
                </a:solidFill>
              </a:rPr>
              <a:t> configuration to a distributed multi-actor scheme</a:t>
            </a:r>
          </a:p>
        </p:txBody>
      </p:sp>
      <p:sp>
        <p:nvSpPr>
          <p:cNvPr id="24" name="Right Arrow 23"/>
          <p:cNvSpPr/>
          <p:nvPr/>
        </p:nvSpPr>
        <p:spPr>
          <a:xfrm>
            <a:off x="2548072" y="2930423"/>
            <a:ext cx="586408" cy="461679"/>
          </a:xfrm>
          <a:prstGeom prst="rightArrow">
            <a:avLst/>
          </a:prstGeom>
          <a:solidFill>
            <a:srgbClr val="0070C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Right Arrow 24"/>
          <p:cNvSpPr/>
          <p:nvPr/>
        </p:nvSpPr>
        <p:spPr>
          <a:xfrm>
            <a:off x="6246180" y="2955395"/>
            <a:ext cx="586408" cy="461679"/>
          </a:xfrm>
          <a:prstGeom prst="rightArrow">
            <a:avLst/>
          </a:prstGeom>
          <a:solidFill>
            <a:srgbClr val="0070C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Right Arrow 25"/>
          <p:cNvSpPr/>
          <p:nvPr/>
        </p:nvSpPr>
        <p:spPr>
          <a:xfrm>
            <a:off x="5678044" y="5161507"/>
            <a:ext cx="586408" cy="461679"/>
          </a:xfrm>
          <a:prstGeom prst="rightArrow">
            <a:avLst/>
          </a:prstGeom>
          <a:solidFill>
            <a:srgbClr val="0070C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Right Arrow 26"/>
          <p:cNvSpPr/>
          <p:nvPr/>
        </p:nvSpPr>
        <p:spPr>
          <a:xfrm rot="5400000">
            <a:off x="7526845" y="4053090"/>
            <a:ext cx="586408" cy="461679"/>
          </a:xfrm>
          <a:prstGeom prst="rightArrow">
            <a:avLst/>
          </a:prstGeom>
          <a:solidFill>
            <a:srgbClr val="0070C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Right Arrow 27"/>
          <p:cNvSpPr/>
          <p:nvPr/>
        </p:nvSpPr>
        <p:spPr>
          <a:xfrm rot="9190846">
            <a:off x="5954445" y="4012001"/>
            <a:ext cx="812150" cy="461679"/>
          </a:xfrm>
          <a:prstGeom prst="rightArrow">
            <a:avLst/>
          </a:prstGeom>
          <a:solidFill>
            <a:srgbClr val="0070C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83184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The role of ARIES</a:t>
            </a:r>
            <a:endParaRPr lang="en-GB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0294" y="929020"/>
            <a:ext cx="8362705" cy="2805405"/>
          </a:xfrm>
        </p:spPr>
        <p:txBody>
          <a:bodyPr>
            <a:normAutofit fontScale="77500" lnSpcReduction="20000"/>
          </a:bodyPr>
          <a:lstStyle/>
          <a:p>
            <a:pPr>
              <a:spcBef>
                <a:spcPts val="1200"/>
              </a:spcBef>
            </a:pPr>
            <a:r>
              <a:rPr lang="en-US" dirty="0" smtClean="0"/>
              <a:t>The goal of ARIES is to </a:t>
            </a:r>
            <a:r>
              <a:rPr lang="en-US" dirty="0" smtClean="0">
                <a:solidFill>
                  <a:srgbClr val="FF0000"/>
                </a:solidFill>
              </a:rPr>
              <a:t>accompany and favor this transition</a:t>
            </a:r>
            <a:r>
              <a:rPr lang="en-US" dirty="0" smtClean="0"/>
              <a:t>, looking at the future of accelerator science beyond the needs of ongoing projects and </a:t>
            </a:r>
            <a:r>
              <a:rPr lang="en-US" dirty="0" smtClean="0"/>
              <a:t>studies, and promoting new technologies common to different projects and accelerator types.  </a:t>
            </a:r>
            <a:endParaRPr lang="en-US" dirty="0" smtClean="0"/>
          </a:p>
          <a:p>
            <a:pPr>
              <a:spcBef>
                <a:spcPts val="1200"/>
              </a:spcBef>
            </a:pPr>
            <a:r>
              <a:rPr lang="en-US" dirty="0" smtClean="0"/>
              <a:t>In this critical </a:t>
            </a:r>
            <a:r>
              <a:rPr lang="en-US" dirty="0" smtClean="0"/>
              <a:t>step </a:t>
            </a:r>
            <a:r>
              <a:rPr lang="en-US" dirty="0" smtClean="0"/>
              <a:t>we </a:t>
            </a:r>
            <a:r>
              <a:rPr lang="en-US" dirty="0" smtClean="0"/>
              <a:t>need to promote </a:t>
            </a:r>
            <a:r>
              <a:rPr lang="en-US" dirty="0" smtClean="0">
                <a:solidFill>
                  <a:srgbClr val="FF0000"/>
                </a:solidFill>
              </a:rPr>
              <a:t>innovation</a:t>
            </a:r>
            <a:r>
              <a:rPr lang="en-US" dirty="0" smtClean="0"/>
              <a:t>*, in terms of new ideas, new synergies, new applications, new ways of working together, etc.</a:t>
            </a:r>
          </a:p>
          <a:p>
            <a:pPr>
              <a:spcBef>
                <a:spcPts val="1200"/>
              </a:spcBef>
            </a:pPr>
            <a:r>
              <a:rPr lang="en-US" dirty="0" smtClean="0"/>
              <a:t>Need for a new and </a:t>
            </a:r>
            <a:r>
              <a:rPr lang="en-US" dirty="0" smtClean="0">
                <a:solidFill>
                  <a:srgbClr val="FF0000"/>
                </a:solidFill>
              </a:rPr>
              <a:t>stronger multidisciplinary collaborative effort </a:t>
            </a:r>
            <a:r>
              <a:rPr lang="en-US" dirty="0" smtClean="0"/>
              <a:t>involving all innovation </a:t>
            </a:r>
            <a:r>
              <a:rPr lang="en-US" dirty="0" smtClean="0"/>
              <a:t>actors and promoting cross-fertilization.</a:t>
            </a:r>
            <a:endParaRPr lang="en-US" dirty="0" smtClean="0"/>
          </a:p>
          <a:p>
            <a:pPr>
              <a:spcBef>
                <a:spcPts val="1200"/>
              </a:spcBef>
            </a:pPr>
            <a:r>
              <a:rPr lang="en-US" dirty="0" smtClean="0"/>
              <a:t>Such a collaborative </a:t>
            </a:r>
            <a:r>
              <a:rPr lang="en-US" dirty="0" smtClean="0"/>
              <a:t>effort </a:t>
            </a:r>
            <a:r>
              <a:rPr lang="en-US" dirty="0" smtClean="0"/>
              <a:t>is possible only with the support of a higher body like the </a:t>
            </a:r>
            <a:r>
              <a:rPr lang="en-US" dirty="0" smtClean="0">
                <a:solidFill>
                  <a:srgbClr val="FF0000"/>
                </a:solidFill>
              </a:rPr>
              <a:t>European Commission</a:t>
            </a:r>
            <a:r>
              <a:rPr lang="en-US" dirty="0" smtClean="0"/>
              <a:t>.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5</a:t>
            </a:fld>
            <a:endParaRPr lang="en-GB"/>
          </a:p>
        </p:txBody>
      </p:sp>
      <p:sp>
        <p:nvSpPr>
          <p:cNvPr id="7" name="TextBox 6"/>
          <p:cNvSpPr txBox="1"/>
          <p:nvPr/>
        </p:nvSpPr>
        <p:spPr>
          <a:xfrm>
            <a:off x="5169000" y="3605232"/>
            <a:ext cx="3597448" cy="2862322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CH" dirty="0" err="1" smtClean="0"/>
              <a:t>Example</a:t>
            </a:r>
            <a:r>
              <a:rPr lang="fr-CH" dirty="0" smtClean="0"/>
              <a:t>:</a:t>
            </a:r>
          </a:p>
          <a:p>
            <a:r>
              <a:rPr lang="fr-CH" dirty="0" smtClean="0"/>
              <a:t>For </a:t>
            </a:r>
            <a:r>
              <a:rPr lang="fr-CH" dirty="0" smtClean="0">
                <a:solidFill>
                  <a:srgbClr val="FF0000"/>
                </a:solidFill>
              </a:rPr>
              <a:t>high </a:t>
            </a:r>
            <a:r>
              <a:rPr lang="fr-CH" dirty="0" err="1" smtClean="0">
                <a:solidFill>
                  <a:srgbClr val="FF0000"/>
                </a:solidFill>
              </a:rPr>
              <a:t>energy</a:t>
            </a:r>
            <a:r>
              <a:rPr lang="fr-CH" dirty="0" smtClean="0">
                <a:solidFill>
                  <a:srgbClr val="FF0000"/>
                </a:solidFill>
              </a:rPr>
              <a:t> </a:t>
            </a:r>
            <a:r>
              <a:rPr lang="fr-CH" dirty="0" err="1" smtClean="0">
                <a:solidFill>
                  <a:srgbClr val="FF0000"/>
                </a:solidFill>
              </a:rPr>
              <a:t>physics</a:t>
            </a:r>
            <a:r>
              <a:rPr lang="fr-CH" dirty="0">
                <a:solidFill>
                  <a:srgbClr val="FF0000"/>
                </a:solidFill>
              </a:rPr>
              <a:t> </a:t>
            </a:r>
            <a:r>
              <a:rPr lang="fr-CH" dirty="0" err="1" smtClean="0"/>
              <a:t>there</a:t>
            </a:r>
            <a:r>
              <a:rPr lang="fr-CH" dirty="0" smtClean="0"/>
              <a:t> are </a:t>
            </a:r>
            <a:r>
              <a:rPr lang="fr-CH" dirty="0" err="1" smtClean="0"/>
              <a:t>some</a:t>
            </a:r>
            <a:r>
              <a:rPr lang="fr-CH" dirty="0" smtClean="0"/>
              <a:t> </a:t>
            </a:r>
            <a:r>
              <a:rPr lang="fr-CH" dirty="0" err="1" smtClean="0"/>
              <a:t>established</a:t>
            </a:r>
            <a:r>
              <a:rPr lang="fr-CH" dirty="0" smtClean="0"/>
              <a:t> directions: LC, CLIC, FCC.</a:t>
            </a:r>
          </a:p>
          <a:p>
            <a:r>
              <a:rPr lang="fr-CH" dirty="0" smtClean="0"/>
              <a:t>ARIES </a:t>
            </a:r>
            <a:r>
              <a:rPr lang="fr-CH" dirty="0" err="1" smtClean="0"/>
              <a:t>wants</a:t>
            </a:r>
            <a:r>
              <a:rPr lang="fr-CH" dirty="0" smtClean="0"/>
              <a:t> to </a:t>
            </a:r>
            <a:r>
              <a:rPr lang="fr-CH" dirty="0" smtClean="0">
                <a:solidFill>
                  <a:srgbClr val="FF0000"/>
                </a:solidFill>
              </a:rPr>
              <a:t>look </a:t>
            </a:r>
            <a:r>
              <a:rPr lang="fr-CH" dirty="0" err="1" smtClean="0">
                <a:solidFill>
                  <a:srgbClr val="FF0000"/>
                </a:solidFill>
              </a:rPr>
              <a:t>beyond</a:t>
            </a:r>
            <a:r>
              <a:rPr lang="fr-CH" dirty="0" smtClean="0">
                <a:solidFill>
                  <a:srgbClr val="FF0000"/>
                </a:solidFill>
              </a:rPr>
              <a:t> </a:t>
            </a:r>
            <a:r>
              <a:rPr lang="fr-CH" dirty="0" err="1" smtClean="0"/>
              <a:t>these</a:t>
            </a:r>
            <a:r>
              <a:rPr lang="fr-CH" dirty="0" smtClean="0"/>
              <a:t> </a:t>
            </a:r>
            <a:r>
              <a:rPr lang="fr-CH" dirty="0" err="1" smtClean="0"/>
              <a:t>studies</a:t>
            </a:r>
            <a:r>
              <a:rPr lang="fr-CH" dirty="0" smtClean="0"/>
              <a:t> and </a:t>
            </a:r>
            <a:r>
              <a:rPr lang="fr-CH" dirty="0" err="1" smtClean="0"/>
              <a:t>promote</a:t>
            </a:r>
            <a:r>
              <a:rPr lang="fr-CH" dirty="0" smtClean="0"/>
              <a:t> </a:t>
            </a:r>
            <a:r>
              <a:rPr lang="fr-CH" dirty="0" smtClean="0">
                <a:solidFill>
                  <a:srgbClr val="FF0000"/>
                </a:solidFill>
              </a:rPr>
              <a:t>alternative </a:t>
            </a:r>
            <a:r>
              <a:rPr lang="fr-CH" dirty="0" err="1" smtClean="0">
                <a:solidFill>
                  <a:srgbClr val="FF0000"/>
                </a:solidFill>
              </a:rPr>
              <a:t>promising</a:t>
            </a:r>
            <a:r>
              <a:rPr lang="fr-CH" dirty="0" smtClean="0">
                <a:solidFill>
                  <a:srgbClr val="FF0000"/>
                </a:solidFill>
              </a:rPr>
              <a:t> options</a:t>
            </a:r>
            <a:r>
              <a:rPr lang="fr-CH" dirty="0" smtClean="0"/>
              <a:t>: high-</a:t>
            </a:r>
            <a:r>
              <a:rPr lang="fr-CH" dirty="0" err="1"/>
              <a:t>t</a:t>
            </a:r>
            <a:r>
              <a:rPr lang="fr-CH" dirty="0" err="1" smtClean="0"/>
              <a:t>emperature</a:t>
            </a:r>
            <a:r>
              <a:rPr lang="fr-CH" dirty="0" smtClean="0"/>
              <a:t> </a:t>
            </a:r>
            <a:r>
              <a:rPr lang="fr-CH" dirty="0" err="1"/>
              <a:t>s</a:t>
            </a:r>
            <a:r>
              <a:rPr lang="fr-CH" dirty="0" err="1" smtClean="0"/>
              <a:t>uperconductivity</a:t>
            </a:r>
            <a:r>
              <a:rPr lang="fr-CH" dirty="0" smtClean="0"/>
              <a:t>, plasma-</a:t>
            </a:r>
            <a:r>
              <a:rPr lang="fr-CH" dirty="0" err="1" smtClean="0"/>
              <a:t>based</a:t>
            </a:r>
            <a:r>
              <a:rPr lang="fr-CH" dirty="0" smtClean="0"/>
              <a:t> </a:t>
            </a:r>
            <a:r>
              <a:rPr lang="fr-CH" dirty="0" err="1" smtClean="0"/>
              <a:t>colliders</a:t>
            </a:r>
            <a:r>
              <a:rPr lang="fr-CH" dirty="0" smtClean="0"/>
              <a:t>, alternative </a:t>
            </a:r>
            <a:r>
              <a:rPr lang="fr-CH" dirty="0" err="1" smtClean="0"/>
              <a:t>schemes</a:t>
            </a:r>
            <a:r>
              <a:rPr lang="fr-CH" dirty="0" smtClean="0"/>
              <a:t>, etc. 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545396" y="4077072"/>
            <a:ext cx="4515480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>
              <a:spcBef>
                <a:spcPts val="1200"/>
              </a:spcBef>
            </a:pPr>
            <a:endParaRPr lang="fr-CH" sz="400" dirty="0" smtClean="0"/>
          </a:p>
          <a:p>
            <a:r>
              <a:rPr lang="en-US" sz="1400" i="1" dirty="0" smtClean="0"/>
              <a:t>*: An </a:t>
            </a:r>
            <a:r>
              <a:rPr lang="en-US" sz="1400" b="1" i="1" dirty="0"/>
              <a:t>innovation </a:t>
            </a:r>
            <a:r>
              <a:rPr lang="en-US" sz="1400" i="1" dirty="0"/>
              <a:t>is the </a:t>
            </a:r>
            <a:r>
              <a:rPr lang="en-US" sz="1400" b="1" i="1" dirty="0">
                <a:solidFill>
                  <a:srgbClr val="FF0000"/>
                </a:solidFill>
              </a:rPr>
              <a:t>implementation</a:t>
            </a:r>
            <a:r>
              <a:rPr lang="en-US" sz="1400" i="1" dirty="0"/>
              <a:t> of a new or significantly </a:t>
            </a:r>
            <a:r>
              <a:rPr lang="en-US" sz="1400" i="1" dirty="0" smtClean="0"/>
              <a:t>improved product </a:t>
            </a:r>
            <a:r>
              <a:rPr lang="en-US" sz="1400" i="1" dirty="0"/>
              <a:t>(good or service), or process, a new marketing method, or a new </a:t>
            </a:r>
            <a:r>
              <a:rPr lang="en-US" sz="1400" i="1" dirty="0" smtClean="0"/>
              <a:t>organizational method. </a:t>
            </a:r>
            <a:r>
              <a:rPr lang="en-US" sz="1200" i="1" dirty="0" smtClean="0"/>
              <a:t>(from the Oslo Manual, Guidelines for collecting and interpreting innovation data, OECD,</a:t>
            </a:r>
            <a:r>
              <a:rPr lang="en-US" sz="1200" i="1" cap="small" dirty="0" smtClean="0"/>
              <a:t> 2005)</a:t>
            </a:r>
            <a:r>
              <a:rPr lang="en-US" sz="1200" i="1" dirty="0" smtClean="0"/>
              <a:t>  </a:t>
            </a:r>
            <a:endParaRPr lang="en-US" sz="1400" i="1" dirty="0" smtClean="0"/>
          </a:p>
          <a:p>
            <a:endParaRPr lang="en-US" sz="1400" dirty="0" smtClean="0"/>
          </a:p>
          <a:p>
            <a:r>
              <a:rPr lang="en-US" sz="1400" dirty="0" smtClean="0"/>
              <a:t>Innovation is the </a:t>
            </a:r>
            <a:r>
              <a:rPr lang="en-US" sz="1400" dirty="0"/>
              <a:t>process of translating an idea or </a:t>
            </a:r>
            <a:r>
              <a:rPr lang="en-US" sz="1400" dirty="0">
                <a:hlinkClick r:id="rId3"/>
              </a:rPr>
              <a:t>invention</a:t>
            </a:r>
            <a:r>
              <a:rPr lang="en-US" sz="1400" dirty="0"/>
              <a:t> into </a:t>
            </a:r>
            <a:r>
              <a:rPr lang="en-US" sz="1400" dirty="0" smtClean="0"/>
              <a:t>something (object </a:t>
            </a:r>
            <a:r>
              <a:rPr lang="en-US" sz="1400" dirty="0"/>
              <a:t>or </a:t>
            </a:r>
            <a:r>
              <a:rPr lang="en-US" sz="1400" dirty="0" smtClean="0">
                <a:hlinkClick r:id="rId4"/>
              </a:rPr>
              <a:t>service</a:t>
            </a:r>
            <a:r>
              <a:rPr lang="en-US" sz="1400" dirty="0" smtClean="0"/>
              <a:t>) </a:t>
            </a:r>
            <a:r>
              <a:rPr lang="en-US" sz="1400" dirty="0"/>
              <a:t>that </a:t>
            </a:r>
            <a:r>
              <a:rPr lang="en-US" sz="1400" dirty="0">
                <a:hlinkClick r:id="rId5"/>
              </a:rPr>
              <a:t>creates</a:t>
            </a:r>
            <a:r>
              <a:rPr lang="en-US" sz="1400" dirty="0"/>
              <a:t> </a:t>
            </a:r>
            <a:r>
              <a:rPr lang="en-US" sz="1400" dirty="0" smtClean="0">
                <a:hlinkClick r:id="rId6"/>
              </a:rPr>
              <a:t>value</a:t>
            </a:r>
            <a:r>
              <a:rPr lang="en-US" sz="1400" dirty="0" smtClean="0"/>
              <a:t>. 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957442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EU support to particle accelerator R&amp;D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To edit /remove footer: Insert -&gt; Header &amp; Footer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6</a:t>
            </a:fld>
            <a:endParaRPr lang="en-GB"/>
          </a:p>
        </p:txBody>
      </p:sp>
      <p:sp>
        <p:nvSpPr>
          <p:cNvPr id="6" name="Slide Number Placeholder 2"/>
          <p:cNvSpPr txBox="1">
            <a:spLocks/>
          </p:cNvSpPr>
          <p:nvPr/>
        </p:nvSpPr>
        <p:spPr>
          <a:xfrm>
            <a:off x="8641691" y="5960291"/>
            <a:ext cx="457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defPPr>
              <a:defRPr lang="fr-FR"/>
            </a:defPPr>
            <a:lvl1pPr marL="0" algn="r" defTabSz="457200" rtl="0" eaLnBrk="1" latinLnBrk="0" hangingPunct="1">
              <a:defRPr sz="1200" b="1" i="0" kern="1200">
                <a:solidFill>
                  <a:schemeClr val="bg1"/>
                </a:solidFill>
                <a:latin typeface="Arial"/>
                <a:ea typeface="+mn-ea"/>
                <a:cs typeface="Arial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74B2F72-5111-4132-B1DA-339737C8F277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1232992" y="1493648"/>
            <a:ext cx="3351728" cy="646331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fr-CH" b="1" dirty="0" smtClean="0">
                <a:solidFill>
                  <a:srgbClr val="0000CC"/>
                </a:solidFill>
              </a:rPr>
              <a:t>CARE </a:t>
            </a:r>
            <a:r>
              <a:rPr lang="fr-CH" dirty="0" smtClean="0"/>
              <a:t>01/2004 – 12/2008 </a:t>
            </a:r>
          </a:p>
          <a:p>
            <a:r>
              <a:rPr lang="fr-CH" dirty="0" smtClean="0"/>
              <a:t>5 </a:t>
            </a:r>
            <a:r>
              <a:rPr lang="fr-CH" dirty="0" err="1" smtClean="0"/>
              <a:t>years</a:t>
            </a:r>
            <a:r>
              <a:rPr lang="fr-CH" dirty="0" smtClean="0"/>
              <a:t>, 15.2 M€ EU contribution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1235468" y="2369859"/>
            <a:ext cx="3348395" cy="646331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fr-CH" b="1" dirty="0" smtClean="0">
                <a:solidFill>
                  <a:srgbClr val="0000CC"/>
                </a:solidFill>
              </a:rPr>
              <a:t>EuCARD </a:t>
            </a:r>
            <a:r>
              <a:rPr lang="fr-CH" dirty="0" smtClean="0"/>
              <a:t>04/2009 – 03/2013 </a:t>
            </a:r>
          </a:p>
          <a:p>
            <a:r>
              <a:rPr lang="fr-CH" dirty="0" smtClean="0"/>
              <a:t>4 </a:t>
            </a:r>
            <a:r>
              <a:rPr lang="fr-CH" dirty="0" err="1" smtClean="0"/>
              <a:t>years</a:t>
            </a:r>
            <a:r>
              <a:rPr lang="fr-CH" dirty="0" smtClean="0"/>
              <a:t>, 10.0 M€ EU contribution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1232135" y="3245893"/>
            <a:ext cx="3351728" cy="646331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fr-CH" b="1" dirty="0" smtClean="0">
                <a:solidFill>
                  <a:srgbClr val="0000CC"/>
                </a:solidFill>
              </a:rPr>
              <a:t>EuCARD-2 </a:t>
            </a:r>
            <a:r>
              <a:rPr lang="fr-CH" dirty="0" smtClean="0"/>
              <a:t>05/2013 – 04/2017</a:t>
            </a:r>
          </a:p>
          <a:p>
            <a:r>
              <a:rPr lang="fr-CH" dirty="0" smtClean="0"/>
              <a:t>4 </a:t>
            </a:r>
            <a:r>
              <a:rPr lang="fr-CH" dirty="0" err="1" smtClean="0"/>
              <a:t>years</a:t>
            </a:r>
            <a:r>
              <a:rPr lang="fr-CH" dirty="0" smtClean="0"/>
              <a:t>, 8.0 M€ EU contribution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2461966" y="1036956"/>
            <a:ext cx="2101972" cy="369332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CH" dirty="0" err="1" smtClean="0"/>
              <a:t>Integrating</a:t>
            </a:r>
            <a:r>
              <a:rPr lang="fr-CH" dirty="0" smtClean="0"/>
              <a:t> </a:t>
            </a:r>
            <a:r>
              <a:rPr lang="fr-CH" dirty="0" err="1" smtClean="0"/>
              <a:t>Activities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5499370" y="1340545"/>
            <a:ext cx="2378411" cy="646331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CH" dirty="0"/>
              <a:t>D</a:t>
            </a:r>
            <a:r>
              <a:rPr lang="fr-CH" dirty="0" smtClean="0"/>
              <a:t>esign </a:t>
            </a:r>
            <a:r>
              <a:rPr lang="fr-CH" dirty="0" err="1"/>
              <a:t>S</a:t>
            </a:r>
            <a:r>
              <a:rPr lang="fr-CH" dirty="0" err="1" smtClean="0"/>
              <a:t>tudies</a:t>
            </a:r>
            <a:r>
              <a:rPr lang="fr-CH" dirty="0" smtClean="0"/>
              <a:t>, </a:t>
            </a:r>
          </a:p>
          <a:p>
            <a:r>
              <a:rPr lang="fr-CH" dirty="0" err="1" smtClean="0"/>
              <a:t>Preparatory</a:t>
            </a:r>
            <a:r>
              <a:rPr lang="fr-CH" dirty="0" smtClean="0"/>
              <a:t> Phases</a:t>
            </a:r>
            <a:endParaRPr lang="en-GB" dirty="0"/>
          </a:p>
        </p:txBody>
      </p:sp>
      <p:sp>
        <p:nvSpPr>
          <p:cNvPr id="12" name="TextBox 11"/>
          <p:cNvSpPr txBox="1"/>
          <p:nvPr/>
        </p:nvSpPr>
        <p:spPr>
          <a:xfrm>
            <a:off x="5505835" y="2148371"/>
            <a:ext cx="2382486" cy="307777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fr-CH" sz="1400" dirty="0" err="1" smtClean="0"/>
              <a:t>EuroNu</a:t>
            </a:r>
            <a:r>
              <a:rPr lang="fr-CH" sz="1400" dirty="0" smtClean="0"/>
              <a:t> DS, 2008/12, 4M€</a:t>
            </a:r>
            <a:endParaRPr lang="en-GB" sz="1400" dirty="0"/>
          </a:p>
        </p:txBody>
      </p:sp>
      <p:sp>
        <p:nvSpPr>
          <p:cNvPr id="13" name="TextBox 12"/>
          <p:cNvSpPr txBox="1"/>
          <p:nvPr/>
        </p:nvSpPr>
        <p:spPr>
          <a:xfrm>
            <a:off x="5505835" y="3459787"/>
            <a:ext cx="2382486" cy="307777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fr-CH" sz="1400" dirty="0" err="1" smtClean="0"/>
              <a:t>HiLumi</a:t>
            </a:r>
            <a:r>
              <a:rPr lang="fr-CH" sz="1400" dirty="0" smtClean="0"/>
              <a:t> LHC, 2011/15, 4.9M€</a:t>
            </a:r>
            <a:endParaRPr lang="en-GB" sz="1400" dirty="0"/>
          </a:p>
        </p:txBody>
      </p:sp>
      <p:sp>
        <p:nvSpPr>
          <p:cNvPr id="14" name="TextBox 13"/>
          <p:cNvSpPr txBox="1"/>
          <p:nvPr/>
        </p:nvSpPr>
        <p:spPr>
          <a:xfrm>
            <a:off x="5505727" y="2790391"/>
            <a:ext cx="2372054" cy="307777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fr-CH" sz="1400" dirty="0" smtClean="0"/>
              <a:t>ILC-</a:t>
            </a:r>
            <a:r>
              <a:rPr lang="fr-CH" sz="1400" dirty="0" err="1" smtClean="0"/>
              <a:t>HiGrade</a:t>
            </a:r>
            <a:r>
              <a:rPr lang="fr-CH" sz="1400" dirty="0" smtClean="0"/>
              <a:t>, 2008/12, 5M€</a:t>
            </a:r>
            <a:endParaRPr lang="en-GB" sz="1400" dirty="0"/>
          </a:p>
        </p:txBody>
      </p:sp>
      <p:sp>
        <p:nvSpPr>
          <p:cNvPr id="15" name="TextBox 14"/>
          <p:cNvSpPr txBox="1"/>
          <p:nvPr/>
        </p:nvSpPr>
        <p:spPr>
          <a:xfrm>
            <a:off x="5505727" y="2478154"/>
            <a:ext cx="2375408" cy="307777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fr-CH" sz="1400" dirty="0" smtClean="0"/>
              <a:t>SLHC-PP,  2008/11, 5.2M€</a:t>
            </a:r>
            <a:endParaRPr lang="en-GB" sz="1400" dirty="0"/>
          </a:p>
        </p:txBody>
      </p:sp>
      <p:sp>
        <p:nvSpPr>
          <p:cNvPr id="16" name="TextBox 15"/>
          <p:cNvSpPr txBox="1"/>
          <p:nvPr/>
        </p:nvSpPr>
        <p:spPr>
          <a:xfrm>
            <a:off x="5511396" y="3125544"/>
            <a:ext cx="2376925" cy="307777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fr-CH" sz="1400" dirty="0" smtClean="0"/>
              <a:t>TIARA-PP, 2011/13, 3.9M€</a:t>
            </a:r>
            <a:endParaRPr lang="en-GB" sz="1400" dirty="0"/>
          </a:p>
        </p:txBody>
      </p:sp>
      <p:sp>
        <p:nvSpPr>
          <p:cNvPr id="17" name="TextBox 16"/>
          <p:cNvSpPr txBox="1"/>
          <p:nvPr/>
        </p:nvSpPr>
        <p:spPr>
          <a:xfrm rot="16200000">
            <a:off x="597479" y="1640036"/>
            <a:ext cx="630555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CH" dirty="0" smtClean="0"/>
              <a:t>FP6</a:t>
            </a:r>
            <a:endParaRPr lang="en-GB" dirty="0"/>
          </a:p>
        </p:txBody>
      </p:sp>
      <p:sp>
        <p:nvSpPr>
          <p:cNvPr id="18" name="TextBox 17"/>
          <p:cNvSpPr txBox="1"/>
          <p:nvPr/>
        </p:nvSpPr>
        <p:spPr>
          <a:xfrm rot="16200000">
            <a:off x="150430" y="2947011"/>
            <a:ext cx="1487437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CH" dirty="0" smtClean="0"/>
              <a:t>FP7</a:t>
            </a:r>
            <a:endParaRPr lang="en-GB" dirty="0"/>
          </a:p>
        </p:txBody>
      </p:sp>
      <p:sp>
        <p:nvSpPr>
          <p:cNvPr id="19" name="Down Arrow 18"/>
          <p:cNvSpPr/>
          <p:nvPr/>
        </p:nvSpPr>
        <p:spPr>
          <a:xfrm>
            <a:off x="2253291" y="2162066"/>
            <a:ext cx="228600" cy="202359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Down Arrow 19"/>
          <p:cNvSpPr/>
          <p:nvPr/>
        </p:nvSpPr>
        <p:spPr>
          <a:xfrm>
            <a:off x="2253291" y="3024129"/>
            <a:ext cx="228600" cy="208312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TextBox 20"/>
          <p:cNvSpPr txBox="1"/>
          <p:nvPr/>
        </p:nvSpPr>
        <p:spPr>
          <a:xfrm>
            <a:off x="245667" y="5054514"/>
            <a:ext cx="7998741" cy="73866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CH" sz="1400" dirty="0" err="1" smtClean="0"/>
              <a:t>Low</a:t>
            </a:r>
            <a:r>
              <a:rPr lang="fr-CH" sz="1400" dirty="0" smtClean="0"/>
              <a:t> </a:t>
            </a:r>
            <a:r>
              <a:rPr lang="fr-CH" sz="1400" dirty="0" err="1" smtClean="0"/>
              <a:t>prioritiy</a:t>
            </a:r>
            <a:r>
              <a:rPr lang="fr-CH" sz="1400" dirty="0" smtClean="0"/>
              <a:t> of long-</a:t>
            </a:r>
            <a:r>
              <a:rPr lang="fr-CH" sz="1400" dirty="0" err="1" smtClean="0"/>
              <a:t>term</a:t>
            </a:r>
            <a:r>
              <a:rPr lang="fr-CH" sz="1400" dirty="0" smtClean="0"/>
              <a:t> R&amp;D for large </a:t>
            </a:r>
            <a:r>
              <a:rPr lang="fr-CH" sz="1400" dirty="0" err="1" smtClean="0"/>
              <a:t>laboratories</a:t>
            </a:r>
            <a:r>
              <a:rPr lang="fr-CH" sz="1400" dirty="0" smtClean="0"/>
              <a:t> </a:t>
            </a:r>
            <a:r>
              <a:rPr lang="fr-CH" sz="1400" dirty="0" err="1" smtClean="0"/>
              <a:t>focused</a:t>
            </a:r>
            <a:r>
              <a:rPr lang="fr-CH" sz="1400" dirty="0" smtClean="0"/>
              <a:t> on short-</a:t>
            </a:r>
            <a:r>
              <a:rPr lang="fr-CH" sz="1400" dirty="0" err="1" smtClean="0"/>
              <a:t>term</a:t>
            </a:r>
            <a:r>
              <a:rPr lang="fr-CH" sz="1400" dirty="0" smtClean="0"/>
              <a:t> </a:t>
            </a:r>
            <a:r>
              <a:rPr lang="fr-CH" sz="1400" dirty="0" err="1" smtClean="0"/>
              <a:t>projects</a:t>
            </a:r>
            <a:r>
              <a:rPr lang="fr-CH" sz="1400" dirty="0" smtClean="0"/>
              <a:t>, </a:t>
            </a:r>
            <a:r>
              <a:rPr lang="fr-CH" sz="1400" dirty="0" err="1" smtClean="0"/>
              <a:t>while</a:t>
            </a:r>
            <a:r>
              <a:rPr lang="fr-CH" sz="1400" dirty="0" smtClean="0"/>
              <a:t> </a:t>
            </a:r>
            <a:r>
              <a:rPr lang="fr-CH" sz="1400" dirty="0" err="1" smtClean="0"/>
              <a:t>small</a:t>
            </a:r>
            <a:r>
              <a:rPr lang="fr-CH" sz="1400" dirty="0" smtClean="0"/>
              <a:t> institutions </a:t>
            </a:r>
            <a:r>
              <a:rPr lang="fr-CH" sz="1400" dirty="0" err="1" smtClean="0"/>
              <a:t>lack</a:t>
            </a:r>
            <a:r>
              <a:rPr lang="fr-CH" sz="1400" dirty="0" smtClean="0"/>
              <a:t> </a:t>
            </a:r>
            <a:r>
              <a:rPr lang="fr-CH" sz="1400" dirty="0" err="1" smtClean="0"/>
              <a:t>critical</a:t>
            </a:r>
            <a:r>
              <a:rPr lang="fr-CH" sz="1400" dirty="0" smtClean="0"/>
              <a:t> mass and the </a:t>
            </a:r>
            <a:r>
              <a:rPr lang="fr-CH" sz="1400" dirty="0" err="1" smtClean="0"/>
              <a:t>experience</a:t>
            </a:r>
            <a:r>
              <a:rPr lang="fr-CH" sz="1400" dirty="0" smtClean="0"/>
              <a:t> to </a:t>
            </a:r>
            <a:r>
              <a:rPr lang="fr-CH" sz="1400" dirty="0" err="1" smtClean="0"/>
              <a:t>be</a:t>
            </a:r>
            <a:r>
              <a:rPr lang="fr-CH" sz="1400" dirty="0" smtClean="0"/>
              <a:t> effective </a:t>
            </a:r>
            <a:r>
              <a:rPr lang="fr-CH" sz="1400" dirty="0" smtClean="0">
                <a:latin typeface="Book Antiqua"/>
              </a:rPr>
              <a:t>→ </a:t>
            </a:r>
            <a:r>
              <a:rPr lang="fr-CH" sz="1400" dirty="0" smtClean="0"/>
              <a:t>a joint collaborative effort </a:t>
            </a:r>
            <a:r>
              <a:rPr lang="fr-CH" sz="1400" dirty="0" err="1" smtClean="0"/>
              <a:t>with</a:t>
            </a:r>
            <a:r>
              <a:rPr lang="fr-CH" sz="1400" dirty="0" smtClean="0"/>
              <a:t> the EU support </a:t>
            </a:r>
            <a:r>
              <a:rPr lang="fr-CH" sz="1400" dirty="0" err="1" smtClean="0"/>
              <a:t>is</a:t>
            </a:r>
            <a:r>
              <a:rPr lang="fr-CH" sz="1400" dirty="0" smtClean="0"/>
              <a:t> the </a:t>
            </a:r>
            <a:r>
              <a:rPr lang="fr-CH" sz="1400" dirty="0" err="1" smtClean="0"/>
              <a:t>most</a:t>
            </a:r>
            <a:r>
              <a:rPr lang="fr-CH" sz="1400" dirty="0" smtClean="0"/>
              <a:t> effective </a:t>
            </a:r>
            <a:r>
              <a:rPr lang="fr-CH" sz="1400" dirty="0" err="1" smtClean="0"/>
              <a:t>way</a:t>
            </a:r>
            <a:r>
              <a:rPr lang="fr-CH" sz="1400" dirty="0" smtClean="0"/>
              <a:t> to push the </a:t>
            </a:r>
            <a:r>
              <a:rPr lang="fr-CH" sz="1400" dirty="0" err="1" smtClean="0"/>
              <a:t>limits</a:t>
            </a:r>
            <a:r>
              <a:rPr lang="fr-CH" sz="1400" dirty="0" smtClean="0"/>
              <a:t> of </a:t>
            </a:r>
            <a:r>
              <a:rPr lang="fr-CH" sz="1400" dirty="0" err="1" smtClean="0"/>
              <a:t>our</a:t>
            </a:r>
            <a:r>
              <a:rPr lang="fr-CH" sz="1400" dirty="0" smtClean="0"/>
              <a:t> technologies. </a:t>
            </a:r>
          </a:p>
        </p:txBody>
      </p:sp>
      <p:sp>
        <p:nvSpPr>
          <p:cNvPr id="22" name="Right Arrow 21"/>
          <p:cNvSpPr/>
          <p:nvPr/>
        </p:nvSpPr>
        <p:spPr>
          <a:xfrm>
            <a:off x="4952081" y="2813623"/>
            <a:ext cx="250068" cy="56909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1232135" y="4107142"/>
            <a:ext cx="3351728" cy="646331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fr-CH" b="1" dirty="0" smtClean="0">
                <a:solidFill>
                  <a:srgbClr val="0000CC"/>
                </a:solidFill>
              </a:rPr>
              <a:t>ARIES </a:t>
            </a:r>
            <a:r>
              <a:rPr lang="fr-CH" dirty="0" smtClean="0"/>
              <a:t>05/2017 – 04/2021</a:t>
            </a:r>
          </a:p>
          <a:p>
            <a:r>
              <a:rPr lang="fr-CH" dirty="0" smtClean="0"/>
              <a:t>4 </a:t>
            </a:r>
            <a:r>
              <a:rPr lang="fr-CH" dirty="0" err="1" smtClean="0"/>
              <a:t>years</a:t>
            </a:r>
            <a:r>
              <a:rPr lang="fr-CH" dirty="0" smtClean="0"/>
              <a:t>, 10.0 M€ EU contribution</a:t>
            </a:r>
            <a:endParaRPr lang="en-GB" dirty="0"/>
          </a:p>
        </p:txBody>
      </p:sp>
      <p:sp>
        <p:nvSpPr>
          <p:cNvPr id="25" name="Down Arrow 24"/>
          <p:cNvSpPr/>
          <p:nvPr/>
        </p:nvSpPr>
        <p:spPr>
          <a:xfrm>
            <a:off x="2253291" y="3910895"/>
            <a:ext cx="228600" cy="208312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TextBox 25"/>
          <p:cNvSpPr txBox="1"/>
          <p:nvPr/>
        </p:nvSpPr>
        <p:spPr>
          <a:xfrm>
            <a:off x="5499370" y="3778861"/>
            <a:ext cx="2382486" cy="307777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fr-CH" sz="1400" dirty="0" err="1" smtClean="0"/>
              <a:t>EuroCirCol</a:t>
            </a:r>
            <a:r>
              <a:rPr lang="fr-CH" sz="1400" dirty="0" smtClean="0"/>
              <a:t>, 2016/19</a:t>
            </a:r>
            <a:endParaRPr lang="en-GB" sz="1400" dirty="0"/>
          </a:p>
        </p:txBody>
      </p:sp>
      <p:sp>
        <p:nvSpPr>
          <p:cNvPr id="27" name="TextBox 26"/>
          <p:cNvSpPr txBox="1"/>
          <p:nvPr/>
        </p:nvSpPr>
        <p:spPr>
          <a:xfrm>
            <a:off x="5499370" y="4119207"/>
            <a:ext cx="2382486" cy="307777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fr-CH" sz="1400" dirty="0" smtClean="0"/>
              <a:t>EUPRAXIA, 2016/19</a:t>
            </a:r>
            <a:endParaRPr lang="en-GB" sz="1400" dirty="0"/>
          </a:p>
        </p:txBody>
      </p:sp>
      <p:sp>
        <p:nvSpPr>
          <p:cNvPr id="28" name="TextBox 27"/>
          <p:cNvSpPr txBox="1"/>
          <p:nvPr/>
        </p:nvSpPr>
        <p:spPr>
          <a:xfrm rot="16200000">
            <a:off x="475050" y="4215620"/>
            <a:ext cx="838199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CH" dirty="0" smtClean="0"/>
              <a:t>H2020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79804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/>
              <a:t>N</a:t>
            </a:r>
            <a:r>
              <a:rPr lang="fr-CH" dirty="0" err="1" smtClean="0"/>
              <a:t>ovelty</a:t>
            </a:r>
            <a:r>
              <a:rPr lang="fr-CH" dirty="0" smtClean="0"/>
              <a:t> and </a:t>
            </a:r>
            <a:r>
              <a:rPr lang="fr-CH" dirty="0" err="1" smtClean="0"/>
              <a:t>added</a:t>
            </a:r>
            <a:r>
              <a:rPr lang="fr-CH" dirty="0" smtClean="0"/>
              <a:t> value of ARIES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7</a:t>
            </a:fld>
            <a:endParaRPr lang="en-GB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316683" y="963578"/>
            <a:ext cx="8465587" cy="4991382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 fontScale="55000" lnSpcReduction="20000"/>
          </a:bodyPr>
          <a:lstStyle/>
          <a:p>
            <a:pPr marL="360000" lvl="0" indent="-360000">
              <a:buSzPct val="100000"/>
              <a:buFont typeface="+mj-lt"/>
              <a:buAutoNum type="arabicPeriod"/>
            </a:pPr>
            <a:r>
              <a:rPr lang="en-GB" sz="3500" b="1" dirty="0" smtClean="0">
                <a:solidFill>
                  <a:srgbClr val="FF0000"/>
                </a:solidFill>
                <a:ea typeface="Times New Roman" panose="02020603050405020304" pitchFamily="18" charset="0"/>
              </a:rPr>
              <a:t>More focus</a:t>
            </a:r>
            <a:r>
              <a:rPr lang="en-GB" sz="3500" dirty="0" smtClean="0">
                <a:ea typeface="Times New Roman" panose="02020603050405020304" pitchFamily="18" charset="0"/>
              </a:rPr>
              <a:t>: The WPs are focused </a:t>
            </a:r>
            <a:r>
              <a:rPr lang="en-GB" sz="3500" dirty="0">
                <a:ea typeface="Times New Roman" panose="02020603050405020304" pitchFamily="18" charset="0"/>
              </a:rPr>
              <a:t>on</a:t>
            </a:r>
            <a:r>
              <a:rPr lang="en-GB" sz="3500" b="1" dirty="0">
                <a:ea typeface="Times New Roman" panose="02020603050405020304" pitchFamily="18" charset="0"/>
              </a:rPr>
              <a:t> advancing well-defined key topics of excellence</a:t>
            </a:r>
            <a:r>
              <a:rPr lang="en-GB" sz="3500" dirty="0">
                <a:ea typeface="Times New Roman" panose="02020603050405020304" pitchFamily="18" charset="0"/>
              </a:rPr>
              <a:t> that were identified in EuCARD-2. </a:t>
            </a:r>
            <a:endParaRPr lang="en-GB" sz="3500" dirty="0" smtClean="0">
              <a:ea typeface="Times New Roman" panose="02020603050405020304" pitchFamily="18" charset="0"/>
            </a:endParaRPr>
          </a:p>
          <a:p>
            <a:pPr marL="360000" lvl="0" indent="-360000">
              <a:buSzPct val="100000"/>
              <a:buFont typeface="+mj-lt"/>
              <a:buAutoNum type="arabicPeriod"/>
            </a:pPr>
            <a:r>
              <a:rPr lang="en-GB" sz="3500" b="1" dirty="0" smtClean="0">
                <a:solidFill>
                  <a:srgbClr val="FF0000"/>
                </a:solidFill>
                <a:ea typeface="Times New Roman" panose="02020603050405020304" pitchFamily="18" charset="0"/>
              </a:rPr>
              <a:t>More access</a:t>
            </a:r>
            <a:r>
              <a:rPr lang="en-GB" sz="3500" b="1" dirty="0" smtClean="0">
                <a:ea typeface="Times New Roman" panose="02020603050405020304" pitchFamily="18" charset="0"/>
              </a:rPr>
              <a:t>: Transnational </a:t>
            </a:r>
            <a:r>
              <a:rPr lang="en-GB" sz="3500" b="1" dirty="0">
                <a:ea typeface="Times New Roman" panose="02020603050405020304" pitchFamily="18" charset="0"/>
              </a:rPr>
              <a:t>Access </a:t>
            </a:r>
            <a:r>
              <a:rPr lang="en-GB" sz="3500" dirty="0" smtClean="0">
                <a:ea typeface="Times New Roman" panose="02020603050405020304" pitchFamily="18" charset="0"/>
              </a:rPr>
              <a:t>strongly </a:t>
            </a:r>
            <a:r>
              <a:rPr lang="en-GB" sz="3500" dirty="0">
                <a:ea typeface="Times New Roman" panose="02020603050405020304" pitchFamily="18" charset="0"/>
              </a:rPr>
              <a:t>increased </a:t>
            </a:r>
            <a:r>
              <a:rPr lang="en-GB" sz="3500" dirty="0" smtClean="0">
                <a:ea typeface="Times New Roman" panose="02020603050405020304" pitchFamily="18" charset="0"/>
              </a:rPr>
              <a:t>as </a:t>
            </a:r>
            <a:r>
              <a:rPr lang="en-GB" sz="3500" dirty="0">
                <a:ea typeface="Times New Roman" panose="02020603050405020304" pitchFamily="18" charset="0"/>
              </a:rPr>
              <a:t>a result of the new concept of opening advanced accelerator test infrastructures to the accelerator community and to industry. </a:t>
            </a:r>
            <a:r>
              <a:rPr lang="en-GB" sz="3500" dirty="0" smtClean="0">
                <a:ea typeface="Times New Roman" panose="02020603050405020304" pitchFamily="18" charset="0"/>
              </a:rPr>
              <a:t>TA </a:t>
            </a:r>
            <a:r>
              <a:rPr lang="en-GB" sz="3500" dirty="0">
                <a:ea typeface="Times New Roman" panose="02020603050405020304" pitchFamily="18" charset="0"/>
              </a:rPr>
              <a:t>infrastructures </a:t>
            </a:r>
            <a:r>
              <a:rPr lang="en-GB" sz="3500" dirty="0" smtClean="0">
                <a:ea typeface="Times New Roman" panose="02020603050405020304" pitchFamily="18" charset="0"/>
              </a:rPr>
              <a:t>from </a:t>
            </a:r>
            <a:r>
              <a:rPr lang="en-GB" sz="3500" dirty="0">
                <a:ea typeface="Times New Roman" panose="02020603050405020304" pitchFamily="18" charset="0"/>
              </a:rPr>
              <a:t>3 (in EuCARD-2) to </a:t>
            </a:r>
            <a:r>
              <a:rPr lang="en-GB" sz="3500" dirty="0" smtClean="0">
                <a:ea typeface="Times New Roman" panose="02020603050405020304" pitchFamily="18" charset="0"/>
              </a:rPr>
              <a:t>14.</a:t>
            </a:r>
            <a:endParaRPr lang="en-GB" sz="3500" dirty="0">
              <a:ea typeface="Times New Roman" panose="02020603050405020304" pitchFamily="18" charset="0"/>
            </a:endParaRPr>
          </a:p>
          <a:p>
            <a:pPr marL="360000" lvl="0" indent="-360000">
              <a:buSzPct val="100000"/>
              <a:buFont typeface="+mj-lt"/>
              <a:buAutoNum type="arabicPeriod"/>
            </a:pPr>
            <a:r>
              <a:rPr lang="en-GB" sz="3500" b="1" dirty="0" smtClean="0">
                <a:solidFill>
                  <a:srgbClr val="FF0000"/>
                </a:solidFill>
                <a:ea typeface="Times New Roman" panose="02020603050405020304" pitchFamily="18" charset="0"/>
              </a:rPr>
              <a:t>More integration</a:t>
            </a:r>
            <a:r>
              <a:rPr lang="en-GB" sz="3500" dirty="0" smtClean="0">
                <a:ea typeface="Times New Roman" panose="02020603050405020304" pitchFamily="18" charset="0"/>
              </a:rPr>
              <a:t>: Consortium widened </a:t>
            </a:r>
            <a:r>
              <a:rPr lang="en-GB" sz="3500" dirty="0">
                <a:ea typeface="Times New Roman" panose="02020603050405020304" pitchFamily="18" charset="0"/>
              </a:rPr>
              <a:t>to include partners from </a:t>
            </a:r>
            <a:r>
              <a:rPr lang="en-GB" sz="3500" dirty="0" smtClean="0">
                <a:ea typeface="Times New Roman" panose="02020603050405020304" pitchFamily="18" charset="0"/>
              </a:rPr>
              <a:t>south </a:t>
            </a:r>
            <a:r>
              <a:rPr lang="en-GB" sz="3500" dirty="0">
                <a:ea typeface="Times New Roman" panose="02020603050405020304" pitchFamily="18" charset="0"/>
              </a:rPr>
              <a:t>and east of Europe. </a:t>
            </a:r>
            <a:r>
              <a:rPr lang="en-GB" sz="3500" dirty="0" smtClean="0">
                <a:ea typeface="Times New Roman" panose="02020603050405020304" pitchFamily="18" charset="0"/>
              </a:rPr>
              <a:t>41 </a:t>
            </a:r>
            <a:r>
              <a:rPr lang="en-GB" sz="3500" dirty="0">
                <a:ea typeface="Times New Roman" panose="02020603050405020304" pitchFamily="18" charset="0"/>
              </a:rPr>
              <a:t>partners, </a:t>
            </a:r>
            <a:r>
              <a:rPr lang="en-GB" sz="3500" b="1" dirty="0">
                <a:ea typeface="Times New Roman" panose="02020603050405020304" pitchFamily="18" charset="0"/>
              </a:rPr>
              <a:t>20 </a:t>
            </a:r>
            <a:r>
              <a:rPr lang="en-GB" sz="3500" b="1" dirty="0" smtClean="0">
                <a:ea typeface="Times New Roman" panose="02020603050405020304" pitchFamily="18" charset="0"/>
              </a:rPr>
              <a:t>participate </a:t>
            </a:r>
            <a:r>
              <a:rPr lang="en-GB" sz="3500" b="1" dirty="0">
                <a:ea typeface="Times New Roman" panose="02020603050405020304" pitchFamily="18" charset="0"/>
              </a:rPr>
              <a:t>for the first </a:t>
            </a:r>
            <a:r>
              <a:rPr lang="en-GB" sz="3500" b="1" dirty="0" smtClean="0">
                <a:ea typeface="Times New Roman" panose="02020603050405020304" pitchFamily="18" charset="0"/>
              </a:rPr>
              <a:t>time. Co</a:t>
            </a:r>
            <a:r>
              <a:rPr lang="en-GB" sz="3500" dirty="0" smtClean="0">
                <a:ea typeface="Times New Roman" panose="02020603050405020304" pitchFamily="18" charset="0"/>
              </a:rPr>
              <a:t>untries </a:t>
            </a:r>
            <a:r>
              <a:rPr lang="en-GB" sz="3500" dirty="0">
                <a:ea typeface="Times New Roman" panose="02020603050405020304" pitchFamily="18" charset="0"/>
              </a:rPr>
              <a:t>involved </a:t>
            </a:r>
            <a:r>
              <a:rPr lang="en-GB" sz="3500" dirty="0" smtClean="0">
                <a:ea typeface="Times New Roman" panose="02020603050405020304" pitchFamily="18" charset="0"/>
              </a:rPr>
              <a:t>from </a:t>
            </a:r>
            <a:r>
              <a:rPr lang="en-GB" sz="3500" dirty="0">
                <a:ea typeface="Times New Roman" panose="02020603050405020304" pitchFamily="18" charset="0"/>
              </a:rPr>
              <a:t>12 to 18, </a:t>
            </a:r>
            <a:r>
              <a:rPr lang="en-GB" sz="3500" dirty="0" smtClean="0">
                <a:ea typeface="Times New Roman" panose="02020603050405020304" pitchFamily="18" charset="0"/>
              </a:rPr>
              <a:t>for </a:t>
            </a:r>
            <a:r>
              <a:rPr lang="en-GB" sz="3500" dirty="0">
                <a:ea typeface="Times New Roman" panose="02020603050405020304" pitchFamily="18" charset="0"/>
              </a:rPr>
              <a:t>the first time Hungary, Latvia, Portugal, Romania, Slovakia, and Slovenia.</a:t>
            </a:r>
          </a:p>
          <a:p>
            <a:pPr marL="360000" lvl="0" indent="-360000">
              <a:buSzPct val="100000"/>
              <a:buFont typeface="+mj-lt"/>
              <a:buAutoNum type="arabicPeriod"/>
            </a:pPr>
            <a:r>
              <a:rPr lang="en-GB" sz="3500" b="1" dirty="0" smtClean="0">
                <a:solidFill>
                  <a:srgbClr val="FF0000"/>
                </a:solidFill>
                <a:ea typeface="Times New Roman" panose="02020603050405020304" pitchFamily="18" charset="0"/>
              </a:rPr>
              <a:t>More industry</a:t>
            </a:r>
            <a:r>
              <a:rPr lang="en-GB" sz="3500" b="1" dirty="0" smtClean="0">
                <a:ea typeface="Times New Roman" panose="02020603050405020304" pitchFamily="18" charset="0"/>
              </a:rPr>
              <a:t>: Industrial </a:t>
            </a:r>
            <a:r>
              <a:rPr lang="en-GB" sz="3500" b="1" dirty="0">
                <a:ea typeface="Times New Roman" panose="02020603050405020304" pitchFamily="18" charset="0"/>
              </a:rPr>
              <a:t>participation</a:t>
            </a:r>
            <a:r>
              <a:rPr lang="en-GB" sz="3500" dirty="0">
                <a:ea typeface="Times New Roman" panose="02020603050405020304" pitchFamily="18" charset="0"/>
              </a:rPr>
              <a:t> </a:t>
            </a:r>
            <a:r>
              <a:rPr lang="en-GB" sz="3500" dirty="0" smtClean="0">
                <a:ea typeface="Times New Roman" panose="02020603050405020304" pitchFamily="18" charset="0"/>
              </a:rPr>
              <a:t>increased </a:t>
            </a:r>
            <a:r>
              <a:rPr lang="en-GB" sz="3500" dirty="0">
                <a:ea typeface="Times New Roman" panose="02020603050405020304" pitchFamily="18" charset="0"/>
              </a:rPr>
              <a:t>from 2 </a:t>
            </a:r>
            <a:r>
              <a:rPr lang="en-GB" sz="3500" dirty="0" smtClean="0">
                <a:ea typeface="Times New Roman" panose="02020603050405020304" pitchFamily="18" charset="0"/>
              </a:rPr>
              <a:t>to </a:t>
            </a:r>
            <a:r>
              <a:rPr lang="en-GB" sz="3500" dirty="0">
                <a:ea typeface="Times New Roman" panose="02020603050405020304" pitchFamily="18" charset="0"/>
              </a:rPr>
              <a:t>8 </a:t>
            </a:r>
            <a:r>
              <a:rPr lang="en-GB" sz="3500" dirty="0" smtClean="0">
                <a:ea typeface="Times New Roman" panose="02020603050405020304" pitchFamily="18" charset="0"/>
              </a:rPr>
              <a:t>beneficiaries, </a:t>
            </a:r>
            <a:r>
              <a:rPr lang="en-GB" sz="3500" dirty="0">
                <a:ea typeface="Times New Roman" panose="02020603050405020304" pitchFamily="18" charset="0"/>
              </a:rPr>
              <a:t>including </a:t>
            </a:r>
            <a:r>
              <a:rPr lang="en-GB" sz="3500" dirty="0" smtClean="0">
                <a:ea typeface="Times New Roman" panose="02020603050405020304" pitchFamily="18" charset="0"/>
              </a:rPr>
              <a:t>3</a:t>
            </a:r>
            <a:r>
              <a:rPr lang="en-GB" sz="3500" b="1" dirty="0" smtClean="0">
                <a:ea typeface="Times New Roman" panose="02020603050405020304" pitchFamily="18" charset="0"/>
              </a:rPr>
              <a:t> </a:t>
            </a:r>
            <a:r>
              <a:rPr lang="en-GB" sz="3500" b="1" dirty="0">
                <a:ea typeface="Times New Roman" panose="02020603050405020304" pitchFamily="18" charset="0"/>
              </a:rPr>
              <a:t>SMEs</a:t>
            </a:r>
            <a:r>
              <a:rPr lang="en-GB" sz="3500" dirty="0">
                <a:ea typeface="Times New Roman" panose="02020603050405020304" pitchFamily="18" charset="0"/>
              </a:rPr>
              <a:t> and one industry association. </a:t>
            </a:r>
            <a:r>
              <a:rPr lang="en-GB" sz="3500" dirty="0" smtClean="0">
                <a:ea typeface="Times New Roman" panose="02020603050405020304" pitchFamily="18" charset="0"/>
              </a:rPr>
              <a:t>Role </a:t>
            </a:r>
            <a:r>
              <a:rPr lang="en-GB" sz="3500" dirty="0">
                <a:ea typeface="Times New Roman" panose="02020603050405020304" pitchFamily="18" charset="0"/>
              </a:rPr>
              <a:t>of the industrial partners changes </a:t>
            </a:r>
            <a:r>
              <a:rPr lang="en-GB" sz="3500" dirty="0" smtClean="0">
                <a:ea typeface="Times New Roman" panose="02020603050405020304" pitchFamily="18" charset="0"/>
              </a:rPr>
              <a:t>from </a:t>
            </a:r>
            <a:r>
              <a:rPr lang="en-GB" sz="3500" dirty="0">
                <a:ea typeface="Times New Roman" panose="02020603050405020304" pitchFamily="18" charset="0"/>
              </a:rPr>
              <a:t>supporting specific developments to </a:t>
            </a:r>
            <a:r>
              <a:rPr lang="en-GB" sz="3500" dirty="0" smtClean="0">
                <a:ea typeface="Times New Roman" panose="02020603050405020304" pitchFamily="18" charset="0"/>
              </a:rPr>
              <a:t>players </a:t>
            </a:r>
            <a:r>
              <a:rPr lang="en-GB" sz="3500" dirty="0">
                <a:ea typeface="Times New Roman" panose="02020603050405020304" pitchFamily="18" charset="0"/>
              </a:rPr>
              <a:t>in co-innovation activities, experts for innovation and market-pull actions, and partners for exploring applications </a:t>
            </a:r>
            <a:r>
              <a:rPr lang="en-GB" sz="3500" dirty="0" smtClean="0">
                <a:ea typeface="Times New Roman" panose="02020603050405020304" pitchFamily="18" charset="0"/>
              </a:rPr>
              <a:t>to </a:t>
            </a:r>
            <a:r>
              <a:rPr lang="en-GB" sz="3500" dirty="0">
                <a:ea typeface="Times New Roman" panose="02020603050405020304" pitchFamily="18" charset="0"/>
              </a:rPr>
              <a:t>society.</a:t>
            </a:r>
          </a:p>
          <a:p>
            <a:pPr marL="360000" lvl="0" indent="-360000">
              <a:buSzPct val="100000"/>
              <a:buFont typeface="+mj-lt"/>
              <a:buAutoNum type="arabicPeriod"/>
            </a:pPr>
            <a:r>
              <a:rPr lang="en-GB" sz="3500" b="1" dirty="0" smtClean="0">
                <a:solidFill>
                  <a:srgbClr val="FF0000"/>
                </a:solidFill>
                <a:ea typeface="Times New Roman" panose="02020603050405020304" pitchFamily="18" charset="0"/>
              </a:rPr>
              <a:t>More innovation</a:t>
            </a:r>
            <a:r>
              <a:rPr lang="en-GB" sz="3500" dirty="0" smtClean="0">
                <a:ea typeface="Times New Roman" panose="02020603050405020304" pitchFamily="18" charset="0"/>
              </a:rPr>
              <a:t>: </a:t>
            </a:r>
            <a:r>
              <a:rPr lang="en-GB" sz="3500" b="1" dirty="0" smtClean="0">
                <a:ea typeface="Times New Roman" panose="02020603050405020304" pitchFamily="18" charset="0"/>
              </a:rPr>
              <a:t>focus </a:t>
            </a:r>
            <a:r>
              <a:rPr lang="en-GB" sz="3500" b="1" dirty="0">
                <a:ea typeface="Times New Roman" panose="02020603050405020304" pitchFamily="18" charset="0"/>
              </a:rPr>
              <a:t>on innovation</a:t>
            </a:r>
            <a:r>
              <a:rPr lang="en-GB" sz="3500" dirty="0">
                <a:ea typeface="Times New Roman" panose="02020603050405020304" pitchFamily="18" charset="0"/>
              </a:rPr>
              <a:t> </a:t>
            </a:r>
            <a:r>
              <a:rPr lang="en-GB" sz="3500" dirty="0" smtClean="0">
                <a:ea typeface="Times New Roman" panose="02020603050405020304" pitchFamily="18" charset="0"/>
              </a:rPr>
              <a:t>with </a:t>
            </a:r>
            <a:r>
              <a:rPr lang="en-GB" sz="3500" dirty="0">
                <a:ea typeface="Times New Roman" panose="02020603050405020304" pitchFamily="18" charset="0"/>
              </a:rPr>
              <a:t>identification of innovative </a:t>
            </a:r>
            <a:r>
              <a:rPr lang="en-GB" sz="3500" dirty="0" smtClean="0">
                <a:ea typeface="Times New Roman" panose="02020603050405020304" pitchFamily="18" charset="0"/>
              </a:rPr>
              <a:t>technologies, co-innovation </a:t>
            </a:r>
            <a:r>
              <a:rPr lang="en-GB" sz="3500" dirty="0">
                <a:ea typeface="Times New Roman" panose="02020603050405020304" pitchFamily="18" charset="0"/>
              </a:rPr>
              <a:t>programmes with </a:t>
            </a:r>
            <a:r>
              <a:rPr lang="en-GB" sz="3500" dirty="0" smtClean="0">
                <a:ea typeface="Times New Roman" panose="02020603050405020304" pitchFamily="18" charset="0"/>
              </a:rPr>
              <a:t>industry, and demonstration </a:t>
            </a:r>
            <a:r>
              <a:rPr lang="en-GB" sz="3500" dirty="0">
                <a:ea typeface="Times New Roman" panose="02020603050405020304" pitchFamily="18" charset="0"/>
              </a:rPr>
              <a:t>of novel accelerator technologies </a:t>
            </a:r>
            <a:r>
              <a:rPr lang="en-GB" sz="3500" dirty="0" smtClean="0">
                <a:ea typeface="Times New Roman" panose="02020603050405020304" pitchFamily="18" charset="0"/>
              </a:rPr>
              <a:t>for </a:t>
            </a:r>
            <a:r>
              <a:rPr lang="en-GB" sz="3500" dirty="0">
                <a:ea typeface="Times New Roman" panose="02020603050405020304" pitchFamily="18" charset="0"/>
              </a:rPr>
              <a:t>industrial or societal applications via the new Proof-of-Concept fund.</a:t>
            </a:r>
          </a:p>
          <a:p>
            <a:pPr marL="360000" lvl="0" indent="-360000">
              <a:buSzPct val="100000"/>
              <a:buFont typeface="+mj-lt"/>
              <a:buAutoNum type="arabicPeriod"/>
            </a:pPr>
            <a:r>
              <a:rPr lang="en-GB" sz="3500" b="1" dirty="0" smtClean="0">
                <a:solidFill>
                  <a:srgbClr val="FF0000"/>
                </a:solidFill>
                <a:ea typeface="Times New Roman" panose="02020603050405020304" pitchFamily="18" charset="0"/>
              </a:rPr>
              <a:t>More society</a:t>
            </a:r>
            <a:r>
              <a:rPr lang="en-GB" sz="3500" dirty="0" smtClean="0">
                <a:ea typeface="Times New Roman" panose="02020603050405020304" pitchFamily="18" charset="0"/>
              </a:rPr>
              <a:t>: </a:t>
            </a:r>
            <a:r>
              <a:rPr lang="en-GB" sz="3500" b="1" dirty="0" smtClean="0">
                <a:ea typeface="Times New Roman" panose="02020603050405020304" pitchFamily="18" charset="0"/>
              </a:rPr>
              <a:t>benefits </a:t>
            </a:r>
            <a:r>
              <a:rPr lang="en-GB" sz="3500" b="1" dirty="0">
                <a:ea typeface="Times New Roman" panose="02020603050405020304" pitchFamily="18" charset="0"/>
              </a:rPr>
              <a:t>to European society</a:t>
            </a:r>
            <a:r>
              <a:rPr lang="en-GB" sz="3500" dirty="0">
                <a:ea typeface="Times New Roman" panose="02020603050405020304" pitchFamily="18" charset="0"/>
              </a:rPr>
              <a:t> </a:t>
            </a:r>
            <a:r>
              <a:rPr lang="en-GB" sz="3500" dirty="0" smtClean="0">
                <a:ea typeface="Times New Roman" panose="02020603050405020304" pitchFamily="18" charset="0"/>
              </a:rPr>
              <a:t>via </a:t>
            </a:r>
            <a:r>
              <a:rPr lang="en-GB" sz="3500" dirty="0">
                <a:ea typeface="Times New Roman" panose="02020603050405020304" pitchFamily="18" charset="0"/>
              </a:rPr>
              <a:t>training of </a:t>
            </a:r>
            <a:r>
              <a:rPr lang="en-GB" sz="3500" dirty="0" smtClean="0">
                <a:ea typeface="Times New Roman" panose="02020603050405020304" pitchFamily="18" charset="0"/>
              </a:rPr>
              <a:t>researchers</a:t>
            </a:r>
            <a:r>
              <a:rPr lang="en-GB" sz="3500" dirty="0">
                <a:ea typeface="Times New Roman" panose="02020603050405020304" pitchFamily="18" charset="0"/>
              </a:rPr>
              <a:t>, support for accelerators </a:t>
            </a:r>
            <a:r>
              <a:rPr lang="en-GB" sz="3500" dirty="0" smtClean="0">
                <a:ea typeface="Times New Roman" panose="02020603050405020304" pitchFamily="18" charset="0"/>
              </a:rPr>
              <a:t>for </a:t>
            </a:r>
            <a:r>
              <a:rPr lang="en-GB" sz="3500" dirty="0">
                <a:ea typeface="Times New Roman" panose="02020603050405020304" pitchFamily="18" charset="0"/>
              </a:rPr>
              <a:t>medicine, industry and the environment, </a:t>
            </a:r>
            <a:r>
              <a:rPr lang="en-GB" sz="3500" dirty="0" smtClean="0">
                <a:ea typeface="Times New Roman" panose="02020603050405020304" pitchFamily="18" charset="0"/>
              </a:rPr>
              <a:t>development </a:t>
            </a:r>
            <a:r>
              <a:rPr lang="en-GB" sz="3500" dirty="0">
                <a:ea typeface="Times New Roman" panose="02020603050405020304" pitchFamily="18" charset="0"/>
              </a:rPr>
              <a:t>of advanced accelerator </a:t>
            </a:r>
            <a:r>
              <a:rPr lang="en-GB" sz="3500" dirty="0" smtClean="0">
                <a:ea typeface="Times New Roman" panose="02020603050405020304" pitchFamily="18" charset="0"/>
              </a:rPr>
              <a:t>technologies.</a:t>
            </a:r>
            <a:endParaRPr lang="en-GB" sz="3500" dirty="0"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73393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The four ARIES </a:t>
            </a:r>
            <a:r>
              <a:rPr lang="fr-CH" dirty="0" err="1" smtClean="0"/>
              <a:t>pillars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To edit /remove footer: Insert -&gt; Header &amp; Footer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8</a:t>
            </a:fld>
            <a:endParaRPr lang="en-GB"/>
          </a:p>
        </p:txBody>
      </p:sp>
      <p:sp>
        <p:nvSpPr>
          <p:cNvPr id="6" name="Rounded Rectangle 5"/>
          <p:cNvSpPr/>
          <p:nvPr/>
        </p:nvSpPr>
        <p:spPr>
          <a:xfrm>
            <a:off x="2452048" y="950228"/>
            <a:ext cx="2001520" cy="2057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sz="2400" dirty="0" smtClean="0"/>
          </a:p>
          <a:p>
            <a:pPr algn="ctr"/>
            <a:endParaRPr lang="fr-CH" sz="2400" dirty="0"/>
          </a:p>
          <a:p>
            <a:pPr algn="ctr"/>
            <a:endParaRPr lang="fr-CH" sz="2400" dirty="0" smtClean="0"/>
          </a:p>
          <a:p>
            <a:pPr algn="ctr"/>
            <a:r>
              <a:rPr lang="fr-CH" sz="2400" dirty="0" err="1" smtClean="0"/>
              <a:t>access</a:t>
            </a:r>
            <a:endParaRPr lang="en-GB" sz="2400" dirty="0"/>
          </a:p>
        </p:txBody>
      </p:sp>
      <p:sp>
        <p:nvSpPr>
          <p:cNvPr id="7" name="Rounded Rectangle 6"/>
          <p:cNvSpPr/>
          <p:nvPr/>
        </p:nvSpPr>
        <p:spPr>
          <a:xfrm>
            <a:off x="4555168" y="950228"/>
            <a:ext cx="2037080" cy="2057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sz="2400" dirty="0" smtClean="0"/>
          </a:p>
          <a:p>
            <a:pPr algn="ctr"/>
            <a:endParaRPr lang="fr-CH" sz="2400" dirty="0"/>
          </a:p>
          <a:p>
            <a:pPr algn="ctr"/>
            <a:endParaRPr lang="fr-CH" sz="2400" dirty="0" smtClean="0"/>
          </a:p>
          <a:p>
            <a:pPr algn="ctr"/>
            <a:r>
              <a:rPr lang="fr-CH" sz="2400" dirty="0" smtClean="0"/>
              <a:t>innovation</a:t>
            </a:r>
            <a:endParaRPr lang="en-GB" sz="2400" dirty="0"/>
          </a:p>
        </p:txBody>
      </p:sp>
      <p:sp>
        <p:nvSpPr>
          <p:cNvPr id="8" name="Rounded Rectangle 7"/>
          <p:cNvSpPr/>
          <p:nvPr/>
        </p:nvSpPr>
        <p:spPr>
          <a:xfrm>
            <a:off x="6688768" y="950228"/>
            <a:ext cx="2057400" cy="2057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sz="2400" dirty="0" smtClean="0"/>
          </a:p>
          <a:p>
            <a:pPr algn="ctr"/>
            <a:endParaRPr lang="fr-CH" sz="2400" dirty="0"/>
          </a:p>
          <a:p>
            <a:pPr algn="ctr"/>
            <a:endParaRPr lang="fr-CH" sz="2400" dirty="0" smtClean="0"/>
          </a:p>
          <a:p>
            <a:pPr algn="ctr"/>
            <a:r>
              <a:rPr lang="fr-CH" sz="2400" dirty="0" err="1" smtClean="0"/>
              <a:t>sustainability</a:t>
            </a:r>
            <a:endParaRPr lang="en-GB" sz="2400" dirty="0"/>
          </a:p>
        </p:txBody>
      </p:sp>
      <p:sp>
        <p:nvSpPr>
          <p:cNvPr id="9" name="Rounded Rectangle 8"/>
          <p:cNvSpPr/>
          <p:nvPr/>
        </p:nvSpPr>
        <p:spPr>
          <a:xfrm>
            <a:off x="323528" y="950228"/>
            <a:ext cx="2001520" cy="2057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sz="2400" dirty="0" smtClean="0"/>
          </a:p>
          <a:p>
            <a:pPr algn="ctr"/>
            <a:endParaRPr lang="fr-CH" sz="2400" dirty="0"/>
          </a:p>
          <a:p>
            <a:pPr algn="ctr"/>
            <a:endParaRPr lang="fr-CH" sz="2400" dirty="0" smtClean="0"/>
          </a:p>
          <a:p>
            <a:pPr algn="ctr"/>
            <a:r>
              <a:rPr lang="fr-CH" sz="2400" dirty="0" smtClean="0"/>
              <a:t>excellence</a:t>
            </a:r>
            <a:endParaRPr lang="en-GB" sz="2400" dirty="0"/>
          </a:p>
        </p:txBody>
      </p:sp>
      <p:sp>
        <p:nvSpPr>
          <p:cNvPr id="10" name="TextBox 9"/>
          <p:cNvSpPr txBox="1"/>
          <p:nvPr/>
        </p:nvSpPr>
        <p:spPr>
          <a:xfrm>
            <a:off x="328608" y="3119805"/>
            <a:ext cx="1981200" cy="295465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spcBef>
                <a:spcPts val="1200"/>
              </a:spcBef>
            </a:pPr>
            <a:r>
              <a:rPr lang="en-US" sz="1600" dirty="0" smtClean="0"/>
              <a:t>Develop </a:t>
            </a:r>
            <a:r>
              <a:rPr lang="en-US" sz="1600" b="1" dirty="0" smtClean="0"/>
              <a:t>key accelerator  technologies </a:t>
            </a:r>
            <a:r>
              <a:rPr lang="en-US" sz="1600" dirty="0" smtClean="0"/>
              <a:t>to make more performant, affordable, reliable and sustainable the present and future accelerators</a:t>
            </a:r>
          </a:p>
          <a:p>
            <a:pPr>
              <a:spcBef>
                <a:spcPts val="1200"/>
              </a:spcBef>
            </a:pPr>
            <a:r>
              <a:rPr lang="en-US" sz="1600" dirty="0" smtClean="0"/>
              <a:t>Improve the European </a:t>
            </a:r>
            <a:r>
              <a:rPr lang="en-US" sz="1600" b="1" dirty="0" smtClean="0"/>
              <a:t>accelerator infrastructure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2436808" y="3119805"/>
            <a:ext cx="1981200" cy="295465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spcBef>
                <a:spcPts val="1200"/>
              </a:spcBef>
            </a:pPr>
            <a:r>
              <a:rPr lang="en-US" sz="1600" dirty="0" smtClean="0"/>
              <a:t>New scheme of Transnational Access opening </a:t>
            </a:r>
            <a:r>
              <a:rPr lang="en-US" sz="1600" b="1" dirty="0" smtClean="0"/>
              <a:t>14 accelerator test facilities </a:t>
            </a:r>
          </a:p>
          <a:p>
            <a:pPr>
              <a:spcBef>
                <a:spcPts val="1200"/>
              </a:spcBef>
            </a:pPr>
            <a:r>
              <a:rPr lang="en-US" sz="1600" b="1" dirty="0" smtClean="0"/>
              <a:t>Enlarged consortium </a:t>
            </a:r>
            <a:r>
              <a:rPr lang="en-US" sz="1600" dirty="0" smtClean="0"/>
              <a:t>with </a:t>
            </a:r>
            <a:r>
              <a:rPr lang="en-US" sz="1600" b="1" dirty="0" smtClean="0"/>
              <a:t>20 new partners </a:t>
            </a:r>
            <a:r>
              <a:rPr lang="en-US" sz="1600" dirty="0" smtClean="0"/>
              <a:t>in accelerator projects and </a:t>
            </a:r>
            <a:r>
              <a:rPr lang="en-US" sz="1600" b="1" dirty="0" smtClean="0"/>
              <a:t>6 new countries</a:t>
            </a:r>
            <a:r>
              <a:rPr lang="en-US" sz="1600" dirty="0" smtClean="0"/>
              <a:t> in the East and South of Europe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611048" y="3119805"/>
            <a:ext cx="1981200" cy="295465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n-US" sz="1600" dirty="0" smtClean="0"/>
              <a:t>Enhanced </a:t>
            </a:r>
            <a:r>
              <a:rPr lang="en-US" sz="1600" b="1" dirty="0" smtClean="0"/>
              <a:t>industrial participation </a:t>
            </a:r>
            <a:r>
              <a:rPr lang="en-US" sz="1600" dirty="0" smtClean="0"/>
              <a:t>(7 industries and 1 association)</a:t>
            </a:r>
          </a:p>
          <a:p>
            <a:pPr>
              <a:spcBef>
                <a:spcPts val="600"/>
              </a:spcBef>
            </a:pPr>
            <a:r>
              <a:rPr lang="en-US" sz="1600" dirty="0" smtClean="0"/>
              <a:t>3 new </a:t>
            </a:r>
            <a:r>
              <a:rPr lang="en-US" sz="1600" b="1" dirty="0" smtClean="0"/>
              <a:t>co-innovation programmes </a:t>
            </a:r>
            <a:r>
              <a:rPr lang="en-US" sz="1600" dirty="0" smtClean="0"/>
              <a:t>with industry</a:t>
            </a:r>
          </a:p>
          <a:p>
            <a:pPr>
              <a:spcBef>
                <a:spcPts val="600"/>
              </a:spcBef>
            </a:pPr>
            <a:r>
              <a:rPr lang="en-US" sz="1600" dirty="0" smtClean="0"/>
              <a:t>Development of </a:t>
            </a:r>
            <a:r>
              <a:rPr lang="en-US" sz="1600" b="1" dirty="0" smtClean="0"/>
              <a:t>societal applications </a:t>
            </a:r>
            <a:r>
              <a:rPr lang="en-US" sz="1600" dirty="0" smtClean="0"/>
              <a:t>(medicine, industry, environment)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6792215" y="3119805"/>
            <a:ext cx="1981200" cy="295465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spcBef>
                <a:spcPts val="1200"/>
              </a:spcBef>
            </a:pPr>
            <a:r>
              <a:rPr lang="en-US" sz="1600" dirty="0" smtClean="0"/>
              <a:t>Joint programme with TIARA to develop a </a:t>
            </a:r>
            <a:r>
              <a:rPr lang="en-US" sz="1600" b="1" dirty="0" smtClean="0"/>
              <a:t>model for sustainable accelerator science </a:t>
            </a:r>
            <a:r>
              <a:rPr lang="en-US" sz="1600" dirty="0" smtClean="0"/>
              <a:t>in Europe</a:t>
            </a:r>
          </a:p>
          <a:p>
            <a:pPr>
              <a:spcBef>
                <a:spcPts val="1200"/>
              </a:spcBef>
            </a:pPr>
            <a:r>
              <a:rPr lang="en-US" sz="1600" b="1" dirty="0" smtClean="0"/>
              <a:t>Training programme </a:t>
            </a:r>
            <a:r>
              <a:rPr lang="en-US" sz="1600" dirty="0" smtClean="0"/>
              <a:t>for the new generations of accelerator scientists and engineers</a:t>
            </a: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73780" y="1062405"/>
            <a:ext cx="1255736" cy="1255736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652095" y="1141805"/>
            <a:ext cx="1590653" cy="1176336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4905" y="1141804"/>
            <a:ext cx="1539811" cy="1184932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010860" y="1062405"/>
            <a:ext cx="1390421" cy="12956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4546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z="4400" dirty="0" smtClean="0"/>
              <a:t>The ARIES </a:t>
            </a:r>
            <a:r>
              <a:rPr lang="fr-CH" sz="4400" dirty="0" err="1"/>
              <a:t>m</a:t>
            </a:r>
            <a:r>
              <a:rPr lang="fr-CH" sz="4400" dirty="0" err="1" smtClean="0"/>
              <a:t>agic</a:t>
            </a:r>
            <a:r>
              <a:rPr lang="fr-CH" sz="4400" dirty="0" smtClean="0"/>
              <a:t> formula</a:t>
            </a:r>
            <a:endParaRPr lang="en-GB" sz="4400" dirty="0"/>
          </a:p>
        </p:txBody>
      </p:sp>
      <p:sp>
        <p:nvSpPr>
          <p:cNvPr id="6" name="Oval 5"/>
          <p:cNvSpPr/>
          <p:nvPr/>
        </p:nvSpPr>
        <p:spPr>
          <a:xfrm>
            <a:off x="2483646" y="3167410"/>
            <a:ext cx="2140341" cy="142075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600" i="1" dirty="0" smtClean="0"/>
              <a:t>LABORATORIES: Infrastructure, </a:t>
            </a:r>
            <a:r>
              <a:rPr lang="fr-CH" sz="1600" i="1" dirty="0" err="1" smtClean="0"/>
              <a:t>experience</a:t>
            </a:r>
            <a:endParaRPr lang="en-US" sz="1600" i="1" dirty="0"/>
          </a:p>
        </p:txBody>
      </p:sp>
      <p:sp>
        <p:nvSpPr>
          <p:cNvPr id="7" name="Oval 6"/>
          <p:cNvSpPr/>
          <p:nvPr/>
        </p:nvSpPr>
        <p:spPr>
          <a:xfrm>
            <a:off x="4388897" y="3167410"/>
            <a:ext cx="1944033" cy="1383723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600" i="1" dirty="0" smtClean="0"/>
              <a:t>UNIVERSITIES:</a:t>
            </a:r>
          </a:p>
          <a:p>
            <a:pPr algn="ctr"/>
            <a:r>
              <a:rPr lang="fr-CH" sz="1600" i="1" dirty="0" err="1" smtClean="0"/>
              <a:t>Intellectual</a:t>
            </a:r>
            <a:r>
              <a:rPr lang="fr-CH" sz="1600" i="1" dirty="0" smtClean="0"/>
              <a:t> </a:t>
            </a:r>
            <a:r>
              <a:rPr lang="fr-CH" sz="1600" i="1" dirty="0" err="1" smtClean="0"/>
              <a:t>potential</a:t>
            </a:r>
            <a:r>
              <a:rPr lang="fr-CH" sz="1600" i="1" dirty="0" smtClean="0"/>
              <a:t>, </a:t>
            </a:r>
            <a:r>
              <a:rPr lang="fr-CH" sz="1600" i="1" dirty="0" err="1" smtClean="0"/>
              <a:t>creativity</a:t>
            </a:r>
            <a:r>
              <a:rPr lang="fr-CH" sz="1600" i="1" dirty="0" smtClean="0"/>
              <a:t> </a:t>
            </a:r>
            <a:endParaRPr lang="en-US" sz="1600" i="1" dirty="0"/>
          </a:p>
        </p:txBody>
      </p:sp>
      <p:sp>
        <p:nvSpPr>
          <p:cNvPr id="8" name="Oval 7"/>
          <p:cNvSpPr/>
          <p:nvPr/>
        </p:nvSpPr>
        <p:spPr>
          <a:xfrm>
            <a:off x="3520521" y="4304301"/>
            <a:ext cx="1882158" cy="1287892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600" i="1" dirty="0" smtClean="0"/>
              <a:t>INDUSTRY: Focus, </a:t>
            </a:r>
            <a:r>
              <a:rPr lang="fr-CH" sz="1600" i="1" dirty="0" err="1" smtClean="0"/>
              <a:t>market</a:t>
            </a:r>
            <a:r>
              <a:rPr lang="fr-CH" sz="1600" i="1" dirty="0" smtClean="0"/>
              <a:t> </a:t>
            </a:r>
            <a:r>
              <a:rPr lang="fr-CH" sz="1600" i="1" dirty="0" err="1" smtClean="0"/>
              <a:t>experience</a:t>
            </a:r>
            <a:r>
              <a:rPr lang="fr-CH" sz="1600" i="1" dirty="0" smtClean="0"/>
              <a:t>, </a:t>
            </a:r>
            <a:r>
              <a:rPr lang="fr-CH" sz="1600" i="1" dirty="0" err="1" smtClean="0"/>
              <a:t>effectiveness</a:t>
            </a:r>
            <a:endParaRPr lang="en-US" sz="1600" i="1" dirty="0"/>
          </a:p>
        </p:txBody>
      </p:sp>
      <p:sp>
        <p:nvSpPr>
          <p:cNvPr id="4" name="Circular Arrow 3"/>
          <p:cNvSpPr/>
          <p:nvPr/>
        </p:nvSpPr>
        <p:spPr>
          <a:xfrm>
            <a:off x="4135013" y="3838878"/>
            <a:ext cx="653173" cy="692146"/>
          </a:xfrm>
          <a:prstGeom prst="circularArrow">
            <a:avLst>
              <a:gd name="adj1" fmla="val 12500"/>
              <a:gd name="adj2" fmla="val 1142319"/>
              <a:gd name="adj3" fmla="val 20457681"/>
              <a:gd name="adj4" fmla="val 1974210"/>
              <a:gd name="adj5" fmla="val 12878"/>
            </a:avLst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028938"/>
            <a:ext cx="8229600" cy="1679982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fr-CH" dirty="0" err="1" smtClean="0"/>
              <a:t>Joining</a:t>
            </a:r>
            <a:r>
              <a:rPr lang="fr-CH" dirty="0" smtClean="0"/>
              <a:t> </a:t>
            </a:r>
            <a:r>
              <a:rPr lang="fr-CH" dirty="0" err="1" smtClean="0"/>
              <a:t>together</a:t>
            </a:r>
            <a:r>
              <a:rPr lang="fr-CH" dirty="0" smtClean="0"/>
              <a:t> </a:t>
            </a:r>
            <a:r>
              <a:rPr lang="fr-CH" dirty="0" err="1" smtClean="0"/>
              <a:t>accelerator</a:t>
            </a:r>
            <a:r>
              <a:rPr lang="fr-CH" dirty="0" smtClean="0"/>
              <a:t> </a:t>
            </a:r>
            <a:r>
              <a:rPr lang="fr-CH" dirty="0" err="1" smtClean="0"/>
              <a:t>laboratories</a:t>
            </a:r>
            <a:r>
              <a:rPr lang="fr-CH" dirty="0" smtClean="0"/>
              <a:t>, </a:t>
            </a:r>
            <a:r>
              <a:rPr lang="fr-CH" dirty="0" err="1" smtClean="0"/>
              <a:t>universities</a:t>
            </a:r>
            <a:r>
              <a:rPr lang="fr-CH" dirty="0" smtClean="0"/>
              <a:t> and industries on a set of </a:t>
            </a:r>
            <a:r>
              <a:rPr lang="fr-CH" dirty="0" err="1" smtClean="0"/>
              <a:t>common</a:t>
            </a:r>
            <a:r>
              <a:rPr lang="fr-CH" dirty="0" smtClean="0"/>
              <a:t> goals.</a:t>
            </a:r>
          </a:p>
          <a:p>
            <a:pPr marL="0" indent="0">
              <a:buNone/>
            </a:pPr>
            <a:r>
              <a:rPr lang="fr-CH" dirty="0" smtClean="0"/>
              <a:t>EuCARD and EuCARD2 have </a:t>
            </a:r>
            <a:r>
              <a:rPr lang="fr-CH" dirty="0" err="1" smtClean="0"/>
              <a:t>progressed</a:t>
            </a:r>
            <a:r>
              <a:rPr lang="fr-CH" dirty="0" smtClean="0"/>
              <a:t> in the </a:t>
            </a:r>
            <a:r>
              <a:rPr lang="fr-CH" dirty="0" err="1" smtClean="0"/>
              <a:t>integration</a:t>
            </a:r>
            <a:r>
              <a:rPr lang="fr-CH" dirty="0" smtClean="0"/>
              <a:t> of </a:t>
            </a:r>
            <a:r>
              <a:rPr lang="fr-CH" dirty="0" err="1" smtClean="0"/>
              <a:t>universities</a:t>
            </a:r>
            <a:r>
              <a:rPr lang="fr-CH" dirty="0" smtClean="0"/>
              <a:t> and </a:t>
            </a:r>
            <a:r>
              <a:rPr lang="fr-CH" dirty="0" err="1" smtClean="0"/>
              <a:t>laboratories</a:t>
            </a:r>
            <a:r>
              <a:rPr lang="fr-CH" dirty="0" smtClean="0"/>
              <a:t>, ARIES </a:t>
            </a:r>
            <a:r>
              <a:rPr lang="fr-CH" dirty="0" err="1" smtClean="0"/>
              <a:t>now</a:t>
            </a:r>
            <a:r>
              <a:rPr lang="fr-CH" dirty="0" smtClean="0"/>
              <a:t> </a:t>
            </a:r>
            <a:r>
              <a:rPr lang="fr-CH" dirty="0" err="1" smtClean="0"/>
              <a:t>wants</a:t>
            </a:r>
            <a:r>
              <a:rPr lang="fr-CH" dirty="0" smtClean="0"/>
              <a:t> to </a:t>
            </a:r>
            <a:r>
              <a:rPr lang="fr-CH" dirty="0" err="1" smtClean="0"/>
              <a:t>include</a:t>
            </a:r>
            <a:r>
              <a:rPr lang="fr-CH" dirty="0" smtClean="0"/>
              <a:t> </a:t>
            </a:r>
            <a:r>
              <a:rPr lang="fr-CH" dirty="0" err="1" smtClean="0"/>
              <a:t>industry</a:t>
            </a:r>
            <a:r>
              <a:rPr lang="fr-CH" dirty="0" smtClean="0"/>
              <a:t> in the </a:t>
            </a:r>
            <a:r>
              <a:rPr lang="fr-CH" dirty="0" err="1" smtClean="0"/>
              <a:t>integration</a:t>
            </a:r>
            <a:r>
              <a:rPr lang="fr-CH" dirty="0" smtClean="0"/>
              <a:t> of the </a:t>
            </a:r>
            <a:r>
              <a:rPr lang="fr-CH" dirty="0" err="1" smtClean="0"/>
              <a:t>accelerator</a:t>
            </a:r>
            <a:r>
              <a:rPr lang="fr-CH" dirty="0" smtClean="0"/>
              <a:t> </a:t>
            </a:r>
            <a:r>
              <a:rPr lang="fr-CH" dirty="0" err="1" smtClean="0"/>
              <a:t>research</a:t>
            </a:r>
            <a:r>
              <a:rPr lang="fr-CH" dirty="0" smtClean="0"/>
              <a:t> area.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01965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HLU-Pres-test01.thmx</Template>
  <TotalTime>5489</TotalTime>
  <Words>1981</Words>
  <Application>Microsoft Office PowerPoint</Application>
  <PresentationFormat>On-screen Show (4:3)</PresentationFormat>
  <Paragraphs>216</Paragraphs>
  <Slides>20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20</vt:i4>
      </vt:variant>
    </vt:vector>
  </HeadingPairs>
  <TitlesOfParts>
    <vt:vector size="27" baseType="lpstr">
      <vt:lpstr>Arial</vt:lpstr>
      <vt:lpstr>Book Antiqua</vt:lpstr>
      <vt:lpstr>Calibri</vt:lpstr>
      <vt:lpstr>Times New Roman</vt:lpstr>
      <vt:lpstr>Wingdings</vt:lpstr>
      <vt:lpstr>Thème Office</vt:lpstr>
      <vt:lpstr>Thème Office</vt:lpstr>
      <vt:lpstr>PowerPoint Presentation</vt:lpstr>
      <vt:lpstr>Accelerator Science in the XXI Century</vt:lpstr>
      <vt:lpstr>A successful technology, but…</vt:lpstr>
      <vt:lpstr>Accelerators in transition</vt:lpstr>
      <vt:lpstr>The role of ARIES</vt:lpstr>
      <vt:lpstr>EU support to particle accelerator R&amp;D</vt:lpstr>
      <vt:lpstr>Novelty and added value of ARIES</vt:lpstr>
      <vt:lpstr>The four ARIES pillars</vt:lpstr>
      <vt:lpstr>The ARIES magic formula</vt:lpstr>
      <vt:lpstr>ARIES Structure</vt:lpstr>
      <vt:lpstr>ARIES Tasks, Budgets, Partners</vt:lpstr>
      <vt:lpstr>ARIES Key Figures</vt:lpstr>
      <vt:lpstr>Innovation Strategy</vt:lpstr>
      <vt:lpstr>Transnational Access</vt:lpstr>
      <vt:lpstr>The community</vt:lpstr>
      <vt:lpstr>A European project in a nutshell</vt:lpstr>
      <vt:lpstr>ARIES Governance</vt:lpstr>
      <vt:lpstr>Deliverables and Reporting</vt:lpstr>
      <vt:lpstr>Joining ARIES on the new web site</vt:lpstr>
      <vt:lpstr>CONCLUSION</vt:lpstr>
    </vt:vector>
  </TitlesOfParts>
  <Company>APO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André-Pierre OLIVIER</dc:creator>
  <cp:lastModifiedBy>Maurizio Vretenar</cp:lastModifiedBy>
  <cp:revision>100</cp:revision>
  <dcterms:created xsi:type="dcterms:W3CDTF">2017-04-26T09:15:49Z</dcterms:created>
  <dcterms:modified xsi:type="dcterms:W3CDTF">2017-05-03T16:50:43Z</dcterms:modified>
</cp:coreProperties>
</file>