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9"/>
  </p:notesMasterIdLst>
  <p:handoutMasterIdLst>
    <p:handoutMasterId r:id="rId20"/>
  </p:handoutMasterIdLst>
  <p:sldIdLst>
    <p:sldId id="287" r:id="rId4"/>
    <p:sldId id="279" r:id="rId5"/>
    <p:sldId id="288" r:id="rId6"/>
    <p:sldId id="289" r:id="rId7"/>
    <p:sldId id="293" r:id="rId8"/>
    <p:sldId id="294" r:id="rId9"/>
    <p:sldId id="295" r:id="rId10"/>
    <p:sldId id="290" r:id="rId11"/>
    <p:sldId id="296" r:id="rId12"/>
    <p:sldId id="297" r:id="rId13"/>
    <p:sldId id="299" r:id="rId14"/>
    <p:sldId id="300" r:id="rId15"/>
    <p:sldId id="301" r:id="rId16"/>
    <p:sldId id="302" r:id="rId17"/>
    <p:sldId id="303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>
        <p:scale>
          <a:sx n="99" d="100"/>
          <a:sy n="99" d="100"/>
        </p:scale>
        <p:origin x="-320" y="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02/05/17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80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02/05/17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978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Marta Bajko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gif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1083374"/>
          </a:xfrm>
        </p:spPr>
        <p:txBody>
          <a:bodyPr/>
          <a:lstStyle/>
          <a:p>
            <a:r>
              <a:rPr lang="en-GB" dirty="0"/>
              <a:t>ACCESS to magnet testing facilities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Marta Bajko CERN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ARIES KICK OFF/GENEVA/ May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9" name="Titre 7"/>
          <p:cNvSpPr txBox="1">
            <a:spLocks/>
          </p:cNvSpPr>
          <p:nvPr/>
        </p:nvSpPr>
        <p:spPr>
          <a:xfrm>
            <a:off x="179512" y="180000"/>
            <a:ext cx="8964488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MAGNET TEST STANDS LAYOUT @ GERSEMI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12345" y="1340768"/>
            <a:ext cx="259643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 building </a:t>
            </a:r>
            <a:r>
              <a:rPr lang="en-GB" dirty="0"/>
              <a:t>of </a:t>
            </a:r>
            <a:r>
              <a:rPr lang="en-GB" b="1" dirty="0" smtClean="0"/>
              <a:t>11</a:t>
            </a:r>
            <a:r>
              <a:rPr lang="en-GB" b="1" dirty="0" smtClean="0"/>
              <a:t>00 </a:t>
            </a:r>
            <a:r>
              <a:rPr lang="en-GB" b="1" dirty="0"/>
              <a:t>m</a:t>
            </a:r>
            <a:r>
              <a:rPr lang="en-GB" b="1" baseline="30000" dirty="0"/>
              <a:t>2</a:t>
            </a:r>
            <a:r>
              <a:rPr lang="en-GB" b="1" dirty="0"/>
              <a:t> </a:t>
            </a:r>
            <a:r>
              <a:rPr lang="en-GB" dirty="0" smtClean="0"/>
              <a:t>hosts a vertical cryostat for 1.8 K and 4.2 K operation with currents up to 2 kA. </a:t>
            </a:r>
            <a:endParaRPr lang="en-GB" dirty="0"/>
          </a:p>
          <a:p>
            <a:pPr algn="ctr"/>
            <a:endParaRPr lang="en-US" dirty="0"/>
          </a:p>
        </p:txBody>
      </p:sp>
      <p:pic>
        <p:nvPicPr>
          <p:cNvPr id="15" name="Picture 2" descr="C:\Users\ruber\Documents\Work\20160613\VertCryo Assembly 31Jan2016_Pag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6" t="5589" r="20829" b="24405"/>
          <a:stretch/>
        </p:blipFill>
        <p:spPr bwMode="auto">
          <a:xfrm>
            <a:off x="441746" y="2924944"/>
            <a:ext cx="1417101" cy="255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25"/>
          <a:stretch/>
        </p:blipFill>
        <p:spPr>
          <a:xfrm>
            <a:off x="2771800" y="1766640"/>
            <a:ext cx="6038904" cy="3911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2783" y="5418844"/>
            <a:ext cx="316909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useful diameter = 1.0 m</a:t>
            </a:r>
          </a:p>
          <a:p>
            <a:r>
              <a:rPr lang="en-US" sz="1600" dirty="0"/>
              <a:t>useful length in 1.9 K bath = 2.1 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0369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88640"/>
            <a:ext cx="8991600" cy="561974"/>
          </a:xfrm>
        </p:spPr>
        <p:txBody>
          <a:bodyPr/>
          <a:lstStyle/>
          <a:p>
            <a:r>
              <a:rPr lang="en-US" dirty="0" smtClean="0"/>
              <a:t>SELECTION PANNEL and MODUS OPERANDI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671614" y="1084094"/>
            <a:ext cx="6547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 TWO test facilities are sharing </a:t>
            </a:r>
            <a:r>
              <a:rPr lang="en-GB" dirty="0"/>
              <a:t>a </a:t>
            </a:r>
            <a:r>
              <a:rPr lang="en-GB" dirty="0" smtClean="0"/>
              <a:t>COMMON User </a:t>
            </a:r>
            <a:r>
              <a:rPr lang="en-GB" dirty="0"/>
              <a:t>Selection Panel.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7504" y="1628800"/>
            <a:ext cx="888409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8B13C"/>
                </a:solidFill>
              </a:rPr>
              <a:t>TNA </a:t>
            </a:r>
            <a:r>
              <a:rPr lang="en-GB" sz="3200" b="1" dirty="0">
                <a:solidFill>
                  <a:srgbClr val="F8B13C"/>
                </a:solidFill>
              </a:rPr>
              <a:t>User Selection Panel </a:t>
            </a:r>
            <a:endParaRPr lang="en-GB" sz="3200" b="1" dirty="0" smtClean="0">
              <a:solidFill>
                <a:srgbClr val="F8B13C"/>
              </a:solidFill>
            </a:endParaRPr>
          </a:p>
          <a:p>
            <a:pPr algn="ctr"/>
            <a:endParaRPr lang="en-GB" sz="3200" b="1" dirty="0">
              <a:solidFill>
                <a:srgbClr val="F8B13C"/>
              </a:solidFill>
            </a:endParaRPr>
          </a:p>
          <a:p>
            <a:pPr algn="ctr"/>
            <a:r>
              <a:rPr lang="en-GB" dirty="0" smtClean="0">
                <a:solidFill>
                  <a:srgbClr val="373D54"/>
                </a:solidFill>
              </a:rPr>
              <a:t>is </a:t>
            </a:r>
            <a:r>
              <a:rPr lang="en-GB" dirty="0">
                <a:solidFill>
                  <a:srgbClr val="373D54"/>
                </a:solidFill>
              </a:rPr>
              <a:t>established to select </a:t>
            </a:r>
            <a:r>
              <a:rPr lang="en-GB" dirty="0" smtClean="0">
                <a:solidFill>
                  <a:srgbClr val="373D54"/>
                </a:solidFill>
              </a:rPr>
              <a:t>users, based on </a:t>
            </a:r>
            <a:r>
              <a:rPr lang="en-GB" dirty="0">
                <a:solidFill>
                  <a:srgbClr val="373D54"/>
                </a:solidFill>
              </a:rPr>
              <a:t>the </a:t>
            </a:r>
            <a:r>
              <a:rPr lang="en-GB" b="1" dirty="0" smtClean="0"/>
              <a:t>SCIENTIFIC QUALITY </a:t>
            </a:r>
            <a:r>
              <a:rPr lang="en-GB" dirty="0" smtClean="0"/>
              <a:t>and </a:t>
            </a:r>
            <a:r>
              <a:rPr lang="en-GB" b="1" dirty="0" smtClean="0"/>
              <a:t>FEASIBILITY</a:t>
            </a:r>
            <a:r>
              <a:rPr lang="en-GB" dirty="0" smtClean="0"/>
              <a:t> </a:t>
            </a:r>
            <a:r>
              <a:rPr lang="en-GB" dirty="0">
                <a:solidFill>
                  <a:srgbClr val="373D54"/>
                </a:solidFill>
              </a:rPr>
              <a:t>of their proposals.  </a:t>
            </a:r>
            <a:r>
              <a:rPr lang="en-GB" dirty="0" smtClean="0">
                <a:solidFill>
                  <a:srgbClr val="373D54"/>
                </a:solidFill>
              </a:rPr>
              <a:t>The </a:t>
            </a:r>
            <a:r>
              <a:rPr lang="en-GB" dirty="0">
                <a:solidFill>
                  <a:srgbClr val="373D54"/>
                </a:solidFill>
              </a:rPr>
              <a:t>panel is composed of representatives of the </a:t>
            </a:r>
            <a:r>
              <a:rPr lang="en-GB" dirty="0" err="1" smtClean="0">
                <a:solidFill>
                  <a:srgbClr val="373D54"/>
                </a:solidFill>
              </a:rPr>
              <a:t>facilites</a:t>
            </a:r>
            <a:endParaRPr lang="en-GB" dirty="0" smtClean="0">
              <a:solidFill>
                <a:srgbClr val="373D54"/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F8B13C"/>
                </a:solidFill>
              </a:rPr>
              <a:t>M. BAJKO @ CERN </a:t>
            </a:r>
            <a:r>
              <a:rPr lang="en-GB" sz="1600" b="1" dirty="0" smtClean="0">
                <a:solidFill>
                  <a:srgbClr val="F8B13C"/>
                </a:solidFill>
              </a:rPr>
              <a:t>AND</a:t>
            </a:r>
            <a:r>
              <a:rPr lang="en-GB" sz="2400" b="1" dirty="0" smtClean="0">
                <a:solidFill>
                  <a:srgbClr val="F8B13C"/>
                </a:solidFill>
              </a:rPr>
              <a:t> R. RUBER @ GERSEMI</a:t>
            </a:r>
            <a:endParaRPr lang="en-GB" sz="2400" dirty="0" smtClean="0">
              <a:solidFill>
                <a:srgbClr val="373D54"/>
              </a:solidFill>
            </a:endParaRPr>
          </a:p>
          <a:p>
            <a:pPr algn="ctr"/>
            <a:r>
              <a:rPr lang="en-GB" dirty="0" smtClean="0">
                <a:solidFill>
                  <a:srgbClr val="373D54"/>
                </a:solidFill>
              </a:rPr>
              <a:t>and </a:t>
            </a:r>
            <a:r>
              <a:rPr lang="en-GB" dirty="0">
                <a:solidFill>
                  <a:srgbClr val="373D54"/>
                </a:solidFill>
              </a:rPr>
              <a:t>also international experts in the field of magnets and instrumentation.</a:t>
            </a:r>
            <a:endParaRPr lang="en-US" dirty="0">
              <a:solidFill>
                <a:srgbClr val="373D5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1369" y="4237637"/>
            <a:ext cx="35505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8B13C"/>
                </a:solidFill>
              </a:rPr>
              <a:t>Dr. TATSUSHI NAKAMOTO</a:t>
            </a:r>
          </a:p>
          <a:p>
            <a:pPr algn="ctr"/>
            <a:r>
              <a:rPr lang="en-US" sz="2400" b="1" dirty="0" smtClean="0">
                <a:solidFill>
                  <a:srgbClr val="F8B13C"/>
                </a:solidFill>
              </a:rPr>
              <a:t>KEK -  JAPAN</a:t>
            </a:r>
            <a:endParaRPr lang="en-US" sz="2400" b="1" dirty="0">
              <a:solidFill>
                <a:srgbClr val="F8B13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6011" y="4237637"/>
            <a:ext cx="28163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8B13C"/>
                </a:solidFill>
              </a:rPr>
              <a:t>Dr. GIANLUCA SABBI</a:t>
            </a:r>
          </a:p>
          <a:p>
            <a:pPr algn="ctr"/>
            <a:r>
              <a:rPr lang="en-US" sz="2400" b="1" dirty="0" smtClean="0">
                <a:solidFill>
                  <a:srgbClr val="F8B13C"/>
                </a:solidFill>
              </a:rPr>
              <a:t>LBNL -  USA</a:t>
            </a:r>
            <a:endParaRPr lang="en-US" sz="2400" b="1" dirty="0">
              <a:solidFill>
                <a:srgbClr val="F8B13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5068634"/>
            <a:ext cx="1068288" cy="9066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652" y="5078125"/>
            <a:ext cx="1512168" cy="95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9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ENGAGEMENT FOR EU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77345" y="3717926"/>
            <a:ext cx="41910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2340</a:t>
            </a:r>
            <a:r>
              <a:rPr lang="en-US" sz="2000" dirty="0" smtClean="0"/>
              <a:t> (over 1920) accesses  given</a:t>
            </a:r>
          </a:p>
          <a:p>
            <a:r>
              <a:rPr lang="en-US" sz="2000" dirty="0" smtClean="0">
                <a:solidFill>
                  <a:srgbClr val="F7C120"/>
                </a:solidFill>
              </a:rPr>
              <a:t>9</a:t>
            </a:r>
            <a:r>
              <a:rPr lang="en-US" sz="2000" dirty="0" smtClean="0"/>
              <a:t> (over 8) projects </a:t>
            </a:r>
          </a:p>
          <a:p>
            <a:r>
              <a:rPr lang="en-US" sz="2000" dirty="0" smtClean="0"/>
              <a:t>15 universities and institutes</a:t>
            </a:r>
          </a:p>
          <a:p>
            <a:r>
              <a:rPr lang="en-US" sz="2000" dirty="0"/>
              <a:t>6</a:t>
            </a:r>
            <a:r>
              <a:rPr lang="en-US" sz="2000" dirty="0" smtClean="0"/>
              <a:t> countries ( </a:t>
            </a:r>
            <a:r>
              <a:rPr lang="en-US" sz="1600" dirty="0" smtClean="0"/>
              <a:t>IT, SP, HU, USA, FI, </a:t>
            </a:r>
            <a:r>
              <a:rPr lang="en-US" sz="1600" dirty="0" err="1" smtClean="0"/>
              <a:t>Ru</a:t>
            </a:r>
            <a:r>
              <a:rPr lang="en-US" sz="2000" dirty="0" smtClean="0"/>
              <a:t>)</a:t>
            </a:r>
          </a:p>
          <a:p>
            <a:r>
              <a:rPr lang="en-US" sz="2000" dirty="0"/>
              <a:t>3</a:t>
            </a:r>
            <a:r>
              <a:rPr lang="en-US" sz="2000" dirty="0" smtClean="0"/>
              <a:t>8 (over 60) users </a:t>
            </a:r>
          </a:p>
          <a:p>
            <a:r>
              <a:rPr lang="en-US" sz="2000" dirty="0" smtClean="0"/>
              <a:t>&gt; 54  travels to CERN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77345" y="3371259"/>
            <a:ext cx="3597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C669E"/>
                </a:solidFill>
              </a:rPr>
              <a:t>THE SUMMARY OF TNA IN EUCARD2</a:t>
            </a:r>
            <a:endParaRPr lang="en-US" dirty="0">
              <a:solidFill>
                <a:srgbClr val="2C669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004535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/>
              <a:t>expected minimum availability for the 4 years covered by the project </a:t>
            </a:r>
            <a:r>
              <a:rPr lang="en-GB" sz="2400"/>
              <a:t>is </a:t>
            </a:r>
            <a:r>
              <a:rPr lang="en-GB" sz="2400" smtClean="0"/>
              <a:t>1920 </a:t>
            </a:r>
            <a:r>
              <a:rPr lang="en-GB" sz="2400" dirty="0" smtClean="0"/>
              <a:t>units @ </a:t>
            </a:r>
            <a:r>
              <a:rPr lang="en-GB" sz="2400" dirty="0" err="1" smtClean="0"/>
              <a:t>MagNet</a:t>
            </a:r>
            <a:r>
              <a:rPr lang="en-GB" sz="2400" dirty="0" smtClean="0"/>
              <a:t> and  2880 in GERSEMI. </a:t>
            </a:r>
          </a:p>
          <a:p>
            <a:endParaRPr lang="en-GB" sz="2400" dirty="0"/>
          </a:p>
          <a:p>
            <a:r>
              <a:rPr lang="en-GB" sz="2400" dirty="0" smtClean="0"/>
              <a:t>A </a:t>
            </a:r>
            <a:r>
              <a:rPr lang="en-GB" sz="2400" dirty="0"/>
              <a:t>unit of access is 1 h of use of an installation in operation or in preparation</a:t>
            </a:r>
            <a:r>
              <a:rPr lang="en-GB" sz="2400" dirty="0" smtClean="0"/>
              <a:t>..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032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PAST EXPERIENCE with TNA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219" y="980728"/>
            <a:ext cx="3979500" cy="2578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4721" y="3006134"/>
            <a:ext cx="375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8B13C"/>
                </a:solidFill>
              </a:rPr>
              <a:t>1</a:t>
            </a:r>
            <a:r>
              <a:rPr lang="en-US" sz="1600" baseline="30000" dirty="0">
                <a:solidFill>
                  <a:srgbClr val="F8B13C"/>
                </a:solidFill>
              </a:rPr>
              <a:t>st</a:t>
            </a:r>
            <a:r>
              <a:rPr lang="en-US" sz="1600" dirty="0">
                <a:solidFill>
                  <a:srgbClr val="F8B13C"/>
                </a:solidFill>
              </a:rPr>
              <a:t> access granted 20th of November 2013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0501" y="1045147"/>
            <a:ext cx="44210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2C669E"/>
                </a:solidFill>
              </a:rPr>
              <a:t>Fiber</a:t>
            </a:r>
            <a:r>
              <a:rPr lang="en-GB" b="1" dirty="0">
                <a:solidFill>
                  <a:srgbClr val="2C669E"/>
                </a:solidFill>
              </a:rPr>
              <a:t> Optic Sensors FOR </a:t>
            </a:r>
            <a:r>
              <a:rPr lang="en-GB" b="1" dirty="0" err="1">
                <a:solidFill>
                  <a:srgbClr val="2C669E"/>
                </a:solidFill>
              </a:rPr>
              <a:t>CRYogenic</a:t>
            </a:r>
            <a:r>
              <a:rPr lang="en-GB" b="1" dirty="0">
                <a:solidFill>
                  <a:srgbClr val="2C669E"/>
                </a:solidFill>
              </a:rPr>
              <a:t> </a:t>
            </a:r>
            <a:r>
              <a:rPr lang="en-GB" b="1" dirty="0" err="1">
                <a:solidFill>
                  <a:srgbClr val="2C669E"/>
                </a:solidFill>
              </a:rPr>
              <a:t>ApplicatiOns</a:t>
            </a:r>
            <a:r>
              <a:rPr lang="en-GB" b="1" dirty="0">
                <a:solidFill>
                  <a:srgbClr val="2C669E"/>
                </a:solidFill>
              </a:rPr>
              <a:t> and Superconducting Magnets</a:t>
            </a:r>
          </a:p>
          <a:p>
            <a:endParaRPr lang="en-GB" sz="800" dirty="0">
              <a:solidFill>
                <a:srgbClr val="2C669E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C669E"/>
                </a:solidFill>
              </a:rPr>
              <a:t>University of </a:t>
            </a:r>
            <a:r>
              <a:rPr lang="en-US" sz="1400" dirty="0" err="1">
                <a:solidFill>
                  <a:srgbClr val="2C669E"/>
                </a:solidFill>
              </a:rPr>
              <a:t>Sannio</a:t>
            </a:r>
            <a:r>
              <a:rPr lang="en-US" sz="1400" dirty="0">
                <a:solidFill>
                  <a:srgbClr val="2C669E"/>
                </a:solidFill>
              </a:rPr>
              <a:t>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C669E"/>
                </a:solidFill>
              </a:rPr>
              <a:t>University of Napoli, Federico II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C669E"/>
                </a:solidFill>
              </a:rPr>
              <a:t>University of </a:t>
            </a:r>
            <a:r>
              <a:rPr lang="en-US" sz="1400" dirty="0" err="1">
                <a:solidFill>
                  <a:srgbClr val="2C669E"/>
                </a:solidFill>
              </a:rPr>
              <a:t>Padova</a:t>
            </a:r>
            <a:r>
              <a:rPr lang="en-US" sz="1400" dirty="0">
                <a:solidFill>
                  <a:srgbClr val="2C669E"/>
                </a:solidFill>
              </a:rPr>
              <a:t>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C669E"/>
                </a:solidFill>
              </a:rPr>
              <a:t>University of Debrecen (HU)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C669E"/>
                </a:solidFill>
              </a:rPr>
              <a:t>Institute of Polymers, Composites </a:t>
            </a:r>
            <a:br>
              <a:rPr lang="en-US" sz="1400" dirty="0">
                <a:solidFill>
                  <a:srgbClr val="2C669E"/>
                </a:solidFill>
              </a:rPr>
            </a:br>
            <a:r>
              <a:rPr lang="en-US" sz="1400" dirty="0">
                <a:solidFill>
                  <a:srgbClr val="2C669E"/>
                </a:solidFill>
              </a:rPr>
              <a:t>and Biomedical materials (IT)</a:t>
            </a:r>
            <a:endParaRPr lang="en-US" sz="1400" dirty="0">
              <a:solidFill>
                <a:srgbClr val="2C669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313" t="14509" r="4255" b="17406"/>
          <a:stretch/>
        </p:blipFill>
        <p:spPr>
          <a:xfrm>
            <a:off x="45923" y="3504910"/>
            <a:ext cx="2725877" cy="1460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6635" t="15165" r="6169" b="4463"/>
          <a:stretch/>
        </p:blipFill>
        <p:spPr>
          <a:xfrm>
            <a:off x="684721" y="4787630"/>
            <a:ext cx="2335599" cy="1345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35442" t="33224" r="30784" b="36717"/>
          <a:stretch/>
        </p:blipFill>
        <p:spPr>
          <a:xfrm>
            <a:off x="2555776" y="3783105"/>
            <a:ext cx="2454435" cy="13653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8557" t="10269" r="6581" b="14426"/>
          <a:stretch/>
        </p:blipFill>
        <p:spPr>
          <a:xfrm>
            <a:off x="4629990" y="3006134"/>
            <a:ext cx="2602940" cy="14436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0253" t="22264" r="6666" b="35658"/>
          <a:stretch/>
        </p:blipFill>
        <p:spPr>
          <a:xfrm>
            <a:off x="5740102" y="4449781"/>
            <a:ext cx="2985656" cy="1031071"/>
          </a:xfrm>
          <a:prstGeom prst="rect">
            <a:avLst/>
          </a:prstGeom>
        </p:spPr>
      </p:pic>
      <p:sp>
        <p:nvSpPr>
          <p:cNvPr id="15" name="Slide Number Placeholder 4"/>
          <p:cNvSpPr txBox="1">
            <a:spLocks/>
          </p:cNvSpPr>
          <p:nvPr/>
        </p:nvSpPr>
        <p:spPr>
          <a:xfrm>
            <a:off x="8153400" y="6736224"/>
            <a:ext cx="393424" cy="121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l="10256" t="20513" r="6410" b="26566"/>
          <a:stretch/>
        </p:blipFill>
        <p:spPr>
          <a:xfrm>
            <a:off x="2367314" y="5151562"/>
            <a:ext cx="3035454" cy="12047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/>
          <a:srcRect l="32083" t="9333" r="30000" b="68667"/>
          <a:stretch/>
        </p:blipFill>
        <p:spPr>
          <a:xfrm>
            <a:off x="5724752" y="5668570"/>
            <a:ext cx="2944140" cy="106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7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ttp://sushi-septum-project.web.cern.ch/MgB2-prototype-group-phot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64" y="1031250"/>
            <a:ext cx="3527239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PAST EXPERIENCE with TNA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27584" y="1340768"/>
            <a:ext cx="3083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8B13C"/>
                </a:solidFill>
              </a:rPr>
              <a:t>The last granted </a:t>
            </a:r>
            <a:r>
              <a:rPr lang="en-US" sz="1600" dirty="0">
                <a:solidFill>
                  <a:srgbClr val="F8B13C"/>
                </a:solidFill>
              </a:rPr>
              <a:t>20th of </a:t>
            </a:r>
            <a:r>
              <a:rPr lang="en-US" sz="1600" dirty="0" smtClean="0">
                <a:solidFill>
                  <a:srgbClr val="F8B13C"/>
                </a:solidFill>
              </a:rPr>
              <a:t>April 2017</a:t>
            </a:r>
            <a:endParaRPr lang="en-US" sz="1600" dirty="0">
              <a:solidFill>
                <a:srgbClr val="F8B13C"/>
              </a:solidFill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8153400" y="6736224"/>
            <a:ext cx="393424" cy="121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26184" y="1196752"/>
            <a:ext cx="4108216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5490"/>
                </a:solidFill>
              </a:rPr>
              <a:t>8</a:t>
            </a:r>
            <a:r>
              <a:rPr lang="en-GB" sz="1600" b="1" dirty="0" smtClean="0">
                <a:solidFill>
                  <a:srgbClr val="005490"/>
                </a:solidFill>
              </a:rPr>
              <a:t>. SUSHI Septum  (Su</a:t>
            </a:r>
            <a:r>
              <a:rPr lang="en-GB" sz="1600" dirty="0" smtClean="0">
                <a:solidFill>
                  <a:srgbClr val="005490"/>
                </a:solidFill>
              </a:rPr>
              <a:t>perconducting </a:t>
            </a:r>
            <a:r>
              <a:rPr lang="en-GB" sz="1600" b="1" dirty="0">
                <a:solidFill>
                  <a:srgbClr val="005490"/>
                </a:solidFill>
              </a:rPr>
              <a:t>Shi</a:t>
            </a:r>
            <a:r>
              <a:rPr lang="en-GB" sz="1600" dirty="0">
                <a:solidFill>
                  <a:srgbClr val="005490"/>
                </a:solidFill>
              </a:rPr>
              <a:t>eld </a:t>
            </a:r>
            <a:r>
              <a:rPr lang="en-GB" sz="1600" dirty="0" smtClean="0">
                <a:solidFill>
                  <a:srgbClr val="005490"/>
                </a:solidFill>
              </a:rPr>
              <a:t>for Septum</a:t>
            </a:r>
            <a:r>
              <a:rPr lang="en-US" sz="1600" dirty="0" smtClean="0">
                <a:solidFill>
                  <a:srgbClr val="005490"/>
                </a:solidFill>
              </a:rPr>
              <a:t>  </a:t>
            </a:r>
            <a:r>
              <a:rPr lang="en-GB" sz="1600" b="1" dirty="0" smtClean="0">
                <a:solidFill>
                  <a:srgbClr val="005490"/>
                </a:solidFill>
              </a:rPr>
              <a:t>)</a:t>
            </a:r>
            <a:endParaRPr lang="en-GB" sz="1600" b="1" dirty="0">
              <a:solidFill>
                <a:srgbClr val="005490"/>
              </a:solidFill>
            </a:endParaRPr>
          </a:p>
          <a:p>
            <a:pPr algn="ctr"/>
            <a:endParaRPr lang="en-GB" sz="1400" b="1" dirty="0" smtClean="0">
              <a:solidFill>
                <a:srgbClr val="005490"/>
              </a:solidFill>
            </a:endParaRPr>
          </a:p>
          <a:p>
            <a:pPr algn="ctr"/>
            <a:r>
              <a:rPr lang="en-GB" sz="1400" b="1" dirty="0" smtClean="0">
                <a:solidFill>
                  <a:srgbClr val="005490"/>
                </a:solidFill>
              </a:rPr>
              <a:t>Project </a:t>
            </a:r>
            <a:r>
              <a:rPr lang="en-GB" sz="1400" b="1" dirty="0" smtClean="0">
                <a:solidFill>
                  <a:srgbClr val="005490"/>
                </a:solidFill>
              </a:rPr>
              <a:t>leader: </a:t>
            </a:r>
            <a:r>
              <a:rPr lang="en-GB" sz="1400" b="1" dirty="0" err="1" smtClean="0">
                <a:solidFill>
                  <a:srgbClr val="005490"/>
                </a:solidFill>
              </a:rPr>
              <a:t>Dr.</a:t>
            </a:r>
            <a:r>
              <a:rPr lang="en-GB" sz="1400" b="1" dirty="0" smtClean="0">
                <a:solidFill>
                  <a:srgbClr val="005490"/>
                </a:solidFill>
              </a:rPr>
              <a:t> Daniel </a:t>
            </a:r>
            <a:r>
              <a:rPr lang="en-GB" sz="1400" b="1" dirty="0" err="1" smtClean="0">
                <a:solidFill>
                  <a:srgbClr val="005490"/>
                </a:solidFill>
              </a:rPr>
              <a:t>Barna</a:t>
            </a:r>
            <a:r>
              <a:rPr lang="en-GB" sz="1400" b="1" dirty="0" smtClean="0">
                <a:solidFill>
                  <a:srgbClr val="005490"/>
                </a:solidFill>
              </a:rPr>
              <a:t>  </a:t>
            </a:r>
            <a:endParaRPr lang="en-GB" sz="1400" b="1" dirty="0" smtClean="0">
              <a:solidFill>
                <a:srgbClr val="005490"/>
              </a:solidFill>
            </a:endParaRPr>
          </a:p>
          <a:p>
            <a:pPr algn="ctr"/>
            <a:r>
              <a:rPr lang="en-GB" sz="1400" dirty="0" smtClean="0">
                <a:solidFill>
                  <a:srgbClr val="005490"/>
                </a:solidFill>
              </a:rPr>
              <a:t>WIGNER </a:t>
            </a:r>
            <a:r>
              <a:rPr lang="en-GB" sz="1400" dirty="0">
                <a:solidFill>
                  <a:srgbClr val="005490"/>
                </a:solidFill>
              </a:rPr>
              <a:t>RESEARCH CENTRE FOR PHYSICS, </a:t>
            </a:r>
            <a:r>
              <a:rPr lang="en-GB" sz="1400" dirty="0" smtClean="0">
                <a:solidFill>
                  <a:srgbClr val="005490"/>
                </a:solidFill>
              </a:rPr>
              <a:t>BUDAPEST</a:t>
            </a:r>
            <a:r>
              <a:rPr lang="en-GB" sz="1400" dirty="0">
                <a:solidFill>
                  <a:srgbClr val="005490"/>
                </a:solidFill>
              </a:rPr>
              <a:t>, HUNGARY </a:t>
            </a:r>
            <a:endParaRPr lang="en-GB" sz="1400" dirty="0" smtClean="0">
              <a:solidFill>
                <a:srgbClr val="005490"/>
              </a:solidFill>
            </a:endParaRPr>
          </a:p>
          <a:p>
            <a:pPr algn="ctr"/>
            <a:r>
              <a:rPr lang="en-GB" sz="1400" dirty="0" smtClean="0">
                <a:solidFill>
                  <a:srgbClr val="005490"/>
                </a:solidFill>
              </a:rPr>
              <a:t> </a:t>
            </a:r>
            <a:r>
              <a:rPr lang="en-GB" sz="1400" dirty="0" smtClean="0">
                <a:solidFill>
                  <a:srgbClr val="005490"/>
                </a:solidFill>
              </a:rPr>
              <a:t>5 members ( </a:t>
            </a:r>
            <a:r>
              <a:rPr lang="en-GB" sz="1400" b="1" dirty="0" smtClean="0">
                <a:solidFill>
                  <a:srgbClr val="005490"/>
                </a:solidFill>
              </a:rPr>
              <a:t>HU+ RU + IT</a:t>
            </a:r>
            <a:r>
              <a:rPr lang="en-GB" sz="1400" dirty="0" smtClean="0">
                <a:solidFill>
                  <a:srgbClr val="005490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6750" y="2996952"/>
            <a:ext cx="3686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8B13C"/>
                </a:solidFill>
              </a:rPr>
              <a:t>WITH THE MAGNET TEAM MEMBRES WE HAD:</a:t>
            </a:r>
          </a:p>
          <a:p>
            <a:pPr algn="ctr"/>
            <a:r>
              <a:rPr lang="en-US" b="1" dirty="0" smtClean="0">
                <a:solidFill>
                  <a:srgbClr val="F8B13C"/>
                </a:solidFill>
              </a:rPr>
              <a:t> 5 NATIONALITIES</a:t>
            </a:r>
          </a:p>
          <a:p>
            <a:pPr algn="ctr"/>
            <a:r>
              <a:rPr lang="en-US" b="1" dirty="0" smtClean="0">
                <a:solidFill>
                  <a:srgbClr val="F8B13C"/>
                </a:solidFill>
              </a:rPr>
              <a:t>2 GENDERS, ALL AGES, INTITUTES , UNIVERSITIES AND INDUSTRY!!!</a:t>
            </a:r>
            <a:endParaRPr lang="en-US" b="1" dirty="0">
              <a:solidFill>
                <a:srgbClr val="F8B13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3328" y="5125485"/>
            <a:ext cx="47979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2C669E"/>
                </a:solidFill>
              </a:rPr>
              <a:t>.. And many smiling faces!!!</a:t>
            </a:r>
            <a:endParaRPr lang="en-US" sz="3200" dirty="0">
              <a:solidFill>
                <a:srgbClr val="2C669E"/>
              </a:solidFill>
            </a:endParaRPr>
          </a:p>
        </p:txBody>
      </p:sp>
      <p:pic>
        <p:nvPicPr>
          <p:cNvPr id="20" name="Picture 19" descr="PhysRevAccelBeams.20.04100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t="254" r="7842" b="71166"/>
          <a:stretch/>
        </p:blipFill>
        <p:spPr>
          <a:xfrm>
            <a:off x="115606" y="4266281"/>
            <a:ext cx="3663297" cy="171840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1733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819" y="2636912"/>
            <a:ext cx="8229600" cy="710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2C669E"/>
                </a:solidFill>
              </a:rPr>
              <a:t>THANKS FOR YOUR ATTENTION</a:t>
            </a:r>
            <a:endParaRPr lang="en-US" sz="3200" b="1" dirty="0">
              <a:solidFill>
                <a:srgbClr val="2C669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51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</a:t>
            </a:r>
            <a:r>
              <a:rPr lang="en-GB" dirty="0" smtClean="0"/>
              <a:t>rans </a:t>
            </a:r>
            <a:r>
              <a:rPr lang="en-GB" b="1" dirty="0" smtClean="0"/>
              <a:t>N</a:t>
            </a:r>
            <a:r>
              <a:rPr lang="en-GB" dirty="0" smtClean="0"/>
              <a:t>ational </a:t>
            </a:r>
            <a:r>
              <a:rPr lang="en-GB" b="1" dirty="0" smtClean="0"/>
              <a:t>A</a:t>
            </a:r>
            <a:r>
              <a:rPr lang="en-GB" dirty="0" smtClean="0"/>
              <a:t>ccesses in ARIES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5" descr="C:\Users\vretenar\AppData\Local\Microsoft\Windows\Temporary Internet Files\Content.Word\pert-char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62" y="836712"/>
            <a:ext cx="8211126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2348880"/>
            <a:ext cx="9324528" cy="7920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37384" y="2105236"/>
            <a:ext cx="942528" cy="12517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5762" y="486916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Each of the five </a:t>
            </a:r>
            <a:r>
              <a:rPr lang="en-GB" sz="2000" b="1" dirty="0"/>
              <a:t>Transnational Access</a:t>
            </a:r>
            <a:r>
              <a:rPr lang="en-GB" sz="2000" dirty="0"/>
              <a:t> work packages groups complementary test facilities addressing the same </a:t>
            </a:r>
            <a:r>
              <a:rPr lang="en-GB" sz="2000" dirty="0" smtClean="0"/>
              <a:t>community. Inside </a:t>
            </a:r>
            <a:r>
              <a:rPr lang="en-GB" sz="2000" dirty="0"/>
              <a:t>each work package, the access facilities offer a complementary set of services to the user community.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TESTING FACILITIES in WP9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7200" y="5418723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The TNA within WP9 </a:t>
            </a:r>
            <a:r>
              <a:rPr lang="en-US" dirty="0"/>
              <a:t>groups </a:t>
            </a:r>
            <a:r>
              <a:rPr lang="en-US" b="1" dirty="0" smtClean="0">
                <a:solidFill>
                  <a:srgbClr val="F8B13C"/>
                </a:solidFill>
              </a:rPr>
              <a:t>TWO</a:t>
            </a:r>
            <a:r>
              <a:rPr lang="en-US" dirty="0" smtClean="0"/>
              <a:t> </a:t>
            </a:r>
            <a:r>
              <a:rPr lang="en-US" dirty="0"/>
              <a:t>facilities devoted to testing of superconducting magnets </a:t>
            </a:r>
            <a:r>
              <a:rPr lang="en-GB" dirty="0"/>
              <a:t>and of instrumentation </a:t>
            </a:r>
            <a:r>
              <a:rPr lang="en-GB" dirty="0" smtClean="0"/>
              <a:t>operating </a:t>
            </a:r>
            <a:r>
              <a:rPr lang="en-GB" dirty="0"/>
              <a:t>at cryogenic temperature.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3779912" y="1916832"/>
            <a:ext cx="792088" cy="57606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 smtClean="0"/>
          </a:p>
          <a:p>
            <a:pPr algn="ctr"/>
            <a:r>
              <a:rPr lang="en-US" sz="700" dirty="0" smtClean="0"/>
              <a:t>GERSEMI @ Uppsala University</a:t>
            </a:r>
            <a:endParaRPr lang="en-US" sz="700" dirty="0"/>
          </a:p>
        </p:txBody>
      </p:sp>
      <p:sp>
        <p:nvSpPr>
          <p:cNvPr id="12" name="Oval Callout 11"/>
          <p:cNvSpPr/>
          <p:nvPr/>
        </p:nvSpPr>
        <p:spPr>
          <a:xfrm>
            <a:off x="3131840" y="3587881"/>
            <a:ext cx="792088" cy="57606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 smtClean="0"/>
          </a:p>
          <a:p>
            <a:pPr algn="ctr"/>
            <a:r>
              <a:rPr lang="en-US" sz="700" dirty="0" err="1" smtClean="0"/>
              <a:t>MagNet</a:t>
            </a:r>
            <a:r>
              <a:rPr lang="en-US" sz="700" dirty="0" smtClean="0"/>
              <a:t> @ CERN GENEVA</a:t>
            </a:r>
            <a:endParaRPr lang="en-US" sz="7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589457" y="1386351"/>
            <a:ext cx="2015778" cy="1084479"/>
            <a:chOff x="6589457" y="1386351"/>
            <a:chExt cx="2015778" cy="1084479"/>
          </a:xfrm>
        </p:grpSpPr>
        <p:sp>
          <p:nvSpPr>
            <p:cNvPr id="9" name="TextBox 8"/>
            <p:cNvSpPr txBox="1"/>
            <p:nvPr/>
          </p:nvSpPr>
          <p:spPr>
            <a:xfrm>
              <a:off x="6693947" y="2101498"/>
              <a:ext cx="1911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8B13C"/>
                  </a:solidFill>
                </a:rPr>
                <a:t>TASK 9.2 GERSEMI</a:t>
              </a:r>
              <a:endParaRPr lang="en-US" dirty="0">
                <a:solidFill>
                  <a:srgbClr val="F8B13C"/>
                </a:solidFill>
              </a:endParaRPr>
            </a:p>
          </p:txBody>
        </p:sp>
        <p:pic>
          <p:nvPicPr>
            <p:cNvPr id="14" name="Picture 13" descr="FREIA_logo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54260" y="1386351"/>
              <a:ext cx="1450975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" descr="U:\Documents\Uppsala\Administration\Profil\UU_logo_4f_84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457" y="1386351"/>
              <a:ext cx="717054" cy="682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255850" y="3480751"/>
            <a:ext cx="1813317" cy="888443"/>
            <a:chOff x="255850" y="3480751"/>
            <a:chExt cx="1813317" cy="888443"/>
          </a:xfrm>
        </p:grpSpPr>
        <p:sp>
          <p:nvSpPr>
            <p:cNvPr id="8" name="TextBox 7"/>
            <p:cNvSpPr txBox="1"/>
            <p:nvPr/>
          </p:nvSpPr>
          <p:spPr>
            <a:xfrm>
              <a:off x="255850" y="3999862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8B13C"/>
                  </a:solidFill>
                </a:rPr>
                <a:t>TASK 9.1 </a:t>
              </a:r>
              <a:r>
                <a:rPr lang="en-US" dirty="0" err="1" smtClean="0">
                  <a:solidFill>
                    <a:srgbClr val="F8B13C"/>
                  </a:solidFill>
                </a:rPr>
                <a:t>MagNet</a:t>
              </a:r>
              <a:endParaRPr lang="en-US" dirty="0">
                <a:solidFill>
                  <a:srgbClr val="F8B13C"/>
                </a:solidFill>
              </a:endParaRPr>
            </a:p>
          </p:txBody>
        </p:sp>
        <p:pic>
          <p:nvPicPr>
            <p:cNvPr id="16" name="Picture 15" descr="CERN-logo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017" y="3480751"/>
              <a:ext cx="503973" cy="5031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618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TESTING FACILITIES in WP9.1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7200" y="5418723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 </a:t>
            </a:r>
            <a:r>
              <a:rPr lang="en-GB" b="1" u="sng" dirty="0" err="1" smtClean="0">
                <a:solidFill>
                  <a:srgbClr val="F8B13C"/>
                </a:solidFill>
              </a:rPr>
              <a:t>MagNet</a:t>
            </a:r>
            <a:r>
              <a:rPr lang="en-GB" b="1" u="sng" dirty="0" smtClean="0">
                <a:solidFill>
                  <a:srgbClr val="F8B13C"/>
                </a:solidFill>
              </a:rPr>
              <a:t> </a:t>
            </a:r>
            <a:r>
              <a:rPr lang="en-GB" dirty="0" smtClean="0"/>
              <a:t> </a:t>
            </a:r>
            <a:r>
              <a:rPr lang="en-GB" dirty="0"/>
              <a:t>based at CERN in Geneva, </a:t>
            </a:r>
            <a:r>
              <a:rPr lang="en-GB" dirty="0" smtClean="0"/>
              <a:t>(CH) offers </a:t>
            </a:r>
            <a:r>
              <a:rPr lang="en-GB" dirty="0"/>
              <a:t>testing on superconducting magnets and devices refrigerated at low temperatures and </a:t>
            </a:r>
            <a:r>
              <a:rPr lang="en-GB" b="1" dirty="0">
                <a:solidFill>
                  <a:srgbClr val="F8B13C"/>
                </a:solidFill>
              </a:rPr>
              <a:t>high</a:t>
            </a:r>
            <a:r>
              <a:rPr lang="en-GB" dirty="0"/>
              <a:t> currents.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850" y="3999862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8B13C"/>
                </a:solidFill>
              </a:rPr>
              <a:t>TASK 9.1 </a:t>
            </a:r>
            <a:r>
              <a:rPr lang="en-US" dirty="0" err="1" smtClean="0">
                <a:solidFill>
                  <a:srgbClr val="F8B13C"/>
                </a:solidFill>
              </a:rPr>
              <a:t>MagNet</a:t>
            </a:r>
            <a:endParaRPr lang="en-US" dirty="0">
              <a:solidFill>
                <a:srgbClr val="F8B13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2" name="Oval Callout 11"/>
          <p:cNvSpPr/>
          <p:nvPr/>
        </p:nvSpPr>
        <p:spPr>
          <a:xfrm>
            <a:off x="3131840" y="3587881"/>
            <a:ext cx="792088" cy="57606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 smtClean="0"/>
          </a:p>
          <a:p>
            <a:pPr algn="ctr"/>
            <a:r>
              <a:rPr lang="en-US" sz="700" dirty="0" err="1" smtClean="0"/>
              <a:t>MagNet</a:t>
            </a:r>
            <a:r>
              <a:rPr lang="en-US" sz="700" dirty="0" smtClean="0"/>
              <a:t> @ CERN GENEVA</a:t>
            </a:r>
            <a:endParaRPr lang="en-US" sz="700" dirty="0"/>
          </a:p>
        </p:txBody>
      </p:sp>
      <p:pic>
        <p:nvPicPr>
          <p:cNvPr id="3" name="Picture 2" descr="DSC_24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32307"/>
            <a:ext cx="2592288" cy="2073830"/>
          </a:xfrm>
          <a:prstGeom prst="rect">
            <a:avLst/>
          </a:prstGeom>
        </p:spPr>
      </p:pic>
      <p:pic>
        <p:nvPicPr>
          <p:cNvPr id="7" name="Picture 6" descr="DSC_244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06" y="976968"/>
            <a:ext cx="2650994" cy="2120795"/>
          </a:xfrm>
          <a:prstGeom prst="rect">
            <a:avLst/>
          </a:prstGeom>
        </p:spPr>
      </p:pic>
      <p:pic>
        <p:nvPicPr>
          <p:cNvPr id="13" name="Picture 12" descr="CERN-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27" y="4534123"/>
            <a:ext cx="503973" cy="50314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55722" y="2060848"/>
            <a:ext cx="33446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Annual </a:t>
            </a:r>
            <a:r>
              <a:rPr lang="en-GB" sz="1600" dirty="0"/>
              <a:t>operating costs: 4,770,404 €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287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187493" y="2701398"/>
            <a:ext cx="2596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Is </a:t>
            </a:r>
            <a:r>
              <a:rPr lang="en-GB" sz="1600" dirty="0"/>
              <a:t>i</a:t>
            </a:r>
            <a:r>
              <a:rPr lang="en-GB" sz="1600" dirty="0" smtClean="0"/>
              <a:t>n </a:t>
            </a:r>
            <a:r>
              <a:rPr lang="en-GB" sz="1600" dirty="0"/>
              <a:t>a building of </a:t>
            </a:r>
            <a:r>
              <a:rPr lang="en-GB" sz="1600" b="1" dirty="0"/>
              <a:t>7200 m</a:t>
            </a:r>
            <a:r>
              <a:rPr lang="en-GB" sz="1600" b="1" baseline="30000" dirty="0"/>
              <a:t>2</a:t>
            </a:r>
            <a:r>
              <a:rPr lang="en-GB" sz="1600" b="1" dirty="0"/>
              <a:t> </a:t>
            </a:r>
            <a:r>
              <a:rPr lang="en-GB" sz="1600" dirty="0"/>
              <a:t>over which the test stands for magnets occupies about </a:t>
            </a:r>
            <a:r>
              <a:rPr lang="en-GB" sz="1600" b="1" dirty="0"/>
              <a:t>50%.</a:t>
            </a:r>
            <a:r>
              <a:rPr lang="en-GB" sz="1600" dirty="0"/>
              <a:t> </a:t>
            </a:r>
          </a:p>
          <a:p>
            <a:pPr algn="ctr"/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17" descr="http://maps.cern.ch/mapsearch/map/A_217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296" y="1628800"/>
            <a:ext cx="5462104" cy="3733800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2812077" y="1304165"/>
            <a:ext cx="5720363" cy="4717123"/>
            <a:chOff x="2934848" y="1757613"/>
            <a:chExt cx="5720363" cy="4717123"/>
          </a:xfrm>
        </p:grpSpPr>
        <p:pic>
          <p:nvPicPr>
            <p:cNvPr id="27" name="Picture 26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8" t="5861" r="10780" b="-5861"/>
            <a:stretch/>
          </p:blipFill>
          <p:spPr bwMode="auto">
            <a:xfrm>
              <a:off x="2934848" y="2396763"/>
              <a:ext cx="5720363" cy="4077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8" name="Group 27"/>
            <p:cNvGrpSpPr/>
            <p:nvPr/>
          </p:nvGrpSpPr>
          <p:grpSpPr>
            <a:xfrm>
              <a:off x="3195511" y="1757613"/>
              <a:ext cx="5395213" cy="3975643"/>
              <a:chOff x="3195511" y="1757613"/>
              <a:chExt cx="5395213" cy="3975643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195511" y="1757613"/>
                <a:ext cx="5374461" cy="3975643"/>
                <a:chOff x="2055667" y="1112502"/>
                <a:chExt cx="7156845" cy="4559419"/>
              </a:xfrm>
            </p:grpSpPr>
            <p:sp>
              <p:nvSpPr>
                <p:cNvPr id="31" name="Rectangle 30"/>
                <p:cNvSpPr/>
                <p:nvPr/>
              </p:nvSpPr>
              <p:spPr>
                <a:xfrm rot="5400000">
                  <a:off x="1998813" y="1803927"/>
                  <a:ext cx="1647113" cy="1333500"/>
                </a:xfrm>
                <a:prstGeom prst="rect">
                  <a:avLst/>
                </a:prstGeom>
                <a:solidFill>
                  <a:schemeClr val="accent1">
                    <a:alpha val="31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 rot="5400000">
                  <a:off x="1831770" y="3618084"/>
                  <a:ext cx="1981200" cy="1333500"/>
                </a:xfrm>
                <a:prstGeom prst="rect">
                  <a:avLst/>
                </a:prstGeom>
                <a:solidFill>
                  <a:schemeClr val="bg2">
                    <a:lumMod val="75000"/>
                    <a:alpha val="31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 rot="5400000">
                  <a:off x="5541375" y="-2047653"/>
                  <a:ext cx="285380" cy="7056895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31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700">
                      <a:solidFill>
                        <a:srgbClr val="000000"/>
                      </a:solidFill>
                      <a:ea typeface="MS Mincho"/>
                      <a:cs typeface="Times New Roman"/>
                    </a:rPr>
                    <a:t> </a:t>
                  </a:r>
                  <a:endParaRPr lang="en-GB" sz="500">
                    <a:ea typeface="MS Mincho"/>
                    <a:cs typeface="Times New Roman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 rot="16200000">
                  <a:off x="3758035" y="2300614"/>
                  <a:ext cx="1495425" cy="49181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/>
                    <a:t>CLUSTERS </a:t>
                  </a:r>
                </a:p>
                <a:p>
                  <a:r>
                    <a:rPr lang="en-GB" sz="900" dirty="0"/>
                    <a:t>F        E        D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 rot="16200000">
                  <a:off x="8139870" y="2271568"/>
                  <a:ext cx="1553516" cy="49181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/>
                    <a:t>CLUSTERS </a:t>
                  </a:r>
                </a:p>
                <a:p>
                  <a:r>
                    <a:rPr lang="en-GB" sz="900" dirty="0"/>
                    <a:t>C        B       A</a:t>
                  </a: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 rot="5400000">
                  <a:off x="2567483" y="1211621"/>
                  <a:ext cx="509772" cy="1333503"/>
                </a:xfrm>
                <a:prstGeom prst="rect">
                  <a:avLst/>
                </a:prstGeom>
                <a:solidFill>
                  <a:srgbClr val="FFFF00">
                    <a:alpha val="31000"/>
                  </a:srgb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517289" y="1112502"/>
                  <a:ext cx="1675549" cy="2294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STRING and SC LINK</a:t>
                  </a:r>
                  <a:endParaRPr lang="en-GB" sz="7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5400000">
                  <a:off x="2125828" y="5226704"/>
                  <a:ext cx="375056" cy="515378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31000"/>
                  </a:schemeClr>
                </a:solidFill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2313357" y="5301871"/>
                  <a:ext cx="1395114" cy="2294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LN</a:t>
                  </a:r>
                  <a:r>
                    <a:rPr lang="en-GB" sz="700" baseline="-25000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2</a:t>
                  </a:r>
                  <a:r>
                    <a:rPr lang="en-GB" sz="700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 TEST ZONE</a:t>
                  </a: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 rot="5400000">
                  <a:off x="5855828" y="2019937"/>
                  <a:ext cx="1393465" cy="5183833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31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700">
                      <a:solidFill>
                        <a:srgbClr val="000000"/>
                      </a:solidFill>
                      <a:ea typeface="MS Mincho"/>
                      <a:cs typeface="Times New Roman"/>
                    </a:rPr>
                    <a:t> </a:t>
                  </a:r>
                  <a:endParaRPr lang="en-GB" sz="500">
                    <a:ea typeface="MS Mincho"/>
                    <a:cs typeface="Times New Roman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235667" y="3977058"/>
                  <a:ext cx="1253452" cy="2294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CRYOGENIC ZONE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221914" y="4350243"/>
                  <a:ext cx="2661288" cy="2294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cap="all" dirty="0">
                      <a:solidFill>
                        <a:schemeClr val="bg1">
                          <a:lumMod val="50000"/>
                        </a:schemeClr>
                      </a:solidFill>
                    </a:rPr>
                    <a:t>Superconducting</a:t>
                  </a:r>
                  <a:r>
                    <a:rPr lang="en-GB" sz="700" dirty="0">
                      <a:solidFill>
                        <a:schemeClr val="bg1">
                          <a:lumMod val="50000"/>
                        </a:schemeClr>
                      </a:solidFill>
                    </a:rPr>
                    <a:t> RF CAVITY TEST ZONE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 rot="5400000">
                  <a:off x="5263851" y="1357174"/>
                  <a:ext cx="356844" cy="1333502"/>
                </a:xfrm>
                <a:prstGeom prst="rect">
                  <a:avLst/>
                </a:prstGeom>
                <a:noFill/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 rot="5400000">
                  <a:off x="7177456" y="1975728"/>
                  <a:ext cx="1511262" cy="1333503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31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5400000">
                  <a:off x="4865485" y="2063589"/>
                  <a:ext cx="1127787" cy="1333503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31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90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5715710" y="2385844"/>
                  <a:ext cx="2083298" cy="2294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b="1" dirty="0" smtClean="0">
                      <a:solidFill>
                        <a:srgbClr val="0070C0"/>
                      </a:solidFill>
                    </a:rPr>
                    <a:t>HORIZONTAL BENCHES</a:t>
                  </a:r>
                  <a:endParaRPr lang="en-GB" sz="700" b="1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3270571" y="1965750"/>
                <a:ext cx="5320153" cy="1784830"/>
              </a:xfrm>
              <a:prstGeom prst="rect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30197" y="1412776"/>
            <a:ext cx="8990914" cy="4392488"/>
            <a:chOff x="117590" y="1268761"/>
            <a:chExt cx="8990914" cy="4392488"/>
          </a:xfrm>
        </p:grpSpPr>
        <p:sp>
          <p:nvSpPr>
            <p:cNvPr id="56" name="Rectangle 55"/>
            <p:cNvSpPr/>
            <p:nvPr/>
          </p:nvSpPr>
          <p:spPr>
            <a:xfrm>
              <a:off x="2267744" y="1268761"/>
              <a:ext cx="6419056" cy="4392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75" t="21400" r="5002" b="35581"/>
            <a:stretch/>
          </p:blipFill>
          <p:spPr>
            <a:xfrm rot="10800000">
              <a:off x="117590" y="2307059"/>
              <a:ext cx="8990914" cy="2708343"/>
            </a:xfrm>
            <a:prstGeom prst="rect">
              <a:avLst/>
            </a:prstGeom>
            <a:ln w="38100" cmpd="sng">
              <a:solidFill>
                <a:srgbClr val="FFFF00"/>
              </a:solidFill>
            </a:ln>
          </p:spPr>
        </p:pic>
      </p:grpSp>
      <p:sp>
        <p:nvSpPr>
          <p:cNvPr id="59" name="Titre 7"/>
          <p:cNvSpPr txBox="1">
            <a:spLocks/>
          </p:cNvSpPr>
          <p:nvPr/>
        </p:nvSpPr>
        <p:spPr>
          <a:xfrm>
            <a:off x="432864" y="180000"/>
            <a:ext cx="8558736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MAGNET TEST STANDS LAYOUT @ CERN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4503289" y="1298708"/>
            <a:ext cx="3062632" cy="2462213"/>
          </a:xfrm>
          <a:prstGeom prst="rect">
            <a:avLst/>
          </a:prstGeom>
          <a:solidFill>
            <a:srgbClr val="FFFFFF"/>
          </a:solidFill>
          <a:ln w="381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</a:t>
            </a:r>
            <a:r>
              <a:rPr lang="en-GB" sz="1400" dirty="0" smtClean="0"/>
              <a:t> </a:t>
            </a:r>
            <a:r>
              <a:rPr lang="en-GB" sz="1400" dirty="0" smtClean="0"/>
              <a:t>vertical cryostats 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feed box for supercritical He,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cryostat for LN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8</a:t>
            </a:r>
            <a:r>
              <a:rPr lang="en-GB" sz="1400" dirty="0" smtClean="0"/>
              <a:t> </a:t>
            </a:r>
            <a:r>
              <a:rPr lang="en-GB" sz="1400" dirty="0" smtClean="0"/>
              <a:t>horizontal benches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Variable temperature feed 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Cryogen free Cryostat for 4.2 K</a:t>
            </a:r>
            <a:endParaRPr lang="en-GB" sz="1400" dirty="0" smtClean="0"/>
          </a:p>
          <a:p>
            <a:r>
              <a:rPr lang="en-GB" sz="1400" dirty="0" smtClean="0"/>
              <a:t>OPERATION 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I= 0.12 kA</a:t>
            </a:r>
            <a:r>
              <a:rPr lang="en-GB" sz="1400" dirty="0" smtClean="0"/>
              <a:t>-30 </a:t>
            </a:r>
            <a:r>
              <a:rPr lang="en-GB" sz="1400" dirty="0" smtClean="0"/>
              <a:t>kA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 = 1.9 K  to 70 K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</a:t>
            </a:r>
            <a:r>
              <a:rPr lang="en-GB" sz="1400" dirty="0" smtClean="0"/>
              <a:t>ithstanding U = 1V to 3 kV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49975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 animBg="1"/>
      <p:bldP spid="6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TEST FACILITY at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20160830_Cluster_G_08_small[1]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5" t="13910" r="20062" b="27865"/>
          <a:stretch/>
        </p:blipFill>
        <p:spPr>
          <a:xfrm>
            <a:off x="3491513" y="1123959"/>
            <a:ext cx="5498793" cy="30312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980728"/>
            <a:ext cx="32403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VERTICAL test facility is an area regrouping FIVE cryostats </a:t>
            </a:r>
            <a:r>
              <a:rPr lang="en-GB" dirty="0"/>
              <a:t>with a capacity of up to </a:t>
            </a:r>
            <a:r>
              <a:rPr lang="en-GB" dirty="0" smtClean="0"/>
              <a:t>30 kA </a:t>
            </a:r>
            <a:r>
              <a:rPr lang="en-GB" dirty="0"/>
              <a:t>at </a:t>
            </a:r>
            <a:r>
              <a:rPr lang="en-GB" dirty="0" smtClean="0"/>
              <a:t>1.9 K</a:t>
            </a:r>
            <a:r>
              <a:rPr lang="en-GB" dirty="0"/>
              <a:t>; this area is typically used for research and development projects.</a:t>
            </a:r>
            <a:r>
              <a:rPr lang="en-US" dirty="0"/>
              <a:t> </a:t>
            </a:r>
          </a:p>
        </p:txBody>
      </p:sp>
      <p:pic>
        <p:nvPicPr>
          <p:cNvPr id="8" name="Picture 7" descr="C:\MQXFS3\mqxfs3_assembl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3719" y="3169024"/>
            <a:ext cx="2826361" cy="1964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3702" y="3660084"/>
            <a:ext cx="2800694" cy="21542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1880" y="4416356"/>
            <a:ext cx="2808854" cy="1954381"/>
          </a:xfrm>
          <a:prstGeom prst="rect">
            <a:avLst/>
          </a:prstGeom>
          <a:noFill/>
          <a:ln w="381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050" dirty="0" smtClean="0">
                <a:cs typeface="Arial"/>
              </a:rPr>
              <a:t>CRYOSTAT PARAMETERS</a:t>
            </a:r>
          </a:p>
          <a:p>
            <a:r>
              <a:rPr lang="en-GB" sz="1050" dirty="0" smtClean="0">
                <a:cs typeface="Arial"/>
              </a:rPr>
              <a:t>(Cluster </a:t>
            </a:r>
            <a:r>
              <a:rPr lang="en-GB" sz="1050" dirty="0">
                <a:cs typeface="Arial"/>
              </a:rPr>
              <a:t>G/D) </a:t>
            </a:r>
            <a:endParaRPr lang="fr-FR" sz="1050" dirty="0">
              <a:cs typeface="Arial"/>
            </a:endParaRPr>
          </a:p>
          <a:p>
            <a:pPr lvl="0"/>
            <a:endParaRPr lang="en-GB" sz="1000" dirty="0" smtClean="0">
              <a:latin typeface="Arial"/>
              <a:cs typeface="Arial"/>
            </a:endParaRPr>
          </a:p>
          <a:p>
            <a:pPr lvl="0"/>
            <a:r>
              <a:rPr lang="en-GB" sz="1000" dirty="0" smtClean="0">
                <a:latin typeface="Arial"/>
                <a:cs typeface="Arial"/>
              </a:rPr>
              <a:t>Max </a:t>
            </a:r>
            <a:r>
              <a:rPr lang="en-GB" sz="1000" dirty="0">
                <a:latin typeface="Arial"/>
                <a:cs typeface="Arial"/>
              </a:rPr>
              <a:t>internal pressure : </a:t>
            </a:r>
            <a:r>
              <a:rPr lang="en-GB" sz="1000" dirty="0" smtClean="0">
                <a:latin typeface="Arial"/>
                <a:cs typeface="Arial"/>
              </a:rPr>
              <a:t>	5 </a:t>
            </a:r>
            <a:r>
              <a:rPr lang="en-GB" sz="1000" dirty="0" err="1">
                <a:latin typeface="Arial"/>
                <a:cs typeface="Arial"/>
              </a:rPr>
              <a:t>bara</a:t>
            </a:r>
            <a:endParaRPr lang="en-US" sz="1000" dirty="0">
              <a:latin typeface="Arial"/>
              <a:cs typeface="Arial"/>
            </a:endParaRPr>
          </a:p>
          <a:p>
            <a:pPr lvl="0"/>
            <a:r>
              <a:rPr lang="en-GB" sz="1000" dirty="0">
                <a:latin typeface="Arial"/>
                <a:cs typeface="Arial"/>
              </a:rPr>
              <a:t>Magnet </a:t>
            </a:r>
            <a:r>
              <a:rPr lang="en-GB" sz="1000" dirty="0" smtClean="0">
                <a:latin typeface="Arial"/>
                <a:cs typeface="Arial"/>
              </a:rPr>
              <a:t>temperature </a:t>
            </a:r>
            <a:r>
              <a:rPr lang="en-GB" sz="1000" dirty="0">
                <a:latin typeface="Arial"/>
                <a:cs typeface="Arial"/>
              </a:rPr>
              <a:t>: </a:t>
            </a:r>
            <a:r>
              <a:rPr lang="en-GB" sz="1000" dirty="0" smtClean="0">
                <a:latin typeface="Arial"/>
                <a:cs typeface="Arial"/>
              </a:rPr>
              <a:t>	</a:t>
            </a:r>
            <a:r>
              <a:rPr lang="en-GB" sz="1000" dirty="0" smtClean="0">
                <a:latin typeface="Arial"/>
                <a:cs typeface="Arial"/>
              </a:rPr>
              <a:t>1.9 </a:t>
            </a:r>
            <a:r>
              <a:rPr lang="en-GB" sz="1000" dirty="0">
                <a:latin typeface="Arial"/>
                <a:cs typeface="Arial"/>
              </a:rPr>
              <a:t>K</a:t>
            </a:r>
            <a:endParaRPr lang="en-US" sz="1000" dirty="0">
              <a:latin typeface="Arial"/>
              <a:cs typeface="Arial"/>
            </a:endParaRPr>
          </a:p>
          <a:p>
            <a:pPr lvl="0"/>
            <a:r>
              <a:rPr lang="en-GB" sz="1000" dirty="0" smtClean="0">
                <a:latin typeface="Arial"/>
                <a:cs typeface="Arial"/>
              </a:rPr>
              <a:t>Useful diameter : 	</a:t>
            </a:r>
            <a:r>
              <a:rPr lang="en-GB" sz="1000" dirty="0" smtClean="0">
                <a:latin typeface="Arial"/>
                <a:cs typeface="Arial"/>
              </a:rPr>
              <a:t>1500</a:t>
            </a:r>
            <a:r>
              <a:rPr lang="en-GB" sz="1000" dirty="0" smtClean="0">
                <a:latin typeface="Arial"/>
                <a:cs typeface="Arial"/>
              </a:rPr>
              <a:t>/ 800 </a:t>
            </a:r>
            <a:r>
              <a:rPr lang="en-GB" sz="1000" dirty="0">
                <a:latin typeface="Arial"/>
                <a:cs typeface="Arial"/>
              </a:rPr>
              <a:t>mm</a:t>
            </a:r>
            <a:endParaRPr lang="en-US" sz="1000" dirty="0">
              <a:latin typeface="Arial"/>
              <a:cs typeface="Arial"/>
            </a:endParaRPr>
          </a:p>
          <a:p>
            <a:pPr lvl="0"/>
            <a:r>
              <a:rPr lang="en-GB" sz="1000" dirty="0">
                <a:latin typeface="Arial"/>
                <a:cs typeface="Arial"/>
              </a:rPr>
              <a:t>U</a:t>
            </a:r>
            <a:r>
              <a:rPr lang="en-GB" sz="1000" dirty="0" smtClean="0">
                <a:latin typeface="Arial"/>
                <a:cs typeface="Arial"/>
              </a:rPr>
              <a:t>seful </a:t>
            </a:r>
            <a:r>
              <a:rPr lang="en-GB" sz="1000" dirty="0">
                <a:latin typeface="Arial"/>
                <a:cs typeface="Arial"/>
              </a:rPr>
              <a:t>length in 1.9 K </a:t>
            </a:r>
            <a:r>
              <a:rPr lang="en-GB" sz="1000" dirty="0" smtClean="0">
                <a:latin typeface="Arial"/>
                <a:cs typeface="Arial"/>
              </a:rPr>
              <a:t>bath : </a:t>
            </a:r>
            <a:r>
              <a:rPr lang="en-GB" sz="1000" dirty="0">
                <a:latin typeface="Arial"/>
                <a:cs typeface="Arial"/>
              </a:rPr>
              <a:t>	</a:t>
            </a:r>
            <a:r>
              <a:rPr lang="en-GB" sz="1000" dirty="0" smtClean="0">
                <a:latin typeface="Arial"/>
                <a:cs typeface="Arial"/>
              </a:rPr>
              <a:t>2.5/5.2 </a:t>
            </a:r>
            <a:r>
              <a:rPr lang="en-GB" sz="1000" dirty="0">
                <a:latin typeface="Arial"/>
                <a:cs typeface="Arial"/>
              </a:rPr>
              <a:t>m</a:t>
            </a:r>
            <a:endParaRPr lang="en-US" sz="1000" dirty="0">
              <a:latin typeface="Arial"/>
              <a:cs typeface="Arial"/>
            </a:endParaRPr>
          </a:p>
          <a:p>
            <a:pPr lvl="0"/>
            <a:r>
              <a:rPr lang="en-GB" sz="1000" dirty="0" smtClean="0">
                <a:latin typeface="Arial"/>
                <a:cs typeface="Arial"/>
              </a:rPr>
              <a:t>Max. thermal gradient : 	</a:t>
            </a:r>
            <a:r>
              <a:rPr lang="en-GB" sz="1000" dirty="0" smtClean="0">
                <a:latin typeface="Arial"/>
                <a:cs typeface="Arial"/>
              </a:rPr>
              <a:t>	50 </a:t>
            </a:r>
            <a:r>
              <a:rPr lang="en-GB" sz="1000" dirty="0" smtClean="0">
                <a:latin typeface="Arial"/>
                <a:cs typeface="Arial"/>
              </a:rPr>
              <a:t>K</a:t>
            </a:r>
          </a:p>
          <a:p>
            <a:pPr lvl="0"/>
            <a:r>
              <a:rPr lang="en-GB" sz="1000" dirty="0" smtClean="0">
                <a:latin typeface="Arial"/>
                <a:cs typeface="Arial"/>
              </a:rPr>
              <a:t>Magnetic measurements: 	yes</a:t>
            </a:r>
          </a:p>
          <a:p>
            <a:pPr lvl="0"/>
            <a:r>
              <a:rPr lang="en-GB" sz="1000" dirty="0">
                <a:cs typeface="Arial"/>
              </a:rPr>
              <a:t>Estimated lifetime </a:t>
            </a:r>
            <a:r>
              <a:rPr lang="en-GB" sz="1000" dirty="0" smtClean="0">
                <a:cs typeface="Arial"/>
              </a:rPr>
              <a:t>: </a:t>
            </a:r>
            <a:r>
              <a:rPr lang="en-GB" sz="1000" dirty="0">
                <a:cs typeface="Arial"/>
              </a:rPr>
              <a:t>	 </a:t>
            </a:r>
            <a:r>
              <a:rPr lang="en-GB" sz="1000" dirty="0" smtClean="0">
                <a:cs typeface="Arial"/>
              </a:rPr>
              <a:t>	20 </a:t>
            </a:r>
            <a:r>
              <a:rPr lang="en-GB" sz="1000" dirty="0">
                <a:cs typeface="Arial"/>
              </a:rPr>
              <a:t>years</a:t>
            </a:r>
            <a:endParaRPr lang="en-US" sz="1000" dirty="0">
              <a:cs typeface="Arial"/>
            </a:endParaRPr>
          </a:p>
          <a:p>
            <a:pPr lvl="0"/>
            <a:r>
              <a:rPr lang="en-GB" sz="1000" dirty="0">
                <a:cs typeface="Arial"/>
              </a:rPr>
              <a:t>Number of thermal cycles : 	</a:t>
            </a:r>
            <a:r>
              <a:rPr lang="en-GB" sz="1000" dirty="0" smtClean="0">
                <a:cs typeface="Arial"/>
              </a:rPr>
              <a:t>&lt; </a:t>
            </a:r>
            <a:r>
              <a:rPr lang="en-GB" sz="1000" dirty="0">
                <a:cs typeface="Arial"/>
              </a:rPr>
              <a:t>1000</a:t>
            </a:r>
            <a:endParaRPr lang="en-US" sz="1000" dirty="0">
              <a:cs typeface="Arial"/>
            </a:endParaRPr>
          </a:p>
          <a:p>
            <a:pPr lvl="0"/>
            <a:r>
              <a:rPr lang="en-GB" sz="1000" dirty="0">
                <a:cs typeface="Arial"/>
              </a:rPr>
              <a:t>Number of Quenches :  	</a:t>
            </a:r>
            <a:r>
              <a:rPr lang="en-GB" sz="1000" dirty="0" smtClean="0">
                <a:cs typeface="Arial"/>
              </a:rPr>
              <a:t>	&lt; </a:t>
            </a:r>
            <a:r>
              <a:rPr lang="en-GB" sz="1000" dirty="0" smtClean="0">
                <a:cs typeface="Arial"/>
              </a:rPr>
              <a:t>10000</a:t>
            </a:r>
            <a:endParaRPr lang="en-GB" sz="1000" dirty="0">
              <a:cs typeface="Arial"/>
            </a:endParaRPr>
          </a:p>
        </p:txBody>
      </p:sp>
      <p:pic>
        <p:nvPicPr>
          <p:cNvPr id="11" name="Picture 10" descr="DSCN7759 - Copia.jpe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0" t="5433" r="6637" b="5721"/>
          <a:stretch/>
        </p:blipFill>
        <p:spPr>
          <a:xfrm>
            <a:off x="6372200" y="4416356"/>
            <a:ext cx="2525683" cy="200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1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TEST FACILITY at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6220" y="1340768"/>
            <a:ext cx="32403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HORIZONTAL test facility is </a:t>
            </a:r>
            <a:r>
              <a:rPr lang="en-GB" dirty="0"/>
              <a:t>an area </a:t>
            </a:r>
            <a:r>
              <a:rPr lang="en-GB" dirty="0" smtClean="0"/>
              <a:t>regrouping EIGHT operational cryostats </a:t>
            </a:r>
            <a:r>
              <a:rPr lang="en-GB" dirty="0"/>
              <a:t>with a capacity of up to </a:t>
            </a:r>
            <a:r>
              <a:rPr lang="en-GB" dirty="0"/>
              <a:t>2</a:t>
            </a:r>
            <a:r>
              <a:rPr lang="en-GB" dirty="0" smtClean="0"/>
              <a:t>0 kA </a:t>
            </a:r>
            <a:r>
              <a:rPr lang="en-GB" dirty="0"/>
              <a:t>at </a:t>
            </a:r>
            <a:r>
              <a:rPr lang="en-GB" dirty="0" smtClean="0"/>
              <a:t>1.9 K</a:t>
            </a:r>
            <a:r>
              <a:rPr lang="en-GB" dirty="0"/>
              <a:t>; this area is typically used for </a:t>
            </a:r>
            <a:r>
              <a:rPr lang="en-US" dirty="0" smtClean="0"/>
              <a:t>LHC type magnets</a:t>
            </a:r>
            <a:endParaRPr lang="en-US" dirty="0"/>
          </a:p>
        </p:txBody>
      </p:sp>
      <p:pic>
        <p:nvPicPr>
          <p:cNvPr id="3" name="Picture 2" descr="DSC_24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94244"/>
            <a:ext cx="5282710" cy="422616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8" b="1893"/>
          <a:stretch/>
        </p:blipFill>
        <p:spPr bwMode="auto">
          <a:xfrm>
            <a:off x="148827" y="3429000"/>
            <a:ext cx="3182888" cy="2772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563888" y="54628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Cryogen free cryostat for instrumentation down to 4.2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72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TESTING FACILITIES in WP9.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7200" y="5418723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The</a:t>
            </a:r>
            <a:r>
              <a:rPr lang="en-US" b="1" dirty="0" smtClean="0">
                <a:solidFill>
                  <a:srgbClr val="F8B13C"/>
                </a:solidFill>
              </a:rPr>
              <a:t> GERSEMI  </a:t>
            </a:r>
            <a:r>
              <a:rPr lang="en-US" dirty="0" smtClean="0"/>
              <a:t>based at University of Uppsala ( S) </a:t>
            </a:r>
            <a:r>
              <a:rPr lang="en-GB" dirty="0" smtClean="0"/>
              <a:t>offers </a:t>
            </a:r>
            <a:r>
              <a:rPr lang="en-GB" dirty="0"/>
              <a:t>testing on superconducting magnets </a:t>
            </a:r>
            <a:r>
              <a:rPr lang="en-GB" dirty="0" smtClean="0"/>
              <a:t>refrigerated </a:t>
            </a:r>
            <a:r>
              <a:rPr lang="en-GB" dirty="0"/>
              <a:t>at low temperatures and </a:t>
            </a:r>
            <a:r>
              <a:rPr lang="en-GB" b="1" dirty="0" smtClean="0">
                <a:solidFill>
                  <a:srgbClr val="F8B13C"/>
                </a:solidFill>
              </a:rPr>
              <a:t>medium</a:t>
            </a:r>
            <a:r>
              <a:rPr lang="en-GB" dirty="0" smtClean="0"/>
              <a:t> </a:t>
            </a:r>
            <a:r>
              <a:rPr lang="en-GB" dirty="0"/>
              <a:t>currents. </a:t>
            </a:r>
            <a:endParaRPr lang="en-US" dirty="0"/>
          </a:p>
          <a:p>
            <a:pPr algn="ctr"/>
            <a:r>
              <a:rPr lang="en-GB" dirty="0" smtClean="0"/>
              <a:t>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3887924" y="1953526"/>
            <a:ext cx="792088" cy="57606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 smtClean="0"/>
          </a:p>
          <a:p>
            <a:pPr algn="ctr"/>
            <a:r>
              <a:rPr lang="en-US" sz="700" dirty="0" smtClean="0"/>
              <a:t>GERSEMI @ Uppsala University</a:t>
            </a:r>
            <a:endParaRPr lang="en-US" sz="7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695365" y="1531946"/>
            <a:ext cx="2015778" cy="1084479"/>
            <a:chOff x="6589457" y="1386351"/>
            <a:chExt cx="2015778" cy="1084479"/>
          </a:xfrm>
        </p:grpSpPr>
        <p:sp>
          <p:nvSpPr>
            <p:cNvPr id="14" name="TextBox 13"/>
            <p:cNvSpPr txBox="1"/>
            <p:nvPr/>
          </p:nvSpPr>
          <p:spPr>
            <a:xfrm>
              <a:off x="6693947" y="2101498"/>
              <a:ext cx="1911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8B13C"/>
                  </a:solidFill>
                </a:rPr>
                <a:t>TASK 9.2 GERSEMI</a:t>
              </a:r>
              <a:endParaRPr lang="en-US" dirty="0">
                <a:solidFill>
                  <a:srgbClr val="F8B13C"/>
                </a:solidFill>
              </a:endParaRPr>
            </a:p>
          </p:txBody>
        </p:sp>
        <p:pic>
          <p:nvPicPr>
            <p:cNvPr id="15" name="Picture 14" descr="FREIA_logo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54260" y="1386351"/>
              <a:ext cx="1450975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 descr="U:\Documents\Uppsala\Administration\Profil\UU_logo_4f_84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457" y="1386351"/>
              <a:ext cx="717054" cy="682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029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9" name="Titre 7"/>
          <p:cNvSpPr txBox="1">
            <a:spLocks/>
          </p:cNvSpPr>
          <p:nvPr/>
        </p:nvSpPr>
        <p:spPr>
          <a:xfrm>
            <a:off x="107504" y="180000"/>
            <a:ext cx="8884096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MAGNET TEST STANDS LAYOUT @ GERSEMI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382" y="900000"/>
            <a:ext cx="5603445" cy="3963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645024"/>
            <a:ext cx="417597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GB" sz="2000" b="1" dirty="0" smtClean="0"/>
              <a:t>UNIVERSITY OF UPPSALA </a:t>
            </a:r>
          </a:p>
          <a:p>
            <a:pPr lvl="1" algn="ctr"/>
            <a:r>
              <a:rPr lang="en-GB" dirty="0" smtClean="0"/>
              <a:t>the oldest university in Sweden is having : 25'000 </a:t>
            </a:r>
            <a:r>
              <a:rPr lang="en-GB" dirty="0"/>
              <a:t>students, 9'000 staff, </a:t>
            </a:r>
            <a:r>
              <a:rPr lang="en-GB" dirty="0" smtClean="0"/>
              <a:t>7 </a:t>
            </a:r>
            <a:r>
              <a:rPr lang="en-GB" dirty="0"/>
              <a:t>faculties of theology, law, medicine, pharmacy,</a:t>
            </a:r>
            <a:br>
              <a:rPr lang="en-GB" dirty="0"/>
            </a:br>
            <a:r>
              <a:rPr lang="en-GB" dirty="0"/>
              <a:t>arts, social sciences, languages, </a:t>
            </a:r>
            <a:br>
              <a:rPr lang="en-GB" dirty="0"/>
            </a:br>
            <a:r>
              <a:rPr lang="en-GB" dirty="0"/>
              <a:t>educational sciences, science and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341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606</TotalTime>
  <Words>830</Words>
  <Application>Microsoft Macintosh PowerPoint</Application>
  <PresentationFormat>On-screen Show (4:3)</PresentationFormat>
  <Paragraphs>147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Thème Office</vt:lpstr>
      <vt:lpstr>Thème ARIES</vt:lpstr>
      <vt:lpstr>Thème Office</vt:lpstr>
      <vt:lpstr>PowerPoint Presentation</vt:lpstr>
      <vt:lpstr>Trans National Accesses in ARIES</vt:lpstr>
      <vt:lpstr>MAGNET TESTING FACILITIES in WP9</vt:lpstr>
      <vt:lpstr>MAGNET TESTING FACILITIES in WP9.1</vt:lpstr>
      <vt:lpstr>PowerPoint Presentation</vt:lpstr>
      <vt:lpstr>VERTICAL TEST FACILITY at CERN</vt:lpstr>
      <vt:lpstr>HORIZONTAL TEST FACILITY at CERN</vt:lpstr>
      <vt:lpstr>MAGNET TESTING FACILITIES in WP9. 2</vt:lpstr>
      <vt:lpstr>PowerPoint Presentation</vt:lpstr>
      <vt:lpstr>PowerPoint Presentation</vt:lpstr>
      <vt:lpstr>SELECTION PANNEL and MODUS OPERANDI</vt:lpstr>
      <vt:lpstr>OUR ENGAGEMENT FOR EU</vt:lpstr>
      <vt:lpstr>MY PAST EXPERIENCE with TNA</vt:lpstr>
      <vt:lpstr>MY PAST EXPERIENCE with TNA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Marta Bajko</cp:lastModifiedBy>
  <cp:revision>59</cp:revision>
  <dcterms:created xsi:type="dcterms:W3CDTF">2017-04-26T09:15:49Z</dcterms:created>
  <dcterms:modified xsi:type="dcterms:W3CDTF">2017-05-02T16:31:39Z</dcterms:modified>
</cp:coreProperties>
</file>