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  <p:sldMasterId id="2147483672" r:id="rId3"/>
    <p:sldMasterId id="2147483688" r:id="rId4"/>
  </p:sldMasterIdLst>
  <p:notesMasterIdLst>
    <p:notesMasterId r:id="rId18"/>
  </p:notesMasterIdLst>
  <p:handoutMasterIdLst>
    <p:handoutMasterId r:id="rId19"/>
  </p:handoutMasterIdLst>
  <p:sldIdLst>
    <p:sldId id="283" r:id="rId5"/>
    <p:sldId id="279" r:id="rId6"/>
    <p:sldId id="284" r:id="rId7"/>
    <p:sldId id="285" r:id="rId8"/>
    <p:sldId id="291" r:id="rId9"/>
    <p:sldId id="292" r:id="rId10"/>
    <p:sldId id="286" r:id="rId11"/>
    <p:sldId id="293" r:id="rId12"/>
    <p:sldId id="294" r:id="rId13"/>
    <p:sldId id="299" r:id="rId14"/>
    <p:sldId id="303" r:id="rId15"/>
    <p:sldId id="304" r:id="rId16"/>
    <p:sldId id="305" r:id="rId1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B13C"/>
    <a:srgbClr val="1F497D"/>
    <a:srgbClr val="1E386B"/>
    <a:srgbClr val="2C669E"/>
    <a:srgbClr val="0157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0" autoAdjust="0"/>
    <p:restoredTop sz="94609" autoAdjust="0"/>
  </p:normalViewPr>
  <p:slideViewPr>
    <p:cSldViewPr snapToObjects="1" showGuides="1">
      <p:cViewPr varScale="1">
        <p:scale>
          <a:sx n="124" d="100"/>
          <a:sy n="124" d="100"/>
        </p:scale>
        <p:origin x="1344" y="102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03/05/2017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8359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03/05/2017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1512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749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WP11: electron and proton beam testing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II_rahmen_neu_tit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396875" y="6599239"/>
            <a:ext cx="36703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800" dirty="0">
                <a:solidFill>
                  <a:srgbClr val="000000"/>
                </a:solidFill>
                <a:cs typeface="Arial" charset="0"/>
              </a:rPr>
              <a:t>KIT – </a:t>
            </a:r>
            <a:r>
              <a:rPr lang="en-US" altLang="de-DE" sz="800" dirty="0" smtClean="0">
                <a:solidFill>
                  <a:srgbClr val="000000"/>
                </a:solidFill>
                <a:cs typeface="Arial" charset="0"/>
              </a:rPr>
              <a:t> The Research University in the </a:t>
            </a:r>
            <a:r>
              <a:rPr lang="en-US" altLang="de-DE" sz="800" dirty="0">
                <a:solidFill>
                  <a:srgbClr val="000000"/>
                </a:solidFill>
                <a:cs typeface="Arial" charset="0"/>
              </a:rPr>
              <a:t>Helmholtz Association</a:t>
            </a:r>
            <a:r>
              <a:rPr lang="de-DE" altLang="de-DE" sz="800" dirty="0">
                <a:solidFill>
                  <a:srgbClr val="000000"/>
                </a:solidFill>
                <a:cs typeface="Arial" charset="0"/>
              </a:rPr>
              <a:t> </a:t>
            </a:r>
            <a:endParaRPr lang="en-US" altLang="de-DE" sz="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" name="Text Box 21"/>
          <p:cNvSpPr txBox="1">
            <a:spLocks noChangeArrowheads="1"/>
          </p:cNvSpPr>
          <p:nvPr/>
        </p:nvSpPr>
        <p:spPr bwMode="auto">
          <a:xfrm>
            <a:off x="385765" y="3367088"/>
            <a:ext cx="45370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de-DE" sz="1000" dirty="0" smtClean="0">
                <a:solidFill>
                  <a:srgbClr val="FFFFFF"/>
                </a:solidFill>
                <a:cs typeface="Arial" charset="0"/>
              </a:rPr>
              <a:t>Institute for Beam Physics and Technology (IBPT)</a:t>
            </a:r>
            <a:endParaRPr lang="de-DE" altLang="de-DE" sz="1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7318375" y="6497639"/>
            <a:ext cx="1727200" cy="248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e-DE" altLang="de-DE" sz="1600" b="1" dirty="0" smtClean="0">
                <a:solidFill>
                  <a:srgbClr val="FFFFFF"/>
                </a:solidFill>
                <a:cs typeface="Arial" pitchFamily="34" charset="0"/>
              </a:rPr>
              <a:t>www.kit.edu</a:t>
            </a:r>
          </a:p>
        </p:txBody>
      </p:sp>
      <p:pic>
        <p:nvPicPr>
          <p:cNvPr id="6" name="Picture 13" descr="KIT-Logo-rgb_e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9" y="333375"/>
            <a:ext cx="161925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713" y="6383340"/>
            <a:ext cx="468312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1321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1701801" y="6445251"/>
            <a:ext cx="2366144" cy="360363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 dirty="0">
              <a:solidFill>
                <a:srgbClr val="000000"/>
              </a:solidFill>
            </a:endParaRPr>
          </a:p>
        </p:txBody>
      </p:sp>
      <p:sp>
        <p:nvSpPr>
          <p:cNvPr id="5" name="Datumsplatzhalt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61E53-60CF-4EA6-995E-E0A264A22BDC}" type="datetime1">
              <a:rPr lang="de-DE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03.05.2017</a:t>
            </a:fld>
            <a:endParaRPr lang="de-DE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919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1701800" y="6445251"/>
            <a:ext cx="2438152" cy="360363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 dirty="0" smtClean="0">
              <a:solidFill>
                <a:srgbClr val="000000"/>
              </a:solidFill>
            </a:endParaRPr>
          </a:p>
        </p:txBody>
      </p:sp>
      <p:sp>
        <p:nvSpPr>
          <p:cNvPr id="4" name="Datumsplatzhalt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60EEC-F592-450F-BB27-69F9AF4E7E67}" type="datetime1">
              <a:rPr lang="de-DE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03.05.2017</a:t>
            </a:fld>
            <a:endParaRPr lang="de-DE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643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1701801" y="6445251"/>
            <a:ext cx="2366144" cy="360363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 dirty="0" smtClean="0">
              <a:solidFill>
                <a:srgbClr val="000000"/>
              </a:solidFill>
            </a:endParaRPr>
          </a:p>
        </p:txBody>
      </p:sp>
      <p:sp>
        <p:nvSpPr>
          <p:cNvPr id="3" name="Datumsplatzhalt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A7712-9316-47E5-B050-407DA54E4E9B}" type="datetime1">
              <a:rPr lang="de-DE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03.05.2017</a:t>
            </a:fld>
            <a:endParaRPr lang="de-DE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790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WP11: electron and proton beam testing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WP11: electron and proton beam testing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WP11: electron and proton beam testing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WP11: electron and proton beam testing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3329145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62000" y="5112103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62000" y="4376357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23900" y="31242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3329145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2</a:t>
            </a:r>
          </a:p>
        </p:txBody>
      </p:sp>
      <p:sp>
        <p:nvSpPr>
          <p:cNvPr id="13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62000" y="5112103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6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62000" y="4376357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23900" y="31242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baseline="0">
                <a:solidFill>
                  <a:schemeClr val="bg1">
                    <a:lumMod val="95000"/>
                  </a:schemeClr>
                </a:solidFill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theme" Target="../theme/theme4.xml"/><Relationship Id="rId10" Type="http://schemas.openxmlformats.org/officeDocument/2006/relationships/image" Target="../media/image11.png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1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WP11: electron and proton beam testing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52400" y="-117157"/>
            <a:ext cx="4399784" cy="3088957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6550223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ARIES </a:t>
            </a:r>
            <a:r>
              <a:rPr lang="fr-FR" sz="1400" dirty="0" err="1" smtClean="0">
                <a:solidFill>
                  <a:srgbClr val="F8B13C"/>
                </a:solidFill>
                <a:latin typeface="Arial"/>
                <a:cs typeface="Arial"/>
              </a:rPr>
              <a:t>is</a:t>
            </a:r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 </a:t>
            </a:r>
            <a:r>
              <a:rPr lang="fr-FR" sz="1400" dirty="0" err="1" smtClean="0">
                <a:solidFill>
                  <a:srgbClr val="F8B13C"/>
                </a:solidFill>
                <a:latin typeface="Arial"/>
                <a:cs typeface="Arial"/>
              </a:rPr>
              <a:t>co-funded</a:t>
            </a:r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 by the </a:t>
            </a:r>
            <a:r>
              <a:rPr lang="fr-FR" sz="1400" dirty="0" err="1" smtClean="0">
                <a:solidFill>
                  <a:srgbClr val="F8B13C"/>
                </a:solidFill>
                <a:latin typeface="Arial"/>
                <a:cs typeface="Arial"/>
              </a:rPr>
              <a:t>European</a:t>
            </a:r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 Commission Grant Agreement </a:t>
            </a:r>
            <a:r>
              <a:rPr lang="fr-FR" sz="1400" dirty="0" err="1" smtClean="0">
                <a:solidFill>
                  <a:srgbClr val="F8B13C"/>
                </a:solidFill>
                <a:latin typeface="Arial"/>
                <a:cs typeface="Arial"/>
              </a:rPr>
              <a:t>number</a:t>
            </a:r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 73087</a:t>
            </a:r>
            <a:endParaRPr lang="en-GB" sz="1400" dirty="0">
              <a:solidFill>
                <a:srgbClr val="F8B13C"/>
              </a:solidFill>
              <a:latin typeface="Arial"/>
              <a:cs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81000" y="381000"/>
            <a:ext cx="3230988" cy="2130623"/>
          </a:xfrm>
          <a:prstGeom prst="rect">
            <a:avLst/>
          </a:prstGeom>
        </p:spPr>
      </p:pic>
      <p:pic>
        <p:nvPicPr>
          <p:cNvPr id="4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 smtClean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I_rahmen_neu_folg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333377"/>
            <a:ext cx="69119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Click to add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1198563"/>
            <a:ext cx="835660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Click to add text</a:t>
            </a:r>
          </a:p>
          <a:p>
            <a:pPr lvl="1"/>
            <a:r>
              <a:rPr lang="en-US" altLang="de-DE" smtClean="0"/>
              <a:t>Second level</a:t>
            </a:r>
          </a:p>
          <a:p>
            <a:pPr lvl="2"/>
            <a:r>
              <a:rPr lang="en-US" altLang="de-DE" smtClean="0"/>
              <a:t>Third level</a:t>
            </a:r>
          </a:p>
          <a:p>
            <a:pPr lvl="3"/>
            <a:r>
              <a:rPr lang="en-US" altLang="de-DE" smtClean="0"/>
              <a:t>Fourth level</a:t>
            </a:r>
          </a:p>
          <a:p>
            <a:pPr lvl="4"/>
            <a:r>
              <a:rPr lang="en-US" altLang="de-DE" smtClean="0"/>
              <a:t>Fifth level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6011863" y="6453188"/>
            <a:ext cx="27368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de-DE" sz="900" dirty="0" smtClean="0">
                <a:solidFill>
                  <a:srgbClr val="000000"/>
                </a:solidFill>
                <a:cs typeface="Arial" charset="0"/>
              </a:rPr>
              <a:t>Institute for Beam Physics and Technology (IBPT)</a:t>
            </a:r>
            <a:endParaRPr lang="en-US" altLang="de-DE" sz="9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0" name="Text Box 11"/>
          <p:cNvSpPr txBox="1">
            <a:spLocks noChangeArrowheads="1"/>
          </p:cNvSpPr>
          <p:nvPr/>
        </p:nvSpPr>
        <p:spPr bwMode="auto">
          <a:xfrm>
            <a:off x="250825" y="6445250"/>
            <a:ext cx="3254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fld id="{D5BCD950-A706-4533-8DA8-B5B814E94E65}" type="slidenum">
              <a:rPr lang="de-DE" altLang="de-DE" sz="900" b="1" smtClean="0">
                <a:solidFill>
                  <a:srgbClr val="000000"/>
                </a:solidFill>
                <a:cs typeface="Arial" pitchFamily="34" charset="0"/>
              </a:rPr>
              <a:pPr defTabSz="914400" eaLnBrk="1" fontAlgn="base" hangingPunct="1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de-DE" altLang="de-DE" sz="900" b="1" dirty="0" smtClean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01801" y="6445251"/>
            <a:ext cx="2582168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latin typeface="Arial" pitchFamily="34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de-DE" dirty="0" smtClean="0">
              <a:solidFill>
                <a:srgbClr val="000000"/>
              </a:solidFill>
            </a:endParaRPr>
          </a:p>
        </p:txBody>
      </p:sp>
      <p:pic>
        <p:nvPicPr>
          <p:cNvPr id="1032" name="Picture 9" descr="KITlogo_4c_frutig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7" y="341314"/>
            <a:ext cx="108426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12775" y="6443664"/>
            <a:ext cx="1042988" cy="36036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marL="0" marR="0" indent="0" algn="l" defTabSz="91430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B428F1E6-B23D-483C-B91F-FBE5F9D8BD7E}" type="datetime1">
              <a:rPr lang="de-DE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03.05.2017</a:t>
            </a:fld>
            <a:endParaRPr lang="de-DE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060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154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306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46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613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14293" indent="-314293" algn="l" rtl="0" eaLnBrk="0" fontAlgn="base" hangingPunct="0">
        <a:spcBef>
          <a:spcPct val="20000"/>
        </a:spcBef>
        <a:spcAft>
          <a:spcPct val="0"/>
        </a:spcAft>
        <a:buBlip>
          <a:blip r:embed="rId8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90495" indent="-314293" algn="l" rtl="0" eaLnBrk="0" fontAlgn="base" hangingPunct="0">
        <a:spcBef>
          <a:spcPct val="20000"/>
        </a:spcBef>
        <a:spcAft>
          <a:spcPct val="0"/>
        </a:spcAft>
        <a:buBlip>
          <a:blip r:embed="rId9"/>
        </a:buBlip>
        <a:defRPr>
          <a:solidFill>
            <a:schemeClr val="tx1"/>
          </a:solidFill>
          <a:latin typeface="+mn-lt"/>
        </a:defRPr>
      </a:lvl2pPr>
      <a:lvl3pPr marL="1209551" indent="-276197" algn="l" rtl="0" eaLnBrk="0" fontAlgn="base" hangingPunct="0">
        <a:spcBef>
          <a:spcPct val="20000"/>
        </a:spcBef>
        <a:spcAft>
          <a:spcPct val="0"/>
        </a:spcAft>
        <a:buBlip>
          <a:blip r:embed="rId10"/>
        </a:buBlip>
        <a:defRPr sz="1600">
          <a:solidFill>
            <a:schemeClr val="tx1"/>
          </a:solidFill>
          <a:latin typeface="+mn-lt"/>
        </a:defRPr>
      </a:lvl3pPr>
      <a:lvl4pPr marL="1657180" indent="-276197" algn="l" rtl="0" eaLnBrk="0" fontAlgn="base" hangingPunct="0">
        <a:spcBef>
          <a:spcPct val="20000"/>
        </a:spcBef>
        <a:spcAft>
          <a:spcPct val="0"/>
        </a:spcAft>
        <a:buBlip>
          <a:blip r:embed="rId10"/>
        </a:buBlip>
        <a:defRPr sz="1600">
          <a:solidFill>
            <a:schemeClr val="tx1"/>
          </a:solidFill>
          <a:latin typeface="+mn-lt"/>
        </a:defRPr>
      </a:lvl4pPr>
      <a:lvl5pPr marL="2095286" indent="-276197" algn="l" rtl="0" eaLnBrk="0" fontAlgn="base" hangingPunct="0">
        <a:spcBef>
          <a:spcPct val="20000"/>
        </a:spcBef>
        <a:spcAft>
          <a:spcPct val="0"/>
        </a:spcAft>
        <a:buBlip>
          <a:blip r:embed="rId10"/>
        </a:buBlip>
        <a:defRPr sz="1600">
          <a:solidFill>
            <a:schemeClr val="tx1"/>
          </a:solidFill>
          <a:latin typeface="+mn-lt"/>
        </a:defRPr>
      </a:lvl5pPr>
      <a:lvl6pPr marL="2514343" indent="-228576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1"/>
        </a:buBlip>
        <a:defRPr sz="1400">
          <a:solidFill>
            <a:schemeClr val="tx1"/>
          </a:solidFill>
          <a:latin typeface="+mn-lt"/>
        </a:defRPr>
      </a:lvl6pPr>
      <a:lvl7pPr marL="2971496" indent="-228576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1"/>
        </a:buBlip>
        <a:defRPr sz="1400">
          <a:solidFill>
            <a:schemeClr val="tx1"/>
          </a:solidFill>
          <a:latin typeface="+mn-lt"/>
        </a:defRPr>
      </a:lvl7pPr>
      <a:lvl8pPr marL="3428650" indent="-228576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1"/>
        </a:buBlip>
        <a:defRPr sz="1400">
          <a:solidFill>
            <a:schemeClr val="tx1"/>
          </a:solidFill>
          <a:latin typeface="+mn-lt"/>
        </a:defRPr>
      </a:lvl8pPr>
      <a:lvl9pPr marL="3885802" indent="-228576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1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6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0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3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6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0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72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6" algn="l" defTabSz="9143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marcel.schuh@kit.edu" TargetMode="External"/><Relationship Id="rId2" Type="http://schemas.openxmlformats.org/officeDocument/2006/relationships/hyperlink" Target="mailto:jerome.schwindling@cea.f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anthony.gleeson@stfc.ac.uk" TargetMode="External"/><Relationship Id="rId5" Type="http://schemas.openxmlformats.org/officeDocument/2006/relationships/hyperlink" Target="mailto:ulrich.dorda@desy.de" TargetMode="External"/><Relationship Id="rId4" Type="http://schemas.openxmlformats.org/officeDocument/2006/relationships/hyperlink" Target="mailto:Jerome.schwindling@cea.f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26.tif"/><Relationship Id="rId4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g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62000" y="3329145"/>
            <a:ext cx="7924800" cy="492443"/>
          </a:xfrm>
        </p:spPr>
        <p:txBody>
          <a:bodyPr/>
          <a:lstStyle/>
          <a:p>
            <a:r>
              <a:rPr lang="en-GB" dirty="0"/>
              <a:t>WP11: electron and proton beam </a:t>
            </a:r>
            <a:r>
              <a:rPr lang="en-GB" dirty="0" smtClean="0"/>
              <a:t>testing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J. Schwindling / CEA </a:t>
            </a:r>
            <a:r>
              <a:rPr lang="en-GB" dirty="0" err="1"/>
              <a:t>Saclay</a:t>
            </a:r>
            <a:endParaRPr lang="en-GB" dirty="0"/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762000" y="4192035"/>
            <a:ext cx="7924800" cy="533110"/>
          </a:xfrm>
          <a:prstGeom prst="rect">
            <a:avLst/>
          </a:prstGeom>
        </p:spPr>
        <p:txBody>
          <a:bodyPr/>
          <a:lstStyle/>
          <a:p>
            <a:pPr lvl="0" algn="r">
              <a:buNone/>
            </a:pPr>
            <a:r>
              <a:rPr lang="en-GB" sz="2400" dirty="0">
                <a:solidFill>
                  <a:prstClr val="white"/>
                </a:solidFill>
                <a:latin typeface="Arial"/>
                <a:cs typeface="Arial"/>
              </a:rPr>
              <a:t>ARIES </a:t>
            </a:r>
            <a:r>
              <a:rPr lang="en-GB" sz="2400" dirty="0" err="1">
                <a:solidFill>
                  <a:prstClr val="white"/>
                </a:solidFill>
                <a:latin typeface="Arial"/>
                <a:cs typeface="Arial"/>
              </a:rPr>
              <a:t>kickoff</a:t>
            </a:r>
            <a:r>
              <a:rPr lang="en-GB" sz="2400" dirty="0">
                <a:solidFill>
                  <a:prstClr val="white"/>
                </a:solidFill>
                <a:latin typeface="Arial"/>
                <a:cs typeface="Arial"/>
              </a:rPr>
              <a:t> meeting, CERN 4-5 May 2017</a:t>
            </a:r>
          </a:p>
          <a:p>
            <a:endParaRPr lang="en-GB" sz="2400" dirty="0"/>
          </a:p>
        </p:txBody>
      </p:sp>
      <p:pic>
        <p:nvPicPr>
          <p:cNvPr id="6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37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SINBAD in ARIES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TNA - access starting in spring 2019</a:t>
            </a:r>
          </a:p>
          <a:p>
            <a:r>
              <a:rPr lang="en-US" sz="2000" dirty="0"/>
              <a:t>A</a:t>
            </a:r>
            <a:r>
              <a:rPr lang="en-US" sz="2000" dirty="0" smtClean="0"/>
              <a:t>ccess </a:t>
            </a:r>
            <a:r>
              <a:rPr lang="en-US" sz="2000" dirty="0"/>
              <a:t>will be granted to the normal conducting, S-band </a:t>
            </a:r>
            <a:r>
              <a:rPr lang="en-US" sz="2000" dirty="0" smtClean="0"/>
              <a:t>100 MeV </a:t>
            </a:r>
            <a:r>
              <a:rPr lang="en-US" sz="2000" dirty="0"/>
              <a:t>electron </a:t>
            </a:r>
            <a:r>
              <a:rPr lang="en-US" sz="2000" dirty="0" err="1" smtClean="0"/>
              <a:t>linac</a:t>
            </a:r>
            <a:endParaRPr lang="en-US" sz="2000" dirty="0" smtClean="0"/>
          </a:p>
          <a:p>
            <a:r>
              <a:rPr lang="en-US" sz="2000" dirty="0"/>
              <a:t>Available experimental space in default location:</a:t>
            </a:r>
          </a:p>
          <a:p>
            <a:pPr lvl="1"/>
            <a:r>
              <a:rPr lang="en-US" sz="2000" dirty="0"/>
              <a:t> </a:t>
            </a:r>
            <a:r>
              <a:rPr lang="en-US" sz="1800" dirty="0"/>
              <a:t>ca </a:t>
            </a:r>
            <a:r>
              <a:rPr lang="en-US" sz="1800" dirty="0" smtClean="0"/>
              <a:t>3m </a:t>
            </a:r>
            <a:r>
              <a:rPr lang="en-US" sz="1800" dirty="0"/>
              <a:t>wide</a:t>
            </a:r>
          </a:p>
          <a:p>
            <a:pPr lvl="1"/>
            <a:r>
              <a:rPr lang="en-US" sz="1800" dirty="0"/>
              <a:t> length preferably &lt; </a:t>
            </a:r>
            <a:r>
              <a:rPr lang="en-US" sz="1800" dirty="0" smtClean="0"/>
              <a:t>4m</a:t>
            </a:r>
            <a:endParaRPr lang="en-US" sz="1800" dirty="0"/>
          </a:p>
          <a:p>
            <a:endParaRPr lang="en-US" sz="2000" dirty="0" smtClean="0"/>
          </a:p>
          <a:p>
            <a:endParaRPr lang="fr-FR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WP11: electron and proton beam testing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4433" y="3284984"/>
            <a:ext cx="5337780" cy="2664296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990" y="150813"/>
            <a:ext cx="2752610" cy="5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Espace réservé du contenu 2"/>
          <p:cNvSpPr txBox="1">
            <a:spLocks/>
          </p:cNvSpPr>
          <p:nvPr/>
        </p:nvSpPr>
        <p:spPr>
          <a:xfrm>
            <a:off x="331787" y="3573016"/>
            <a:ext cx="2890664" cy="1215013"/>
          </a:xfrm>
          <a:prstGeom prst="rect">
            <a:avLst/>
          </a:prstGeom>
          <a:solidFill>
            <a:schemeClr val="tx2">
              <a:lumMod val="20000"/>
              <a:lumOff val="80000"/>
              <a:alpha val="9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72000" tIns="252000" rIns="0" bIns="0" rtlCol="0" anchor="ctr" anchorCtr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9 </a:t>
            </a:r>
            <a:r>
              <a:rPr lang="en-US" sz="1800" dirty="0"/>
              <a:t>beam periods</a:t>
            </a:r>
          </a:p>
          <a:p>
            <a:pPr marL="0" indent="0">
              <a:buNone/>
            </a:pPr>
            <a:r>
              <a:rPr lang="en-US" sz="1800" dirty="0"/>
              <a:t>5 days + preparation</a:t>
            </a:r>
          </a:p>
          <a:p>
            <a:pPr marL="0" indent="0">
              <a:buNone/>
            </a:pPr>
            <a:r>
              <a:rPr lang="en-US" sz="1800" dirty="0" smtClean="0"/>
              <a:t>14 </a:t>
            </a:r>
            <a:r>
              <a:rPr lang="en-US" sz="1800" dirty="0"/>
              <a:t>hours / day</a:t>
            </a:r>
          </a:p>
          <a:p>
            <a:pPr marL="457200" lvl="1" indent="0">
              <a:buFont typeface="Arial"/>
              <a:buNone/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39264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3868" b="5914"/>
          <a:stretch/>
        </p:blipFill>
        <p:spPr>
          <a:xfrm>
            <a:off x="1913123" y="919148"/>
            <a:ext cx="7078477" cy="530432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VELA at STFC </a:t>
            </a:r>
            <a:r>
              <a:rPr lang="fr-FR" dirty="0" err="1" smtClean="0"/>
              <a:t>Daresbury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90600"/>
            <a:ext cx="4258816" cy="4525963"/>
          </a:xfrm>
          <a:solidFill>
            <a:schemeClr val="bg1">
              <a:alpha val="90000"/>
            </a:schemeClr>
          </a:solidFill>
        </p:spPr>
        <p:txBody>
          <a:bodyPr>
            <a:normAutofit/>
          </a:bodyPr>
          <a:lstStyle/>
          <a:p>
            <a:r>
              <a:rPr lang="fr-FR" sz="2000" dirty="0" smtClean="0"/>
              <a:t>VELA = Versatile </a:t>
            </a:r>
            <a:r>
              <a:rPr lang="fr-FR" sz="2000" dirty="0"/>
              <a:t>Electron </a:t>
            </a:r>
            <a:r>
              <a:rPr lang="fr-FR" sz="2000" dirty="0" err="1"/>
              <a:t>Linear</a:t>
            </a:r>
            <a:r>
              <a:rPr lang="fr-FR" sz="2000" dirty="0"/>
              <a:t> </a:t>
            </a:r>
            <a:r>
              <a:rPr lang="fr-FR" sz="2000" dirty="0" smtClean="0"/>
              <a:t>Accelerator</a:t>
            </a:r>
          </a:p>
          <a:p>
            <a:r>
              <a:rPr lang="fr-FR" sz="2000" dirty="0"/>
              <a:t>S-Band photo-</a:t>
            </a:r>
            <a:r>
              <a:rPr lang="fr-FR" sz="2000" dirty="0" err="1"/>
              <a:t>injector</a:t>
            </a:r>
            <a:endParaRPr lang="fr-FR" sz="2000" dirty="0"/>
          </a:p>
          <a:p>
            <a:r>
              <a:rPr lang="fr-FR" sz="2000" dirty="0"/>
              <a:t>Up to 250 </a:t>
            </a:r>
            <a:r>
              <a:rPr lang="fr-FR" sz="2000" dirty="0" err="1"/>
              <a:t>pC</a:t>
            </a:r>
            <a:r>
              <a:rPr lang="fr-FR" sz="2000" dirty="0"/>
              <a:t> </a:t>
            </a:r>
            <a:r>
              <a:rPr lang="fr-FR" sz="2000" dirty="0" err="1"/>
              <a:t>bunch</a:t>
            </a:r>
            <a:r>
              <a:rPr lang="fr-FR" sz="2000" dirty="0"/>
              <a:t> charge</a:t>
            </a:r>
          </a:p>
          <a:p>
            <a:r>
              <a:rPr lang="fr-FR" sz="2000" dirty="0"/>
              <a:t>6 MeV </a:t>
            </a:r>
            <a:r>
              <a:rPr lang="fr-FR" sz="2000" dirty="0" err="1"/>
              <a:t>beam</a:t>
            </a:r>
            <a:r>
              <a:rPr lang="fr-FR" sz="2000" dirty="0"/>
              <a:t> </a:t>
            </a:r>
            <a:r>
              <a:rPr lang="fr-FR" sz="2000" dirty="0" err="1"/>
              <a:t>energy</a:t>
            </a:r>
            <a:r>
              <a:rPr lang="fr-FR" sz="2000" dirty="0"/>
              <a:t> (upgrade to 40 MeV in </a:t>
            </a:r>
            <a:r>
              <a:rPr lang="fr-FR" sz="2000" dirty="0" err="1"/>
              <a:t>progress</a:t>
            </a:r>
            <a:r>
              <a:rPr lang="fr-FR" sz="2000" dirty="0"/>
              <a:t>)</a:t>
            </a:r>
          </a:p>
          <a:p>
            <a:r>
              <a:rPr lang="fr-FR" sz="2000" dirty="0"/>
              <a:t>10 Hz </a:t>
            </a:r>
            <a:r>
              <a:rPr lang="fr-FR" sz="2000" dirty="0" err="1"/>
              <a:t>repetition</a:t>
            </a:r>
            <a:r>
              <a:rPr lang="fr-FR" sz="2000" dirty="0"/>
              <a:t> rate (upgrade to </a:t>
            </a:r>
            <a:r>
              <a:rPr lang="fr-FR" sz="2000" dirty="0" smtClean="0"/>
              <a:t>100 Hz </a:t>
            </a:r>
            <a:r>
              <a:rPr lang="fr-FR" sz="2000" dirty="0"/>
              <a:t>in </a:t>
            </a:r>
            <a:r>
              <a:rPr lang="fr-FR" sz="2000" dirty="0" err="1"/>
              <a:t>progress</a:t>
            </a:r>
            <a:r>
              <a:rPr lang="fr-FR" sz="2000" dirty="0"/>
              <a:t>) </a:t>
            </a:r>
          </a:p>
          <a:p>
            <a:r>
              <a:rPr lang="fr-FR" sz="2000" dirty="0"/>
              <a:t>Copper </a:t>
            </a:r>
            <a:r>
              <a:rPr lang="fr-FR" sz="2000" dirty="0" err="1"/>
              <a:t>photo-cathode</a:t>
            </a:r>
            <a:r>
              <a:rPr lang="fr-FR" sz="2000" dirty="0"/>
              <a:t> </a:t>
            </a:r>
            <a:r>
              <a:rPr lang="fr-FR" sz="2000" dirty="0" err="1"/>
              <a:t>driven</a:t>
            </a:r>
            <a:r>
              <a:rPr lang="fr-FR" sz="2000" dirty="0"/>
              <a:t> by UV laser </a:t>
            </a:r>
          </a:p>
          <a:p>
            <a:r>
              <a:rPr lang="fr-FR" sz="2000" dirty="0"/>
              <a:t>1 mm profile FWHM at the cathode </a:t>
            </a:r>
          </a:p>
          <a:p>
            <a:r>
              <a:rPr lang="fr-FR" sz="2000" dirty="0"/>
              <a:t>10 MW klystron</a:t>
            </a:r>
          </a:p>
          <a:p>
            <a:endParaRPr lang="fr-FR" sz="2000" dirty="0" smtClean="0"/>
          </a:p>
          <a:p>
            <a:endParaRPr lang="fr-FR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WP11: electron and proton beam testing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6" name="Picture 5" descr="astecsmallbottom"/>
          <p:cNvPicPr>
            <a:picLocks noChangeAspect="1" noChangeArrowheads="1"/>
          </p:cNvPicPr>
          <p:nvPr/>
        </p:nvPicPr>
        <p:blipFill rotWithShape="1">
          <a:blip r:embed="rId3" cstate="print"/>
          <a:srcRect l="72050" t="48101"/>
          <a:stretch/>
        </p:blipFill>
        <p:spPr bwMode="auto">
          <a:xfrm>
            <a:off x="6516216" y="9338"/>
            <a:ext cx="2555776" cy="7769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957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VELA in ARIES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90600"/>
            <a:ext cx="7139136" cy="4525963"/>
          </a:xfrm>
        </p:spPr>
        <p:txBody>
          <a:bodyPr>
            <a:normAutofit/>
          </a:bodyPr>
          <a:lstStyle/>
          <a:p>
            <a:r>
              <a:rPr lang="en-GB" sz="2000" dirty="0"/>
              <a:t>VELA has two experimental areas available:</a:t>
            </a:r>
          </a:p>
          <a:p>
            <a:pPr marL="457200" lvl="1" indent="0">
              <a:buNone/>
            </a:pPr>
            <a:r>
              <a:rPr lang="en-GB" sz="2000" i="1" dirty="0"/>
              <a:t>Beam Area One </a:t>
            </a:r>
          </a:p>
          <a:p>
            <a:pPr lvl="1"/>
            <a:r>
              <a:rPr lang="en-GB" sz="1800" dirty="0"/>
              <a:t>2 metre long experimental vacuum chamber</a:t>
            </a:r>
          </a:p>
          <a:p>
            <a:pPr lvl="1"/>
            <a:r>
              <a:rPr lang="en-GB" sz="1800" dirty="0"/>
              <a:t>Quadrupole pair for capture post experimental region</a:t>
            </a:r>
          </a:p>
          <a:p>
            <a:pPr lvl="1"/>
            <a:r>
              <a:rPr lang="en-GB" sz="1800" dirty="0"/>
              <a:t>Faraday cup, </a:t>
            </a:r>
            <a:r>
              <a:rPr lang="en-GB" sz="1800" dirty="0" err="1"/>
              <a:t>YAG:Ce</a:t>
            </a:r>
            <a:r>
              <a:rPr lang="en-GB" sz="1800" dirty="0"/>
              <a:t> screens, non-invasive BPMs</a:t>
            </a:r>
          </a:p>
          <a:p>
            <a:pPr marL="457200" lvl="1" indent="0">
              <a:buNone/>
            </a:pPr>
            <a:r>
              <a:rPr lang="en-GB" sz="2000" i="1" dirty="0"/>
              <a:t>Beam Area Two</a:t>
            </a:r>
          </a:p>
          <a:p>
            <a:pPr lvl="1"/>
            <a:r>
              <a:rPr lang="en-GB" sz="1800" dirty="0"/>
              <a:t>Customer configurable bunker </a:t>
            </a:r>
          </a:p>
          <a:p>
            <a:endParaRPr lang="fr-FR" sz="2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WP11: electron and proton beam testing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6" name="Picture 5" descr="astecsmallbottom"/>
          <p:cNvPicPr>
            <a:picLocks noChangeAspect="1" noChangeArrowheads="1"/>
          </p:cNvPicPr>
          <p:nvPr/>
        </p:nvPicPr>
        <p:blipFill rotWithShape="1">
          <a:blip r:embed="rId2" cstate="print"/>
          <a:srcRect l="72050" t="48101"/>
          <a:stretch/>
        </p:blipFill>
        <p:spPr bwMode="auto">
          <a:xfrm>
            <a:off x="6516216" y="9338"/>
            <a:ext cx="2555776" cy="776932"/>
          </a:xfrm>
          <a:prstGeom prst="rect">
            <a:avLst/>
          </a:prstGeom>
          <a:noFill/>
        </p:spPr>
      </p:pic>
      <p:pic>
        <p:nvPicPr>
          <p:cNvPr id="7" name="Picture 2" descr="\\Engserve\projects\tdl-1168 CLARA\meng - Mechanical Engineering\Photos\2016-06-08 CLARA VIEWS\20160523_1503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96" y="3434672"/>
            <a:ext cx="3514904" cy="2635168"/>
          </a:xfrm>
          <a:prstGeom prst="rect">
            <a:avLst/>
          </a:prstGeom>
          <a:noFill/>
          <a:ln w="31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Content Placeholder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0294795"/>
              </p:ext>
            </p:extLst>
          </p:nvPr>
        </p:nvGraphicFramePr>
        <p:xfrm>
          <a:off x="4846425" y="2842553"/>
          <a:ext cx="4056286" cy="3178041"/>
        </p:xfrm>
        <a:graphic>
          <a:graphicData uri="http://schemas.openxmlformats.org/drawingml/2006/table">
            <a:tbl>
              <a:tblPr/>
              <a:tblGrid>
                <a:gridCol w="312022">
                  <a:extLst>
                    <a:ext uri="{9D8B030D-6E8A-4147-A177-3AD203B41FA5}">
                      <a16:colId xmlns:a16="http://schemas.microsoft.com/office/drawing/2014/main" val="1209069617"/>
                    </a:ext>
                  </a:extLst>
                </a:gridCol>
                <a:gridCol w="312022">
                  <a:extLst>
                    <a:ext uri="{9D8B030D-6E8A-4147-A177-3AD203B41FA5}">
                      <a16:colId xmlns:a16="http://schemas.microsoft.com/office/drawing/2014/main" val="1615511312"/>
                    </a:ext>
                  </a:extLst>
                </a:gridCol>
                <a:gridCol w="312022">
                  <a:extLst>
                    <a:ext uri="{9D8B030D-6E8A-4147-A177-3AD203B41FA5}">
                      <a16:colId xmlns:a16="http://schemas.microsoft.com/office/drawing/2014/main" val="319338604"/>
                    </a:ext>
                  </a:extLst>
                </a:gridCol>
                <a:gridCol w="312022">
                  <a:extLst>
                    <a:ext uri="{9D8B030D-6E8A-4147-A177-3AD203B41FA5}">
                      <a16:colId xmlns:a16="http://schemas.microsoft.com/office/drawing/2014/main" val="31445028"/>
                    </a:ext>
                  </a:extLst>
                </a:gridCol>
                <a:gridCol w="312022">
                  <a:extLst>
                    <a:ext uri="{9D8B030D-6E8A-4147-A177-3AD203B41FA5}">
                      <a16:colId xmlns:a16="http://schemas.microsoft.com/office/drawing/2014/main" val="3195143743"/>
                    </a:ext>
                  </a:extLst>
                </a:gridCol>
                <a:gridCol w="312022">
                  <a:extLst>
                    <a:ext uri="{9D8B030D-6E8A-4147-A177-3AD203B41FA5}">
                      <a16:colId xmlns:a16="http://schemas.microsoft.com/office/drawing/2014/main" val="1643755699"/>
                    </a:ext>
                  </a:extLst>
                </a:gridCol>
                <a:gridCol w="312022">
                  <a:extLst>
                    <a:ext uri="{9D8B030D-6E8A-4147-A177-3AD203B41FA5}">
                      <a16:colId xmlns:a16="http://schemas.microsoft.com/office/drawing/2014/main" val="3982660955"/>
                    </a:ext>
                  </a:extLst>
                </a:gridCol>
                <a:gridCol w="312022">
                  <a:extLst>
                    <a:ext uri="{9D8B030D-6E8A-4147-A177-3AD203B41FA5}">
                      <a16:colId xmlns:a16="http://schemas.microsoft.com/office/drawing/2014/main" val="378207708"/>
                    </a:ext>
                  </a:extLst>
                </a:gridCol>
                <a:gridCol w="312022">
                  <a:extLst>
                    <a:ext uri="{9D8B030D-6E8A-4147-A177-3AD203B41FA5}">
                      <a16:colId xmlns:a16="http://schemas.microsoft.com/office/drawing/2014/main" val="236719840"/>
                    </a:ext>
                  </a:extLst>
                </a:gridCol>
                <a:gridCol w="312022">
                  <a:extLst>
                    <a:ext uri="{9D8B030D-6E8A-4147-A177-3AD203B41FA5}">
                      <a16:colId xmlns:a16="http://schemas.microsoft.com/office/drawing/2014/main" val="1670704921"/>
                    </a:ext>
                  </a:extLst>
                </a:gridCol>
                <a:gridCol w="312022">
                  <a:extLst>
                    <a:ext uri="{9D8B030D-6E8A-4147-A177-3AD203B41FA5}">
                      <a16:colId xmlns:a16="http://schemas.microsoft.com/office/drawing/2014/main" val="2379341748"/>
                    </a:ext>
                  </a:extLst>
                </a:gridCol>
                <a:gridCol w="312022">
                  <a:extLst>
                    <a:ext uri="{9D8B030D-6E8A-4147-A177-3AD203B41FA5}">
                      <a16:colId xmlns:a16="http://schemas.microsoft.com/office/drawing/2014/main" val="2906304330"/>
                    </a:ext>
                  </a:extLst>
                </a:gridCol>
                <a:gridCol w="312022">
                  <a:extLst>
                    <a:ext uri="{9D8B030D-6E8A-4147-A177-3AD203B41FA5}">
                      <a16:colId xmlns:a16="http://schemas.microsoft.com/office/drawing/2014/main" val="542353949"/>
                    </a:ext>
                  </a:extLst>
                </a:gridCol>
              </a:tblGrid>
              <a:tr h="142537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1931443"/>
                  </a:ext>
                </a:extLst>
              </a:tr>
              <a:tr h="182347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2017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579869"/>
                  </a:ext>
                </a:extLst>
              </a:tr>
              <a:tr h="142537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5640161"/>
                  </a:ext>
                </a:extLst>
              </a:tr>
              <a:tr h="142537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2556672"/>
                  </a:ext>
                </a:extLst>
              </a:tr>
              <a:tr h="182347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2018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0422988"/>
                  </a:ext>
                </a:extLst>
              </a:tr>
              <a:tr h="142537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6940427"/>
                  </a:ext>
                </a:extLst>
              </a:tr>
              <a:tr h="142537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942391"/>
                  </a:ext>
                </a:extLst>
              </a:tr>
              <a:tr h="182347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2019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1432847"/>
                  </a:ext>
                </a:extLst>
              </a:tr>
              <a:tr h="142537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313224"/>
                  </a:ext>
                </a:extLst>
              </a:tr>
              <a:tr h="142537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519484"/>
                  </a:ext>
                </a:extLst>
              </a:tr>
              <a:tr h="182347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2020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7622820"/>
                  </a:ext>
                </a:extLst>
              </a:tr>
              <a:tr h="142537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9507077"/>
                  </a:ext>
                </a:extLst>
              </a:tr>
              <a:tr h="142537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5042574"/>
                  </a:ext>
                </a:extLst>
              </a:tr>
              <a:tr h="182347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2021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7502339"/>
                  </a:ext>
                </a:extLst>
              </a:tr>
              <a:tr h="142537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961769"/>
                  </a:ext>
                </a:extLst>
              </a:tr>
              <a:tr h="135804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 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available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3169620"/>
                  </a:ext>
                </a:extLst>
              </a:tr>
              <a:tr h="135804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Low availability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5654204"/>
                  </a:ext>
                </a:extLst>
              </a:tr>
              <a:tr h="135804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High availability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0522301"/>
                  </a:ext>
                </a:extLst>
              </a:tr>
              <a:tr h="135804"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79" marR="9479" marT="9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4503702"/>
                  </a:ext>
                </a:extLst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5328084" y="5931341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200" i="1" dirty="0" err="1" smtClean="0">
                <a:solidFill>
                  <a:prstClr val="black"/>
                </a:solidFill>
                <a:latin typeface="Arial"/>
              </a:rPr>
              <a:t>Availability</a:t>
            </a:r>
            <a:r>
              <a:rPr lang="fr-FR" sz="1200" i="1" dirty="0" smtClean="0">
                <a:solidFill>
                  <a:prstClr val="black"/>
                </a:solidFill>
                <a:latin typeface="Arial"/>
              </a:rPr>
              <a:t>, </a:t>
            </a:r>
            <a:r>
              <a:rPr lang="fr-FR" sz="1200" i="1" dirty="0" err="1" smtClean="0">
                <a:solidFill>
                  <a:prstClr val="black"/>
                </a:solidFill>
                <a:latin typeface="Arial"/>
              </a:rPr>
              <a:t>subject</a:t>
            </a:r>
            <a:r>
              <a:rPr lang="fr-FR" sz="1200" i="1" dirty="0" smtClean="0">
                <a:solidFill>
                  <a:prstClr val="black"/>
                </a:solidFill>
                <a:latin typeface="Arial"/>
              </a:rPr>
              <a:t> to change</a:t>
            </a:r>
            <a:endParaRPr lang="fr-FR" sz="1200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0" name="TextBox 15"/>
          <p:cNvSpPr txBox="1"/>
          <p:nvPr/>
        </p:nvSpPr>
        <p:spPr>
          <a:xfrm>
            <a:off x="1057096" y="5730016"/>
            <a:ext cx="1818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VELA/CLARA Jan 2017</a:t>
            </a:r>
            <a:endParaRPr lang="en-GB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6660232" y="1098010"/>
            <a:ext cx="2393504" cy="1215013"/>
          </a:xfrm>
          <a:prstGeom prst="rect">
            <a:avLst/>
          </a:prstGeom>
          <a:solidFill>
            <a:schemeClr val="tx2">
              <a:lumMod val="20000"/>
              <a:lumOff val="80000"/>
              <a:alpha val="9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72000" tIns="252000" rIns="0" bIns="0" rtlCol="0" anchor="ctr" anchorCtr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14 </a:t>
            </a:r>
            <a:r>
              <a:rPr lang="en-US" sz="1800" dirty="0"/>
              <a:t>beam periods</a:t>
            </a:r>
          </a:p>
          <a:p>
            <a:pPr marL="0" indent="0">
              <a:buNone/>
            </a:pPr>
            <a:r>
              <a:rPr lang="en-US" sz="1800" dirty="0" smtClean="0"/>
              <a:t>3 days</a:t>
            </a: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8 </a:t>
            </a:r>
            <a:r>
              <a:rPr lang="en-US" sz="1800" dirty="0"/>
              <a:t>hours / day</a:t>
            </a:r>
          </a:p>
          <a:p>
            <a:pPr marL="457200" lvl="1" indent="0">
              <a:buFont typeface="Arial"/>
              <a:buNone/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19622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Final </a:t>
            </a:r>
            <a:r>
              <a:rPr lang="fr-FR" dirty="0" err="1" smtClean="0"/>
              <a:t>words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2438400"/>
          </a:xfrm>
        </p:spPr>
        <p:txBody>
          <a:bodyPr>
            <a:normAutofit/>
          </a:bodyPr>
          <a:lstStyle/>
          <a:p>
            <a:r>
              <a:rPr lang="fr-FR" sz="2000" dirty="0" smtClean="0"/>
              <a:t>All installations:</a:t>
            </a:r>
          </a:p>
          <a:p>
            <a:pPr lvl="1"/>
            <a:r>
              <a:rPr lang="fr-FR" sz="2000" dirty="0" err="1" smtClean="0"/>
              <a:t>provide</a:t>
            </a:r>
            <a:r>
              <a:rPr lang="fr-FR" sz="2000" dirty="0" smtClean="0"/>
              <a:t> local support for </a:t>
            </a:r>
            <a:r>
              <a:rPr lang="fr-FR" sz="2000" dirty="0" err="1" smtClean="0"/>
              <a:t>users</a:t>
            </a:r>
            <a:endParaRPr lang="fr-FR" sz="2000" dirty="0" smtClean="0"/>
          </a:p>
          <a:p>
            <a:pPr lvl="1"/>
            <a:r>
              <a:rPr lang="fr-FR" sz="2000" dirty="0" err="1" smtClean="0"/>
              <a:t>need</a:t>
            </a:r>
            <a:r>
              <a:rPr lang="fr-FR" sz="2000" dirty="0" smtClean="0"/>
              <a:t> time to check </a:t>
            </a:r>
            <a:r>
              <a:rPr lang="fr-FR" sz="2000" dirty="0" err="1" smtClean="0"/>
              <a:t>experiment</a:t>
            </a:r>
            <a:r>
              <a:rPr lang="fr-FR" sz="2000" dirty="0" smtClean="0"/>
              <a:t> </a:t>
            </a:r>
            <a:r>
              <a:rPr lang="fr-FR" sz="2000" dirty="0" err="1" smtClean="0"/>
              <a:t>feasibility</a:t>
            </a:r>
            <a:r>
              <a:rPr lang="fr-FR" sz="2000" dirty="0" smtClean="0"/>
              <a:t>, </a:t>
            </a:r>
            <a:r>
              <a:rPr lang="fr-FR" sz="2000" dirty="0" err="1" smtClean="0"/>
              <a:t>safety</a:t>
            </a:r>
            <a:r>
              <a:rPr lang="fr-FR" sz="2000" dirty="0" smtClean="0"/>
              <a:t> issues… </a:t>
            </a:r>
            <a:r>
              <a:rPr lang="fr-FR" sz="2000" dirty="0" err="1" smtClean="0"/>
              <a:t>requests</a:t>
            </a:r>
            <a:r>
              <a:rPr lang="fr-FR" sz="2000" dirty="0" smtClean="0"/>
              <a:t> </a:t>
            </a:r>
            <a:r>
              <a:rPr lang="fr-FR" sz="2000" dirty="0" err="1" smtClean="0"/>
              <a:t>should</a:t>
            </a:r>
            <a:r>
              <a:rPr lang="fr-FR" sz="2000" dirty="0" smtClean="0"/>
              <a:t> </a:t>
            </a:r>
            <a:r>
              <a:rPr lang="fr-FR" sz="2000" dirty="0" err="1" smtClean="0"/>
              <a:t>be</a:t>
            </a:r>
            <a:r>
              <a:rPr lang="fr-FR" sz="2000" dirty="0" smtClean="0"/>
              <a:t> sent </a:t>
            </a:r>
            <a:r>
              <a:rPr lang="fr-FR" sz="2000" dirty="0" err="1" smtClean="0"/>
              <a:t>well</a:t>
            </a:r>
            <a:r>
              <a:rPr lang="fr-FR" sz="2000" dirty="0" smtClean="0"/>
              <a:t> in </a:t>
            </a:r>
            <a:r>
              <a:rPr lang="fr-FR" sz="2000" dirty="0" err="1" smtClean="0"/>
              <a:t>advance</a:t>
            </a:r>
            <a:r>
              <a:rPr lang="fr-FR" sz="2000" dirty="0" smtClean="0"/>
              <a:t> to the </a:t>
            </a:r>
            <a:r>
              <a:rPr lang="fr-FR" sz="2000" dirty="0" err="1" smtClean="0"/>
              <a:t>task</a:t>
            </a:r>
            <a:r>
              <a:rPr lang="fr-FR" sz="2000" dirty="0" smtClean="0"/>
              <a:t> leader and to </a:t>
            </a:r>
            <a:r>
              <a:rPr lang="fr-FR" sz="2000" dirty="0" smtClean="0">
                <a:hlinkClick r:id="rId2"/>
              </a:rPr>
              <a:t>jerome.schwindling@cea.fr</a:t>
            </a:r>
            <a:endParaRPr lang="fr-FR" sz="2000" dirty="0" smtClean="0"/>
          </a:p>
          <a:p>
            <a:pPr lvl="1"/>
            <a:endParaRPr lang="fr-FR" sz="2000" dirty="0"/>
          </a:p>
          <a:p>
            <a:r>
              <a:rPr lang="fr-FR" sz="2000" dirty="0" smtClean="0"/>
              <a:t>A User </a:t>
            </a:r>
            <a:r>
              <a:rPr lang="fr-FR" sz="2000" dirty="0" err="1" smtClean="0"/>
              <a:t>Selection</a:t>
            </a:r>
            <a:r>
              <a:rPr lang="fr-FR" sz="2000" dirty="0" smtClean="0"/>
              <a:t> Panel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being</a:t>
            </a:r>
            <a:r>
              <a:rPr lang="fr-FR" sz="2000" dirty="0" smtClean="0"/>
              <a:t> setup </a:t>
            </a:r>
          </a:p>
          <a:p>
            <a:pPr lvl="1"/>
            <a:endParaRPr lang="fr-FR" sz="2000" dirty="0" smtClean="0"/>
          </a:p>
          <a:p>
            <a:endParaRPr lang="fr-FR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WP11: electron and proton beam testing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13</a:t>
            </a:fld>
            <a:endParaRPr lang="en-GB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740460"/>
              </p:ext>
            </p:extLst>
          </p:nvPr>
        </p:nvGraphicFramePr>
        <p:xfrm>
          <a:off x="149134" y="3625057"/>
          <a:ext cx="8784976" cy="22250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06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738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489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514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Task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Installation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Location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Task</a:t>
                      </a:r>
                      <a:r>
                        <a:rPr lang="fr-FR" sz="1600" dirty="0" smtClean="0"/>
                        <a:t> leader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Beam</a:t>
                      </a:r>
                      <a:r>
                        <a:rPr lang="fr-FR" sz="1600" dirty="0" smtClean="0"/>
                        <a:t> </a:t>
                      </a:r>
                      <a:r>
                        <a:rPr lang="fr-FR" sz="1600" dirty="0" err="1" smtClean="0"/>
                        <a:t>periods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In </a:t>
                      </a:r>
                      <a:r>
                        <a:rPr lang="fr-FR" sz="1600" dirty="0" err="1" smtClean="0"/>
                        <a:t>operation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11.1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ANKA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KIT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hlinkClick r:id="rId3"/>
                        </a:rPr>
                        <a:t>marcel.schuh@kit.edu</a:t>
                      </a:r>
                      <a:r>
                        <a:rPr lang="fr-FR" sz="1200" dirty="0" smtClean="0"/>
                        <a:t> 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8 </a:t>
                      </a:r>
                      <a:r>
                        <a:rPr lang="fr-FR" sz="1200" dirty="0" err="1" smtClean="0"/>
                        <a:t>periods</a:t>
                      </a:r>
                      <a:r>
                        <a:rPr lang="fr-FR" sz="1200" dirty="0" smtClean="0"/>
                        <a:t> x 2.5 </a:t>
                      </a:r>
                      <a:r>
                        <a:rPr lang="fr-FR" sz="1200" dirty="0" err="1" smtClean="0"/>
                        <a:t>days</a:t>
                      </a:r>
                      <a:r>
                        <a:rPr lang="fr-FR" sz="1200" dirty="0" smtClean="0"/>
                        <a:t> x 24 h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Yes</a:t>
                      </a:r>
                      <a:endParaRPr lang="fr-FR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11.2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FLUTE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KIT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hlinkClick r:id="rId3"/>
                        </a:rPr>
                        <a:t>marcel.schuh@kit.edu</a:t>
                      </a:r>
                      <a:r>
                        <a:rPr lang="fr-FR" sz="120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8 </a:t>
                      </a:r>
                      <a:r>
                        <a:rPr lang="fr-FR" sz="1200" dirty="0" err="1" smtClean="0"/>
                        <a:t>periods</a:t>
                      </a:r>
                      <a:r>
                        <a:rPr lang="fr-FR" sz="1200" baseline="0" dirty="0" smtClean="0"/>
                        <a:t> x 5 </a:t>
                      </a:r>
                      <a:r>
                        <a:rPr lang="fr-FR" sz="1200" baseline="0" dirty="0" err="1" smtClean="0"/>
                        <a:t>days</a:t>
                      </a:r>
                      <a:r>
                        <a:rPr lang="fr-FR" sz="1200" baseline="0" dirty="0" smtClean="0"/>
                        <a:t> x 8 h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End 2017</a:t>
                      </a:r>
                      <a:endParaRPr lang="fr-FR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11.3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IPHI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CEA Saclay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hlinkClick r:id="rId4"/>
                        </a:rPr>
                        <a:t>jerome.schwindling@cea.fr</a:t>
                      </a:r>
                      <a:r>
                        <a:rPr lang="fr-FR" sz="1200" dirty="0" smtClean="0"/>
                        <a:t> 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12 </a:t>
                      </a:r>
                      <a:r>
                        <a:rPr lang="fr-FR" sz="1200" dirty="0" err="1" smtClean="0"/>
                        <a:t>periods</a:t>
                      </a:r>
                      <a:r>
                        <a:rPr lang="fr-FR" sz="1200" dirty="0" smtClean="0"/>
                        <a:t> x 5 </a:t>
                      </a:r>
                      <a:r>
                        <a:rPr lang="fr-FR" sz="1200" dirty="0" err="1" smtClean="0"/>
                        <a:t>days</a:t>
                      </a:r>
                      <a:r>
                        <a:rPr lang="fr-FR" sz="1200" dirty="0" smtClean="0"/>
                        <a:t> x 8 h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baseline="0" dirty="0" smtClean="0"/>
                        <a:t>End 2017</a:t>
                      </a:r>
                      <a:endParaRPr lang="fr-FR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11.4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SINBAD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DESY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hlinkClick r:id="rId5"/>
                        </a:rPr>
                        <a:t>ulrich.dorda@desy.de</a:t>
                      </a:r>
                      <a:r>
                        <a:rPr lang="fr-FR" sz="1200" dirty="0" smtClean="0"/>
                        <a:t> 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9 </a:t>
                      </a:r>
                      <a:r>
                        <a:rPr lang="fr-FR" sz="1200" dirty="0" err="1" smtClean="0"/>
                        <a:t>periods</a:t>
                      </a:r>
                      <a:r>
                        <a:rPr lang="fr-FR" sz="1200" baseline="0" dirty="0" smtClean="0"/>
                        <a:t> x 5 </a:t>
                      </a:r>
                      <a:r>
                        <a:rPr lang="fr-FR" sz="1200" baseline="0" dirty="0" err="1" smtClean="0"/>
                        <a:t>days</a:t>
                      </a:r>
                      <a:r>
                        <a:rPr lang="fr-FR" sz="1200" baseline="0" dirty="0" smtClean="0"/>
                        <a:t> x 14 h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/>
                        <a:t>Spring</a:t>
                      </a:r>
                      <a:r>
                        <a:rPr lang="fr-FR" sz="1200" dirty="0" smtClean="0"/>
                        <a:t> 2019</a:t>
                      </a:r>
                      <a:endParaRPr lang="fr-FR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11.5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VELA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STFC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baseline="0" dirty="0" err="1" smtClean="0"/>
                        <a:t>Daresbury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hlinkClick r:id="rId6"/>
                        </a:rPr>
                        <a:t>anthony.gleeson@stfc.ac.uk</a:t>
                      </a:r>
                      <a:r>
                        <a:rPr lang="fr-FR" sz="1200" dirty="0" smtClean="0"/>
                        <a:t> 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14 </a:t>
                      </a:r>
                      <a:r>
                        <a:rPr lang="fr-FR" sz="1200" dirty="0" err="1" smtClean="0"/>
                        <a:t>periods</a:t>
                      </a:r>
                      <a:r>
                        <a:rPr lang="fr-FR" sz="1200" dirty="0" smtClean="0"/>
                        <a:t> x 3 </a:t>
                      </a:r>
                      <a:r>
                        <a:rPr lang="fr-FR" sz="1200" dirty="0" err="1" smtClean="0"/>
                        <a:t>days</a:t>
                      </a:r>
                      <a:r>
                        <a:rPr lang="fr-FR" sz="1200" dirty="0" smtClean="0"/>
                        <a:t> x 8 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 smtClean="0"/>
                        <a:t>Yes</a:t>
                      </a:r>
                      <a:endParaRPr lang="fr-FR" sz="12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995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 of WP11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1996"/>
            <a:ext cx="3970784" cy="4613267"/>
          </a:xfrm>
        </p:spPr>
        <p:txBody>
          <a:bodyPr>
            <a:normAutofit/>
          </a:bodyPr>
          <a:lstStyle/>
          <a:p>
            <a:r>
              <a:rPr lang="en-US" sz="2000" dirty="0"/>
              <a:t>Testing of instrumentation, beam optics, RF equipment, accelerator components with 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low-medium energy proton and electron beams</a:t>
            </a:r>
            <a:r>
              <a:rPr lang="en-US" sz="2000" dirty="0"/>
              <a:t> 	</a:t>
            </a:r>
          </a:p>
          <a:p>
            <a:r>
              <a:rPr lang="en-GB" sz="2000" dirty="0" smtClean="0"/>
              <a:t>Also synchrotron radiation, RF, neutrons</a:t>
            </a:r>
          </a:p>
          <a:p>
            <a:endParaRPr lang="en-GB" sz="2000" dirty="0"/>
          </a:p>
          <a:p>
            <a:r>
              <a:rPr lang="en-GB" sz="2000" dirty="0" smtClean="0"/>
              <a:t>5 installations: 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</a:rPr>
              <a:t>ANKA, FLUTE, IPHI, SINBAD, VELA</a:t>
            </a:r>
            <a:endParaRPr lang="en-GB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WP11: electron and proton beam testing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275" y="1191997"/>
            <a:ext cx="4435205" cy="4324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95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46561"/>
            <a:ext cx="8354888" cy="533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Test Facility ANKA at KIT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05926" y="958894"/>
            <a:ext cx="4402832" cy="1969011"/>
          </a:xfrm>
          <a:solidFill>
            <a:schemeClr val="bg1">
              <a:alpha val="9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rgbClr val="000000"/>
                </a:solidFill>
                <a:uFill>
                  <a:solidFill>
                    <a:srgbClr val="606060"/>
                  </a:solidFill>
                </a:uFill>
                <a:latin typeface="Arial" charset="0"/>
                <a:cs typeface="Arial" charset="0"/>
              </a:rPr>
              <a:t>KIT </a:t>
            </a:r>
            <a:r>
              <a:rPr lang="en-US" sz="2000" b="1" dirty="0">
                <a:solidFill>
                  <a:srgbClr val="000000"/>
                </a:solidFill>
                <a:uFill>
                  <a:solidFill>
                    <a:srgbClr val="606060"/>
                  </a:solidFill>
                </a:uFill>
                <a:latin typeface="Arial" charset="0"/>
                <a:cs typeface="Arial" charset="0"/>
              </a:rPr>
              <a:t>Synchrotron</a:t>
            </a:r>
          </a:p>
          <a:p>
            <a:r>
              <a:rPr lang="en-US" sz="1800" dirty="0"/>
              <a:t>Circumference: 110.4 m</a:t>
            </a:r>
          </a:p>
          <a:p>
            <a:r>
              <a:rPr lang="en-US" sz="1800" dirty="0"/>
              <a:t>Energy range: 0.5 - 2.5 GeV</a:t>
            </a:r>
          </a:p>
          <a:p>
            <a:r>
              <a:rPr lang="en-US" sz="1800" dirty="0"/>
              <a:t>Beam current up to 200 mA</a:t>
            </a:r>
          </a:p>
          <a:p>
            <a:r>
              <a:rPr lang="en-US" sz="1800" dirty="0"/>
              <a:t>RMS bunch length: 45 </a:t>
            </a:r>
            <a:r>
              <a:rPr lang="en-US" sz="1800" dirty="0" err="1"/>
              <a:t>ps</a:t>
            </a:r>
            <a:r>
              <a:rPr lang="en-US" sz="1800" dirty="0"/>
              <a:t> (for 2.5 GeV), down to a few </a:t>
            </a:r>
            <a:r>
              <a:rPr lang="en-US" sz="1800" dirty="0" err="1"/>
              <a:t>ps</a:t>
            </a:r>
            <a:r>
              <a:rPr lang="en-US" sz="1800" dirty="0"/>
              <a:t> (for 1.3 GeV) </a:t>
            </a:r>
          </a:p>
          <a:p>
            <a:pPr marL="457200" lvl="1" indent="0">
              <a:buNone/>
            </a:pPr>
            <a:endParaRPr lang="fr-FR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WP11: electron and proton beam testing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6" name="KIT_logo.png" descr="KIT_logo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24328" y="152356"/>
            <a:ext cx="1360322" cy="619023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Espace réservé du contenu 2"/>
          <p:cNvSpPr txBox="1">
            <a:spLocks/>
          </p:cNvSpPr>
          <p:nvPr/>
        </p:nvSpPr>
        <p:spPr>
          <a:xfrm>
            <a:off x="252500" y="3861048"/>
            <a:ext cx="8208912" cy="2341750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800" dirty="0">
                <a:solidFill>
                  <a:srgbClr val="000000"/>
                </a:solidFill>
                <a:uFill>
                  <a:solidFill>
                    <a:srgbClr val="606060"/>
                  </a:solidFill>
                </a:uFill>
                <a:latin typeface="Arial" charset="0"/>
                <a:cs typeface="Arial" charset="0"/>
              </a:rPr>
              <a:t>ANKA has been in operation for more than 15 years</a:t>
            </a:r>
          </a:p>
          <a:p>
            <a:pPr>
              <a:lnSpc>
                <a:spcPct val="120000"/>
              </a:lnSpc>
            </a:pPr>
            <a:r>
              <a:rPr lang="en-US" sz="1800" dirty="0">
                <a:solidFill>
                  <a:srgbClr val="000000"/>
                </a:solidFill>
                <a:uFill>
                  <a:solidFill>
                    <a:srgbClr val="606060"/>
                  </a:solidFill>
                </a:uFill>
                <a:latin typeface="Arial" charset="0"/>
                <a:cs typeface="Arial" charset="0"/>
              </a:rPr>
              <a:t>2016-01-01 Foundation of the KIT Institute for Beam Physics and Technology</a:t>
            </a:r>
          </a:p>
          <a:p>
            <a:pPr>
              <a:lnSpc>
                <a:spcPct val="120000"/>
              </a:lnSpc>
            </a:pPr>
            <a:r>
              <a:rPr lang="en-US" sz="1800" dirty="0">
                <a:solidFill>
                  <a:srgbClr val="000000"/>
                </a:solidFill>
                <a:uFill>
                  <a:solidFill>
                    <a:srgbClr val="606060"/>
                  </a:solidFill>
                </a:uFill>
                <a:latin typeface="Arial" charset="0"/>
                <a:cs typeface="Arial" charset="0"/>
              </a:rPr>
              <a:t>2016: IBPT operated the storage ring 3200 hours</a:t>
            </a:r>
          </a:p>
          <a:p>
            <a:pPr>
              <a:lnSpc>
                <a:spcPct val="120000"/>
              </a:lnSpc>
            </a:pPr>
            <a:r>
              <a:rPr lang="en-US" sz="1800" dirty="0">
                <a:solidFill>
                  <a:srgbClr val="000000"/>
                </a:solidFill>
                <a:uFill>
                  <a:solidFill>
                    <a:srgbClr val="606060"/>
                  </a:solidFill>
                </a:uFill>
                <a:latin typeface="Arial" charset="0"/>
                <a:cs typeface="Arial" charset="0"/>
              </a:rPr>
              <a:t>IBPT has dual mission</a:t>
            </a:r>
          </a:p>
          <a:p>
            <a:pPr lvl="1">
              <a:lnSpc>
                <a:spcPct val="120000"/>
              </a:lnSpc>
            </a:pPr>
            <a:r>
              <a:rPr lang="en-US" sz="1600" dirty="0">
                <a:solidFill>
                  <a:srgbClr val="000000"/>
                </a:solidFill>
                <a:uFill>
                  <a:solidFill>
                    <a:srgbClr val="606060"/>
                  </a:solidFill>
                </a:uFill>
                <a:latin typeface="Arial" charset="0"/>
                <a:cs typeface="Arial" charset="0"/>
              </a:rPr>
              <a:t>promote cutting-edge accelerator research</a:t>
            </a:r>
          </a:p>
          <a:p>
            <a:pPr lvl="1">
              <a:lnSpc>
                <a:spcPct val="120000"/>
              </a:lnSpc>
            </a:pPr>
            <a:r>
              <a:rPr lang="en-US" sz="1600" dirty="0">
                <a:solidFill>
                  <a:srgbClr val="000000"/>
                </a:solidFill>
                <a:uFill>
                  <a:solidFill>
                    <a:srgbClr val="606060"/>
                  </a:solidFill>
                </a:uFill>
                <a:latin typeface="Arial" charset="0"/>
                <a:cs typeface="Arial" charset="0"/>
              </a:rPr>
              <a:t>supply synchrotron radiation for users at KIT and collaborating </a:t>
            </a:r>
            <a:r>
              <a:rPr lang="en-US" sz="1600" dirty="0" smtClean="0">
                <a:solidFill>
                  <a:srgbClr val="000000"/>
                </a:solidFill>
                <a:uFill>
                  <a:solidFill>
                    <a:srgbClr val="606060"/>
                  </a:solidFill>
                </a:uFill>
                <a:latin typeface="Arial" charset="0"/>
                <a:cs typeface="Arial" charset="0"/>
              </a:rPr>
              <a:t>partners</a:t>
            </a:r>
            <a:endParaRPr lang="en-US" sz="1600" dirty="0">
              <a:solidFill>
                <a:srgbClr val="000000"/>
              </a:solidFill>
              <a:uFill>
                <a:solidFill>
                  <a:srgbClr val="606060"/>
                </a:solidFill>
              </a:u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48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ANKA in ARIES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90601"/>
            <a:ext cx="4116971" cy="1010248"/>
          </a:xfrm>
        </p:spPr>
        <p:txBody>
          <a:bodyPr>
            <a:normAutofit/>
          </a:bodyPr>
          <a:lstStyle/>
          <a:p>
            <a:r>
              <a:rPr lang="en-US" sz="2000" dirty="0"/>
              <a:t>Give access to:</a:t>
            </a:r>
          </a:p>
          <a:p>
            <a:pPr lvl="1"/>
            <a:r>
              <a:rPr lang="en-US" sz="1600" dirty="0"/>
              <a:t>Electrons at the accelerator</a:t>
            </a:r>
          </a:p>
          <a:p>
            <a:pPr lvl="1"/>
            <a:r>
              <a:rPr lang="en-US" sz="1600" dirty="0"/>
              <a:t>Synchrotron radiation</a:t>
            </a:r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WP11: electron and proton beam testing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grpSp>
        <p:nvGrpSpPr>
          <p:cNvPr id="6" name="Groupe 5"/>
          <p:cNvGrpSpPr/>
          <p:nvPr/>
        </p:nvGrpSpPr>
        <p:grpSpPr>
          <a:xfrm>
            <a:off x="393391" y="2204864"/>
            <a:ext cx="6434651" cy="3846571"/>
            <a:chOff x="386375" y="1216008"/>
            <a:chExt cx="7488832" cy="4476750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007" y="1216008"/>
              <a:ext cx="7315200" cy="4476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Ellipse 7"/>
            <p:cNvSpPr/>
            <p:nvPr/>
          </p:nvSpPr>
          <p:spPr bwMode="auto">
            <a:xfrm>
              <a:off x="4443797" y="2456939"/>
              <a:ext cx="504056" cy="504056"/>
            </a:xfrm>
            <a:prstGeom prst="ellipse">
              <a:avLst/>
            </a:prstGeom>
            <a:noFill/>
            <a:ln w="571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30" tIns="45716" rIns="91430" bIns="4571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306" eaLnBrk="1" hangingPunct="1"/>
              <a:endParaRPr lang="en-US" sz="3600" dirty="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9" name="Ellipse 8"/>
            <p:cNvSpPr/>
            <p:nvPr/>
          </p:nvSpPr>
          <p:spPr bwMode="auto">
            <a:xfrm>
              <a:off x="5388232" y="2892828"/>
              <a:ext cx="504056" cy="504056"/>
            </a:xfrm>
            <a:prstGeom prst="ellipse">
              <a:avLst/>
            </a:prstGeom>
            <a:noFill/>
            <a:ln w="571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30" tIns="45716" rIns="91430" bIns="45716" numCol="1" rtlCol="0" anchor="t" anchorCtr="0" compatLnSpc="1">
              <a:prstTxWarp prst="textNoShape">
                <a:avLst/>
              </a:prstTxWarp>
            </a:bodyPr>
            <a:lstStyle/>
            <a:p>
              <a:pPr eaLnBrk="1" hangingPunct="1"/>
              <a:endParaRPr lang="en-US" sz="14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Ellipse 9"/>
            <p:cNvSpPr/>
            <p:nvPr/>
          </p:nvSpPr>
          <p:spPr bwMode="auto">
            <a:xfrm>
              <a:off x="5031411" y="3402269"/>
              <a:ext cx="504056" cy="504056"/>
            </a:xfrm>
            <a:prstGeom prst="ellipse">
              <a:avLst/>
            </a:prstGeom>
            <a:noFill/>
            <a:ln w="571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30" tIns="45716" rIns="91430" bIns="45716" numCol="1" rtlCol="0" anchor="t" anchorCtr="0" compatLnSpc="1">
              <a:prstTxWarp prst="textNoShape">
                <a:avLst/>
              </a:prstTxWarp>
            </a:bodyPr>
            <a:lstStyle/>
            <a:p>
              <a:pPr eaLnBrk="1" hangingPunct="1"/>
              <a:endParaRPr lang="en-US" sz="14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" name="Ellipse 10"/>
            <p:cNvSpPr/>
            <p:nvPr/>
          </p:nvSpPr>
          <p:spPr bwMode="auto">
            <a:xfrm>
              <a:off x="3748917" y="3906325"/>
              <a:ext cx="504056" cy="504056"/>
            </a:xfrm>
            <a:prstGeom prst="ellipse">
              <a:avLst/>
            </a:prstGeom>
            <a:noFill/>
            <a:ln w="571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30" tIns="45716" rIns="91430" bIns="45716" numCol="1" rtlCol="0" anchor="t" anchorCtr="0" compatLnSpc="1">
              <a:prstTxWarp prst="textNoShape">
                <a:avLst/>
              </a:prstTxWarp>
            </a:bodyPr>
            <a:lstStyle/>
            <a:p>
              <a:pPr eaLnBrk="1" hangingPunct="1"/>
              <a:endParaRPr lang="en-US" sz="14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" name="Gleichschenkliges Dreieck 21"/>
            <p:cNvSpPr/>
            <p:nvPr/>
          </p:nvSpPr>
          <p:spPr bwMode="auto">
            <a:xfrm rot="5855748">
              <a:off x="4397061" y="1921526"/>
              <a:ext cx="267892" cy="2266923"/>
            </a:xfrm>
            <a:prstGeom prst="triangle">
              <a:avLst/>
            </a:prstGeom>
            <a:gradFill flip="none" rotWithShape="1">
              <a:gsLst>
                <a:gs pos="0">
                  <a:schemeClr val="bg1"/>
                </a:gs>
                <a:gs pos="7300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30" tIns="45716" rIns="91430" bIns="45716" numCol="1" rtlCol="0" anchor="t" anchorCtr="0" compatLnSpc="1">
              <a:prstTxWarp prst="textNoShape">
                <a:avLst/>
              </a:prstTxWarp>
            </a:bodyPr>
            <a:lstStyle/>
            <a:p>
              <a:pPr eaLnBrk="1" hangingPunct="1"/>
              <a:endParaRPr lang="en-US" sz="14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" name="Gleichschenkliges Dreieck 22"/>
            <p:cNvSpPr/>
            <p:nvPr/>
          </p:nvSpPr>
          <p:spPr bwMode="auto">
            <a:xfrm rot="8393927">
              <a:off x="3497865" y="3067560"/>
              <a:ext cx="205220" cy="1185597"/>
            </a:xfrm>
            <a:prstGeom prst="triangle">
              <a:avLst/>
            </a:prstGeom>
            <a:gradFill flip="none" rotWithShape="1">
              <a:gsLst>
                <a:gs pos="0">
                  <a:schemeClr val="bg1"/>
                </a:gs>
                <a:gs pos="7300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30" tIns="45716" rIns="91430" bIns="45716" numCol="1" rtlCol="0" anchor="t" anchorCtr="0" compatLnSpc="1">
              <a:prstTxWarp prst="textNoShape">
                <a:avLst/>
              </a:prstTxWarp>
            </a:bodyPr>
            <a:lstStyle/>
            <a:p>
              <a:pPr eaLnBrk="1" hangingPunct="1"/>
              <a:endParaRPr lang="en-US" sz="14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" name="Gleichschenkliges Dreieck 23"/>
            <p:cNvSpPr/>
            <p:nvPr/>
          </p:nvSpPr>
          <p:spPr bwMode="auto">
            <a:xfrm rot="17308755">
              <a:off x="5537650" y="3431057"/>
              <a:ext cx="205220" cy="749967"/>
            </a:xfrm>
            <a:prstGeom prst="triangle">
              <a:avLst/>
            </a:prstGeom>
            <a:gradFill flip="none" rotWithShape="1">
              <a:gsLst>
                <a:gs pos="0">
                  <a:schemeClr val="bg1"/>
                </a:gs>
                <a:gs pos="7300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30" tIns="45716" rIns="91430" bIns="45716" numCol="1" rtlCol="0" anchor="t" anchorCtr="0" compatLnSpc="1">
              <a:prstTxWarp prst="textNoShape">
                <a:avLst/>
              </a:prstTxWarp>
            </a:bodyPr>
            <a:lstStyle/>
            <a:p>
              <a:pPr eaLnBrk="1" hangingPunct="1"/>
              <a:endParaRPr lang="en-US" sz="14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grpSp>
          <p:nvGrpSpPr>
            <p:cNvPr id="15" name="Gruppieren 24"/>
            <p:cNvGrpSpPr/>
            <p:nvPr/>
          </p:nvGrpSpPr>
          <p:grpSpPr>
            <a:xfrm>
              <a:off x="5807183" y="3497401"/>
              <a:ext cx="2068024" cy="1274111"/>
              <a:chOff x="5528312" y="3766516"/>
              <a:chExt cx="2068024" cy="1274111"/>
            </a:xfrm>
          </p:grpSpPr>
          <p:sp>
            <p:nvSpPr>
              <p:cNvPr id="36" name="Ellipse 35"/>
              <p:cNvSpPr/>
              <p:nvPr/>
            </p:nvSpPr>
            <p:spPr bwMode="auto">
              <a:xfrm>
                <a:off x="5528312" y="3766516"/>
                <a:ext cx="2068024" cy="127411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73000">
                    <a:schemeClr val="bg1"/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914306" eaLnBrk="1" hangingPunct="1"/>
                <a:endParaRPr lang="en-US" sz="3600" dirty="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37" name="Textfeld 26"/>
              <p:cNvSpPr txBox="1"/>
              <p:nvPr/>
            </p:nvSpPr>
            <p:spPr>
              <a:xfrm>
                <a:off x="5824283" y="3937306"/>
                <a:ext cx="1476080" cy="967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2000"/>
                </a:lvl1pPr>
              </a:lstStyle>
              <a:p>
                <a:pPr algn="ctr" eaLnBrk="1" hangingPunct="1"/>
                <a:r>
                  <a:rPr lang="en-US" sz="1600" dirty="0" smtClean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Fast –gated</a:t>
                </a:r>
              </a:p>
              <a:p>
                <a:pPr algn="ctr" eaLnBrk="1" hangingPunct="1"/>
                <a:r>
                  <a:rPr lang="en-US" sz="1600" dirty="0" smtClean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intensified</a:t>
                </a:r>
              </a:p>
              <a:p>
                <a:pPr algn="ctr" eaLnBrk="1" hangingPunct="1"/>
                <a:r>
                  <a:rPr lang="en-US" sz="1600" dirty="0" smtClean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camera</a:t>
                </a:r>
                <a:endParaRPr lang="en-US" sz="1600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16" name="Gleichschenkliges Dreieck 27"/>
            <p:cNvSpPr/>
            <p:nvPr/>
          </p:nvSpPr>
          <p:spPr bwMode="auto">
            <a:xfrm rot="13699283">
              <a:off x="5084555" y="2206427"/>
              <a:ext cx="205220" cy="749967"/>
            </a:xfrm>
            <a:prstGeom prst="triangle">
              <a:avLst/>
            </a:prstGeom>
            <a:gradFill flip="none" rotWithShape="1">
              <a:gsLst>
                <a:gs pos="0">
                  <a:schemeClr val="bg1"/>
                </a:gs>
                <a:gs pos="7300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30" tIns="45716" rIns="91430" bIns="45716" numCol="1" rtlCol="0" anchor="t" anchorCtr="0" compatLnSpc="1">
              <a:prstTxWarp prst="textNoShape">
                <a:avLst/>
              </a:prstTxWarp>
            </a:bodyPr>
            <a:lstStyle/>
            <a:p>
              <a:pPr eaLnBrk="1" hangingPunct="1"/>
              <a:endParaRPr lang="en-US" sz="14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grpSp>
          <p:nvGrpSpPr>
            <p:cNvPr id="17" name="Gruppieren 28"/>
            <p:cNvGrpSpPr/>
            <p:nvPr/>
          </p:nvGrpSpPr>
          <p:grpSpPr>
            <a:xfrm>
              <a:off x="4903428" y="1251470"/>
              <a:ext cx="2068024" cy="1274111"/>
              <a:chOff x="7851024" y="3710686"/>
              <a:chExt cx="2068024" cy="1274111"/>
            </a:xfrm>
          </p:grpSpPr>
          <p:sp>
            <p:nvSpPr>
              <p:cNvPr id="34" name="Ellipse 33"/>
              <p:cNvSpPr/>
              <p:nvPr/>
            </p:nvSpPr>
            <p:spPr bwMode="auto">
              <a:xfrm>
                <a:off x="7851024" y="3710686"/>
                <a:ext cx="2068024" cy="127411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73000">
                    <a:schemeClr val="bg1"/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914306" eaLnBrk="1" hangingPunct="1"/>
                <a:endParaRPr lang="en-US" sz="3600" dirty="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35" name="Textfeld 30"/>
              <p:cNvSpPr txBox="1"/>
              <p:nvPr/>
            </p:nvSpPr>
            <p:spPr>
              <a:xfrm>
                <a:off x="8031085" y="3930490"/>
                <a:ext cx="1731669" cy="859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2000"/>
                </a:lvl1pPr>
              </a:lstStyle>
              <a:p>
                <a:pPr algn="ctr" eaLnBrk="1" hangingPunct="1"/>
                <a:r>
                  <a:rPr lang="en-US" sz="1400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2.7 MHz, sub-ps</a:t>
                </a:r>
              </a:p>
              <a:p>
                <a:pPr algn="ctr" eaLnBrk="1" hangingPunct="1"/>
                <a:r>
                  <a:rPr lang="en-US" sz="1400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Electro-optical</a:t>
                </a:r>
              </a:p>
              <a:p>
                <a:pPr algn="ctr" eaLnBrk="1" hangingPunct="1"/>
                <a:r>
                  <a:rPr lang="en-US" sz="1400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Monitor</a:t>
                </a:r>
              </a:p>
            </p:txBody>
          </p:sp>
        </p:grpSp>
        <p:grpSp>
          <p:nvGrpSpPr>
            <p:cNvPr id="18" name="Gruppieren 2"/>
            <p:cNvGrpSpPr/>
            <p:nvPr/>
          </p:nvGrpSpPr>
          <p:grpSpPr>
            <a:xfrm>
              <a:off x="448148" y="3208414"/>
              <a:ext cx="1886173" cy="1737635"/>
              <a:chOff x="169277" y="3645024"/>
              <a:chExt cx="1886173" cy="1737635"/>
            </a:xfrm>
          </p:grpSpPr>
          <p:sp>
            <p:nvSpPr>
              <p:cNvPr id="26" name="Shape 213"/>
              <p:cNvSpPr/>
              <p:nvPr/>
            </p:nvSpPr>
            <p:spPr>
              <a:xfrm>
                <a:off x="407665" y="4567185"/>
                <a:ext cx="1485901" cy="42124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lIns="38100" tIns="38100" rIns="38100" bIns="38100"/>
              <a:lstStyle/>
              <a:p>
                <a:pPr marL="914306" lvl="2" defTabSz="1295268" eaLnBrk="1" hangingPunct="1">
                  <a:spcBef>
                    <a:spcPts val="600"/>
                  </a:spcBef>
                  <a:defRPr sz="1800">
                    <a:solidFill>
                      <a:srgbClr val="000000"/>
                    </a:solidFill>
                  </a:defRPr>
                </a:pPr>
                <a:endParaRPr lang="en-US" sz="1800" dirty="0">
                  <a:solidFill>
                    <a:srgbClr val="000000"/>
                  </a:solidFill>
                  <a:uFill>
                    <a:solidFill>
                      <a:srgbClr val="5F5F5F"/>
                    </a:solidFill>
                  </a:uFill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27" name="Gruppieren 31"/>
              <p:cNvGrpSpPr/>
              <p:nvPr/>
            </p:nvGrpSpPr>
            <p:grpSpPr>
              <a:xfrm>
                <a:off x="169277" y="3645024"/>
                <a:ext cx="1886173" cy="1737635"/>
                <a:chOff x="178987" y="3673680"/>
                <a:chExt cx="1886173" cy="1737635"/>
              </a:xfrm>
            </p:grpSpPr>
            <p:grpSp>
              <p:nvGrpSpPr>
                <p:cNvPr id="28" name="Gruppieren 32"/>
                <p:cNvGrpSpPr/>
                <p:nvPr/>
              </p:nvGrpSpPr>
              <p:grpSpPr>
                <a:xfrm>
                  <a:off x="178987" y="3673680"/>
                  <a:ext cx="1886173" cy="1737635"/>
                  <a:chOff x="178987" y="3673680"/>
                  <a:chExt cx="1886173" cy="1737635"/>
                </a:xfrm>
              </p:grpSpPr>
              <p:sp>
                <p:nvSpPr>
                  <p:cNvPr id="30" name="Rechteck 34"/>
                  <p:cNvSpPr/>
                  <p:nvPr/>
                </p:nvSpPr>
                <p:spPr bwMode="auto">
                  <a:xfrm>
                    <a:off x="178987" y="3673680"/>
                    <a:ext cx="1882443" cy="1737635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 cap="flat" cmpd="sng" algn="ctr">
                    <a:solidFill>
                      <a:srgbClr val="0070C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defTabSz="914306" eaLnBrk="1" hangingPunct="1"/>
                    <a:endParaRPr lang="de-DE" sz="3600" dirty="0">
                      <a:solidFill>
                        <a:srgbClr val="000000"/>
                      </a:solidFill>
                      <a:latin typeface="Gill Sans" charset="0"/>
                      <a:ea typeface="ヒラギノ角ゴ ProN W3" charset="0"/>
                      <a:cs typeface="ヒラギノ角ゴ ProN W3" charset="0"/>
                      <a:sym typeface="Gill Sans" charset="0"/>
                    </a:endParaRPr>
                  </a:p>
                </p:txBody>
              </p:sp>
              <p:grpSp>
                <p:nvGrpSpPr>
                  <p:cNvPr id="31" name="Gruppieren 35"/>
                  <p:cNvGrpSpPr/>
                  <p:nvPr/>
                </p:nvGrpSpPr>
                <p:grpSpPr>
                  <a:xfrm>
                    <a:off x="179249" y="3726130"/>
                    <a:ext cx="1885911" cy="1652138"/>
                    <a:chOff x="179249" y="3778580"/>
                    <a:chExt cx="1885911" cy="1652138"/>
                  </a:xfrm>
                </p:grpSpPr>
                <p:pic>
                  <p:nvPicPr>
                    <p:cNvPr id="32" name="Picture 3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362170" y="3778580"/>
                      <a:ext cx="1516076" cy="116258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sp>
                  <p:nvSpPr>
                    <p:cNvPr id="33" name="Rechteck 37"/>
                    <p:cNvSpPr/>
                    <p:nvPr/>
                  </p:nvSpPr>
                  <p:spPr>
                    <a:xfrm>
                      <a:off x="179249" y="4964918"/>
                      <a:ext cx="1885911" cy="4658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3465A4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38160" tIns="38160" rIns="38160" bIns="38160">
                      <a:spAutoFit/>
                    </a:bodyPr>
                    <a:lstStyle/>
                    <a:p>
                      <a:pPr marL="188893" indent="-187307" eaLnBrk="1" hangingPunct="1">
                        <a:tabLst>
                          <a:tab pos="449217" algn="l"/>
                          <a:tab pos="898433" algn="l"/>
                          <a:tab pos="1347650" algn="l"/>
                          <a:tab pos="1796866" algn="l"/>
                          <a:tab pos="2246083" algn="l"/>
                          <a:tab pos="2695299" algn="l"/>
                          <a:tab pos="3144516" algn="l"/>
                          <a:tab pos="3593732" algn="l"/>
                          <a:tab pos="4042949" algn="l"/>
                        </a:tabLst>
                      </a:pPr>
                      <a:r>
                        <a:rPr lang="de-DE" sz="105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Microsoft YaHei" pitchFamily="34" charset="-122"/>
                          <a:cs typeface="Arial" charset="0"/>
                        </a:rPr>
                        <a:t>BMBF-Verbund Speaker</a:t>
                      </a:r>
                    </a:p>
                    <a:p>
                      <a:pPr marL="188893" indent="-187307" eaLnBrk="1" hangingPunct="1">
                        <a:tabLst>
                          <a:tab pos="449217" algn="l"/>
                          <a:tab pos="898433" algn="l"/>
                          <a:tab pos="1347650" algn="l"/>
                          <a:tab pos="1796866" algn="l"/>
                          <a:tab pos="2246083" algn="l"/>
                          <a:tab pos="2695299" algn="l"/>
                          <a:tab pos="3144516" algn="l"/>
                          <a:tab pos="3593732" algn="l"/>
                          <a:tab pos="4042949" algn="l"/>
                        </a:tabLst>
                      </a:pPr>
                      <a:r>
                        <a:rPr lang="de-DE" sz="105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Microsoft YaHei" pitchFamily="34" charset="-122"/>
                          <a:cs typeface="Arial" charset="0"/>
                        </a:rPr>
                        <a:t>A.-S. Müller, 2016 - 2019</a:t>
                      </a:r>
                    </a:p>
                  </p:txBody>
                </p:sp>
              </p:grpSp>
            </p:grpSp>
            <p:sp>
              <p:nvSpPr>
                <p:cNvPr id="29" name="Rechteck 33"/>
                <p:cNvSpPr/>
                <p:nvPr/>
              </p:nvSpPr>
              <p:spPr>
                <a:xfrm>
                  <a:off x="958283" y="4653136"/>
                  <a:ext cx="930713" cy="27774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3465A4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38160" tIns="38160" rIns="38160" bIns="38160">
                  <a:spAutoFit/>
                </a:bodyPr>
                <a:lstStyle/>
                <a:p>
                  <a:pPr marL="188893" indent="-187307" eaLnBrk="1" hangingPunct="1">
                    <a:tabLst>
                      <a:tab pos="449217" algn="l"/>
                      <a:tab pos="898433" algn="l"/>
                      <a:tab pos="1347650" algn="l"/>
                      <a:tab pos="1796866" algn="l"/>
                      <a:tab pos="2246083" algn="l"/>
                      <a:tab pos="2695299" algn="l"/>
                      <a:tab pos="3144516" algn="l"/>
                      <a:tab pos="3593732" algn="l"/>
                      <a:tab pos="4042949" algn="l"/>
                    </a:tabLst>
                  </a:pPr>
                  <a:r>
                    <a:rPr lang="de-DE" sz="1050" b="1" dirty="0">
                      <a:solidFill>
                        <a:srgbClr val="000000"/>
                      </a:solidFill>
                      <a:latin typeface="Arial" pitchFamily="34" charset="0"/>
                      <a:ea typeface="Microsoft YaHei" pitchFamily="34" charset="-122"/>
                      <a:cs typeface="Arial" charset="0"/>
                    </a:rPr>
                    <a:t>05K16VKA </a:t>
                  </a:r>
                </a:p>
              </p:txBody>
            </p:sp>
          </p:grpSp>
        </p:grpSp>
        <p:grpSp>
          <p:nvGrpSpPr>
            <p:cNvPr id="19" name="Gruppieren 39"/>
            <p:cNvGrpSpPr/>
            <p:nvPr/>
          </p:nvGrpSpPr>
          <p:grpSpPr>
            <a:xfrm>
              <a:off x="2062767" y="2084567"/>
              <a:ext cx="2068024" cy="1274111"/>
              <a:chOff x="7786460" y="3766516"/>
              <a:chExt cx="2068024" cy="1274111"/>
            </a:xfrm>
          </p:grpSpPr>
          <p:sp>
            <p:nvSpPr>
              <p:cNvPr id="24" name="Ellipse 23"/>
              <p:cNvSpPr/>
              <p:nvPr/>
            </p:nvSpPr>
            <p:spPr bwMode="auto">
              <a:xfrm>
                <a:off x="7786460" y="3766516"/>
                <a:ext cx="2068024" cy="127411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73000">
                    <a:schemeClr val="bg1"/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914306" eaLnBrk="1" hangingPunct="1"/>
                <a:endParaRPr lang="en-US" sz="3600" dirty="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25" name="Textfeld 41"/>
              <p:cNvSpPr txBox="1"/>
              <p:nvPr/>
            </p:nvSpPr>
            <p:spPr>
              <a:xfrm>
                <a:off x="8037956" y="4049628"/>
                <a:ext cx="1565032" cy="6805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2000"/>
                </a:lvl1pPr>
              </a:lstStyle>
              <a:p>
                <a:pPr algn="ctr" eaLnBrk="1" hangingPunct="1"/>
                <a:r>
                  <a:rPr lang="en-US" sz="1600" dirty="0" smtClean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Fast ps THz </a:t>
                </a:r>
              </a:p>
              <a:p>
                <a:pPr algn="ctr" eaLnBrk="1" hangingPunct="1"/>
                <a:r>
                  <a:rPr lang="en-US" sz="1600" dirty="0" smtClean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detectors</a:t>
                </a:r>
                <a:endParaRPr lang="en-US" sz="1600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20" name="Gruppieren 42"/>
            <p:cNvGrpSpPr/>
            <p:nvPr/>
          </p:nvGrpSpPr>
          <p:grpSpPr>
            <a:xfrm>
              <a:off x="386375" y="1264198"/>
              <a:ext cx="2068024" cy="1274111"/>
              <a:chOff x="7786460" y="3766516"/>
              <a:chExt cx="2068024" cy="1274111"/>
            </a:xfrm>
          </p:grpSpPr>
          <p:sp>
            <p:nvSpPr>
              <p:cNvPr id="22" name="Ellipse 21"/>
              <p:cNvSpPr/>
              <p:nvPr/>
            </p:nvSpPr>
            <p:spPr bwMode="auto">
              <a:xfrm>
                <a:off x="7786460" y="3766516"/>
                <a:ext cx="2068024" cy="127411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73000">
                    <a:schemeClr val="bg1"/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914306" eaLnBrk="1" hangingPunct="1"/>
                <a:endParaRPr lang="en-US" sz="3600" dirty="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  <p:sp>
            <p:nvSpPr>
              <p:cNvPr id="23" name="Textfeld 44"/>
              <p:cNvSpPr txBox="1"/>
              <p:nvPr/>
            </p:nvSpPr>
            <p:spPr>
              <a:xfrm>
                <a:off x="7891208" y="4049628"/>
                <a:ext cx="1858532" cy="6805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2000"/>
                </a:lvl1pPr>
              </a:lstStyle>
              <a:p>
                <a:pPr algn="ctr" eaLnBrk="1" hangingPunct="1"/>
                <a:r>
                  <a:rPr lang="en-US" sz="1600" dirty="0" smtClean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Coating studies</a:t>
                </a:r>
                <a:br>
                  <a:rPr lang="en-US" sz="1600" dirty="0" smtClean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</a:br>
                <a:endParaRPr lang="en-US" sz="1600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</p:grpSp>
        <p:pic>
          <p:nvPicPr>
            <p:cNvPr id="21" name="Grafik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1692" y="1841092"/>
              <a:ext cx="1450747" cy="536404"/>
            </a:xfrm>
            <a:prstGeom prst="rect">
              <a:avLst/>
            </a:prstGeom>
          </p:spPr>
        </p:pic>
      </p:grpSp>
      <p:sp>
        <p:nvSpPr>
          <p:cNvPr id="38" name="Espace réservé du contenu 2"/>
          <p:cNvSpPr txBox="1">
            <a:spLocks/>
          </p:cNvSpPr>
          <p:nvPr/>
        </p:nvSpPr>
        <p:spPr>
          <a:xfrm>
            <a:off x="5796136" y="972589"/>
            <a:ext cx="2890664" cy="1215013"/>
          </a:xfrm>
          <a:prstGeom prst="rect">
            <a:avLst/>
          </a:prstGeom>
          <a:solidFill>
            <a:schemeClr val="tx2">
              <a:lumMod val="20000"/>
              <a:lumOff val="80000"/>
              <a:alpha val="9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72000" tIns="252000" rIns="0" bIns="0" rtlCol="0" anchor="ctr" anchorCtr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8 beam periods</a:t>
            </a:r>
          </a:p>
          <a:p>
            <a:pPr marL="0" indent="0">
              <a:buNone/>
            </a:pPr>
            <a:r>
              <a:rPr lang="en-US" sz="1800" dirty="0"/>
              <a:t>2.5 days + preparation</a:t>
            </a:r>
          </a:p>
          <a:p>
            <a:pPr marL="0" indent="0">
              <a:buNone/>
            </a:pPr>
            <a:r>
              <a:rPr lang="en-US" sz="1800" dirty="0"/>
              <a:t>24 hours / day</a:t>
            </a:r>
          </a:p>
          <a:p>
            <a:pPr marL="457200" lvl="1" indent="0">
              <a:buFont typeface="Arial"/>
              <a:buNone/>
            </a:pPr>
            <a:endParaRPr lang="fr-FR" sz="2000" dirty="0"/>
          </a:p>
        </p:txBody>
      </p:sp>
      <p:sp>
        <p:nvSpPr>
          <p:cNvPr id="39" name="ZoneTexte 38"/>
          <p:cNvSpPr txBox="1"/>
          <p:nvPr/>
        </p:nvSpPr>
        <p:spPr>
          <a:xfrm>
            <a:off x="4758492" y="5616047"/>
            <a:ext cx="25860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i="1" dirty="0" err="1" smtClean="0">
                <a:latin typeface="+mn-lt"/>
              </a:rPr>
              <a:t>Examples</a:t>
            </a:r>
            <a:r>
              <a:rPr lang="fr-FR" sz="1600" i="1" dirty="0" smtClean="0">
                <a:latin typeface="+mn-lt"/>
              </a:rPr>
              <a:t> of </a:t>
            </a:r>
            <a:r>
              <a:rPr lang="fr-FR" sz="1600" i="1" dirty="0" err="1" smtClean="0">
                <a:latin typeface="+mn-lt"/>
              </a:rPr>
              <a:t>devices</a:t>
            </a:r>
            <a:r>
              <a:rPr lang="fr-FR" sz="1600" i="1" dirty="0" smtClean="0">
                <a:latin typeface="+mn-lt"/>
              </a:rPr>
              <a:t> / </a:t>
            </a:r>
            <a:r>
              <a:rPr lang="fr-FR" sz="1600" i="1" dirty="0" err="1" smtClean="0">
                <a:latin typeface="+mn-lt"/>
              </a:rPr>
              <a:t>studies</a:t>
            </a:r>
            <a:endParaRPr lang="fr-FR" sz="1600" i="1" dirty="0">
              <a:latin typeface="+mn-lt"/>
            </a:endParaRPr>
          </a:p>
        </p:txBody>
      </p:sp>
      <p:pic>
        <p:nvPicPr>
          <p:cNvPr id="40" name="KIT_logo.png" descr="KIT_logo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524328" y="152356"/>
            <a:ext cx="1360322" cy="619023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www.ibpt.kit.edu/flute"/>
          <p:cNvSpPr/>
          <p:nvPr/>
        </p:nvSpPr>
        <p:spPr>
          <a:xfrm>
            <a:off x="6345673" y="2543779"/>
            <a:ext cx="2366025" cy="333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1" tIns="35711" rIns="35711" bIns="35711" anchor="ctr">
            <a:spAutoFit/>
          </a:bodyPr>
          <a:lstStyle>
            <a:lvl1pPr algn="ctr" defTabSz="457200">
              <a:buClrTx/>
              <a:defRPr b="1" u="sng">
                <a:solidFill>
                  <a:srgbClr val="006DAC"/>
                </a:solidFill>
                <a:uFillTx/>
              </a:defRPr>
            </a:lvl1pPr>
          </a:lstStyle>
          <a:p>
            <a:pPr eaLnBrk="1" fontAlgn="auto">
              <a:spcBef>
                <a:spcPts val="0"/>
              </a:spcBef>
              <a:spcAft>
                <a:spcPts val="0"/>
              </a:spcAft>
            </a:pPr>
            <a:r>
              <a:rPr sz="1700" kern="0" dirty="0">
                <a:latin typeface="Arial"/>
                <a:cs typeface="Arial"/>
                <a:sym typeface="Arial"/>
              </a:rPr>
              <a:t>www.ibpt.kit.edu/</a:t>
            </a:r>
            <a:r>
              <a:rPr lang="de-DE" sz="1700" kern="0" dirty="0">
                <a:latin typeface="Arial"/>
                <a:cs typeface="Arial"/>
                <a:sym typeface="Arial"/>
              </a:rPr>
              <a:t>anka</a:t>
            </a:r>
            <a:endParaRPr sz="1700" u="none" kern="0" dirty="0"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698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Test </a:t>
            </a:r>
            <a:r>
              <a:rPr lang="fr-FR" dirty="0"/>
              <a:t>F</a:t>
            </a:r>
            <a:r>
              <a:rPr lang="fr-FR" dirty="0" smtClean="0"/>
              <a:t>acility FLUTE at KIT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2737659"/>
          </a:xfrm>
        </p:spPr>
        <p:txBody>
          <a:bodyPr>
            <a:normAutofit/>
          </a:bodyPr>
          <a:lstStyle/>
          <a:p>
            <a:r>
              <a:rPr lang="fr-FR" dirty="0"/>
              <a:t>FLUTE (</a:t>
            </a:r>
            <a:r>
              <a:rPr lang="fr-FR" dirty="0" err="1"/>
              <a:t>Ferninfrarot</a:t>
            </a:r>
            <a:r>
              <a:rPr lang="fr-FR" dirty="0"/>
              <a:t> </a:t>
            </a:r>
            <a:r>
              <a:rPr lang="fr-FR" dirty="0" err="1"/>
              <a:t>Linac</a:t>
            </a:r>
            <a:r>
              <a:rPr lang="fr-FR" dirty="0"/>
              <a:t>- </a:t>
            </a:r>
            <a:r>
              <a:rPr lang="fr-FR" dirty="0" err="1"/>
              <a:t>Und</a:t>
            </a:r>
            <a:r>
              <a:rPr lang="fr-FR" dirty="0"/>
              <a:t> Test-</a:t>
            </a:r>
            <a:r>
              <a:rPr lang="fr-FR" dirty="0" err="1"/>
              <a:t>Experiment</a:t>
            </a:r>
            <a:r>
              <a:rPr lang="fr-FR" dirty="0" smtClean="0"/>
              <a:t>)</a:t>
            </a:r>
          </a:p>
          <a:p>
            <a:pPr lvl="1"/>
            <a:r>
              <a:rPr lang="en-US" sz="2000" dirty="0"/>
              <a:t>Test facility for accelerator physics</a:t>
            </a:r>
          </a:p>
          <a:p>
            <a:pPr lvl="1"/>
            <a:r>
              <a:rPr lang="en-US" sz="2000" dirty="0"/>
              <a:t>Experiments with THz </a:t>
            </a:r>
            <a:r>
              <a:rPr lang="en-US" sz="2000" dirty="0" smtClean="0"/>
              <a:t>radiation</a:t>
            </a:r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WP11: electron and proton beam testing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7" name="desy-logo.png" descr="desy-log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32218" y="1427065"/>
            <a:ext cx="625078" cy="625078"/>
          </a:xfrm>
          <a:prstGeom prst="rect">
            <a:avLst/>
          </a:prstGeom>
        </p:spPr>
      </p:pic>
      <p:pic>
        <p:nvPicPr>
          <p:cNvPr id="8" name="PSI_logo_high-res.png" descr="PSI_logo_high-re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724234" y="881456"/>
            <a:ext cx="1300684" cy="464344"/>
          </a:xfrm>
          <a:prstGeom prst="rect">
            <a:avLst/>
          </a:prstGeom>
        </p:spPr>
      </p:pic>
      <p:pic>
        <p:nvPicPr>
          <p:cNvPr id="9" name="image43.jpg" descr="image43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624474" y="304614"/>
            <a:ext cx="1973462" cy="502021"/>
          </a:xfrm>
          <a:prstGeom prst="rect">
            <a:avLst/>
          </a:prstGeom>
        </p:spPr>
      </p:pic>
      <p:pic>
        <p:nvPicPr>
          <p:cNvPr id="10" name="X_2448_FLUTE_o Raum March2013_V3a_poster_rendered_w_alpha.tiff" descr="X_2448_FLUTE_o Raum March2013_V3a_poster_rendered_w_alpha.tiff"/>
          <p:cNvPicPr>
            <a:picLocks noChangeAspect="1"/>
          </p:cNvPicPr>
          <p:nvPr/>
        </p:nvPicPr>
        <p:blipFill rotWithShape="1">
          <a:blip r:embed="rId5">
            <a:extLst/>
          </a:blip>
          <a:srcRect t="41463" b="34172"/>
          <a:stretch/>
        </p:blipFill>
        <p:spPr>
          <a:xfrm>
            <a:off x="384026" y="2216091"/>
            <a:ext cx="8277821" cy="1512168"/>
          </a:xfrm>
          <a:prstGeom prst="rect">
            <a:avLst/>
          </a:prstGeom>
        </p:spPr>
      </p:pic>
      <p:pic>
        <p:nvPicPr>
          <p:cNvPr id="11" name="KIT_logo.png" descr="KIT_logo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664596" y="141531"/>
            <a:ext cx="1360322" cy="619023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Gun"/>
          <p:cNvSpPr/>
          <p:nvPr/>
        </p:nvSpPr>
        <p:spPr>
          <a:xfrm>
            <a:off x="553089" y="2220252"/>
            <a:ext cx="440826" cy="318036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1295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  <a:lvl2pPr marL="0" marR="0" indent="266700" algn="l" defTabSz="1295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2pPr>
            <a:lvl3pPr marL="0" marR="0" indent="533400" algn="l" defTabSz="1295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3pPr>
            <a:lvl4pPr marL="0" marR="0" indent="800100" algn="l" defTabSz="1295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4pPr>
            <a:lvl5pPr marL="0" marR="0" indent="1066800" algn="l" defTabSz="1295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5pPr>
            <a:lvl6pPr marL="0" marR="0" indent="1333500" algn="l" defTabSz="1295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6pPr>
            <a:lvl7pPr marL="0" marR="0" indent="1612900" algn="l" defTabSz="1295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7pPr>
            <a:lvl8pPr marL="0" marR="0" indent="1879600" algn="l" defTabSz="1295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8pPr>
            <a:lvl9pPr marL="0" marR="0" indent="2146300" algn="l" defTabSz="1295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 kumimoji="0" sz="2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 eaLnBrk="1"/>
            <a:r>
              <a:rPr sz="1400" i="1" dirty="0">
                <a:latin typeface="Arial" panose="020B0604020202020204" pitchFamily="34" charset="0"/>
                <a:cs typeface="Arial" panose="020B0604020202020204" pitchFamily="34" charset="0"/>
              </a:rPr>
              <a:t>Gun</a:t>
            </a:r>
          </a:p>
        </p:txBody>
      </p:sp>
      <p:sp>
        <p:nvSpPr>
          <p:cNvPr id="13" name="Linac"/>
          <p:cNvSpPr/>
          <p:nvPr/>
        </p:nvSpPr>
        <p:spPr>
          <a:xfrm>
            <a:off x="2684347" y="2231479"/>
            <a:ext cx="530594" cy="318036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1295400" eaLnBrk="1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sz="1400" i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Linac</a:t>
            </a:r>
          </a:p>
        </p:txBody>
      </p:sp>
      <p:sp>
        <p:nvSpPr>
          <p:cNvPr id="14" name="Bunch…"/>
          <p:cNvSpPr/>
          <p:nvPr/>
        </p:nvSpPr>
        <p:spPr>
          <a:xfrm>
            <a:off x="5292080" y="2148244"/>
            <a:ext cx="2627229" cy="318036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ctr" defTabSz="1295400" eaLnBrk="1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sz="1400" i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Bunch</a:t>
            </a:r>
            <a:r>
              <a:rPr lang="de-DE" sz="1400" i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i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compressor</a:t>
            </a:r>
            <a:endParaRPr sz="1400" i="1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Linac"/>
          <p:cNvSpPr/>
          <p:nvPr/>
        </p:nvSpPr>
        <p:spPr>
          <a:xfrm>
            <a:off x="7533385" y="2149033"/>
            <a:ext cx="431208" cy="318036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1295400" eaLnBrk="1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fr-FR" sz="1400" i="1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THz</a:t>
            </a:r>
            <a:endParaRPr sz="1400" i="1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Espace réservé du contenu 2"/>
          <p:cNvSpPr txBox="1">
            <a:spLocks/>
          </p:cNvSpPr>
          <p:nvPr/>
        </p:nvSpPr>
        <p:spPr>
          <a:xfrm>
            <a:off x="343430" y="3499746"/>
            <a:ext cx="4372586" cy="316455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800" dirty="0" smtClean="0"/>
              <a:t>Laser running, e gun and first </a:t>
            </a:r>
            <a:r>
              <a:rPr lang="en-US" sz="1800" dirty="0"/>
              <a:t>diagnostic section </a:t>
            </a:r>
            <a:r>
              <a:rPr lang="en-US" sz="1800" dirty="0" smtClean="0"/>
              <a:t>for </a:t>
            </a:r>
            <a:r>
              <a:rPr lang="en-US" sz="1800" dirty="0"/>
              <a:t>7 MeV </a:t>
            </a:r>
            <a:r>
              <a:rPr lang="en-US" sz="1800" dirty="0" smtClean="0"/>
              <a:t>assembled</a:t>
            </a:r>
            <a:endParaRPr lang="en-US" sz="1800" dirty="0"/>
          </a:p>
          <a:p>
            <a:pPr marL="0" indent="0">
              <a:lnSpc>
                <a:spcPct val="120000"/>
              </a:lnSpc>
              <a:buNone/>
            </a:pPr>
            <a:endParaRPr lang="en-US" sz="1800" dirty="0" smtClean="0"/>
          </a:p>
          <a:p>
            <a:pPr marL="0" indent="0">
              <a:lnSpc>
                <a:spcPct val="120000"/>
              </a:lnSpc>
              <a:buNone/>
            </a:pPr>
            <a:endParaRPr lang="en-US" sz="1800" dirty="0" smtClean="0"/>
          </a:p>
          <a:p>
            <a:pPr marL="0" indent="0">
              <a:lnSpc>
                <a:spcPct val="120000"/>
              </a:lnSpc>
              <a:buNone/>
            </a:pPr>
            <a:endParaRPr lang="en-US" sz="1800" dirty="0" smtClean="0"/>
          </a:p>
          <a:p>
            <a:pPr marL="0" indent="0">
              <a:lnSpc>
                <a:spcPct val="120000"/>
              </a:lnSpc>
              <a:buNone/>
            </a:pPr>
            <a:endParaRPr lang="en-US" sz="1800" dirty="0"/>
          </a:p>
          <a:p>
            <a:pPr>
              <a:lnSpc>
                <a:spcPct val="120000"/>
              </a:lnSpc>
            </a:pPr>
            <a:r>
              <a:rPr lang="en-US" sz="1800" dirty="0">
                <a:solidFill>
                  <a:srgbClr val="FF0000"/>
                </a:solidFill>
              </a:rPr>
              <a:t>First experiment </a:t>
            </a:r>
            <a:r>
              <a:rPr lang="en-US" sz="1800" dirty="0" smtClean="0">
                <a:solidFill>
                  <a:srgbClr val="FF0000"/>
                </a:solidFill>
              </a:rPr>
              <a:t>autumn 2017</a:t>
            </a:r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17" name="www.ibpt.kit.edu/flute"/>
          <p:cNvSpPr/>
          <p:nvPr/>
        </p:nvSpPr>
        <p:spPr>
          <a:xfrm>
            <a:off x="5704662" y="5795198"/>
            <a:ext cx="2327556" cy="3337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1" tIns="35711" rIns="35711" bIns="35711" anchor="ctr">
            <a:spAutoFit/>
          </a:bodyPr>
          <a:lstStyle>
            <a:lvl1pPr algn="ctr" defTabSz="457200">
              <a:buClrTx/>
              <a:defRPr b="1" u="sng">
                <a:solidFill>
                  <a:srgbClr val="006DAC"/>
                </a:solidFill>
                <a:uFillTx/>
              </a:defRPr>
            </a:lvl1pPr>
          </a:lstStyle>
          <a:p>
            <a:pPr eaLnBrk="1" fontAlgn="auto">
              <a:spcBef>
                <a:spcPts val="0"/>
              </a:spcBef>
              <a:spcAft>
                <a:spcPts val="0"/>
              </a:spcAft>
            </a:pPr>
            <a:r>
              <a:rPr sz="1700" kern="0" dirty="0">
                <a:latin typeface="Arial"/>
                <a:sym typeface="Arial"/>
              </a:rPr>
              <a:t>www.ibpt.kit.edu/flute</a:t>
            </a:r>
            <a:endParaRPr sz="1700" u="none" kern="0" dirty="0">
              <a:latin typeface="Arial"/>
              <a:sym typeface="Arial"/>
            </a:endParaRPr>
          </a:p>
        </p:txBody>
      </p:sp>
      <p:pic>
        <p:nvPicPr>
          <p:cNvPr id="18" name="tabl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8024" y="3476802"/>
            <a:ext cx="4137500" cy="2256454"/>
          </a:xfrm>
          <a:prstGeom prst="rect">
            <a:avLst/>
          </a:prstGeom>
        </p:spPr>
      </p:pic>
      <p:pic>
        <p:nvPicPr>
          <p:cNvPr id="19" name="Picture 2" descr="C:\Users\pa1327\Pictures\20170303_14152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915" y="4509120"/>
            <a:ext cx="2737667" cy="153993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28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e 41"/>
          <p:cNvGrpSpPr/>
          <p:nvPr/>
        </p:nvGrpSpPr>
        <p:grpSpPr>
          <a:xfrm>
            <a:off x="4269663" y="1316224"/>
            <a:ext cx="4703245" cy="5206047"/>
            <a:chOff x="3612281" y="406405"/>
            <a:chExt cx="5352207" cy="5924386"/>
          </a:xfrm>
        </p:grpSpPr>
        <p:pic>
          <p:nvPicPr>
            <p:cNvPr id="4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612281" y="1205463"/>
              <a:ext cx="5352207" cy="4939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4" name="Gerade Verbindung 31"/>
            <p:cNvCxnSpPr/>
            <p:nvPr/>
          </p:nvCxnSpPr>
          <p:spPr>
            <a:xfrm>
              <a:off x="4556438" y="5440159"/>
              <a:ext cx="167962" cy="0"/>
            </a:xfrm>
            <a:prstGeom prst="line">
              <a:avLst/>
            </a:prstGeom>
            <a:ln w="31750" cap="flat" cmpd="sng"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32"/>
            <p:cNvCxnSpPr/>
            <p:nvPr/>
          </p:nvCxnSpPr>
          <p:spPr>
            <a:xfrm flipV="1">
              <a:off x="4700454" y="5069390"/>
              <a:ext cx="0" cy="347909"/>
            </a:xfrm>
            <a:prstGeom prst="line">
              <a:avLst/>
            </a:prstGeom>
            <a:ln w="31750" cap="flat" cmpd="sng"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33"/>
            <p:cNvCxnSpPr/>
            <p:nvPr/>
          </p:nvCxnSpPr>
          <p:spPr>
            <a:xfrm>
              <a:off x="4720077" y="5057259"/>
              <a:ext cx="1046216" cy="0"/>
            </a:xfrm>
            <a:prstGeom prst="line">
              <a:avLst/>
            </a:prstGeom>
            <a:ln w="31750" cap="flat" cmpd="sng"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34"/>
            <p:cNvCxnSpPr/>
            <p:nvPr/>
          </p:nvCxnSpPr>
          <p:spPr>
            <a:xfrm flipV="1">
              <a:off x="5780574" y="4471032"/>
              <a:ext cx="4724" cy="609087"/>
            </a:xfrm>
            <a:prstGeom prst="line">
              <a:avLst/>
            </a:prstGeom>
            <a:ln w="31750" cap="flat" cmpd="sng"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35"/>
            <p:cNvCxnSpPr/>
            <p:nvPr/>
          </p:nvCxnSpPr>
          <p:spPr>
            <a:xfrm>
              <a:off x="5780574" y="4485003"/>
              <a:ext cx="421708" cy="0"/>
            </a:xfrm>
            <a:prstGeom prst="line">
              <a:avLst/>
            </a:prstGeom>
            <a:ln w="31750" cap="flat" cmpd="sng"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36"/>
            <p:cNvCxnSpPr/>
            <p:nvPr/>
          </p:nvCxnSpPr>
          <p:spPr>
            <a:xfrm flipH="1" flipV="1">
              <a:off x="6105958" y="4373815"/>
              <a:ext cx="95844" cy="102156"/>
            </a:xfrm>
            <a:prstGeom prst="line">
              <a:avLst/>
            </a:prstGeom>
            <a:ln w="31750" cap="flat" cmpd="sng"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37"/>
            <p:cNvCxnSpPr/>
            <p:nvPr/>
          </p:nvCxnSpPr>
          <p:spPr>
            <a:xfrm flipV="1">
              <a:off x="6131358" y="2013890"/>
              <a:ext cx="2256744" cy="2372625"/>
            </a:xfrm>
            <a:prstGeom prst="line">
              <a:avLst/>
            </a:prstGeom>
            <a:ln w="31750" cap="flat" cmpd="sng"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38"/>
            <p:cNvCxnSpPr/>
            <p:nvPr/>
          </p:nvCxnSpPr>
          <p:spPr>
            <a:xfrm flipH="1" flipV="1">
              <a:off x="8257826" y="1919125"/>
              <a:ext cx="117576" cy="112334"/>
            </a:xfrm>
            <a:prstGeom prst="line">
              <a:avLst/>
            </a:prstGeom>
            <a:ln w="31750" cap="flat" cmpd="sng"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feld 39"/>
            <p:cNvSpPr txBox="1"/>
            <p:nvPr/>
          </p:nvSpPr>
          <p:spPr>
            <a:xfrm>
              <a:off x="4643686" y="4157791"/>
              <a:ext cx="792088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eaLnBrk="1" hangingPunct="1"/>
              <a:r>
                <a:rPr lang="en-US" sz="1600" dirty="0" smtClean="0">
                  <a:solidFill>
                    <a:srgbClr val="FF0000"/>
                  </a:solidFill>
                  <a:latin typeface="Arial" charset="0"/>
                </a:rPr>
                <a:t>Laser</a:t>
              </a:r>
              <a:endParaRPr lang="de-DE" sz="1600" dirty="0">
                <a:solidFill>
                  <a:srgbClr val="FF0000"/>
                </a:solidFill>
                <a:latin typeface="Arial" charset="0"/>
              </a:endParaRPr>
            </a:p>
            <a:p>
              <a:pPr algn="ctr" eaLnBrk="1" hangingPunct="1"/>
              <a:r>
                <a:rPr lang="de-DE" sz="1600" dirty="0" smtClean="0">
                  <a:solidFill>
                    <a:srgbClr val="FF0000"/>
                  </a:solidFill>
                  <a:latin typeface="Arial" charset="0"/>
                </a:rPr>
                <a:t>beam</a:t>
              </a:r>
              <a:endParaRPr lang="en-US" sz="1600" dirty="0">
                <a:solidFill>
                  <a:srgbClr val="FF0000"/>
                </a:solidFill>
                <a:latin typeface="Arial" charset="0"/>
              </a:endParaRPr>
            </a:p>
          </p:txBody>
        </p:sp>
        <p:cxnSp>
          <p:nvCxnSpPr>
            <p:cNvPr id="53" name="Gerade Verbindung mit Pfeil 40"/>
            <p:cNvCxnSpPr/>
            <p:nvPr/>
          </p:nvCxnSpPr>
          <p:spPr>
            <a:xfrm>
              <a:off x="5363766" y="4475971"/>
              <a:ext cx="344800" cy="24995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feld 41"/>
            <p:cNvSpPr txBox="1"/>
            <p:nvPr/>
          </p:nvSpPr>
          <p:spPr>
            <a:xfrm>
              <a:off x="8028384" y="1315540"/>
              <a:ext cx="792088" cy="38526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de-DE" sz="1600" dirty="0" err="1" smtClean="0">
                  <a:solidFill>
                    <a:srgbClr val="000000"/>
                  </a:solidFill>
                  <a:latin typeface="Arial" charset="0"/>
                </a:rPr>
                <a:t>Gun</a:t>
              </a:r>
              <a:endParaRPr lang="en-US" sz="16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5" name="Textfeld 42"/>
            <p:cNvSpPr txBox="1"/>
            <p:nvPr/>
          </p:nvSpPr>
          <p:spPr>
            <a:xfrm>
              <a:off x="6850746" y="2420888"/>
              <a:ext cx="6735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de-DE" sz="1600" dirty="0">
                  <a:solidFill>
                    <a:srgbClr val="000000"/>
                  </a:solidFill>
                  <a:latin typeface="Arial" charset="0"/>
                </a:rPr>
                <a:t>Linac</a:t>
              </a:r>
              <a:endParaRPr lang="en-US" sz="16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6" name="Textfeld 43"/>
            <p:cNvSpPr txBox="1"/>
            <p:nvPr/>
          </p:nvSpPr>
          <p:spPr>
            <a:xfrm>
              <a:off x="3980374" y="5992237"/>
              <a:ext cx="102784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de-DE" sz="1600" dirty="0" smtClean="0">
                  <a:solidFill>
                    <a:srgbClr val="FF0000"/>
                  </a:solidFill>
                  <a:latin typeface="Arial" charset="0"/>
                </a:rPr>
                <a:t>Laser lab</a:t>
              </a:r>
              <a:endParaRPr lang="en-US" sz="1600" dirty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57" name="Textfeld 44"/>
            <p:cNvSpPr txBox="1"/>
            <p:nvPr/>
          </p:nvSpPr>
          <p:spPr>
            <a:xfrm>
              <a:off x="6660232" y="3666510"/>
              <a:ext cx="9348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de-DE" sz="1600" dirty="0" err="1">
                  <a:solidFill>
                    <a:srgbClr val="000000"/>
                  </a:solidFill>
                  <a:latin typeface="Arial" charset="0"/>
                </a:rPr>
                <a:t>C</a:t>
              </a:r>
              <a:r>
                <a:rPr lang="de-DE" sz="1600" dirty="0" err="1" smtClean="0">
                  <a:solidFill>
                    <a:srgbClr val="000000"/>
                  </a:solidFill>
                  <a:latin typeface="Arial" charset="0"/>
                </a:rPr>
                <a:t>hicane</a:t>
              </a:r>
              <a:endParaRPr lang="en-US" sz="1600" dirty="0">
                <a:solidFill>
                  <a:srgbClr val="000000"/>
                </a:solidFill>
                <a:latin typeface="Arial" charset="0"/>
              </a:endParaRPr>
            </a:p>
          </p:txBody>
        </p:sp>
        <p:cxnSp>
          <p:nvCxnSpPr>
            <p:cNvPr id="58" name="Gerade Verbindung mit Pfeil 45"/>
            <p:cNvCxnSpPr/>
            <p:nvPr/>
          </p:nvCxnSpPr>
          <p:spPr>
            <a:xfrm>
              <a:off x="5708566" y="1124744"/>
              <a:ext cx="282355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feld 46"/>
            <p:cNvSpPr txBox="1"/>
            <p:nvPr/>
          </p:nvSpPr>
          <p:spPr>
            <a:xfrm>
              <a:off x="7498426" y="828001"/>
              <a:ext cx="132204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de-DE" sz="1600" dirty="0" smtClean="0">
                  <a:solidFill>
                    <a:srgbClr val="FF0000"/>
                  </a:solidFill>
                  <a:latin typeface="Arial" charset="0"/>
                </a:rPr>
                <a:t>15 Meter</a:t>
              </a:r>
            </a:p>
            <a:p>
              <a:pPr eaLnBrk="1" hangingPunct="1"/>
              <a:endParaRPr lang="de-DE" sz="1600" dirty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60" name="Textfeld 47"/>
            <p:cNvSpPr txBox="1"/>
            <p:nvPr/>
          </p:nvSpPr>
          <p:spPr>
            <a:xfrm>
              <a:off x="5940152" y="406405"/>
              <a:ext cx="15841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1" hangingPunct="1"/>
              <a:r>
                <a:rPr lang="de-DE" sz="1800" dirty="0" err="1" smtClean="0">
                  <a:solidFill>
                    <a:srgbClr val="000000"/>
                  </a:solidFill>
                  <a:latin typeface="Arial" charset="0"/>
                </a:rPr>
                <a:t>Topview</a:t>
              </a:r>
              <a:r>
                <a:rPr lang="de-DE" sz="1800" dirty="0" smtClean="0">
                  <a:solidFill>
                    <a:srgbClr val="000000"/>
                  </a:solidFill>
                  <a:latin typeface="Arial" charset="0"/>
                </a:rPr>
                <a:t> </a:t>
              </a:r>
              <a:br>
                <a:rPr lang="de-DE" sz="1800" dirty="0" smtClean="0">
                  <a:solidFill>
                    <a:srgbClr val="000000"/>
                  </a:solidFill>
                  <a:latin typeface="Arial" charset="0"/>
                </a:rPr>
              </a:br>
              <a:r>
                <a:rPr lang="de-DE" sz="1800" dirty="0" smtClean="0">
                  <a:solidFill>
                    <a:srgbClr val="000000"/>
                  </a:solidFill>
                  <a:latin typeface="Arial" charset="0"/>
                </a:rPr>
                <a:t>FLUTE hall</a:t>
              </a:r>
              <a:endParaRPr lang="de-DE" sz="18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1" name="Textfeld 48"/>
            <p:cNvSpPr txBox="1"/>
            <p:nvPr/>
          </p:nvSpPr>
          <p:spPr>
            <a:xfrm>
              <a:off x="5704395" y="5970766"/>
              <a:ext cx="88998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de-DE" sz="1600" dirty="0" smtClean="0">
                  <a:solidFill>
                    <a:srgbClr val="FF0000"/>
                  </a:solidFill>
                  <a:latin typeface="Arial" charset="0"/>
                </a:rPr>
                <a:t>THz lab</a:t>
              </a:r>
              <a:endParaRPr lang="en-US" sz="1600" dirty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62" name="Textfeld 49"/>
            <p:cNvSpPr txBox="1"/>
            <p:nvPr/>
          </p:nvSpPr>
          <p:spPr>
            <a:xfrm>
              <a:off x="6444208" y="1700808"/>
              <a:ext cx="9252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US" sz="1600" dirty="0" smtClean="0">
                  <a:solidFill>
                    <a:srgbClr val="000000"/>
                  </a:solidFill>
                  <a:latin typeface="Arial" charset="0"/>
                </a:rPr>
                <a:t>K</a:t>
              </a:r>
              <a:r>
                <a:rPr lang="de-DE" sz="1600" dirty="0" err="1" smtClean="0">
                  <a:solidFill>
                    <a:srgbClr val="000000"/>
                  </a:solidFill>
                  <a:latin typeface="Arial" charset="0"/>
                </a:rPr>
                <a:t>lystron</a:t>
              </a:r>
              <a:endParaRPr lang="de-DE" sz="1600" dirty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FLUTE in ARIES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90600"/>
            <a:ext cx="4618856" cy="4525963"/>
          </a:xfrm>
        </p:spPr>
        <p:txBody>
          <a:bodyPr>
            <a:normAutofit/>
          </a:bodyPr>
          <a:lstStyle/>
          <a:p>
            <a:pPr marL="241980" indent="-241980">
              <a:spcBef>
                <a:spcPts val="633"/>
              </a:spcBef>
              <a:defRPr sz="2400"/>
            </a:pPr>
            <a:r>
              <a:rPr lang="fr-FR" sz="2000" dirty="0"/>
              <a:t>Serve as a test </a:t>
            </a:r>
            <a:r>
              <a:rPr lang="fr-FR" sz="2000" dirty="0" err="1"/>
              <a:t>bench</a:t>
            </a:r>
            <a:r>
              <a:rPr lang="fr-FR" sz="2000" dirty="0"/>
              <a:t> for new </a:t>
            </a:r>
            <a:br>
              <a:rPr lang="fr-FR" sz="2000" dirty="0"/>
            </a:br>
            <a:r>
              <a:rPr lang="fr-FR" sz="2000" dirty="0" err="1"/>
              <a:t>beam</a:t>
            </a:r>
            <a:r>
              <a:rPr lang="fr-FR" sz="2000" dirty="0"/>
              <a:t> diagnostic </a:t>
            </a:r>
            <a:r>
              <a:rPr lang="fr-FR" sz="2000" dirty="0" err="1"/>
              <a:t>methods</a:t>
            </a:r>
            <a:r>
              <a:rPr lang="fr-FR" sz="2000" dirty="0"/>
              <a:t> and </a:t>
            </a:r>
            <a:r>
              <a:rPr lang="fr-FR" sz="2000" dirty="0" err="1"/>
              <a:t>tools</a:t>
            </a:r>
            <a:endParaRPr lang="fr-FR" sz="2000" dirty="0"/>
          </a:p>
          <a:p>
            <a:pPr marL="241980" indent="-241980">
              <a:spcBef>
                <a:spcPts val="633"/>
              </a:spcBef>
              <a:defRPr sz="2400"/>
            </a:pPr>
            <a:r>
              <a:rPr lang="fr-FR" sz="2000" dirty="0" err="1"/>
              <a:t>Develop</a:t>
            </a:r>
            <a:r>
              <a:rPr lang="fr-FR" sz="2000" dirty="0"/>
              <a:t> single </a:t>
            </a:r>
            <a:r>
              <a:rPr lang="fr-FR" sz="2000" dirty="0" err="1"/>
              <a:t>shot</a:t>
            </a:r>
            <a:r>
              <a:rPr lang="fr-FR" sz="2000" dirty="0"/>
              <a:t> </a:t>
            </a:r>
            <a:r>
              <a:rPr lang="fr-FR" sz="2000" dirty="0" err="1"/>
              <a:t>fs</a:t>
            </a:r>
            <a:r>
              <a:rPr lang="fr-FR" sz="2000" dirty="0"/>
              <a:t> diagnostics</a:t>
            </a:r>
          </a:p>
          <a:p>
            <a:pPr marL="241980" indent="-241980">
              <a:spcBef>
                <a:spcPts val="633"/>
              </a:spcBef>
              <a:defRPr sz="2400"/>
            </a:pPr>
            <a:r>
              <a:rPr lang="fr-FR" sz="2000" dirty="0" err="1"/>
              <a:t>Synchronization</a:t>
            </a:r>
            <a:r>
              <a:rPr lang="fr-FR" sz="2000" dirty="0"/>
              <a:t> on a </a:t>
            </a:r>
            <a:r>
              <a:rPr lang="fr-FR" sz="2000" dirty="0" err="1"/>
              <a:t>femtosecond</a:t>
            </a:r>
            <a:r>
              <a:rPr lang="fr-FR" sz="2000" dirty="0"/>
              <a:t> </a:t>
            </a:r>
            <a:r>
              <a:rPr lang="fr-FR" sz="2000" dirty="0" err="1"/>
              <a:t>level</a:t>
            </a:r>
            <a:endParaRPr lang="fr-FR" sz="2000" dirty="0"/>
          </a:p>
          <a:p>
            <a:pPr marL="241980" indent="-241980">
              <a:spcBef>
                <a:spcPts val="633"/>
              </a:spcBef>
              <a:defRPr sz="2400"/>
            </a:pPr>
            <a:r>
              <a:rPr lang="fr-FR" sz="2000" dirty="0" err="1"/>
              <a:t>Systematic</a:t>
            </a:r>
            <a:r>
              <a:rPr lang="fr-FR" sz="2000" dirty="0"/>
              <a:t> </a:t>
            </a:r>
            <a:r>
              <a:rPr lang="fr-FR" sz="2000" dirty="0" err="1"/>
              <a:t>bunch</a:t>
            </a:r>
            <a:r>
              <a:rPr lang="fr-FR" sz="2000" dirty="0"/>
              <a:t> compression </a:t>
            </a:r>
            <a:r>
              <a:rPr lang="fr-FR" sz="2000" dirty="0" err="1"/>
              <a:t>studies</a:t>
            </a:r>
            <a:endParaRPr lang="fr-FR" sz="2000" dirty="0"/>
          </a:p>
          <a:p>
            <a:pPr marL="241980" indent="-241980">
              <a:spcBef>
                <a:spcPts val="633"/>
              </a:spcBef>
              <a:defRPr sz="2400"/>
            </a:pPr>
            <a:r>
              <a:rPr lang="fr-FR" sz="2000" dirty="0" err="1"/>
              <a:t>Generate</a:t>
            </a:r>
            <a:r>
              <a:rPr lang="fr-FR" sz="2000" dirty="0"/>
              <a:t> intense </a:t>
            </a:r>
            <a:r>
              <a:rPr lang="fr-FR" sz="2000" dirty="0" err="1"/>
              <a:t>THz</a:t>
            </a:r>
            <a:r>
              <a:rPr lang="fr-FR" sz="2000" dirty="0"/>
              <a:t> radiation</a:t>
            </a:r>
          </a:p>
          <a:p>
            <a:pPr marL="241980" indent="-241980">
              <a:spcBef>
                <a:spcPts val="633"/>
              </a:spcBef>
              <a:defRPr sz="2400"/>
            </a:pPr>
            <a:r>
              <a:rPr lang="fr-FR" sz="2000" dirty="0"/>
              <a:t>Compare </a:t>
            </a:r>
            <a:r>
              <a:rPr lang="fr-FR" sz="2000" dirty="0" err="1"/>
              <a:t>different</a:t>
            </a:r>
            <a:r>
              <a:rPr lang="fr-FR" sz="2000" dirty="0"/>
              <a:t> </a:t>
            </a:r>
            <a:r>
              <a:rPr lang="fr-FR" sz="2000" dirty="0" err="1"/>
              <a:t>coherent</a:t>
            </a:r>
            <a:r>
              <a:rPr lang="fr-FR" sz="2000" dirty="0"/>
              <a:t> </a:t>
            </a:r>
            <a:r>
              <a:rPr lang="fr-FR" sz="2000" dirty="0" err="1"/>
              <a:t>THz</a:t>
            </a:r>
            <a:r>
              <a:rPr lang="fr-FR" sz="2000" dirty="0"/>
              <a:t> radiation </a:t>
            </a:r>
            <a:r>
              <a:rPr lang="fr-FR" sz="2000" dirty="0" err="1" smtClean="0"/>
              <a:t>generation</a:t>
            </a:r>
            <a:r>
              <a:rPr lang="fr-FR" sz="2000" dirty="0" smtClean="0"/>
              <a:t> </a:t>
            </a:r>
            <a:r>
              <a:rPr lang="fr-FR" sz="2000" dirty="0" err="1"/>
              <a:t>schemes</a:t>
            </a:r>
            <a:r>
              <a:rPr lang="fr-FR" sz="2000" dirty="0"/>
              <a:t> in simulation and </a:t>
            </a:r>
            <a:r>
              <a:rPr lang="fr-FR" sz="2000" dirty="0" err="1" smtClean="0"/>
              <a:t>experiment</a:t>
            </a:r>
            <a:endParaRPr lang="fr-FR" sz="2000" dirty="0"/>
          </a:p>
          <a:p>
            <a:endParaRPr lang="fr-FR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WP11: electron and proton beam testing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6" name="image43.jpg" descr="image43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24474" y="304614"/>
            <a:ext cx="1973462" cy="502021"/>
          </a:xfrm>
          <a:prstGeom prst="rect">
            <a:avLst/>
          </a:prstGeom>
        </p:spPr>
      </p:pic>
      <p:pic>
        <p:nvPicPr>
          <p:cNvPr id="7" name="KIT_logo.png" descr="KIT_logo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64596" y="141531"/>
            <a:ext cx="1360322" cy="619023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Espace réservé du contenu 2"/>
          <p:cNvSpPr txBox="1">
            <a:spLocks/>
          </p:cNvSpPr>
          <p:nvPr/>
        </p:nvSpPr>
        <p:spPr>
          <a:xfrm>
            <a:off x="821712" y="4909056"/>
            <a:ext cx="2890664" cy="1215013"/>
          </a:xfrm>
          <a:prstGeom prst="rect">
            <a:avLst/>
          </a:prstGeom>
          <a:solidFill>
            <a:schemeClr val="tx2">
              <a:lumMod val="20000"/>
              <a:lumOff val="80000"/>
              <a:alpha val="9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72000" tIns="252000" rIns="0" bIns="0" rtlCol="0" anchor="ctr" anchorCtr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8 beam periods</a:t>
            </a:r>
          </a:p>
          <a:p>
            <a:pPr marL="0" indent="0">
              <a:buNone/>
            </a:pPr>
            <a:r>
              <a:rPr lang="en-US" sz="1800" dirty="0"/>
              <a:t>5 days + preparation</a:t>
            </a:r>
          </a:p>
          <a:p>
            <a:pPr marL="0" indent="0">
              <a:buNone/>
            </a:pPr>
            <a:r>
              <a:rPr lang="en-US" sz="1800" dirty="0"/>
              <a:t>8 hours / day</a:t>
            </a:r>
          </a:p>
          <a:p>
            <a:pPr marL="457200" lvl="1" indent="0">
              <a:buFont typeface="Arial"/>
              <a:buNone/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10003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isque Olivier\D\Olivier\Olivier-1\Personel\Expert du CEA\Passage E5\Accelerateur\IPHI0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458642"/>
            <a:ext cx="4824536" cy="285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IPHI at CEA Saclay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/>
              <a:t>The High Intensity Proton Injector was built and is being commissioned at CEA </a:t>
            </a:r>
            <a:r>
              <a:rPr lang="en-US" sz="2000" dirty="0" err="1"/>
              <a:t>Saclay</a:t>
            </a:r>
            <a:r>
              <a:rPr lang="en-US" sz="2000" dirty="0"/>
              <a:t> through a CEA – CERN – IN2P3 collaboration</a:t>
            </a:r>
          </a:p>
          <a:p>
            <a:r>
              <a:rPr lang="en-US" sz="2000" dirty="0"/>
              <a:t>Design performances are </a:t>
            </a:r>
            <a:r>
              <a:rPr lang="en-US" sz="2000" dirty="0" smtClean="0"/>
              <a:t>3 MeV – 100 mA – </a:t>
            </a:r>
            <a:r>
              <a:rPr lang="en-US" sz="2000" dirty="0"/>
              <a:t>CW proton beam (300 kW)</a:t>
            </a:r>
          </a:p>
          <a:p>
            <a:r>
              <a:rPr lang="en-US" sz="2000" dirty="0"/>
              <a:t>First beam accelerated in Spring 2016 at low duty cycle (~ 1.5 kW)</a:t>
            </a:r>
          </a:p>
          <a:p>
            <a:r>
              <a:rPr lang="en-US" sz="2000" dirty="0"/>
              <a:t>Power will be increased gradually in S2 2017</a:t>
            </a:r>
          </a:p>
          <a:p>
            <a:endParaRPr lang="fr-FR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WP11: electron and proton beam testing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458642"/>
            <a:ext cx="4131282" cy="273630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035452" y="6015694"/>
            <a:ext cx="1710294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1100" i="1" dirty="0" smtClean="0">
                <a:solidFill>
                  <a:prstClr val="black"/>
                </a:solidFill>
                <a:latin typeface="Arial"/>
              </a:rPr>
              <a:t>The IPHI RFQ</a:t>
            </a:r>
            <a:endParaRPr lang="fr-FR" sz="1100" i="1" baseline="300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2221684" y="3818711"/>
            <a:ext cx="1368152" cy="64807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 rot="1534994">
            <a:off x="2761043" y="3804315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1400" dirty="0" err="1" smtClean="0">
                <a:solidFill>
                  <a:prstClr val="black"/>
                </a:solidFill>
                <a:latin typeface="Arial"/>
              </a:rPr>
              <a:t>beam</a:t>
            </a:r>
            <a:endParaRPr lang="fr-FR" sz="1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29122" y="4354787"/>
            <a:ext cx="12202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prstClr val="black"/>
                </a:solidFill>
                <a:latin typeface="Arial"/>
              </a:rPr>
              <a:t>SILHI source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prstClr val="black"/>
                </a:solidFill>
                <a:latin typeface="Arial"/>
              </a:rPr>
              <a:t>95 </a:t>
            </a:r>
            <a:r>
              <a:rPr lang="fr-FR" sz="1400" dirty="0" err="1" smtClean="0">
                <a:solidFill>
                  <a:prstClr val="black"/>
                </a:solidFill>
                <a:latin typeface="Arial"/>
              </a:rPr>
              <a:t>keV</a:t>
            </a:r>
            <a:endParaRPr lang="fr-FR" sz="1400" dirty="0" smtClean="0">
              <a:solidFill>
                <a:prstClr val="black"/>
              </a:solidFill>
              <a:latin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prstClr val="black"/>
                </a:solidFill>
                <a:latin typeface="Arial"/>
              </a:rPr>
              <a:t>100 mA</a:t>
            </a:r>
            <a:endParaRPr lang="fr-FR" sz="1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859928" y="5093451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prstClr val="black"/>
                </a:solidFill>
                <a:latin typeface="Arial"/>
              </a:rPr>
              <a:t>RFQ</a:t>
            </a:r>
            <a:endParaRPr lang="fr-FR" sz="1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108698" y="5975731"/>
            <a:ext cx="1129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1400" dirty="0" smtClean="0">
                <a:solidFill>
                  <a:prstClr val="black"/>
                </a:solidFill>
                <a:latin typeface="Arial"/>
              </a:rPr>
              <a:t>Diagnostic </a:t>
            </a:r>
            <a:r>
              <a:rPr lang="fr-FR" sz="1400" dirty="0" err="1" smtClean="0">
                <a:solidFill>
                  <a:prstClr val="black"/>
                </a:solidFill>
                <a:latin typeface="Arial"/>
              </a:rPr>
              <a:t>lines</a:t>
            </a:r>
            <a:endParaRPr lang="fr-FR" sz="14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627" y="119432"/>
            <a:ext cx="1785612" cy="590922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217" y="67791"/>
            <a:ext cx="700983" cy="697868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243" y="19059"/>
            <a:ext cx="987307" cy="80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23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IPHI in ARIES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90600"/>
            <a:ext cx="7787208" cy="4525963"/>
          </a:xfrm>
        </p:spPr>
        <p:txBody>
          <a:bodyPr>
            <a:normAutofit/>
          </a:bodyPr>
          <a:lstStyle/>
          <a:p>
            <a:r>
              <a:rPr lang="fr-FR" sz="2000" dirty="0" smtClean="0"/>
              <a:t>IPHI </a:t>
            </a:r>
            <a:r>
              <a:rPr lang="fr-FR" sz="2000" dirty="0" err="1" smtClean="0"/>
              <a:t>will</a:t>
            </a:r>
            <a:r>
              <a:rPr lang="fr-FR" sz="2000" dirty="0" smtClean="0"/>
              <a:t> </a:t>
            </a:r>
            <a:r>
              <a:rPr lang="fr-FR" sz="2000" dirty="0" err="1" smtClean="0"/>
              <a:t>provide</a:t>
            </a:r>
            <a:r>
              <a:rPr lang="fr-FR" sz="2000" dirty="0" smtClean="0"/>
              <a:t>:</a:t>
            </a:r>
          </a:p>
          <a:p>
            <a:pPr lvl="1"/>
            <a:r>
              <a:rPr lang="fr-FR" sz="1800" dirty="0" smtClean="0"/>
              <a:t>Protons at 3 MeV, 1 mA to 100 mA, </a:t>
            </a:r>
            <a:r>
              <a:rPr lang="fr-FR" sz="1800" dirty="0" err="1" smtClean="0"/>
              <a:t>duty</a:t>
            </a:r>
            <a:r>
              <a:rPr lang="fr-FR" sz="1800" dirty="0" smtClean="0"/>
              <a:t> cycle 1 ms / 1 Hz to CW</a:t>
            </a:r>
          </a:p>
          <a:p>
            <a:pPr lvl="1"/>
            <a:r>
              <a:rPr lang="fr-FR" sz="1800" dirty="0" smtClean="0"/>
              <a:t>Access to 352 MHz RF </a:t>
            </a:r>
            <a:r>
              <a:rPr lang="fr-FR" sz="1800" dirty="0" err="1" smtClean="0"/>
              <a:t>platform</a:t>
            </a:r>
            <a:r>
              <a:rPr lang="fr-FR" sz="1800" dirty="0" smtClean="0"/>
              <a:t> (CW or </a:t>
            </a:r>
            <a:r>
              <a:rPr lang="fr-FR" sz="1800" dirty="0" err="1" smtClean="0"/>
              <a:t>pulsed</a:t>
            </a:r>
            <a:r>
              <a:rPr lang="fr-FR" sz="1800" dirty="0" smtClean="0"/>
              <a:t>, ~ 2 MW </a:t>
            </a:r>
            <a:r>
              <a:rPr lang="fr-FR" sz="1800" dirty="0" err="1" smtClean="0"/>
              <a:t>peak</a:t>
            </a:r>
            <a:r>
              <a:rPr lang="fr-FR" sz="1800" dirty="0" smtClean="0"/>
              <a:t> power)</a:t>
            </a:r>
          </a:p>
          <a:p>
            <a:pPr lvl="1"/>
            <a:r>
              <a:rPr lang="fr-FR" sz="1800" dirty="0" smtClean="0"/>
              <a:t>Neutrons (10</a:t>
            </a:r>
            <a:r>
              <a:rPr lang="fr-FR" sz="1800" baseline="30000" dirty="0" smtClean="0"/>
              <a:t>9</a:t>
            </a:r>
            <a:r>
              <a:rPr lang="fr-FR" sz="1800" dirty="0" smtClean="0"/>
              <a:t> – 10</a:t>
            </a:r>
            <a:r>
              <a:rPr lang="fr-FR" sz="1800" baseline="30000" dirty="0" smtClean="0"/>
              <a:t>10</a:t>
            </a:r>
            <a:r>
              <a:rPr lang="fr-FR" sz="1800" dirty="0" smtClean="0"/>
              <a:t> n/s)</a:t>
            </a:r>
          </a:p>
          <a:p>
            <a:pPr lvl="1"/>
            <a:endParaRPr lang="fr-FR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WP11: electron and proton beam testing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334" y="3212976"/>
            <a:ext cx="3066747" cy="230006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386736" y="5610663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200" i="1" dirty="0" smtClean="0">
                <a:solidFill>
                  <a:prstClr val="black"/>
                </a:solidFill>
                <a:latin typeface="Arial"/>
              </a:rPr>
              <a:t>Neutron production and </a:t>
            </a:r>
            <a:r>
              <a:rPr lang="fr-FR" sz="1200" i="1" dirty="0" err="1" smtClean="0">
                <a:solidFill>
                  <a:prstClr val="black"/>
                </a:solidFill>
                <a:latin typeface="Arial"/>
              </a:rPr>
              <a:t>moderation</a:t>
            </a:r>
            <a:r>
              <a:rPr lang="fr-FR" sz="1200" i="1" dirty="0" smtClean="0">
                <a:solidFill>
                  <a:prstClr val="black"/>
                </a:solidFill>
                <a:latin typeface="Arial"/>
              </a:rPr>
              <a:t> </a:t>
            </a:r>
            <a:r>
              <a:rPr lang="fr-FR" sz="1200" i="1" dirty="0" err="1" smtClean="0">
                <a:solidFill>
                  <a:prstClr val="black"/>
                </a:solidFill>
                <a:latin typeface="Arial"/>
              </a:rPr>
              <a:t>device</a:t>
            </a:r>
            <a:r>
              <a:rPr lang="fr-FR" sz="1200" i="1" dirty="0" smtClean="0">
                <a:solidFill>
                  <a:prstClr val="black"/>
                </a:solidFill>
                <a:latin typeface="Arial"/>
              </a:rPr>
              <a:t> @ IPHI in </a:t>
            </a:r>
            <a:r>
              <a:rPr lang="fr-FR" sz="1200" i="1" dirty="0" err="1" smtClean="0">
                <a:solidFill>
                  <a:prstClr val="black"/>
                </a:solidFill>
                <a:latin typeface="Arial"/>
              </a:rPr>
              <a:t>June</a:t>
            </a:r>
            <a:r>
              <a:rPr lang="fr-FR" sz="1200" i="1" dirty="0" smtClean="0">
                <a:solidFill>
                  <a:prstClr val="black"/>
                </a:solidFill>
                <a:latin typeface="Arial"/>
              </a:rPr>
              <a:t> 2016</a:t>
            </a:r>
            <a:endParaRPr lang="fr-FR" sz="1200" i="1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17" y="2564904"/>
            <a:ext cx="5759275" cy="2901055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1835696" y="5616123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r-FR" sz="1200" i="1" dirty="0" err="1" smtClean="0">
                <a:solidFill>
                  <a:prstClr val="black"/>
                </a:solidFill>
                <a:latin typeface="Arial"/>
              </a:rPr>
              <a:t>Beam</a:t>
            </a:r>
            <a:r>
              <a:rPr lang="fr-FR" sz="1200" i="1" dirty="0" smtClean="0">
                <a:solidFill>
                  <a:prstClr val="black"/>
                </a:solidFill>
                <a:latin typeface="Arial"/>
              </a:rPr>
              <a:t> in IPHI  in April 2016</a:t>
            </a:r>
            <a:endParaRPr lang="fr-FR" sz="1200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5" name="Espace réservé du contenu 2"/>
          <p:cNvSpPr txBox="1">
            <a:spLocks/>
          </p:cNvSpPr>
          <p:nvPr/>
        </p:nvSpPr>
        <p:spPr>
          <a:xfrm>
            <a:off x="6129536" y="2173421"/>
            <a:ext cx="2890664" cy="1215013"/>
          </a:xfrm>
          <a:prstGeom prst="rect">
            <a:avLst/>
          </a:prstGeom>
          <a:solidFill>
            <a:schemeClr val="tx2">
              <a:lumMod val="20000"/>
              <a:lumOff val="80000"/>
              <a:alpha val="90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72000" tIns="252000" rIns="0" bIns="0" rtlCol="0" anchor="ctr" anchorCtr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12 </a:t>
            </a:r>
            <a:r>
              <a:rPr lang="en-US" sz="1800" dirty="0"/>
              <a:t>beam periods</a:t>
            </a:r>
          </a:p>
          <a:p>
            <a:pPr marL="0" indent="0">
              <a:buNone/>
            </a:pPr>
            <a:r>
              <a:rPr lang="en-US" sz="1800" dirty="0"/>
              <a:t>5 days + preparation</a:t>
            </a:r>
          </a:p>
          <a:p>
            <a:pPr marL="0" indent="0">
              <a:buNone/>
            </a:pPr>
            <a:r>
              <a:rPr lang="en-US" sz="1800" dirty="0"/>
              <a:t>8 hours / day</a:t>
            </a:r>
          </a:p>
          <a:p>
            <a:pPr marL="457200" lvl="1" indent="0">
              <a:buFont typeface="Arial"/>
              <a:buNone/>
            </a:pPr>
            <a:endParaRPr lang="fr-FR" sz="2000" dirty="0"/>
          </a:p>
        </p:txBody>
      </p:sp>
      <p:pic>
        <p:nvPicPr>
          <p:cNvPr id="33" name="Imag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197" y="19059"/>
            <a:ext cx="987307" cy="80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6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082" y="3022222"/>
            <a:ext cx="7329836" cy="3419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>
                <a:latin typeface="Arial" charset="0"/>
              </a:rPr>
              <a:t>SINBAD at DESY, Hamburg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WP11: electron and proton beam testing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990" y="150813"/>
            <a:ext cx="2752610" cy="5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Espace réservé du contenu 2"/>
          <p:cNvSpPr txBox="1">
            <a:spLocks/>
          </p:cNvSpPr>
          <p:nvPr/>
        </p:nvSpPr>
        <p:spPr>
          <a:xfrm>
            <a:off x="457200" y="990601"/>
            <a:ext cx="8534400" cy="2201080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A dedicate accelerator R&amp;D facility currently under construction at DESY</a:t>
            </a:r>
          </a:p>
          <a:p>
            <a:r>
              <a:rPr lang="en-US" sz="2000" dirty="0"/>
              <a:t>Reusing the old DORIS tunnel to set up multiple independent experiments </a:t>
            </a:r>
          </a:p>
          <a:p>
            <a:r>
              <a:rPr lang="en-US" sz="2000" dirty="0" smtClean="0"/>
              <a:t>E = 100 MeV, charge</a:t>
            </a:r>
            <a:r>
              <a:rPr lang="en-US" sz="2000" dirty="0"/>
              <a:t>: 0.5 - 20 </a:t>
            </a:r>
            <a:r>
              <a:rPr lang="en-US" sz="2000" dirty="0" err="1"/>
              <a:t>pC</a:t>
            </a:r>
            <a:r>
              <a:rPr lang="en-US" sz="2000" dirty="0"/>
              <a:t>, bunch length: few </a:t>
            </a:r>
            <a:r>
              <a:rPr lang="en-US" sz="2000" dirty="0" smtClean="0"/>
              <a:t>fs, transverse </a:t>
            </a:r>
            <a:r>
              <a:rPr lang="en-US" sz="2000" dirty="0"/>
              <a:t>norm. emittance &lt; 0.5 </a:t>
            </a:r>
            <a:r>
              <a:rPr lang="en-US" sz="2000" dirty="0" smtClean="0"/>
              <a:t>mm*</a:t>
            </a:r>
            <a:r>
              <a:rPr lang="en-US" sz="2000" dirty="0" err="1" smtClean="0"/>
              <a:t>mrad</a:t>
            </a:r>
            <a:r>
              <a:rPr lang="en-US" sz="2000" dirty="0" smtClean="0"/>
              <a:t>, arrival </a:t>
            </a:r>
            <a:r>
              <a:rPr lang="en-US" sz="2000" dirty="0"/>
              <a:t>time jitter stability &lt; 10 fs </a:t>
            </a:r>
            <a:r>
              <a:rPr lang="en-US" sz="2000" dirty="0" smtClean="0"/>
              <a:t>RMS, rep-rate</a:t>
            </a:r>
            <a:r>
              <a:rPr lang="en-US" sz="2000" dirty="0"/>
              <a:t>: &lt; 50Hz</a:t>
            </a:r>
          </a:p>
          <a:p>
            <a:r>
              <a:rPr lang="en-US" sz="2000" dirty="0">
                <a:solidFill>
                  <a:srgbClr val="FF0000"/>
                </a:solidFill>
              </a:rPr>
              <a:t>Available: spring 2019</a:t>
            </a: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4508639" y="3367918"/>
            <a:ext cx="4474840" cy="1512168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400" dirty="0">
                <a:solidFill>
                  <a:srgbClr val="000000"/>
                </a:solidFill>
                <a:uFill>
                  <a:solidFill>
                    <a:srgbClr val="606060"/>
                  </a:solidFill>
                </a:uFill>
                <a:latin typeface="Arial" charset="0"/>
                <a:cs typeface="Arial" charset="0"/>
              </a:rPr>
              <a:t>Old DORIS accelerator </a:t>
            </a:r>
            <a:r>
              <a:rPr lang="en-US" sz="1400" dirty="0" smtClean="0">
                <a:solidFill>
                  <a:srgbClr val="000000"/>
                </a:solidFill>
                <a:uFill>
                  <a:solidFill>
                    <a:srgbClr val="606060"/>
                  </a:solidFill>
                </a:uFill>
                <a:latin typeface="Arial" charset="0"/>
                <a:cs typeface="Arial" charset="0"/>
              </a:rPr>
              <a:t>removed</a:t>
            </a:r>
          </a:p>
          <a:p>
            <a:pPr>
              <a:lnSpc>
                <a:spcPct val="120000"/>
              </a:lnSpc>
            </a:pPr>
            <a:r>
              <a:rPr lang="en-US" sz="1400" dirty="0" smtClean="0">
                <a:solidFill>
                  <a:srgbClr val="000000"/>
                </a:solidFill>
                <a:uFill>
                  <a:solidFill>
                    <a:srgbClr val="606060"/>
                  </a:solidFill>
                </a:uFill>
                <a:latin typeface="Arial" charset="0"/>
                <a:cs typeface="Arial" charset="0"/>
              </a:rPr>
              <a:t>Building </a:t>
            </a:r>
            <a:r>
              <a:rPr lang="en-US" sz="1400" dirty="0">
                <a:solidFill>
                  <a:srgbClr val="000000"/>
                </a:solidFill>
                <a:uFill>
                  <a:solidFill>
                    <a:srgbClr val="606060"/>
                  </a:solidFill>
                </a:uFill>
                <a:latin typeface="Arial" charset="0"/>
                <a:cs typeface="Arial" charset="0"/>
              </a:rPr>
              <a:t>refurbished</a:t>
            </a:r>
          </a:p>
          <a:p>
            <a:pPr>
              <a:lnSpc>
                <a:spcPct val="120000"/>
              </a:lnSpc>
            </a:pPr>
            <a:r>
              <a:rPr lang="en-US" sz="1400" dirty="0" smtClean="0">
                <a:solidFill>
                  <a:srgbClr val="000000"/>
                </a:solidFill>
                <a:uFill>
                  <a:solidFill>
                    <a:srgbClr val="606060"/>
                  </a:solidFill>
                </a:uFill>
                <a:latin typeface="Arial" charset="0"/>
                <a:cs typeface="Arial" charset="0"/>
              </a:rPr>
              <a:t>Beam </a:t>
            </a:r>
            <a:r>
              <a:rPr lang="en-US" sz="1400" dirty="0">
                <a:solidFill>
                  <a:srgbClr val="000000"/>
                </a:solidFill>
                <a:uFill>
                  <a:solidFill>
                    <a:srgbClr val="606060"/>
                  </a:solidFill>
                </a:uFill>
                <a:latin typeface="Arial" charset="0"/>
                <a:cs typeface="Arial" charset="0"/>
              </a:rPr>
              <a:t>line design frozen </a:t>
            </a:r>
          </a:p>
          <a:p>
            <a:pPr>
              <a:lnSpc>
                <a:spcPct val="120000"/>
              </a:lnSpc>
            </a:pPr>
            <a:r>
              <a:rPr lang="en-US" sz="1400" dirty="0" smtClean="0">
                <a:solidFill>
                  <a:srgbClr val="000000"/>
                </a:solidFill>
                <a:uFill>
                  <a:solidFill>
                    <a:srgbClr val="606060"/>
                  </a:solidFill>
                </a:uFill>
                <a:latin typeface="Arial" charset="0"/>
                <a:cs typeface="Arial" charset="0"/>
              </a:rPr>
              <a:t>Infrastructure </a:t>
            </a:r>
            <a:r>
              <a:rPr lang="en-US" sz="1400" dirty="0">
                <a:solidFill>
                  <a:srgbClr val="000000"/>
                </a:solidFill>
                <a:uFill>
                  <a:solidFill>
                    <a:srgbClr val="606060"/>
                  </a:solidFill>
                </a:uFill>
                <a:latin typeface="Arial" charset="0"/>
                <a:cs typeface="Arial" charset="0"/>
              </a:rPr>
              <a:t>installations starting</a:t>
            </a:r>
          </a:p>
          <a:p>
            <a:pPr>
              <a:lnSpc>
                <a:spcPct val="120000"/>
              </a:lnSpc>
            </a:pPr>
            <a:r>
              <a:rPr lang="en-US" sz="1400" dirty="0" smtClean="0">
                <a:solidFill>
                  <a:srgbClr val="000000"/>
                </a:solidFill>
                <a:uFill>
                  <a:solidFill>
                    <a:srgbClr val="606060"/>
                  </a:solidFill>
                </a:uFill>
                <a:latin typeface="Arial" charset="0"/>
                <a:cs typeface="Arial" charset="0"/>
              </a:rPr>
              <a:t>Procurement </a:t>
            </a:r>
            <a:r>
              <a:rPr lang="en-US" sz="1400" dirty="0">
                <a:solidFill>
                  <a:srgbClr val="000000"/>
                </a:solidFill>
                <a:uFill>
                  <a:solidFill>
                    <a:srgbClr val="606060"/>
                  </a:solidFill>
                </a:uFill>
                <a:latin typeface="Arial" charset="0"/>
                <a:cs typeface="Arial" charset="0"/>
              </a:rPr>
              <a:t>of RF-stations, beam line elements</a:t>
            </a:r>
            <a:r>
              <a:rPr lang="en-US" sz="1400" dirty="0" smtClean="0">
                <a:solidFill>
                  <a:srgbClr val="000000"/>
                </a:solidFill>
                <a:uFill>
                  <a:solidFill>
                    <a:srgbClr val="606060"/>
                  </a:solidFill>
                </a:uFill>
                <a:latin typeface="Arial" charset="0"/>
                <a:cs typeface="Arial" charset="0"/>
              </a:rPr>
              <a:t>,...</a:t>
            </a:r>
            <a:endParaRPr lang="en-US" sz="1400" dirty="0">
              <a:solidFill>
                <a:srgbClr val="000000"/>
              </a:solidFill>
              <a:uFill>
                <a:solidFill>
                  <a:srgbClr val="606060"/>
                </a:solidFill>
              </a:u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21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KIT-PPT_Master_en_2016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1848</TotalTime>
  <Words>927</Words>
  <Application>Microsoft Office PowerPoint</Application>
  <PresentationFormat>On-screen Show (4:3)</PresentationFormat>
  <Paragraphs>292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Microsoft YaHei</vt:lpstr>
      <vt:lpstr>Arial</vt:lpstr>
      <vt:lpstr>Calibri</vt:lpstr>
      <vt:lpstr>Gill Sans</vt:lpstr>
      <vt:lpstr>ヒラギノ角ゴ ProN W3</vt:lpstr>
      <vt:lpstr>Thème Office</vt:lpstr>
      <vt:lpstr>Thème ARIES</vt:lpstr>
      <vt:lpstr>Thème Office</vt:lpstr>
      <vt:lpstr>KIT-PPT_Master_en_2016</vt:lpstr>
      <vt:lpstr>PowerPoint Presentation</vt:lpstr>
      <vt:lpstr>Goal of WP11</vt:lpstr>
      <vt:lpstr>Test Facility ANKA at KIT</vt:lpstr>
      <vt:lpstr>ANKA in ARIES</vt:lpstr>
      <vt:lpstr>Test Facility FLUTE at KIT</vt:lpstr>
      <vt:lpstr>FLUTE in ARIES</vt:lpstr>
      <vt:lpstr>IPHI at CEA Saclay</vt:lpstr>
      <vt:lpstr>IPHI in ARIES</vt:lpstr>
      <vt:lpstr>SINBAD at DESY, Hamburg</vt:lpstr>
      <vt:lpstr>SINBAD in ARIES</vt:lpstr>
      <vt:lpstr>VELA at STFC Daresbury</vt:lpstr>
      <vt:lpstr>VELA in ARIES</vt:lpstr>
      <vt:lpstr>Final words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Valerie Brunner</cp:lastModifiedBy>
  <cp:revision>75</cp:revision>
  <dcterms:created xsi:type="dcterms:W3CDTF">2017-04-26T09:15:49Z</dcterms:created>
  <dcterms:modified xsi:type="dcterms:W3CDTF">2017-05-03T07:44:29Z</dcterms:modified>
</cp:coreProperties>
</file>