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7" r:id="rId2"/>
    <p:sldMasterId id="2147483659" r:id="rId3"/>
    <p:sldMasterId id="2147483672" r:id="rId4"/>
  </p:sldMasterIdLst>
  <p:notesMasterIdLst>
    <p:notesMasterId r:id="rId32"/>
  </p:notesMasterIdLst>
  <p:handoutMasterIdLst>
    <p:handoutMasterId r:id="rId33"/>
  </p:handoutMasterIdLst>
  <p:sldIdLst>
    <p:sldId id="310" r:id="rId5"/>
    <p:sldId id="326" r:id="rId6"/>
    <p:sldId id="324" r:id="rId7"/>
    <p:sldId id="327" r:id="rId8"/>
    <p:sldId id="332" r:id="rId9"/>
    <p:sldId id="328" r:id="rId10"/>
    <p:sldId id="336" r:id="rId11"/>
    <p:sldId id="353" r:id="rId12"/>
    <p:sldId id="340" r:id="rId13"/>
    <p:sldId id="355" r:id="rId14"/>
    <p:sldId id="356" r:id="rId15"/>
    <p:sldId id="347" r:id="rId16"/>
    <p:sldId id="348" r:id="rId17"/>
    <p:sldId id="349" r:id="rId18"/>
    <p:sldId id="362" r:id="rId19"/>
    <p:sldId id="363" r:id="rId20"/>
    <p:sldId id="343" r:id="rId21"/>
    <p:sldId id="364" r:id="rId22"/>
    <p:sldId id="344" r:id="rId23"/>
    <p:sldId id="313" r:id="rId24"/>
    <p:sldId id="365" r:id="rId25"/>
    <p:sldId id="321" r:id="rId26"/>
    <p:sldId id="322" r:id="rId27"/>
    <p:sldId id="323" r:id="rId28"/>
    <p:sldId id="357" r:id="rId29"/>
    <p:sldId id="358" r:id="rId30"/>
    <p:sldId id="359" r:id="rId3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0A5"/>
    <a:srgbClr val="FFFFFF"/>
    <a:srgbClr val="0157A4"/>
    <a:srgbClr val="000000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 varScale="1">
        <p:scale>
          <a:sx n="83" d="100"/>
          <a:sy n="83" d="100"/>
        </p:scale>
        <p:origin x="1546" y="48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5E721A-6B14-4E62-8037-0597B8CD1959}" type="doc">
      <dgm:prSet loTypeId="urn:microsoft.com/office/officeart/2005/8/layout/cycle1" loCatId="cycle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57F83918-B68E-42ED-B6BC-F64B4038D84F}">
      <dgm:prSet phldrT="[Text]" custT="1"/>
      <dgm:spPr>
        <a:solidFill>
          <a:srgbClr val="2120A5"/>
        </a:solidFill>
      </dgm:spPr>
      <dgm:t>
        <a:bodyPr lIns="0" tIns="0" rIns="0" bIns="0"/>
        <a:lstStyle/>
        <a:p>
          <a:r>
            <a:rPr kumimoji="0" lang="en-GB" sz="1100" b="0" i="0" u="none" strike="noStrike" kern="0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rPr>
            <a:t>Choice of components (materials, topology, dopants …)</a:t>
          </a:r>
          <a:endParaRPr kumimoji="0" lang="en-GB" sz="1100" b="0" i="0" u="none" strike="noStrike" kern="0" cap="none" spc="0" normalizeH="0" baseline="0" dirty="0">
            <a:ln>
              <a:noFill/>
            </a:ln>
            <a:solidFill>
              <a:srgbClr val="FFFFFF"/>
            </a:solidFill>
            <a:effectLst/>
            <a:uLnTx/>
            <a:uFillTx/>
            <a:latin typeface="Helvetica" panose="020B0604020202020204" pitchFamily="34" charset="0"/>
            <a:ea typeface="+mn-ea"/>
            <a:cs typeface="Helvetica" panose="020B0604020202020204" pitchFamily="34" charset="0"/>
          </a:endParaRPr>
        </a:p>
      </dgm:t>
    </dgm:pt>
    <dgm:pt modelId="{8F134B17-A78D-443F-BA75-D089CD165B74}" type="parTrans" cxnId="{2EF0F1E5-6D8A-49AC-96C9-4866E7A00CD9}">
      <dgm:prSet/>
      <dgm:spPr/>
      <dgm:t>
        <a:bodyPr/>
        <a:lstStyle/>
        <a:p>
          <a:endParaRPr lang="en-GB"/>
        </a:p>
      </dgm:t>
    </dgm:pt>
    <dgm:pt modelId="{683BDA46-D447-40C0-A644-1E816DD47036}" type="sibTrans" cxnId="{2EF0F1E5-6D8A-49AC-96C9-4866E7A00CD9}">
      <dgm:prSet/>
      <dgm:spPr/>
      <dgm:t>
        <a:bodyPr/>
        <a:lstStyle/>
        <a:p>
          <a:endParaRPr lang="en-GB"/>
        </a:p>
      </dgm:t>
    </dgm:pt>
    <dgm:pt modelId="{BBF77D01-6045-4ABC-B8D7-B8306A80BDC3}">
      <dgm:prSet phldrT="[Text]" custT="1"/>
      <dgm:spPr>
        <a:solidFill>
          <a:srgbClr val="2120A5"/>
        </a:solidFill>
      </dgm:spPr>
      <dgm:t>
        <a:bodyPr/>
        <a:lstStyle/>
        <a:p>
          <a:r>
            <a:rPr lang="en-GB" sz="11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High-temperature manufacturing (SPS, RHP </a:t>
          </a:r>
          <a:r>
            <a:rPr lang="en-GB" sz="11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…) </a:t>
          </a:r>
          <a:endParaRPr lang="en-GB" sz="11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78D69424-866E-4AAC-862E-E4AAB4074AD2}" type="parTrans" cxnId="{65409364-DB5C-43C6-B284-FAC62995D24F}">
      <dgm:prSet/>
      <dgm:spPr/>
      <dgm:t>
        <a:bodyPr/>
        <a:lstStyle/>
        <a:p>
          <a:endParaRPr lang="en-GB"/>
        </a:p>
      </dgm:t>
    </dgm:pt>
    <dgm:pt modelId="{9363F218-688D-42D5-A882-85B3E6600848}" type="sibTrans" cxnId="{65409364-DB5C-43C6-B284-FAC62995D24F}">
      <dgm:prSet/>
      <dgm:spPr/>
      <dgm:t>
        <a:bodyPr/>
        <a:lstStyle/>
        <a:p>
          <a:endParaRPr lang="en-GB"/>
        </a:p>
      </dgm:t>
    </dgm:pt>
    <dgm:pt modelId="{7A6944F3-682E-4CED-8345-9462E8992296}">
      <dgm:prSet phldrT="[Text]" custT="1"/>
      <dgm:spPr>
        <a:solidFill>
          <a:srgbClr val="2120A5"/>
        </a:solidFill>
      </dgm:spPr>
      <dgm:t>
        <a:bodyPr/>
        <a:lstStyle/>
        <a:p>
          <a:r>
            <a:rPr lang="en-GB" sz="11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Thermophysical characterization (DIL, LFA, DSC …)</a:t>
          </a:r>
          <a:endParaRPr lang="en-GB" sz="11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C81872F5-C27B-4A8F-A068-1574DD1D560B}" type="parTrans" cxnId="{DBA32B27-11E4-4AEC-8204-CC1EF9518B51}">
      <dgm:prSet/>
      <dgm:spPr/>
      <dgm:t>
        <a:bodyPr/>
        <a:lstStyle/>
        <a:p>
          <a:endParaRPr lang="en-GB"/>
        </a:p>
      </dgm:t>
    </dgm:pt>
    <dgm:pt modelId="{7CC619F8-5885-49D9-9C72-2109132BCDFB}" type="sibTrans" cxnId="{DBA32B27-11E4-4AEC-8204-CC1EF9518B51}">
      <dgm:prSet/>
      <dgm:spPr/>
      <dgm:t>
        <a:bodyPr/>
        <a:lstStyle/>
        <a:p>
          <a:endParaRPr lang="en-GB"/>
        </a:p>
      </dgm:t>
    </dgm:pt>
    <dgm:pt modelId="{635F1935-4B98-42C6-9244-8510DEC85688}">
      <dgm:prSet phldrT="[Text]" custT="1"/>
      <dgm:spPr>
        <a:solidFill>
          <a:srgbClr val="2120A5"/>
        </a:solidFill>
      </dgm:spPr>
      <dgm:t>
        <a:bodyPr/>
        <a:lstStyle/>
        <a:p>
          <a:r>
            <a:rPr lang="en-GB" sz="11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Microstructural characterization (SEM, FIB, XRD, EDS, TEM …)</a:t>
          </a:r>
          <a:endParaRPr lang="en-GB" sz="11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6248294F-E2C0-41AA-A83B-7752F105E16C}" type="parTrans" cxnId="{2CAB8F0B-15AB-48F7-9BD1-CC1D87230A64}">
      <dgm:prSet/>
      <dgm:spPr/>
      <dgm:t>
        <a:bodyPr/>
        <a:lstStyle/>
        <a:p>
          <a:endParaRPr lang="en-GB"/>
        </a:p>
      </dgm:t>
    </dgm:pt>
    <dgm:pt modelId="{E7A7E713-1DC6-4145-BEB5-CE62A507B006}" type="sibTrans" cxnId="{2CAB8F0B-15AB-48F7-9BD1-CC1D87230A64}">
      <dgm:prSet/>
      <dgm:spPr/>
      <dgm:t>
        <a:bodyPr/>
        <a:lstStyle/>
        <a:p>
          <a:endParaRPr lang="en-GB"/>
        </a:p>
      </dgm:t>
    </dgm:pt>
    <dgm:pt modelId="{74529A62-9D35-446E-91F7-8925D77566DC}">
      <dgm:prSet phldrT="[Text]" custT="1"/>
      <dgm:spPr>
        <a:solidFill>
          <a:srgbClr val="2120A5"/>
        </a:solidFill>
      </dgm:spPr>
      <dgm:t>
        <a:bodyPr/>
        <a:lstStyle/>
        <a:p>
          <a:r>
            <a:rPr lang="en-GB" sz="11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Data analysis, investigation, new proposal …</a:t>
          </a:r>
          <a:endParaRPr lang="en-GB" sz="11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gm:t>
    </dgm:pt>
    <dgm:pt modelId="{7687FE6F-2105-48C8-9807-B2CFF04722CC}" type="parTrans" cxnId="{AAAD3A65-F816-480A-8C49-71EA61805775}">
      <dgm:prSet/>
      <dgm:spPr/>
      <dgm:t>
        <a:bodyPr/>
        <a:lstStyle/>
        <a:p>
          <a:endParaRPr lang="en-GB"/>
        </a:p>
      </dgm:t>
    </dgm:pt>
    <dgm:pt modelId="{A71B4239-2498-4A03-AFF4-9FB563513FD3}" type="sibTrans" cxnId="{AAAD3A65-F816-480A-8C49-71EA61805775}">
      <dgm:prSet/>
      <dgm:spPr/>
      <dgm:t>
        <a:bodyPr/>
        <a:lstStyle/>
        <a:p>
          <a:endParaRPr lang="en-GB"/>
        </a:p>
      </dgm:t>
    </dgm:pt>
    <dgm:pt modelId="{6E0FD8F5-CAB9-43CF-A668-261499F61BED}" type="pres">
      <dgm:prSet presAssocID="{2F5E721A-6B14-4E62-8037-0597B8CD19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49A49F-D0C4-49D0-BE52-6DCDEF9479EF}" type="pres">
      <dgm:prSet presAssocID="{57F83918-B68E-42ED-B6BC-F64B4038D84F}" presName="dummy" presStyleCnt="0"/>
      <dgm:spPr/>
    </dgm:pt>
    <dgm:pt modelId="{58CD897E-9056-47FB-92F6-BB41560917DA}" type="pres">
      <dgm:prSet presAssocID="{57F83918-B68E-42ED-B6BC-F64B4038D84F}" presName="node" presStyleLbl="revTx" presStyleIdx="0" presStyleCnt="5" custScaleX="115806" custScaleY="61120" custRadScaleRad="99200" custRadScaleInc="140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309000-7BA0-438A-B917-F5B5BBB90858}" type="pres">
      <dgm:prSet presAssocID="{683BDA46-D447-40C0-A644-1E816DD47036}" presName="sibTrans" presStyleLbl="node1" presStyleIdx="0" presStyleCnt="5"/>
      <dgm:spPr/>
      <dgm:t>
        <a:bodyPr/>
        <a:lstStyle/>
        <a:p>
          <a:endParaRPr lang="en-US"/>
        </a:p>
      </dgm:t>
    </dgm:pt>
    <dgm:pt modelId="{73CE5981-BCD5-4F05-835A-D93D814A39F0}" type="pres">
      <dgm:prSet presAssocID="{BBF77D01-6045-4ABC-B8D7-B8306A80BDC3}" presName="dummy" presStyleCnt="0"/>
      <dgm:spPr/>
    </dgm:pt>
    <dgm:pt modelId="{BF71A4D3-B881-4F5D-B536-364D875CFEAE}" type="pres">
      <dgm:prSet presAssocID="{BBF77D01-6045-4ABC-B8D7-B8306A80BDC3}" presName="node" presStyleLbl="revTx" presStyleIdx="1" presStyleCnt="5" custScaleY="611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D7205A-4D50-48A8-9A3E-1FED4FA8A1E3}" type="pres">
      <dgm:prSet presAssocID="{9363F218-688D-42D5-A882-85B3E6600848}" presName="sibTrans" presStyleLbl="node1" presStyleIdx="1" presStyleCnt="5"/>
      <dgm:spPr/>
      <dgm:t>
        <a:bodyPr/>
        <a:lstStyle/>
        <a:p>
          <a:endParaRPr lang="en-US"/>
        </a:p>
      </dgm:t>
    </dgm:pt>
    <dgm:pt modelId="{E571A8D7-A093-43C0-97C3-836D1A7DE01E}" type="pres">
      <dgm:prSet presAssocID="{7A6944F3-682E-4CED-8345-9462E8992296}" presName="dummy" presStyleCnt="0"/>
      <dgm:spPr/>
    </dgm:pt>
    <dgm:pt modelId="{087FF323-A3EE-495C-AC92-EDB5A5057237}" type="pres">
      <dgm:prSet presAssocID="{7A6944F3-682E-4CED-8345-9462E8992296}" presName="node" presStyleLbl="revTx" presStyleIdx="2" presStyleCnt="5" custScaleX="96505" custScaleY="611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0EFB1C-E6D2-4B85-A641-A76EA972803D}" type="pres">
      <dgm:prSet presAssocID="{7CC619F8-5885-49D9-9C72-2109132BCDFB}" presName="sibTrans" presStyleLbl="node1" presStyleIdx="2" presStyleCnt="5"/>
      <dgm:spPr/>
      <dgm:t>
        <a:bodyPr/>
        <a:lstStyle/>
        <a:p>
          <a:endParaRPr lang="en-US"/>
        </a:p>
      </dgm:t>
    </dgm:pt>
    <dgm:pt modelId="{0C6DF697-B546-40C1-A911-90F7C84C3CDC}" type="pres">
      <dgm:prSet presAssocID="{635F1935-4B98-42C6-9244-8510DEC85688}" presName="dummy" presStyleCnt="0"/>
      <dgm:spPr/>
    </dgm:pt>
    <dgm:pt modelId="{8F139604-629D-45A9-BAC7-781B53ED817A}" type="pres">
      <dgm:prSet presAssocID="{635F1935-4B98-42C6-9244-8510DEC85688}" presName="node" presStyleLbl="revTx" presStyleIdx="3" presStyleCnt="5" custScaleX="109372" custScaleY="611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0DC413-2252-4D90-9605-1A40967D2ABC}" type="pres">
      <dgm:prSet presAssocID="{E7A7E713-1DC6-4145-BEB5-CE62A507B006}" presName="sibTrans" presStyleLbl="node1" presStyleIdx="3" presStyleCnt="5"/>
      <dgm:spPr/>
      <dgm:t>
        <a:bodyPr/>
        <a:lstStyle/>
        <a:p>
          <a:endParaRPr lang="en-US"/>
        </a:p>
      </dgm:t>
    </dgm:pt>
    <dgm:pt modelId="{DD9A6E73-D39B-417A-8BF2-B558FAC04BFD}" type="pres">
      <dgm:prSet presAssocID="{74529A62-9D35-446E-91F7-8925D77566DC}" presName="dummy" presStyleCnt="0"/>
      <dgm:spPr/>
    </dgm:pt>
    <dgm:pt modelId="{F19931AA-296E-4C7C-8658-B80B75A24935}" type="pres">
      <dgm:prSet presAssocID="{74529A62-9D35-446E-91F7-8925D77566DC}" presName="node" presStyleLbl="revTx" presStyleIdx="4" presStyleCnt="5" custScaleX="106155" custScaleY="643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9EBBF6-D38E-400F-84A3-344004CB4CEC}" type="pres">
      <dgm:prSet presAssocID="{A71B4239-2498-4A03-AFF4-9FB563513FD3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AAAD3A65-F816-480A-8C49-71EA61805775}" srcId="{2F5E721A-6B14-4E62-8037-0597B8CD1959}" destId="{74529A62-9D35-446E-91F7-8925D77566DC}" srcOrd="4" destOrd="0" parTransId="{7687FE6F-2105-48C8-9807-B2CFF04722CC}" sibTransId="{A71B4239-2498-4A03-AFF4-9FB563513FD3}"/>
    <dgm:cxn modelId="{3670B2DB-1EC4-4C6C-BE6C-1CC32EC32F77}" type="presOf" srcId="{57F83918-B68E-42ED-B6BC-F64B4038D84F}" destId="{58CD897E-9056-47FB-92F6-BB41560917DA}" srcOrd="0" destOrd="0" presId="urn:microsoft.com/office/officeart/2005/8/layout/cycle1"/>
    <dgm:cxn modelId="{0C78DEC7-E905-4386-BC8E-47CB09020AA6}" type="presOf" srcId="{7CC619F8-5885-49D9-9C72-2109132BCDFB}" destId="{9E0EFB1C-E6D2-4B85-A641-A76EA972803D}" srcOrd="0" destOrd="0" presId="urn:microsoft.com/office/officeart/2005/8/layout/cycle1"/>
    <dgm:cxn modelId="{AF0F5AC5-EC72-484A-B5DE-FD52D1C1D6AE}" type="presOf" srcId="{7A6944F3-682E-4CED-8345-9462E8992296}" destId="{087FF323-A3EE-495C-AC92-EDB5A5057237}" srcOrd="0" destOrd="0" presId="urn:microsoft.com/office/officeart/2005/8/layout/cycle1"/>
    <dgm:cxn modelId="{C98A763B-B5D9-4DB3-A9A4-FC03F98BA53E}" type="presOf" srcId="{A71B4239-2498-4A03-AFF4-9FB563513FD3}" destId="{799EBBF6-D38E-400F-84A3-344004CB4CEC}" srcOrd="0" destOrd="0" presId="urn:microsoft.com/office/officeart/2005/8/layout/cycle1"/>
    <dgm:cxn modelId="{2CAB8F0B-15AB-48F7-9BD1-CC1D87230A64}" srcId="{2F5E721A-6B14-4E62-8037-0597B8CD1959}" destId="{635F1935-4B98-42C6-9244-8510DEC85688}" srcOrd="3" destOrd="0" parTransId="{6248294F-E2C0-41AA-A83B-7752F105E16C}" sibTransId="{E7A7E713-1DC6-4145-BEB5-CE62A507B006}"/>
    <dgm:cxn modelId="{DBA32B27-11E4-4AEC-8204-CC1EF9518B51}" srcId="{2F5E721A-6B14-4E62-8037-0597B8CD1959}" destId="{7A6944F3-682E-4CED-8345-9462E8992296}" srcOrd="2" destOrd="0" parTransId="{C81872F5-C27B-4A8F-A068-1574DD1D560B}" sibTransId="{7CC619F8-5885-49D9-9C72-2109132BCDFB}"/>
    <dgm:cxn modelId="{3905263B-9AEB-425F-8937-9A35C5885AB7}" type="presOf" srcId="{635F1935-4B98-42C6-9244-8510DEC85688}" destId="{8F139604-629D-45A9-BAC7-781B53ED817A}" srcOrd="0" destOrd="0" presId="urn:microsoft.com/office/officeart/2005/8/layout/cycle1"/>
    <dgm:cxn modelId="{A94FB124-3588-4C82-8BC6-D23B983F123E}" type="presOf" srcId="{2F5E721A-6B14-4E62-8037-0597B8CD1959}" destId="{6E0FD8F5-CAB9-43CF-A668-261499F61BED}" srcOrd="0" destOrd="0" presId="urn:microsoft.com/office/officeart/2005/8/layout/cycle1"/>
    <dgm:cxn modelId="{2F030EC9-F599-4909-A5D4-1C494003035E}" type="presOf" srcId="{BBF77D01-6045-4ABC-B8D7-B8306A80BDC3}" destId="{BF71A4D3-B881-4F5D-B536-364D875CFEAE}" srcOrd="0" destOrd="0" presId="urn:microsoft.com/office/officeart/2005/8/layout/cycle1"/>
    <dgm:cxn modelId="{95B75A6C-CC56-414D-A4EF-E354D498119C}" type="presOf" srcId="{74529A62-9D35-446E-91F7-8925D77566DC}" destId="{F19931AA-296E-4C7C-8658-B80B75A24935}" srcOrd="0" destOrd="0" presId="urn:microsoft.com/office/officeart/2005/8/layout/cycle1"/>
    <dgm:cxn modelId="{65409364-DB5C-43C6-B284-FAC62995D24F}" srcId="{2F5E721A-6B14-4E62-8037-0597B8CD1959}" destId="{BBF77D01-6045-4ABC-B8D7-B8306A80BDC3}" srcOrd="1" destOrd="0" parTransId="{78D69424-866E-4AAC-862E-E4AAB4074AD2}" sibTransId="{9363F218-688D-42D5-A882-85B3E6600848}"/>
    <dgm:cxn modelId="{386786F8-6D68-4F24-84E0-B327DA6A29C5}" type="presOf" srcId="{683BDA46-D447-40C0-A644-1E816DD47036}" destId="{19309000-7BA0-438A-B917-F5B5BBB90858}" srcOrd="0" destOrd="0" presId="urn:microsoft.com/office/officeart/2005/8/layout/cycle1"/>
    <dgm:cxn modelId="{6EF5908C-1881-4353-A3BF-BC929BCCFD00}" type="presOf" srcId="{E7A7E713-1DC6-4145-BEB5-CE62A507B006}" destId="{C50DC413-2252-4D90-9605-1A40967D2ABC}" srcOrd="0" destOrd="0" presId="urn:microsoft.com/office/officeart/2005/8/layout/cycle1"/>
    <dgm:cxn modelId="{2EF0F1E5-6D8A-49AC-96C9-4866E7A00CD9}" srcId="{2F5E721A-6B14-4E62-8037-0597B8CD1959}" destId="{57F83918-B68E-42ED-B6BC-F64B4038D84F}" srcOrd="0" destOrd="0" parTransId="{8F134B17-A78D-443F-BA75-D089CD165B74}" sibTransId="{683BDA46-D447-40C0-A644-1E816DD47036}"/>
    <dgm:cxn modelId="{E1ACC803-F037-4C83-B0B2-E8286D4E98AE}" type="presOf" srcId="{9363F218-688D-42D5-A882-85B3E6600848}" destId="{DBD7205A-4D50-48A8-9A3E-1FED4FA8A1E3}" srcOrd="0" destOrd="0" presId="urn:microsoft.com/office/officeart/2005/8/layout/cycle1"/>
    <dgm:cxn modelId="{B53497E4-359E-4875-BDEA-10B612A38C9C}" type="presParOf" srcId="{6E0FD8F5-CAB9-43CF-A668-261499F61BED}" destId="{9749A49F-D0C4-49D0-BE52-6DCDEF9479EF}" srcOrd="0" destOrd="0" presId="urn:microsoft.com/office/officeart/2005/8/layout/cycle1"/>
    <dgm:cxn modelId="{CB429029-7418-4361-A8DA-B8693F4BDC25}" type="presParOf" srcId="{6E0FD8F5-CAB9-43CF-A668-261499F61BED}" destId="{58CD897E-9056-47FB-92F6-BB41560917DA}" srcOrd="1" destOrd="0" presId="urn:microsoft.com/office/officeart/2005/8/layout/cycle1"/>
    <dgm:cxn modelId="{85BC9022-163E-4FFF-AC98-5032A74A7904}" type="presParOf" srcId="{6E0FD8F5-CAB9-43CF-A668-261499F61BED}" destId="{19309000-7BA0-438A-B917-F5B5BBB90858}" srcOrd="2" destOrd="0" presId="urn:microsoft.com/office/officeart/2005/8/layout/cycle1"/>
    <dgm:cxn modelId="{0D77C9F9-B85B-4B3B-89D4-ED7B78D2EDEE}" type="presParOf" srcId="{6E0FD8F5-CAB9-43CF-A668-261499F61BED}" destId="{73CE5981-BCD5-4F05-835A-D93D814A39F0}" srcOrd="3" destOrd="0" presId="urn:microsoft.com/office/officeart/2005/8/layout/cycle1"/>
    <dgm:cxn modelId="{582EF894-6374-418A-87F4-7D97AD3AFC5B}" type="presParOf" srcId="{6E0FD8F5-CAB9-43CF-A668-261499F61BED}" destId="{BF71A4D3-B881-4F5D-B536-364D875CFEAE}" srcOrd="4" destOrd="0" presId="urn:microsoft.com/office/officeart/2005/8/layout/cycle1"/>
    <dgm:cxn modelId="{D2BD96D8-2222-491B-9991-3A9992092549}" type="presParOf" srcId="{6E0FD8F5-CAB9-43CF-A668-261499F61BED}" destId="{DBD7205A-4D50-48A8-9A3E-1FED4FA8A1E3}" srcOrd="5" destOrd="0" presId="urn:microsoft.com/office/officeart/2005/8/layout/cycle1"/>
    <dgm:cxn modelId="{D0B51B99-496F-4914-8A99-3F47597C1CCD}" type="presParOf" srcId="{6E0FD8F5-CAB9-43CF-A668-261499F61BED}" destId="{E571A8D7-A093-43C0-97C3-836D1A7DE01E}" srcOrd="6" destOrd="0" presId="urn:microsoft.com/office/officeart/2005/8/layout/cycle1"/>
    <dgm:cxn modelId="{E5D0F6A9-F2E6-4704-9519-2BBD38982EA6}" type="presParOf" srcId="{6E0FD8F5-CAB9-43CF-A668-261499F61BED}" destId="{087FF323-A3EE-495C-AC92-EDB5A5057237}" srcOrd="7" destOrd="0" presId="urn:microsoft.com/office/officeart/2005/8/layout/cycle1"/>
    <dgm:cxn modelId="{DFF0F5A4-6187-4E11-8860-213B34896C8E}" type="presParOf" srcId="{6E0FD8F5-CAB9-43CF-A668-261499F61BED}" destId="{9E0EFB1C-E6D2-4B85-A641-A76EA972803D}" srcOrd="8" destOrd="0" presId="urn:microsoft.com/office/officeart/2005/8/layout/cycle1"/>
    <dgm:cxn modelId="{B663AFD9-80E2-4E1D-96C4-6F4D1584589B}" type="presParOf" srcId="{6E0FD8F5-CAB9-43CF-A668-261499F61BED}" destId="{0C6DF697-B546-40C1-A911-90F7C84C3CDC}" srcOrd="9" destOrd="0" presId="urn:microsoft.com/office/officeart/2005/8/layout/cycle1"/>
    <dgm:cxn modelId="{E68F3C16-59AF-4E33-AFD9-37E349F46012}" type="presParOf" srcId="{6E0FD8F5-CAB9-43CF-A668-261499F61BED}" destId="{8F139604-629D-45A9-BAC7-781B53ED817A}" srcOrd="10" destOrd="0" presId="urn:microsoft.com/office/officeart/2005/8/layout/cycle1"/>
    <dgm:cxn modelId="{90974943-67BA-4707-AF82-8FE3F1A00481}" type="presParOf" srcId="{6E0FD8F5-CAB9-43CF-A668-261499F61BED}" destId="{C50DC413-2252-4D90-9605-1A40967D2ABC}" srcOrd="11" destOrd="0" presId="urn:microsoft.com/office/officeart/2005/8/layout/cycle1"/>
    <dgm:cxn modelId="{F0A52EB7-6049-45B9-B7B0-037D1F439190}" type="presParOf" srcId="{6E0FD8F5-CAB9-43CF-A668-261499F61BED}" destId="{DD9A6E73-D39B-417A-8BF2-B558FAC04BFD}" srcOrd="12" destOrd="0" presId="urn:microsoft.com/office/officeart/2005/8/layout/cycle1"/>
    <dgm:cxn modelId="{95AD6A01-6F90-4202-A6E1-E3ABC317BCFC}" type="presParOf" srcId="{6E0FD8F5-CAB9-43CF-A668-261499F61BED}" destId="{F19931AA-296E-4C7C-8658-B80B75A24935}" srcOrd="13" destOrd="0" presId="urn:microsoft.com/office/officeart/2005/8/layout/cycle1"/>
    <dgm:cxn modelId="{9FE0E33C-4754-4B41-BFDC-261405DEC5A9}" type="presParOf" srcId="{6E0FD8F5-CAB9-43CF-A668-261499F61BED}" destId="{799EBBF6-D38E-400F-84A3-344004CB4CEC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D897E-9056-47FB-92F6-BB41560917DA}">
      <dsp:nvSpPr>
        <dsp:cNvPr id="0" name=""/>
        <dsp:cNvSpPr/>
      </dsp:nvSpPr>
      <dsp:spPr>
        <a:xfrm>
          <a:off x="4588030" y="378786"/>
          <a:ext cx="1296000" cy="684001"/>
        </a:xfrm>
        <a:prstGeom prst="rect">
          <a:avLst/>
        </a:prstGeom>
        <a:solidFill>
          <a:srgbClr val="2120A5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GB" sz="1100" b="0" i="0" u="none" strike="noStrike" kern="0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rPr>
            <a:t>Choice of components (materials, topology, dopants …)</a:t>
          </a:r>
          <a:endParaRPr kumimoji="0" lang="en-GB" sz="1100" b="0" i="0" u="none" strike="noStrike" kern="0" cap="none" spc="0" normalizeH="0" baseline="0" dirty="0">
            <a:ln>
              <a:noFill/>
            </a:ln>
            <a:solidFill>
              <a:srgbClr val="FFFFFF"/>
            </a:solidFill>
            <a:effectLst/>
            <a:uLnTx/>
            <a:uFillTx/>
            <a:latin typeface="Helvetica" panose="020B0604020202020204" pitchFamily="34" charset="0"/>
            <a:ea typeface="+mn-ea"/>
            <a:cs typeface="Helvetica" panose="020B0604020202020204" pitchFamily="34" charset="0"/>
          </a:endParaRPr>
        </a:p>
      </dsp:txBody>
      <dsp:txXfrm>
        <a:off x="4588030" y="378786"/>
        <a:ext cx="1296000" cy="684001"/>
      </dsp:txXfrm>
    </dsp:sp>
    <dsp:sp modelId="{19309000-7BA0-438A-B917-F5B5BBB90858}">
      <dsp:nvSpPr>
        <dsp:cNvPr id="0" name=""/>
        <dsp:cNvSpPr/>
      </dsp:nvSpPr>
      <dsp:spPr>
        <a:xfrm>
          <a:off x="2039151" y="130882"/>
          <a:ext cx="4198726" cy="4198726"/>
        </a:xfrm>
        <a:prstGeom prst="circularArrow">
          <a:avLst>
            <a:gd name="adj1" fmla="val 5197"/>
            <a:gd name="adj2" fmla="val 335716"/>
            <a:gd name="adj3" fmla="val 58059"/>
            <a:gd name="adj4" fmla="val 19271702"/>
            <a:gd name="adj5" fmla="val 606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71A4D3-B881-4F5D-B536-364D875CFEAE}">
      <dsp:nvSpPr>
        <dsp:cNvPr id="0" name=""/>
        <dsp:cNvSpPr/>
      </dsp:nvSpPr>
      <dsp:spPr>
        <a:xfrm>
          <a:off x="5353235" y="2443170"/>
          <a:ext cx="1119113" cy="684001"/>
        </a:xfrm>
        <a:prstGeom prst="rect">
          <a:avLst/>
        </a:prstGeom>
        <a:solidFill>
          <a:srgbClr val="2120A5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High-temperature manufacturing (SPS, RHP </a:t>
          </a:r>
          <a:r>
            <a:rPr lang="en-GB" sz="1100" kern="12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…) </a:t>
          </a:r>
          <a:endParaRPr lang="en-GB" sz="1100" kern="12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5353235" y="2443170"/>
        <a:ext cx="1119113" cy="684001"/>
      </dsp:txXfrm>
    </dsp:sp>
    <dsp:sp modelId="{DBD7205A-4D50-48A8-9A3E-1FED4FA8A1E3}">
      <dsp:nvSpPr>
        <dsp:cNvPr id="0" name=""/>
        <dsp:cNvSpPr/>
      </dsp:nvSpPr>
      <dsp:spPr>
        <a:xfrm>
          <a:off x="2041657" y="110124"/>
          <a:ext cx="4198726" cy="4198726"/>
        </a:xfrm>
        <a:prstGeom prst="circularArrow">
          <a:avLst>
            <a:gd name="adj1" fmla="val 5197"/>
            <a:gd name="adj2" fmla="val 335716"/>
            <a:gd name="adj3" fmla="val 4053299"/>
            <a:gd name="adj4" fmla="val 1770686"/>
            <a:gd name="adj5" fmla="val 6064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7FF323-A3EE-495C-AC92-EDB5A5057237}">
      <dsp:nvSpPr>
        <dsp:cNvPr id="0" name=""/>
        <dsp:cNvSpPr/>
      </dsp:nvSpPr>
      <dsp:spPr>
        <a:xfrm>
          <a:off x="3601020" y="3730437"/>
          <a:ext cx="1080000" cy="684001"/>
        </a:xfrm>
        <a:prstGeom prst="rect">
          <a:avLst/>
        </a:prstGeom>
        <a:solidFill>
          <a:srgbClr val="2120A5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Thermophysical characterization (DIL, LFA, DSC …)</a:t>
          </a:r>
          <a:endParaRPr lang="en-GB" sz="1100" kern="12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3601020" y="3730437"/>
        <a:ext cx="1080000" cy="684001"/>
      </dsp:txXfrm>
    </dsp:sp>
    <dsp:sp modelId="{9E0EFB1C-E6D2-4B85-A641-A76EA972803D}">
      <dsp:nvSpPr>
        <dsp:cNvPr id="0" name=""/>
        <dsp:cNvSpPr/>
      </dsp:nvSpPr>
      <dsp:spPr>
        <a:xfrm>
          <a:off x="2041657" y="110124"/>
          <a:ext cx="4198726" cy="4198726"/>
        </a:xfrm>
        <a:prstGeom prst="circularArrow">
          <a:avLst>
            <a:gd name="adj1" fmla="val 5197"/>
            <a:gd name="adj2" fmla="val 335716"/>
            <a:gd name="adj3" fmla="val 8693597"/>
            <a:gd name="adj4" fmla="val 6410985"/>
            <a:gd name="adj5" fmla="val 6064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139604-629D-45A9-BAC7-781B53ED817A}">
      <dsp:nvSpPr>
        <dsp:cNvPr id="0" name=""/>
        <dsp:cNvSpPr/>
      </dsp:nvSpPr>
      <dsp:spPr>
        <a:xfrm>
          <a:off x="1757251" y="2443170"/>
          <a:ext cx="1223996" cy="684001"/>
        </a:xfrm>
        <a:prstGeom prst="rect">
          <a:avLst/>
        </a:prstGeom>
        <a:solidFill>
          <a:srgbClr val="2120A5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Microstructural characterization (SEM, FIB, XRD, EDS, TEM …)</a:t>
          </a:r>
          <a:endParaRPr lang="en-GB" sz="1100" kern="12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1757251" y="2443170"/>
        <a:ext cx="1223996" cy="684001"/>
      </dsp:txXfrm>
    </dsp:sp>
    <dsp:sp modelId="{C50DC413-2252-4D90-9605-1A40967D2ABC}">
      <dsp:nvSpPr>
        <dsp:cNvPr id="0" name=""/>
        <dsp:cNvSpPr/>
      </dsp:nvSpPr>
      <dsp:spPr>
        <a:xfrm>
          <a:off x="2041657" y="110124"/>
          <a:ext cx="4198726" cy="4198726"/>
        </a:xfrm>
        <a:prstGeom prst="circularArrow">
          <a:avLst>
            <a:gd name="adj1" fmla="val 5197"/>
            <a:gd name="adj2" fmla="val 335716"/>
            <a:gd name="adj3" fmla="val 12744775"/>
            <a:gd name="adj4" fmla="val 10367641"/>
            <a:gd name="adj5" fmla="val 6064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9931AA-296E-4C7C-8658-B80B75A24935}">
      <dsp:nvSpPr>
        <dsp:cNvPr id="0" name=""/>
        <dsp:cNvSpPr/>
      </dsp:nvSpPr>
      <dsp:spPr>
        <a:xfrm>
          <a:off x="2452008" y="342327"/>
          <a:ext cx="1187994" cy="720003"/>
        </a:xfrm>
        <a:prstGeom prst="rect">
          <a:avLst/>
        </a:prstGeom>
        <a:solidFill>
          <a:srgbClr val="2120A5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baseline="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rPr>
            <a:t>Data analysis, investigation, new proposal …</a:t>
          </a:r>
          <a:endParaRPr lang="en-GB" sz="1100" kern="1200" baseline="0" dirty="0">
            <a:solidFill>
              <a:schemeClr val="bg1"/>
            </a:solidFill>
            <a:latin typeface="Helvetica" panose="020B0604020202020204" pitchFamily="34" charset="0"/>
            <a:cs typeface="Helvetica" panose="020B0604020202020204" pitchFamily="34" charset="0"/>
          </a:endParaRPr>
        </a:p>
      </dsp:txBody>
      <dsp:txXfrm>
        <a:off x="2452008" y="342327"/>
        <a:ext cx="1187994" cy="720003"/>
      </dsp:txXfrm>
    </dsp:sp>
    <dsp:sp modelId="{799EBBF6-D38E-400F-84A3-344004CB4CEC}">
      <dsp:nvSpPr>
        <dsp:cNvPr id="0" name=""/>
        <dsp:cNvSpPr/>
      </dsp:nvSpPr>
      <dsp:spPr>
        <a:xfrm>
          <a:off x="2012478" y="118017"/>
          <a:ext cx="4198726" cy="4198726"/>
        </a:xfrm>
        <a:prstGeom prst="circularArrow">
          <a:avLst>
            <a:gd name="adj1" fmla="val 5197"/>
            <a:gd name="adj2" fmla="val 335716"/>
            <a:gd name="adj3" fmla="val 16752868"/>
            <a:gd name="adj4" fmla="val 15319717"/>
            <a:gd name="adj5" fmla="val 6064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04/05/2017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487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04/05/2017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848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7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291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872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Mo-</a:t>
            </a:r>
            <a:r>
              <a:rPr lang="en-US" dirty="0" err="1" smtClean="0"/>
              <a:t>Gr</a:t>
            </a:r>
            <a:r>
              <a:rPr lang="en-US" dirty="0" smtClean="0"/>
              <a:t> with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</a:t>
            </a:r>
            <a:r>
              <a:rPr lang="en-US" baseline="0" dirty="0" smtClean="0"/>
              <a:t> 	</a:t>
            </a:r>
            <a:r>
              <a:rPr lang="en-US" dirty="0" err="1" smtClean="0"/>
              <a:t>oating</a:t>
            </a:r>
            <a:r>
              <a:rPr lang="en-US" dirty="0" smtClean="0"/>
              <a:t> C (per </a:t>
            </a:r>
            <a:r>
              <a:rPr lang="en-US" dirty="0" err="1" smtClean="0"/>
              <a:t>ridurre</a:t>
            </a:r>
            <a:r>
              <a:rPr lang="en-US" dirty="0" smtClean="0"/>
              <a:t> </a:t>
            </a:r>
            <a:r>
              <a:rPr lang="en-US" dirty="0" err="1" smtClean="0"/>
              <a:t>impedenza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823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Hyperspectral image of the PL intensity from NV </a:t>
            </a:r>
            <a:r>
              <a:rPr lang="en-US" baseline="30000" dirty="0"/>
              <a:t>−</a:t>
            </a:r>
            <a:r>
              <a:rPr lang="en-US" dirty="0"/>
              <a:t> centers (635–642 nm) before thermal annealing. The central region was implanted with nitrogen ions (10 keV, 10 </a:t>
            </a:r>
            <a:r>
              <a:rPr lang="en-US" baseline="30000" dirty="0"/>
              <a:t>13 </a:t>
            </a:r>
            <a:r>
              <a:rPr lang="en-US" dirty="0"/>
              <a:t>cm </a:t>
            </a:r>
            <a:r>
              <a:rPr lang="en-US" baseline="30000" dirty="0"/>
              <a:t>−2</a:t>
            </a:r>
            <a:r>
              <a:rPr lang="en-US" dirty="0"/>
              <a:t>, indicated by the white line). During subsequent SHI irradiation (1.14 GeV U, 5 × 10 </a:t>
            </a:r>
            <a:r>
              <a:rPr lang="en-US" baseline="30000" dirty="0"/>
              <a:t>11</a:t>
            </a:r>
            <a:r>
              <a:rPr lang="en-US" dirty="0"/>
              <a:t> cm </a:t>
            </a:r>
            <a:r>
              <a:rPr lang="en-US" baseline="30000" dirty="0"/>
              <a:t>−2</a:t>
            </a:r>
            <a:r>
              <a:rPr lang="en-US" dirty="0"/>
              <a:t>), the sample was masked by a honeycomb grid (see inset). (1) pristine diamond, (2) area exposed only to SHI, (3) nitrogen implanted spot with NV </a:t>
            </a:r>
            <a:r>
              <a:rPr lang="en-US" baseline="30000" dirty="0"/>
              <a:t>−</a:t>
            </a:r>
            <a:r>
              <a:rPr lang="en-US" dirty="0"/>
              <a:t> activated by SHI, (4) NV </a:t>
            </a:r>
            <a:r>
              <a:rPr lang="en-US" baseline="30000" dirty="0"/>
              <a:t>−</a:t>
            </a:r>
            <a:r>
              <a:rPr lang="en-US" dirty="0"/>
              <a:t> activated by 10 keV electrons without exposure to SHI, (5) NV </a:t>
            </a:r>
            <a:r>
              <a:rPr lang="en-US" baseline="30000" dirty="0"/>
              <a:t>−</a:t>
            </a:r>
            <a:r>
              <a:rPr lang="en-US" dirty="0"/>
              <a:t> activated by SHI followed by exposure to 10 keV electrons, (6) nitrogen implanted area, not exposed to either SHI or electrons. Unlabeled spots and squares are from SEM imaging. </a:t>
            </a:r>
          </a:p>
          <a:p>
            <a:pPr defTabSz="89730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2: signal from tail of GR1</a:t>
            </a:r>
            <a:r>
              <a:rPr lang="en-US" baseline="0" dirty="0"/>
              <a:t> damage line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97301" fontAlgn="auto">
              <a:spcBef>
                <a:spcPts val="0"/>
              </a:spcBef>
              <a:spcAft>
                <a:spcPts val="0"/>
              </a:spcAft>
              <a:defRPr/>
            </a:pPr>
            <a:fld id="{EF0993A2-88FD-43FB-98C1-F313DCA36B11}" type="slidenum">
              <a:rPr lang="en-US" sz="1800" kern="0">
                <a:solidFill>
                  <a:sysClr val="windowText" lastClr="000000"/>
                </a:solidFill>
              </a:rPr>
              <a:pPr defTabSz="897301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756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51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683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0684" y="6584043"/>
            <a:ext cx="468109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err="1" smtClean="0">
                <a:solidFill>
                  <a:schemeClr val="accent6"/>
                </a:solidFill>
                <a:latin typeface="+mj-lt"/>
              </a:rPr>
              <a:t>M.Tomut</a:t>
            </a:r>
            <a:r>
              <a:rPr lang="de-DE" sz="1200" dirty="0" smtClean="0">
                <a:solidFill>
                  <a:schemeClr val="accent6"/>
                </a:solidFill>
                <a:latin typeface="+mj-lt"/>
              </a:rPr>
              <a:t>, EuCARD2,</a:t>
            </a:r>
            <a:r>
              <a:rPr lang="de-DE" sz="1200" baseline="0" dirty="0" smtClean="0">
                <a:solidFill>
                  <a:schemeClr val="accent6"/>
                </a:solidFill>
                <a:latin typeface="+mj-lt"/>
              </a:rPr>
              <a:t> WP 11.2/3 </a:t>
            </a:r>
            <a:r>
              <a:rPr lang="de-DE" sz="1200" baseline="0" dirty="0" err="1" smtClean="0">
                <a:solidFill>
                  <a:schemeClr val="accent6"/>
                </a:solidFill>
                <a:latin typeface="+mj-lt"/>
              </a:rPr>
              <a:t>task</a:t>
            </a:r>
            <a:r>
              <a:rPr lang="de-DE" sz="1200" baseline="0" dirty="0" smtClean="0">
                <a:solidFill>
                  <a:schemeClr val="accent6"/>
                </a:solidFill>
                <a:latin typeface="+mj-lt"/>
              </a:rPr>
              <a:t> </a:t>
            </a:r>
            <a:r>
              <a:rPr lang="de-DE" sz="1200" baseline="0" dirty="0" err="1" smtClean="0">
                <a:solidFill>
                  <a:schemeClr val="accent6"/>
                </a:solidFill>
                <a:latin typeface="+mj-lt"/>
              </a:rPr>
              <a:t>meeting</a:t>
            </a:r>
            <a:r>
              <a:rPr lang="de-DE" sz="1200" dirty="0" smtClean="0">
                <a:solidFill>
                  <a:schemeClr val="accent6"/>
                </a:solidFill>
                <a:latin typeface="+mj-lt"/>
              </a:rPr>
              <a:t> 10.12.2013, CERN</a:t>
            </a:r>
            <a:endParaRPr lang="en-US" sz="12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039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24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77975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893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12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333" y="36000"/>
            <a:ext cx="7045706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 smtClean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612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80899" y="6701322"/>
            <a:ext cx="5962486" cy="127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831" b="0" i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Helvetica" panose="020B0604020202020204" pitchFamily="34" charset="0"/>
                <a:ea typeface="ＭＳ Ｐゴシック"/>
                <a:cs typeface="Helvetica" panose="020B0604020202020204" pitchFamily="34" charset="0"/>
              </a:defRPr>
            </a:lvl1pPr>
          </a:lstStyle>
          <a:p>
            <a:pPr algn="ctr"/>
            <a:r>
              <a:rPr lang="en-GB" smtClean="0"/>
              <a:t>A. Bertarelli  – Collimation Material and Design Readiness for LS2 – 2 May 2017</a:t>
            </a:r>
            <a:endParaRPr lang="nn-NO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4923" y="6702541"/>
            <a:ext cx="199385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015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576000"/>
            <a:ext cx="531692" cy="57600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31692" cy="53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222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A. Bertarelli  – Collimation Material and Design Readiness for LS2 – 2 May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br>
              <a:rPr lang="fr-FR" dirty="0" smtClean="0"/>
            </a:br>
            <a:r>
              <a:rPr lang="fr-FR" dirty="0" smtClean="0"/>
              <a:t>Click and </a:t>
            </a:r>
            <a:r>
              <a:rPr lang="fr-FR" dirty="0" err="1" smtClean="0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A. Bertarelli  – Collimation Material and Design Readiness for LS2 – 2 May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77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tiff"/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1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gif"/><Relationship Id="rId4" Type="http://schemas.openxmlformats.org/officeDocument/2006/relationships/image" Target="../media/image55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62.jpeg"/><Relationship Id="rId7" Type="http://schemas.openxmlformats.org/officeDocument/2006/relationships/image" Target="../media/image66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g"/><Relationship Id="rId7" Type="http://schemas.openxmlformats.org/officeDocument/2006/relationships/image" Target="../media/image16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image" Target="../media/image7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22.png"/><Relationship Id="rId5" Type="http://schemas.openxmlformats.org/officeDocument/2006/relationships/image" Target="../media/image27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36.jpeg"/><Relationship Id="rId17" Type="http://schemas.openxmlformats.org/officeDocument/2006/relationships/image" Target="../media/image41.png"/><Relationship Id="rId2" Type="http://schemas.openxmlformats.org/officeDocument/2006/relationships/image" Target="../media/image31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5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39.tif"/><Relationship Id="rId10" Type="http://schemas.openxmlformats.org/officeDocument/2006/relationships/image" Target="../media/image3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tiff"/><Relationship Id="rId4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861774"/>
          </a:xfrm>
        </p:spPr>
        <p:txBody>
          <a:bodyPr/>
          <a:lstStyle/>
          <a:p>
            <a:r>
              <a:rPr lang="en-GB" sz="2800" dirty="0" smtClean="0"/>
              <a:t>New Technologies: New Materials for Extreme Thermal Management – </a:t>
            </a:r>
            <a:r>
              <a:rPr lang="en-GB" sz="2800" dirty="0" err="1" smtClean="0"/>
              <a:t>PowerMat</a:t>
            </a:r>
            <a:r>
              <a:rPr lang="en-GB" sz="2800" dirty="0" smtClean="0"/>
              <a:t> (WP17)</a:t>
            </a:r>
            <a:endParaRPr lang="en-GB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Alessandro Bertarelli (CERN), </a:t>
            </a:r>
            <a:r>
              <a:rPr lang="en-GB" dirty="0" err="1" smtClean="0"/>
              <a:t>Marilena</a:t>
            </a:r>
            <a:r>
              <a:rPr lang="en-GB" dirty="0" smtClean="0"/>
              <a:t> </a:t>
            </a:r>
            <a:r>
              <a:rPr lang="en-GB" dirty="0" err="1" smtClean="0"/>
              <a:t>Tomut</a:t>
            </a:r>
            <a:r>
              <a:rPr lang="en-GB" dirty="0" smtClean="0"/>
              <a:t> (GSI)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sz="2400" dirty="0" smtClean="0"/>
              <a:t>ARIES Kick-off Meeting, CERN Geneva 04.05.2017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6214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/>
        </p:spPr>
        <p:txBody>
          <a:bodyPr/>
          <a:lstStyle/>
          <a:p>
            <a:r>
              <a:rPr lang="en-GB" dirty="0"/>
              <a:t>Task 17.2: Materials development and characterization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2000"/>
            <a:ext cx="5410944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b="1" dirty="0">
                <a:solidFill>
                  <a:srgbClr val="0070C0"/>
                </a:solidFill>
              </a:rPr>
              <a:t>Example of Metal Matrix Composite: </a:t>
            </a:r>
            <a:r>
              <a:rPr lang="en-GB" sz="1800" b="1" dirty="0" smtClean="0">
                <a:solidFill>
                  <a:srgbClr val="0070C0"/>
                </a:solidFill>
              </a:rPr>
              <a:t/>
            </a:r>
            <a:br>
              <a:rPr lang="en-GB" sz="1800" b="1" dirty="0" smtClean="0">
                <a:solidFill>
                  <a:srgbClr val="0070C0"/>
                </a:solidFill>
              </a:rPr>
            </a:br>
            <a:r>
              <a:rPr lang="en-GB" sz="1800" b="1" dirty="0" smtClean="0">
                <a:solidFill>
                  <a:srgbClr val="0070C0"/>
                </a:solidFill>
              </a:rPr>
              <a:t>Copper </a:t>
            </a:r>
            <a:r>
              <a:rPr lang="en-GB" sz="1800" b="1" dirty="0">
                <a:solidFill>
                  <a:srgbClr val="0070C0"/>
                </a:solidFill>
              </a:rPr>
              <a:t>– Diamond (</a:t>
            </a:r>
            <a:r>
              <a:rPr lang="en-GB" sz="1800" b="1" dirty="0" err="1">
                <a:solidFill>
                  <a:srgbClr val="0070C0"/>
                </a:solidFill>
              </a:rPr>
              <a:t>CuCD</a:t>
            </a:r>
            <a:r>
              <a:rPr lang="en-GB" sz="1800" b="1" dirty="0">
                <a:solidFill>
                  <a:srgbClr val="0070C0"/>
                </a:solidFill>
              </a:rPr>
              <a:t>)</a:t>
            </a:r>
          </a:p>
          <a:p>
            <a:r>
              <a:rPr lang="en-GB" sz="1200" dirty="0"/>
              <a:t>D</a:t>
            </a:r>
            <a:r>
              <a:rPr lang="en-GB" sz="1200" dirty="0" smtClean="0"/>
              <a:t>eveloped </a:t>
            </a:r>
            <a:r>
              <a:rPr lang="en-GB" sz="1200" dirty="0"/>
              <a:t>by </a:t>
            </a:r>
            <a:r>
              <a:rPr lang="en-GB" sz="1200" b="1" dirty="0" smtClean="0"/>
              <a:t>RHP-Technology</a:t>
            </a:r>
            <a:endParaRPr lang="en-GB" sz="1200" b="1" dirty="0"/>
          </a:p>
          <a:p>
            <a:r>
              <a:rPr lang="en-GB" sz="1200" dirty="0"/>
              <a:t>Produced by </a:t>
            </a:r>
            <a:r>
              <a:rPr lang="en-GB" sz="1200" b="1" dirty="0" smtClean="0"/>
              <a:t>Rapid Hot Pressing (</a:t>
            </a:r>
            <a:r>
              <a:rPr lang="en-GB" sz="1200" b="1" dirty="0"/>
              <a:t>T </a:t>
            </a:r>
            <a:r>
              <a:rPr lang="en-GB" sz="1200" b="1" dirty="0">
                <a:sym typeface="Symbol" panose="05050102010706020507" pitchFamily="18" charset="2"/>
              </a:rPr>
              <a:t></a:t>
            </a:r>
            <a:r>
              <a:rPr lang="en-GB" sz="1200" b="1" dirty="0"/>
              <a:t> </a:t>
            </a:r>
            <a:r>
              <a:rPr lang="en-GB" sz="1200" b="1" dirty="0" smtClean="0"/>
              <a:t>1000°C</a:t>
            </a:r>
            <a:r>
              <a:rPr lang="en-GB" sz="1200" b="1" dirty="0"/>
              <a:t>)</a:t>
            </a:r>
          </a:p>
          <a:p>
            <a:r>
              <a:rPr lang="en-GB" sz="1200" b="1" dirty="0" smtClean="0"/>
              <a:t>Excellent electrical conductivity</a:t>
            </a:r>
            <a:r>
              <a:rPr lang="en-GB" sz="1200" dirty="0" smtClean="0"/>
              <a:t>, </a:t>
            </a:r>
            <a:r>
              <a:rPr lang="en-GB" sz="1200" b="1" dirty="0" smtClean="0"/>
              <a:t>very good thermal conductivity</a:t>
            </a:r>
            <a:endParaRPr lang="en-US" sz="1200" b="1" dirty="0"/>
          </a:p>
          <a:p>
            <a:r>
              <a:rPr lang="en-US" sz="1200" dirty="0" smtClean="0">
                <a:sym typeface="Wingdings" panose="05000000000000000000" pitchFamily="2" charset="2"/>
              </a:rPr>
              <a:t>Shock and Radiation resistant</a:t>
            </a:r>
          </a:p>
          <a:p>
            <a:r>
              <a:rPr lang="en-US" sz="1200" dirty="0" smtClean="0">
                <a:sym typeface="Wingdings" panose="05000000000000000000" pitchFamily="2" charset="2"/>
              </a:rPr>
              <a:t>Can </a:t>
            </a:r>
            <a:r>
              <a:rPr lang="en-US" sz="1200" dirty="0">
                <a:sym typeface="Wingdings" panose="05000000000000000000" pitchFamily="2" charset="2"/>
              </a:rPr>
              <a:t>be </a:t>
            </a:r>
            <a:r>
              <a:rPr lang="en-GB" sz="1200" dirty="0" smtClean="0">
                <a:sym typeface="Wingdings" panose="05000000000000000000" pitchFamily="2" charset="2"/>
              </a:rPr>
              <a:t>cladded with pure copper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32" name="CasellaDiTesto 8"/>
          <p:cNvSpPr txBox="1"/>
          <p:nvPr/>
        </p:nvSpPr>
        <p:spPr>
          <a:xfrm>
            <a:off x="7007315" y="1752600"/>
            <a:ext cx="1679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Mo-CD composite</a:t>
            </a:r>
            <a:endParaRPr lang="it-IT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807" y="4430393"/>
            <a:ext cx="1677232" cy="231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834231" y="4329500"/>
            <a:ext cx="29704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Laser shock experiment</a:t>
            </a:r>
          </a:p>
          <a:p>
            <a:r>
              <a:rPr lang="en-US" b="1" dirty="0" smtClean="0"/>
              <a:t>- GSI</a:t>
            </a:r>
            <a:r>
              <a:rPr lang="en-US" sz="2000" dirty="0" smtClean="0"/>
              <a:t>:</a:t>
            </a: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588160"/>
              </p:ext>
            </p:extLst>
          </p:nvPr>
        </p:nvGraphicFramePr>
        <p:xfrm>
          <a:off x="4848347" y="5036939"/>
          <a:ext cx="2462706" cy="165145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31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5619">
                <a:tc>
                  <a:txBody>
                    <a:bodyPr/>
                    <a:lstStyle/>
                    <a:p>
                      <a:r>
                        <a:rPr lang="en-US" dirty="0"/>
                        <a:t>Pulse duration: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0.7-20 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075">
                <a:tc>
                  <a:txBody>
                    <a:bodyPr/>
                    <a:lstStyle/>
                    <a:p>
                      <a:r>
                        <a:rPr lang="en-US" dirty="0"/>
                        <a:t>energy: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0.3-1 kJ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132">
                <a:tc>
                  <a:txBody>
                    <a:bodyPr/>
                    <a:lstStyle/>
                    <a:p>
                      <a:r>
                        <a:rPr lang="en-US" dirty="0"/>
                        <a:t>Max. Intensity: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16</a:t>
                      </a:r>
                      <a:r>
                        <a:rPr lang="en-US" dirty="0"/>
                        <a:t> W/cm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24792"/>
            <a:ext cx="2217958" cy="23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303280" y="5676792"/>
            <a:ext cx="21943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Proton beam </a:t>
            </a:r>
          </a:p>
          <a:p>
            <a:r>
              <a:rPr lang="en-US" b="1" dirty="0" err="1" smtClean="0"/>
              <a:t>HiRadMat</a:t>
            </a:r>
            <a:r>
              <a:rPr lang="en-US" b="1" dirty="0" smtClean="0"/>
              <a:t>, </a:t>
            </a:r>
          </a:p>
          <a:p>
            <a:r>
              <a:rPr lang="en-US" b="1" dirty="0" smtClean="0"/>
              <a:t>CERN</a:t>
            </a:r>
            <a:r>
              <a:rPr lang="en-US" sz="2000" dirty="0"/>
              <a:t>:</a:t>
            </a:r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5943"/>
            <a:ext cx="2628000" cy="1759241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079700" y="1286477"/>
            <a:ext cx="3000508" cy="2708890"/>
            <a:chOff x="6079700" y="932455"/>
            <a:chExt cx="3000508" cy="2708890"/>
          </a:xfrm>
        </p:grpSpPr>
        <p:pic>
          <p:nvPicPr>
            <p:cNvPr id="18" name="Picture 5" descr="C:\Users\fcarra\AppData\Local\Microsoft\Windows\Temporary Internet Files\Content.Outlook\0K25HH0D\IMG_1558 (2)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079700" y="932455"/>
              <a:ext cx="2919314" cy="27088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rhp_logo_vert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39607" y="364386"/>
              <a:ext cx="265846" cy="1415356"/>
            </a:xfrm>
            <a:prstGeom prst="rect">
              <a:avLst/>
            </a:prstGeom>
          </p:spPr>
        </p:pic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7464" y="2647885"/>
            <a:ext cx="2589072" cy="159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8982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</a:t>
            </a:r>
            <a:r>
              <a:rPr lang="en-GB" dirty="0" smtClean="0"/>
              <a:t>17.3: </a:t>
            </a:r>
            <a:r>
              <a:rPr lang="en-GB" dirty="0"/>
              <a:t>Dynamic testing and online monitoring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b="1" dirty="0" smtClean="0"/>
              <a:t>Coordinator: L. </a:t>
            </a:r>
            <a:r>
              <a:rPr lang="en-GB" b="1" dirty="0" err="1" smtClean="0"/>
              <a:t>Peroni</a:t>
            </a:r>
            <a:r>
              <a:rPr lang="en-GB" b="1" dirty="0" smtClean="0"/>
              <a:t>, POLITO</a:t>
            </a:r>
          </a:p>
          <a:p>
            <a:pPr marL="0"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b="1" dirty="0" smtClean="0"/>
              <a:t>Participants: </a:t>
            </a:r>
            <a:r>
              <a:rPr lang="en-GB" b="1" dirty="0"/>
              <a:t>CERN, ELI-NP, GSI, POLIMI, </a:t>
            </a:r>
            <a:r>
              <a:rPr lang="en-GB" b="1" dirty="0" smtClean="0"/>
              <a:t>POLITO</a:t>
            </a:r>
          </a:p>
          <a:p>
            <a:pPr marL="0" lvl="0" indent="0">
              <a:lnSpc>
                <a:spcPct val="107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dirty="0"/>
              <a:t>Testing of material samples in a broad range of environments</a:t>
            </a:r>
            <a:r>
              <a:rPr lang="en-GB" dirty="0" smtClean="0"/>
              <a:t>: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 smtClean="0"/>
              <a:t>Mechanical </a:t>
            </a:r>
            <a:r>
              <a:rPr lang="en-GB" dirty="0"/>
              <a:t>testing in quasi-static and dynamic conditions, at various temperatures 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/>
              <a:t>Tests under very high power laser beams 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/>
              <a:t>Irradiation tests with online monitoring of properties evolution 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/>
              <a:t>Hydrodynamic simulations of experiments </a:t>
            </a:r>
            <a:r>
              <a:rPr lang="en-GB" dirty="0" smtClean="0"/>
              <a:t>– Equations of State, Spall Strengths </a:t>
            </a:r>
            <a:r>
              <a:rPr lang="en-GB" dirty="0"/>
              <a:t>for new materials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05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ttangolo 171"/>
          <p:cNvSpPr/>
          <p:nvPr/>
        </p:nvSpPr>
        <p:spPr>
          <a:xfrm>
            <a:off x="5148334" y="5010959"/>
            <a:ext cx="1721731" cy="1216776"/>
          </a:xfrm>
          <a:prstGeom prst="rect">
            <a:avLst/>
          </a:prstGeom>
          <a:solidFill>
            <a:srgbClr val="CFE7F2"/>
          </a:solidFill>
          <a:ln w="57150">
            <a:solidFill>
              <a:schemeClr val="bg1">
                <a:lumMod val="65000"/>
              </a:schemeClr>
            </a:solidFill>
          </a:ln>
          <a:scene3d>
            <a:camera prst="isometricLeftDown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6" name="Rettangolo 165"/>
          <p:cNvSpPr/>
          <p:nvPr/>
        </p:nvSpPr>
        <p:spPr>
          <a:xfrm>
            <a:off x="5117275" y="5030829"/>
            <a:ext cx="1721731" cy="1216776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bg1">
                <a:lumMod val="65000"/>
              </a:schemeClr>
            </a:solidFill>
          </a:ln>
          <a:scene3d>
            <a:camera prst="isometricLeftDown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17.3: Dynamic testing and online monitoring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32000"/>
            <a:ext cx="598700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/>
              <a:t>Applications of materials studied in this WP require high resistance to high energy, high energy density </a:t>
            </a:r>
            <a:r>
              <a:rPr lang="en-GB" sz="1600" dirty="0" smtClean="0"/>
              <a:t>impacts, </a:t>
            </a:r>
            <a:r>
              <a:rPr lang="en-GB" sz="1600" dirty="0"/>
              <a:t>as well as radiation. </a:t>
            </a:r>
          </a:p>
          <a:p>
            <a:endParaRPr lang="en-GB" sz="1600" dirty="0"/>
          </a:p>
        </p:txBody>
      </p:sp>
      <p:pic>
        <p:nvPicPr>
          <p:cNvPr id="76" name="Picture 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460" y="260648"/>
            <a:ext cx="5688124" cy="457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8" name="Arco 77"/>
          <p:cNvSpPr>
            <a:spLocks noChangeAspect="1"/>
          </p:cNvSpPr>
          <p:nvPr/>
        </p:nvSpPr>
        <p:spPr>
          <a:xfrm>
            <a:off x="2791332" y="2039899"/>
            <a:ext cx="2033450" cy="1970554"/>
          </a:xfrm>
          <a:prstGeom prst="arc">
            <a:avLst>
              <a:gd name="adj1" fmla="val 7906122"/>
              <a:gd name="adj2" fmla="val 13605865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Arco 78"/>
          <p:cNvSpPr>
            <a:spLocks noChangeAspect="1"/>
          </p:cNvSpPr>
          <p:nvPr/>
        </p:nvSpPr>
        <p:spPr>
          <a:xfrm>
            <a:off x="2871441" y="2158605"/>
            <a:ext cx="1762396" cy="1707883"/>
          </a:xfrm>
          <a:prstGeom prst="arc">
            <a:avLst>
              <a:gd name="adj1" fmla="val 7906122"/>
              <a:gd name="adj2" fmla="val 13605865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Rettangolo 79"/>
          <p:cNvSpPr/>
          <p:nvPr/>
        </p:nvSpPr>
        <p:spPr>
          <a:xfrm>
            <a:off x="-16980" y="2197421"/>
            <a:ext cx="3128748" cy="46578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1" name="Connettore 1 60"/>
          <p:cNvCxnSpPr>
            <a:endCxn id="114" idx="0"/>
          </p:cNvCxnSpPr>
          <p:nvPr/>
        </p:nvCxnSpPr>
        <p:spPr>
          <a:xfrm>
            <a:off x="3111768" y="2060434"/>
            <a:ext cx="1703" cy="1761487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e 81"/>
          <p:cNvSpPr/>
          <p:nvPr/>
        </p:nvSpPr>
        <p:spPr>
          <a:xfrm>
            <a:off x="2551005" y="5457926"/>
            <a:ext cx="801000" cy="77622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3" name="Arco 82"/>
          <p:cNvSpPr/>
          <p:nvPr/>
        </p:nvSpPr>
        <p:spPr>
          <a:xfrm>
            <a:off x="2551005" y="5457926"/>
            <a:ext cx="801000" cy="776224"/>
          </a:xfrm>
          <a:prstGeom prst="arc">
            <a:avLst>
              <a:gd name="adj1" fmla="val 17052101"/>
              <a:gd name="adj2" fmla="val 4754643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Ovale 83"/>
          <p:cNvSpPr/>
          <p:nvPr/>
        </p:nvSpPr>
        <p:spPr>
          <a:xfrm>
            <a:off x="2350733" y="2828738"/>
            <a:ext cx="400500" cy="3881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Arco 84"/>
          <p:cNvSpPr>
            <a:spLocks noChangeAspect="1"/>
          </p:cNvSpPr>
          <p:nvPr/>
        </p:nvSpPr>
        <p:spPr>
          <a:xfrm>
            <a:off x="1830025" y="2313867"/>
            <a:ext cx="1441960" cy="1397359"/>
          </a:xfrm>
          <a:prstGeom prst="arc">
            <a:avLst>
              <a:gd name="adj1" fmla="val 15094824"/>
              <a:gd name="adj2" fmla="val 8147305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Rettangolo 85"/>
          <p:cNvSpPr/>
          <p:nvPr/>
        </p:nvSpPr>
        <p:spPr>
          <a:xfrm>
            <a:off x="3150890" y="2542814"/>
            <a:ext cx="400545" cy="124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Ovale 86"/>
          <p:cNvSpPr/>
          <p:nvPr/>
        </p:nvSpPr>
        <p:spPr>
          <a:xfrm>
            <a:off x="759152" y="4109651"/>
            <a:ext cx="1017270" cy="98580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8" name="Connettore 1 6"/>
          <p:cNvCxnSpPr/>
          <p:nvPr/>
        </p:nvCxnSpPr>
        <p:spPr>
          <a:xfrm>
            <a:off x="1269263" y="3905304"/>
            <a:ext cx="0" cy="13973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1 8"/>
          <p:cNvCxnSpPr/>
          <p:nvPr/>
        </p:nvCxnSpPr>
        <p:spPr>
          <a:xfrm>
            <a:off x="628392" y="4603984"/>
            <a:ext cx="16021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Arco 89"/>
          <p:cNvSpPr/>
          <p:nvPr/>
        </p:nvSpPr>
        <p:spPr>
          <a:xfrm>
            <a:off x="759152" y="4117660"/>
            <a:ext cx="1017270" cy="985805"/>
          </a:xfrm>
          <a:prstGeom prst="arc">
            <a:avLst>
              <a:gd name="adj1" fmla="val 4215182"/>
              <a:gd name="adj2" fmla="val 0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1" name="Arco 90"/>
          <p:cNvSpPr>
            <a:spLocks noChangeAspect="1"/>
          </p:cNvSpPr>
          <p:nvPr/>
        </p:nvSpPr>
        <p:spPr>
          <a:xfrm>
            <a:off x="548283" y="3905304"/>
            <a:ext cx="1441960" cy="1397359"/>
          </a:xfrm>
          <a:prstGeom prst="arc">
            <a:avLst>
              <a:gd name="adj1" fmla="val 1058820"/>
              <a:gd name="adj2" fmla="val 18223226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Arco 91"/>
          <p:cNvSpPr>
            <a:spLocks noChangeAspect="1"/>
          </p:cNvSpPr>
          <p:nvPr/>
        </p:nvSpPr>
        <p:spPr>
          <a:xfrm>
            <a:off x="267902" y="3623327"/>
            <a:ext cx="2033450" cy="1970554"/>
          </a:xfrm>
          <a:prstGeom prst="arc">
            <a:avLst>
              <a:gd name="adj1" fmla="val 18136933"/>
              <a:gd name="adj2" fmla="val 9063616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3" name="Connettore 2 92"/>
          <p:cNvCxnSpPr/>
          <p:nvPr/>
        </p:nvCxnSpPr>
        <p:spPr>
          <a:xfrm>
            <a:off x="1589699" y="5186217"/>
            <a:ext cx="480653" cy="737495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1 15"/>
          <p:cNvCxnSpPr/>
          <p:nvPr/>
        </p:nvCxnSpPr>
        <p:spPr>
          <a:xfrm>
            <a:off x="2551005" y="2313867"/>
            <a:ext cx="0" cy="13973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ttore 1 16"/>
          <p:cNvCxnSpPr/>
          <p:nvPr/>
        </p:nvCxnSpPr>
        <p:spPr>
          <a:xfrm>
            <a:off x="1910134" y="3012547"/>
            <a:ext cx="16021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Arco 95"/>
          <p:cNvSpPr/>
          <p:nvPr/>
        </p:nvSpPr>
        <p:spPr>
          <a:xfrm>
            <a:off x="2040894" y="2526223"/>
            <a:ext cx="1017270" cy="985805"/>
          </a:xfrm>
          <a:prstGeom prst="arc">
            <a:avLst>
              <a:gd name="adj1" fmla="val 14078945"/>
              <a:gd name="adj2" fmla="val 7909210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7" name="Ovale 96"/>
          <p:cNvSpPr/>
          <p:nvPr/>
        </p:nvSpPr>
        <p:spPr>
          <a:xfrm>
            <a:off x="1210347" y="4546890"/>
            <a:ext cx="130971" cy="1269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Ovale 97"/>
          <p:cNvSpPr/>
          <p:nvPr/>
        </p:nvSpPr>
        <p:spPr>
          <a:xfrm>
            <a:off x="2492090" y="2963463"/>
            <a:ext cx="130971" cy="1269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9" name="CasellaDiTesto 98"/>
          <p:cNvSpPr txBox="1"/>
          <p:nvPr/>
        </p:nvSpPr>
        <p:spPr>
          <a:xfrm>
            <a:off x="-12479" y="5030955"/>
            <a:ext cx="2162940" cy="696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Calibri" pitchFamily="34" charset="0"/>
              </a:rPr>
              <a:t>Cylindrical</a:t>
            </a:r>
            <a:r>
              <a:rPr lang="it-IT" dirty="0">
                <a:latin typeface="Calibri" pitchFamily="34" charset="0"/>
              </a:rPr>
              <a:t> </a:t>
            </a:r>
            <a:r>
              <a:rPr lang="it-IT" dirty="0" err="1">
                <a:latin typeface="Calibri" pitchFamily="34" charset="0"/>
              </a:rPr>
              <a:t>shockwaves</a:t>
            </a:r>
            <a:endParaRPr lang="it-IT" dirty="0">
              <a:latin typeface="Calibri" pitchFamily="34" charset="0"/>
            </a:endParaRPr>
          </a:p>
        </p:txBody>
      </p:sp>
      <p:sp>
        <p:nvSpPr>
          <p:cNvPr id="100" name="CasellaDiTesto 99"/>
          <p:cNvSpPr txBox="1"/>
          <p:nvPr/>
        </p:nvSpPr>
        <p:spPr>
          <a:xfrm>
            <a:off x="1223628" y="2387212"/>
            <a:ext cx="1602178" cy="696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0000FF"/>
                </a:solidFill>
                <a:latin typeface="Calibri" pitchFamily="34" charset="0"/>
              </a:rPr>
              <a:t>Reflected</a:t>
            </a:r>
            <a:r>
              <a:rPr lang="it-IT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it-IT" dirty="0" err="1">
                <a:solidFill>
                  <a:srgbClr val="0000FF"/>
                </a:solidFill>
                <a:latin typeface="Calibri" pitchFamily="34" charset="0"/>
              </a:rPr>
              <a:t>shockwaves</a:t>
            </a:r>
            <a:endParaRPr lang="it-IT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01" name="Rettangolo 100"/>
          <p:cNvSpPr/>
          <p:nvPr/>
        </p:nvSpPr>
        <p:spPr>
          <a:xfrm>
            <a:off x="3143557" y="5225032"/>
            <a:ext cx="400545" cy="124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2" name="Connettore 1 35"/>
          <p:cNvCxnSpPr/>
          <p:nvPr/>
        </p:nvCxnSpPr>
        <p:spPr>
          <a:xfrm>
            <a:off x="2951550" y="5147401"/>
            <a:ext cx="0" cy="13973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rco 102"/>
          <p:cNvSpPr/>
          <p:nvPr/>
        </p:nvSpPr>
        <p:spPr>
          <a:xfrm>
            <a:off x="2441439" y="5349124"/>
            <a:ext cx="1017270" cy="985805"/>
          </a:xfrm>
          <a:prstGeom prst="arc">
            <a:avLst>
              <a:gd name="adj1" fmla="val 4074828"/>
              <a:gd name="adj2" fmla="val 16005383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Ovale 103"/>
          <p:cNvSpPr/>
          <p:nvPr/>
        </p:nvSpPr>
        <p:spPr>
          <a:xfrm>
            <a:off x="2892634" y="5796997"/>
            <a:ext cx="130971" cy="1269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CasellaDiTesto 104"/>
          <p:cNvSpPr txBox="1"/>
          <p:nvPr/>
        </p:nvSpPr>
        <p:spPr>
          <a:xfrm>
            <a:off x="147738" y="3711227"/>
            <a:ext cx="2643594" cy="398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FFFF00"/>
                </a:solidFill>
                <a:latin typeface="Calibri" pitchFamily="34" charset="0"/>
              </a:rPr>
              <a:t>Molten</a:t>
            </a:r>
            <a:r>
              <a:rPr lang="it-IT" dirty="0">
                <a:solidFill>
                  <a:srgbClr val="FFFF00"/>
                </a:solidFill>
                <a:latin typeface="Calibri" pitchFamily="34" charset="0"/>
              </a:rPr>
              <a:t> zone/plasma</a:t>
            </a:r>
          </a:p>
        </p:txBody>
      </p:sp>
      <p:sp>
        <p:nvSpPr>
          <p:cNvPr id="106" name="Arco 105"/>
          <p:cNvSpPr>
            <a:spLocks noChangeAspect="1"/>
          </p:cNvSpPr>
          <p:nvPr/>
        </p:nvSpPr>
        <p:spPr>
          <a:xfrm>
            <a:off x="2915816" y="2391498"/>
            <a:ext cx="843475" cy="1238923"/>
          </a:xfrm>
          <a:prstGeom prst="arc">
            <a:avLst>
              <a:gd name="adj1" fmla="val 7906122"/>
              <a:gd name="adj2" fmla="val 13605865"/>
            </a:avLst>
          </a:prstGeom>
          <a:ln w="571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7" name="CasellaDiTesto 106"/>
          <p:cNvSpPr txBox="1"/>
          <p:nvPr/>
        </p:nvSpPr>
        <p:spPr>
          <a:xfrm>
            <a:off x="0" y="4092127"/>
            <a:ext cx="21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>
                <a:latin typeface="Calibri" pitchFamily="34" charset="0"/>
              </a:rPr>
              <a:t>P&gt;100GPa</a:t>
            </a:r>
          </a:p>
        </p:txBody>
      </p:sp>
      <p:cxnSp>
        <p:nvCxnSpPr>
          <p:cNvPr id="108" name="Connettore 2 107"/>
          <p:cNvCxnSpPr/>
          <p:nvPr/>
        </p:nvCxnSpPr>
        <p:spPr>
          <a:xfrm flipH="1">
            <a:off x="868718" y="4651426"/>
            <a:ext cx="341629" cy="2265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CasellaDiTesto 108"/>
          <p:cNvSpPr txBox="1"/>
          <p:nvPr/>
        </p:nvSpPr>
        <p:spPr>
          <a:xfrm>
            <a:off x="948827" y="4603984"/>
            <a:ext cx="2162940" cy="431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i="1" dirty="0">
                <a:latin typeface="Calibri" pitchFamily="34" charset="0"/>
              </a:rPr>
              <a:t>r</a:t>
            </a:r>
          </a:p>
        </p:txBody>
      </p:sp>
      <p:cxnSp>
        <p:nvCxnSpPr>
          <p:cNvPr id="110" name="Connettore 1 54"/>
          <p:cNvCxnSpPr>
            <a:endCxn id="109" idx="3"/>
          </p:cNvCxnSpPr>
          <p:nvPr/>
        </p:nvCxnSpPr>
        <p:spPr>
          <a:xfrm>
            <a:off x="3111768" y="4215829"/>
            <a:ext cx="0" cy="60383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ttore 1 64"/>
          <p:cNvCxnSpPr/>
          <p:nvPr/>
        </p:nvCxnSpPr>
        <p:spPr>
          <a:xfrm flipH="1">
            <a:off x="3111767" y="6234236"/>
            <a:ext cx="1" cy="621049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Figura a mano libera 75"/>
          <p:cNvSpPr/>
          <p:nvPr/>
        </p:nvSpPr>
        <p:spPr>
          <a:xfrm>
            <a:off x="2751898" y="3868120"/>
            <a:ext cx="656987" cy="1355482"/>
          </a:xfrm>
          <a:custGeom>
            <a:avLst/>
            <a:gdLst>
              <a:gd name="connsiteX0" fmla="*/ 333375 w 590550"/>
              <a:gd name="connsiteY0" fmla="*/ 114300 h 1257300"/>
              <a:gd name="connsiteX1" fmla="*/ 438150 w 590550"/>
              <a:gd name="connsiteY1" fmla="*/ 381000 h 1257300"/>
              <a:gd name="connsiteX2" fmla="*/ 552450 w 590550"/>
              <a:gd name="connsiteY2" fmla="*/ 523875 h 1257300"/>
              <a:gd name="connsiteX3" fmla="*/ 590550 w 590550"/>
              <a:gd name="connsiteY3" fmla="*/ 762000 h 1257300"/>
              <a:gd name="connsiteX4" fmla="*/ 476250 w 590550"/>
              <a:gd name="connsiteY4" fmla="*/ 981075 h 1257300"/>
              <a:gd name="connsiteX5" fmla="*/ 352425 w 590550"/>
              <a:gd name="connsiteY5" fmla="*/ 1247775 h 1257300"/>
              <a:gd name="connsiteX6" fmla="*/ 0 w 590550"/>
              <a:gd name="connsiteY6" fmla="*/ 1257300 h 1257300"/>
              <a:gd name="connsiteX7" fmla="*/ 85725 w 590550"/>
              <a:gd name="connsiteY7" fmla="*/ 57150 h 1257300"/>
              <a:gd name="connsiteX8" fmla="*/ 342900 w 590550"/>
              <a:gd name="connsiteY8" fmla="*/ 0 h 1257300"/>
              <a:gd name="connsiteX9" fmla="*/ 342900 w 590550"/>
              <a:gd name="connsiteY9" fmla="*/ 47625 h 1257300"/>
              <a:gd name="connsiteX10" fmla="*/ 333375 w 590550"/>
              <a:gd name="connsiteY10" fmla="*/ 11430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0550" h="1257300">
                <a:moveTo>
                  <a:pt x="333375" y="114300"/>
                </a:moveTo>
                <a:lnTo>
                  <a:pt x="438150" y="381000"/>
                </a:lnTo>
                <a:lnTo>
                  <a:pt x="552450" y="523875"/>
                </a:lnTo>
                <a:lnTo>
                  <a:pt x="590550" y="762000"/>
                </a:lnTo>
                <a:lnTo>
                  <a:pt x="476250" y="981075"/>
                </a:lnTo>
                <a:lnTo>
                  <a:pt x="352425" y="1247775"/>
                </a:lnTo>
                <a:lnTo>
                  <a:pt x="0" y="1257300"/>
                </a:lnTo>
                <a:lnTo>
                  <a:pt x="85725" y="57150"/>
                </a:lnTo>
                <a:lnTo>
                  <a:pt x="342900" y="0"/>
                </a:lnTo>
                <a:lnTo>
                  <a:pt x="342900" y="47625"/>
                </a:lnTo>
                <a:lnTo>
                  <a:pt x="333375" y="1143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13" name="Gruppo 71"/>
          <p:cNvGrpSpPr/>
          <p:nvPr/>
        </p:nvGrpSpPr>
        <p:grpSpPr>
          <a:xfrm>
            <a:off x="3111768" y="3821922"/>
            <a:ext cx="280381" cy="1549159"/>
            <a:chOff x="4608004" y="1524000"/>
            <a:chExt cx="344996" cy="2597857"/>
          </a:xfrm>
        </p:grpSpPr>
        <p:sp>
          <p:nvSpPr>
            <p:cNvPr id="114" name="Figura a mano libera 69"/>
            <p:cNvSpPr/>
            <p:nvPr/>
          </p:nvSpPr>
          <p:spPr>
            <a:xfrm>
              <a:off x="4610100" y="1524000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5" name="Figura a mano libera 70"/>
            <p:cNvSpPr/>
            <p:nvPr/>
          </p:nvSpPr>
          <p:spPr>
            <a:xfrm flipV="1">
              <a:off x="4608004" y="2816932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16" name="Arco 115"/>
          <p:cNvSpPr>
            <a:spLocks noChangeAspect="1"/>
          </p:cNvSpPr>
          <p:nvPr/>
        </p:nvSpPr>
        <p:spPr>
          <a:xfrm>
            <a:off x="-36004" y="3361887"/>
            <a:ext cx="2594212" cy="2513971"/>
          </a:xfrm>
          <a:prstGeom prst="arc">
            <a:avLst>
              <a:gd name="adj1" fmla="val 19257421"/>
              <a:gd name="adj2" fmla="val 1673907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7" name="Connettore 2 116"/>
          <p:cNvCxnSpPr/>
          <p:nvPr/>
        </p:nvCxnSpPr>
        <p:spPr>
          <a:xfrm flipH="1">
            <a:off x="1269263" y="4953324"/>
            <a:ext cx="1922614" cy="0"/>
          </a:xfrm>
          <a:prstGeom prst="straightConnector1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1 78"/>
          <p:cNvCxnSpPr>
            <a:stCxn id="115" idx="0"/>
          </p:cNvCxnSpPr>
          <p:nvPr/>
        </p:nvCxnSpPr>
        <p:spPr>
          <a:xfrm>
            <a:off x="3111768" y="5371080"/>
            <a:ext cx="0" cy="13367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Arco 118"/>
          <p:cNvSpPr>
            <a:spLocks noChangeAspect="1"/>
          </p:cNvSpPr>
          <p:nvPr/>
        </p:nvSpPr>
        <p:spPr>
          <a:xfrm flipV="1">
            <a:off x="3111768" y="6156605"/>
            <a:ext cx="160218" cy="155262"/>
          </a:xfrm>
          <a:prstGeom prst="arc">
            <a:avLst>
              <a:gd name="adj1" fmla="val 18784828"/>
              <a:gd name="adj2" fmla="val 10819857"/>
            </a:avLst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0" name="Arco 119"/>
          <p:cNvSpPr/>
          <p:nvPr/>
        </p:nvSpPr>
        <p:spPr>
          <a:xfrm>
            <a:off x="2860844" y="5576634"/>
            <a:ext cx="552499" cy="558834"/>
          </a:xfrm>
          <a:prstGeom prst="arc">
            <a:avLst>
              <a:gd name="adj1" fmla="val 16200000"/>
              <a:gd name="adj2" fmla="val 5559780"/>
            </a:avLst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1" name="Connettore 1 36"/>
          <p:cNvCxnSpPr/>
          <p:nvPr/>
        </p:nvCxnSpPr>
        <p:spPr>
          <a:xfrm>
            <a:off x="2310679" y="5846081"/>
            <a:ext cx="16021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Arco 121"/>
          <p:cNvSpPr>
            <a:spLocks noChangeAspect="1"/>
          </p:cNvSpPr>
          <p:nvPr/>
        </p:nvSpPr>
        <p:spPr>
          <a:xfrm>
            <a:off x="3111769" y="5397960"/>
            <a:ext cx="160218" cy="155262"/>
          </a:xfrm>
          <a:prstGeom prst="arc">
            <a:avLst>
              <a:gd name="adj1" fmla="val 18784828"/>
              <a:gd name="adj2" fmla="val 10819857"/>
            </a:avLst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3" name="CasellaDiTesto 122"/>
          <p:cNvSpPr txBox="1"/>
          <p:nvPr/>
        </p:nvSpPr>
        <p:spPr>
          <a:xfrm>
            <a:off x="1269263" y="4254644"/>
            <a:ext cx="1241688" cy="398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>
                <a:solidFill>
                  <a:srgbClr val="FF0000"/>
                </a:solidFill>
                <a:latin typeface="Calibri" pitchFamily="34" charset="0"/>
              </a:rPr>
              <a:t>BEAM</a:t>
            </a:r>
          </a:p>
        </p:txBody>
      </p:sp>
      <p:graphicFrame>
        <p:nvGraphicFramePr>
          <p:cNvPr id="124" name="Object 1"/>
          <p:cNvGraphicFramePr>
            <a:graphicFrameLocks noChangeAspect="1"/>
          </p:cNvGraphicFramePr>
          <p:nvPr>
            <p:extLst/>
          </p:nvPr>
        </p:nvGraphicFramePr>
        <p:xfrm>
          <a:off x="988882" y="5775786"/>
          <a:ext cx="383491" cy="61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Equazione" r:id="rId4" imgW="253800" imgH="419040" progId="Equation.3">
                  <p:embed/>
                </p:oleObj>
              </mc:Choice>
              <mc:Fallback>
                <p:oleObj name="Equazione" r:id="rId4" imgW="2538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8882" y="5775786"/>
                        <a:ext cx="383491" cy="613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" name="CasellaDiTesto 124"/>
          <p:cNvSpPr txBox="1"/>
          <p:nvPr/>
        </p:nvSpPr>
        <p:spPr>
          <a:xfrm>
            <a:off x="1269263" y="5892233"/>
            <a:ext cx="2162940" cy="331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>
                <a:latin typeface="Calibri" pitchFamily="34" charset="0"/>
              </a:rPr>
              <a:t>attenuation</a:t>
            </a:r>
            <a:endParaRPr lang="it-IT" sz="1400" dirty="0">
              <a:latin typeface="Calibri" pitchFamily="34" charset="0"/>
            </a:endParaRPr>
          </a:p>
        </p:txBody>
      </p:sp>
      <p:sp>
        <p:nvSpPr>
          <p:cNvPr id="126" name="CasellaDiTesto 125"/>
          <p:cNvSpPr txBox="1"/>
          <p:nvPr/>
        </p:nvSpPr>
        <p:spPr>
          <a:xfrm>
            <a:off x="1243160" y="6326471"/>
            <a:ext cx="2643594" cy="564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Solids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27" name="Connettore 1 103"/>
          <p:cNvCxnSpPr/>
          <p:nvPr/>
        </p:nvCxnSpPr>
        <p:spPr>
          <a:xfrm flipV="1">
            <a:off x="2951820" y="4308151"/>
            <a:ext cx="252028" cy="108012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ttore 1 104"/>
          <p:cNvCxnSpPr/>
          <p:nvPr/>
        </p:nvCxnSpPr>
        <p:spPr>
          <a:xfrm>
            <a:off x="2951820" y="4763154"/>
            <a:ext cx="268661" cy="157065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CasellaDiTesto 128"/>
          <p:cNvSpPr txBox="1"/>
          <p:nvPr/>
        </p:nvSpPr>
        <p:spPr>
          <a:xfrm>
            <a:off x="3095836" y="2039899"/>
            <a:ext cx="2162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>
                <a:solidFill>
                  <a:srgbClr val="002060"/>
                </a:solidFill>
                <a:latin typeface="Calibri" pitchFamily="34" charset="0"/>
              </a:rPr>
              <a:t>Spall</a:t>
            </a:r>
            <a:r>
              <a:rPr lang="it-IT" sz="14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r>
              <a:rPr lang="it-IT" sz="1400" b="1" dirty="0" err="1">
                <a:solidFill>
                  <a:srgbClr val="002060"/>
                </a:solidFill>
                <a:latin typeface="Calibri" pitchFamily="34" charset="0"/>
              </a:rPr>
              <a:t>fracture</a:t>
            </a:r>
            <a:endParaRPr lang="it-IT" sz="1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30" name="CasellaDiTesto 129"/>
          <p:cNvSpPr txBox="1"/>
          <p:nvPr/>
        </p:nvSpPr>
        <p:spPr>
          <a:xfrm>
            <a:off x="3326041" y="4752144"/>
            <a:ext cx="2643594" cy="995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FFC000"/>
                </a:solidFill>
                <a:latin typeface="Calibri" pitchFamily="34" charset="0"/>
              </a:rPr>
              <a:t>Vapour</a:t>
            </a:r>
            <a:endParaRPr lang="it-IT" dirty="0">
              <a:solidFill>
                <a:srgbClr val="FFC000"/>
              </a:solidFill>
              <a:latin typeface="Calibri" pitchFamily="34" charset="0"/>
            </a:endParaRPr>
          </a:p>
          <a:p>
            <a:r>
              <a:rPr lang="it-IT" dirty="0">
                <a:solidFill>
                  <a:srgbClr val="FFC000"/>
                </a:solidFill>
                <a:latin typeface="Calibri" pitchFamily="34" charset="0"/>
              </a:rPr>
              <a:t>Gas</a:t>
            </a:r>
          </a:p>
          <a:p>
            <a:r>
              <a:rPr lang="it-IT" i="1" dirty="0">
                <a:solidFill>
                  <a:srgbClr val="FFC000"/>
                </a:solidFill>
                <a:latin typeface="Calibri" pitchFamily="34" charset="0"/>
              </a:rPr>
              <a:t>SPLASH</a:t>
            </a:r>
          </a:p>
        </p:txBody>
      </p:sp>
      <p:sp>
        <p:nvSpPr>
          <p:cNvPr id="131" name="CasellaDiTesto 130"/>
          <p:cNvSpPr txBox="1"/>
          <p:nvPr/>
        </p:nvSpPr>
        <p:spPr>
          <a:xfrm>
            <a:off x="1979712" y="4668191"/>
            <a:ext cx="2643594" cy="331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depth</a:t>
            </a:r>
            <a:endParaRPr lang="it-IT" sz="1400" i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32" name="Connettore 2 131"/>
          <p:cNvCxnSpPr/>
          <p:nvPr/>
        </p:nvCxnSpPr>
        <p:spPr>
          <a:xfrm flipV="1">
            <a:off x="3275856" y="2723975"/>
            <a:ext cx="540060" cy="144016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Figura a mano libera 86"/>
          <p:cNvSpPr/>
          <p:nvPr/>
        </p:nvSpPr>
        <p:spPr>
          <a:xfrm>
            <a:off x="3167844" y="2617476"/>
            <a:ext cx="115887" cy="790575"/>
          </a:xfrm>
          <a:custGeom>
            <a:avLst/>
            <a:gdLst>
              <a:gd name="connsiteX0" fmla="*/ 115887 w 115887"/>
              <a:gd name="connsiteY0" fmla="*/ 0 h 790575"/>
              <a:gd name="connsiteX1" fmla="*/ 1587 w 115887"/>
              <a:gd name="connsiteY1" fmla="*/ 381000 h 790575"/>
              <a:gd name="connsiteX2" fmla="*/ 106362 w 115887"/>
              <a:gd name="connsiteY2" fmla="*/ 790575 h 790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87" h="790575">
                <a:moveTo>
                  <a:pt x="115887" y="0"/>
                </a:moveTo>
                <a:cubicBezTo>
                  <a:pt x="59530" y="124619"/>
                  <a:pt x="3174" y="249238"/>
                  <a:pt x="1587" y="381000"/>
                </a:cubicBezTo>
                <a:cubicBezTo>
                  <a:pt x="0" y="512762"/>
                  <a:pt x="53181" y="651668"/>
                  <a:pt x="106362" y="790575"/>
                </a:cubicBezTo>
              </a:path>
            </a:pathLst>
          </a:custGeom>
          <a:solidFill>
            <a:schemeClr val="bg1">
              <a:lumMod val="65000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4" name="Connettore 1 88"/>
          <p:cNvCxnSpPr/>
          <p:nvPr/>
        </p:nvCxnSpPr>
        <p:spPr>
          <a:xfrm flipH="1">
            <a:off x="3275856" y="2617476"/>
            <a:ext cx="9525" cy="790575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Figura a mano libera 91"/>
          <p:cNvSpPr/>
          <p:nvPr/>
        </p:nvSpPr>
        <p:spPr>
          <a:xfrm>
            <a:off x="3023828" y="2615963"/>
            <a:ext cx="134937" cy="790575"/>
          </a:xfrm>
          <a:custGeom>
            <a:avLst/>
            <a:gdLst>
              <a:gd name="connsiteX0" fmla="*/ 115887 w 115887"/>
              <a:gd name="connsiteY0" fmla="*/ 0 h 790575"/>
              <a:gd name="connsiteX1" fmla="*/ 1587 w 115887"/>
              <a:gd name="connsiteY1" fmla="*/ 381000 h 790575"/>
              <a:gd name="connsiteX2" fmla="*/ 106362 w 115887"/>
              <a:gd name="connsiteY2" fmla="*/ 790575 h 790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887" h="790575">
                <a:moveTo>
                  <a:pt x="115887" y="0"/>
                </a:moveTo>
                <a:cubicBezTo>
                  <a:pt x="59530" y="124619"/>
                  <a:pt x="3174" y="249238"/>
                  <a:pt x="1587" y="381000"/>
                </a:cubicBezTo>
                <a:cubicBezTo>
                  <a:pt x="0" y="512762"/>
                  <a:pt x="53181" y="651668"/>
                  <a:pt x="106362" y="790575"/>
                </a:cubicBezTo>
              </a:path>
            </a:pathLst>
          </a:custGeom>
          <a:solidFill>
            <a:schemeClr val="bg1"/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Connettore 2 135"/>
          <p:cNvCxnSpPr/>
          <p:nvPr/>
        </p:nvCxnSpPr>
        <p:spPr>
          <a:xfrm flipH="1" flipV="1">
            <a:off x="2110406" y="2391498"/>
            <a:ext cx="1081470" cy="38815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Gruppo 71"/>
          <p:cNvGrpSpPr/>
          <p:nvPr/>
        </p:nvGrpSpPr>
        <p:grpSpPr>
          <a:xfrm>
            <a:off x="3023828" y="3983128"/>
            <a:ext cx="252028" cy="1189119"/>
            <a:chOff x="4608004" y="1524000"/>
            <a:chExt cx="344996" cy="2597857"/>
          </a:xfrm>
        </p:grpSpPr>
        <p:sp>
          <p:nvSpPr>
            <p:cNvPr id="138" name="Figura a mano libera 93"/>
            <p:cNvSpPr/>
            <p:nvPr/>
          </p:nvSpPr>
          <p:spPr>
            <a:xfrm>
              <a:off x="4610100" y="1524000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9" name="Figura a mano libera 95"/>
            <p:cNvSpPr/>
            <p:nvPr/>
          </p:nvSpPr>
          <p:spPr>
            <a:xfrm flipV="1">
              <a:off x="4608004" y="2816932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40" name="Gruppo 71"/>
          <p:cNvGrpSpPr/>
          <p:nvPr/>
        </p:nvGrpSpPr>
        <p:grpSpPr>
          <a:xfrm>
            <a:off x="2879812" y="3984115"/>
            <a:ext cx="252028" cy="1189119"/>
            <a:chOff x="4608004" y="1524000"/>
            <a:chExt cx="344996" cy="2597857"/>
          </a:xfrm>
        </p:grpSpPr>
        <p:sp>
          <p:nvSpPr>
            <p:cNvPr id="141" name="Figura a mano libera 97"/>
            <p:cNvSpPr/>
            <p:nvPr/>
          </p:nvSpPr>
          <p:spPr>
            <a:xfrm>
              <a:off x="4610100" y="1524000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2" name="Figura a mano libera 98"/>
            <p:cNvSpPr/>
            <p:nvPr/>
          </p:nvSpPr>
          <p:spPr>
            <a:xfrm flipV="1">
              <a:off x="4608004" y="2816932"/>
              <a:ext cx="342900" cy="1304925"/>
            </a:xfrm>
            <a:custGeom>
              <a:avLst/>
              <a:gdLst>
                <a:gd name="connsiteX0" fmla="*/ 0 w 342900"/>
                <a:gd name="connsiteY0" fmla="*/ 0 h 1304925"/>
                <a:gd name="connsiteX1" fmla="*/ 66675 w 342900"/>
                <a:gd name="connsiteY1" fmla="*/ 523875 h 1304925"/>
                <a:gd name="connsiteX2" fmla="*/ 285750 w 342900"/>
                <a:gd name="connsiteY2" fmla="*/ 962025 h 1304925"/>
                <a:gd name="connsiteX3" fmla="*/ 342900 w 342900"/>
                <a:gd name="connsiteY3" fmla="*/ 130492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304925">
                  <a:moveTo>
                    <a:pt x="0" y="0"/>
                  </a:moveTo>
                  <a:cubicBezTo>
                    <a:pt x="9525" y="181769"/>
                    <a:pt x="19050" y="363538"/>
                    <a:pt x="66675" y="523875"/>
                  </a:cubicBezTo>
                  <a:cubicBezTo>
                    <a:pt x="114300" y="684212"/>
                    <a:pt x="239712" y="831850"/>
                    <a:pt x="285750" y="962025"/>
                  </a:cubicBezTo>
                  <a:cubicBezTo>
                    <a:pt x="331788" y="1092200"/>
                    <a:pt x="337344" y="1198562"/>
                    <a:pt x="342900" y="1304925"/>
                  </a:cubicBezTo>
                </a:path>
              </a:pathLst>
            </a:cu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43" name="Arco 142"/>
          <p:cNvSpPr>
            <a:spLocks noChangeAspect="1"/>
          </p:cNvSpPr>
          <p:nvPr/>
        </p:nvSpPr>
        <p:spPr>
          <a:xfrm>
            <a:off x="3023828" y="2399939"/>
            <a:ext cx="843475" cy="1238923"/>
          </a:xfrm>
          <a:prstGeom prst="arc">
            <a:avLst>
              <a:gd name="adj1" fmla="val 7906122"/>
              <a:gd name="adj2" fmla="val 13605865"/>
            </a:avLst>
          </a:prstGeom>
          <a:ln w="571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4" name="Connettore 1 163"/>
          <p:cNvCxnSpPr/>
          <p:nvPr/>
        </p:nvCxnSpPr>
        <p:spPr>
          <a:xfrm>
            <a:off x="1007604" y="4344155"/>
            <a:ext cx="252028" cy="2520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Figura a mano libera 30"/>
          <p:cNvSpPr/>
          <p:nvPr/>
        </p:nvSpPr>
        <p:spPr>
          <a:xfrm>
            <a:off x="3998745" y="3803984"/>
            <a:ext cx="1504950" cy="952500"/>
          </a:xfrm>
          <a:custGeom>
            <a:avLst/>
            <a:gdLst>
              <a:gd name="connsiteX0" fmla="*/ 0 w 1504950"/>
              <a:gd name="connsiteY0" fmla="*/ 657225 h 952500"/>
              <a:gd name="connsiteX1" fmla="*/ 1104900 w 1504950"/>
              <a:gd name="connsiteY1" fmla="*/ 0 h 952500"/>
              <a:gd name="connsiteX2" fmla="*/ 1504950 w 1504950"/>
              <a:gd name="connsiteY2" fmla="*/ 219075 h 952500"/>
              <a:gd name="connsiteX3" fmla="*/ 228600 w 1504950"/>
              <a:gd name="connsiteY3" fmla="*/ 952500 h 952500"/>
              <a:gd name="connsiteX4" fmla="*/ 0 w 1504950"/>
              <a:gd name="connsiteY4" fmla="*/ 657225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950" h="952500">
                <a:moveTo>
                  <a:pt x="0" y="657225"/>
                </a:moveTo>
                <a:lnTo>
                  <a:pt x="1104900" y="0"/>
                </a:lnTo>
                <a:lnTo>
                  <a:pt x="1504950" y="219075"/>
                </a:lnTo>
                <a:lnTo>
                  <a:pt x="228600" y="952500"/>
                </a:lnTo>
                <a:lnTo>
                  <a:pt x="0" y="657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1" name="Figura a mano libera: forma 150"/>
          <p:cNvSpPr/>
          <p:nvPr/>
        </p:nvSpPr>
        <p:spPr>
          <a:xfrm>
            <a:off x="683491" y="3232727"/>
            <a:ext cx="231108" cy="471055"/>
          </a:xfrm>
          <a:custGeom>
            <a:avLst/>
            <a:gdLst>
              <a:gd name="connsiteX0" fmla="*/ 0 w 231108"/>
              <a:gd name="connsiteY0" fmla="*/ 0 h 471055"/>
              <a:gd name="connsiteX1" fmla="*/ 9236 w 231108"/>
              <a:gd name="connsiteY1" fmla="*/ 92364 h 471055"/>
              <a:gd name="connsiteX2" fmla="*/ 46182 w 231108"/>
              <a:gd name="connsiteY2" fmla="*/ 101600 h 471055"/>
              <a:gd name="connsiteX3" fmla="*/ 64654 w 231108"/>
              <a:gd name="connsiteY3" fmla="*/ 129309 h 471055"/>
              <a:gd name="connsiteX4" fmla="*/ 83127 w 231108"/>
              <a:gd name="connsiteY4" fmla="*/ 332509 h 471055"/>
              <a:gd name="connsiteX5" fmla="*/ 92364 w 231108"/>
              <a:gd name="connsiteY5" fmla="*/ 360218 h 471055"/>
              <a:gd name="connsiteX6" fmla="*/ 147782 w 231108"/>
              <a:gd name="connsiteY6" fmla="*/ 397164 h 471055"/>
              <a:gd name="connsiteX7" fmla="*/ 212436 w 231108"/>
              <a:gd name="connsiteY7" fmla="*/ 406400 h 471055"/>
              <a:gd name="connsiteX8" fmla="*/ 230909 w 231108"/>
              <a:gd name="connsiteY8" fmla="*/ 434109 h 471055"/>
              <a:gd name="connsiteX9" fmla="*/ 221673 w 231108"/>
              <a:gd name="connsiteY9" fmla="*/ 461818 h 471055"/>
              <a:gd name="connsiteX10" fmla="*/ 221673 w 231108"/>
              <a:gd name="connsiteY10" fmla="*/ 471055 h 471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1108" h="471055">
                <a:moveTo>
                  <a:pt x="0" y="0"/>
                </a:moveTo>
                <a:cubicBezTo>
                  <a:pt x="3079" y="30788"/>
                  <a:pt x="-3568" y="64196"/>
                  <a:pt x="9236" y="92364"/>
                </a:cubicBezTo>
                <a:cubicBezTo>
                  <a:pt x="14489" y="103920"/>
                  <a:pt x="35620" y="94559"/>
                  <a:pt x="46182" y="101600"/>
                </a:cubicBezTo>
                <a:cubicBezTo>
                  <a:pt x="55418" y="107757"/>
                  <a:pt x="58497" y="120073"/>
                  <a:pt x="64654" y="129309"/>
                </a:cubicBezTo>
                <a:cubicBezTo>
                  <a:pt x="70812" y="197042"/>
                  <a:pt x="75023" y="264981"/>
                  <a:pt x="83127" y="332509"/>
                </a:cubicBezTo>
                <a:cubicBezTo>
                  <a:pt x="84287" y="342176"/>
                  <a:pt x="85480" y="353334"/>
                  <a:pt x="92364" y="360218"/>
                </a:cubicBezTo>
                <a:cubicBezTo>
                  <a:pt x="108063" y="375917"/>
                  <a:pt x="125804" y="394024"/>
                  <a:pt x="147782" y="397164"/>
                </a:cubicBezTo>
                <a:lnTo>
                  <a:pt x="212436" y="406400"/>
                </a:lnTo>
                <a:cubicBezTo>
                  <a:pt x="218594" y="415636"/>
                  <a:pt x="229084" y="423159"/>
                  <a:pt x="230909" y="434109"/>
                </a:cubicBezTo>
                <a:cubicBezTo>
                  <a:pt x="232510" y="443712"/>
                  <a:pt x="224034" y="452373"/>
                  <a:pt x="221673" y="461818"/>
                </a:cubicBezTo>
                <a:cubicBezTo>
                  <a:pt x="220926" y="464805"/>
                  <a:pt x="221673" y="467976"/>
                  <a:pt x="221673" y="471055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2" name="Figura a mano libera: forma 151"/>
          <p:cNvSpPr/>
          <p:nvPr/>
        </p:nvSpPr>
        <p:spPr>
          <a:xfrm>
            <a:off x="923636" y="3352800"/>
            <a:ext cx="184728" cy="424873"/>
          </a:xfrm>
          <a:custGeom>
            <a:avLst/>
            <a:gdLst>
              <a:gd name="connsiteX0" fmla="*/ 0 w 184728"/>
              <a:gd name="connsiteY0" fmla="*/ 0 h 424873"/>
              <a:gd name="connsiteX1" fmla="*/ 92364 w 184728"/>
              <a:gd name="connsiteY1" fmla="*/ 18473 h 424873"/>
              <a:gd name="connsiteX2" fmla="*/ 101600 w 184728"/>
              <a:gd name="connsiteY2" fmla="*/ 46182 h 424873"/>
              <a:gd name="connsiteX3" fmla="*/ 110837 w 184728"/>
              <a:gd name="connsiteY3" fmla="*/ 249382 h 424873"/>
              <a:gd name="connsiteX4" fmla="*/ 157019 w 184728"/>
              <a:gd name="connsiteY4" fmla="*/ 304800 h 424873"/>
              <a:gd name="connsiteX5" fmla="*/ 175491 w 184728"/>
              <a:gd name="connsiteY5" fmla="*/ 360218 h 424873"/>
              <a:gd name="connsiteX6" fmla="*/ 184728 w 184728"/>
              <a:gd name="connsiteY6" fmla="*/ 424873 h 42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728" h="424873">
                <a:moveTo>
                  <a:pt x="0" y="0"/>
                </a:moveTo>
                <a:cubicBezTo>
                  <a:pt x="30788" y="6158"/>
                  <a:pt x="63781" y="5480"/>
                  <a:pt x="92364" y="18473"/>
                </a:cubicBezTo>
                <a:cubicBezTo>
                  <a:pt x="101227" y="22502"/>
                  <a:pt x="100824" y="36477"/>
                  <a:pt x="101600" y="46182"/>
                </a:cubicBezTo>
                <a:cubicBezTo>
                  <a:pt x="107007" y="113769"/>
                  <a:pt x="102759" y="182062"/>
                  <a:pt x="110837" y="249382"/>
                </a:cubicBezTo>
                <a:cubicBezTo>
                  <a:pt x="112591" y="263997"/>
                  <a:pt x="149658" y="297440"/>
                  <a:pt x="157019" y="304800"/>
                </a:cubicBezTo>
                <a:cubicBezTo>
                  <a:pt x="163176" y="323273"/>
                  <a:pt x="172737" y="340942"/>
                  <a:pt x="175491" y="360218"/>
                </a:cubicBezTo>
                <a:lnTo>
                  <a:pt x="184728" y="424873"/>
                </a:ln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3" name="Figura a mano libera: forma 152"/>
          <p:cNvSpPr/>
          <p:nvPr/>
        </p:nvSpPr>
        <p:spPr>
          <a:xfrm>
            <a:off x="1237673" y="3362036"/>
            <a:ext cx="150842" cy="415637"/>
          </a:xfrm>
          <a:custGeom>
            <a:avLst/>
            <a:gdLst>
              <a:gd name="connsiteX0" fmla="*/ 36945 w 150842"/>
              <a:gd name="connsiteY0" fmla="*/ 0 h 415637"/>
              <a:gd name="connsiteX1" fmla="*/ 64654 w 150842"/>
              <a:gd name="connsiteY1" fmla="*/ 230909 h 415637"/>
              <a:gd name="connsiteX2" fmla="*/ 27709 w 150842"/>
              <a:gd name="connsiteY2" fmla="*/ 258619 h 415637"/>
              <a:gd name="connsiteX3" fmla="*/ 18472 w 150842"/>
              <a:gd name="connsiteY3" fmla="*/ 286328 h 415637"/>
              <a:gd name="connsiteX4" fmla="*/ 0 w 150842"/>
              <a:gd name="connsiteY4" fmla="*/ 314037 h 415637"/>
              <a:gd name="connsiteX5" fmla="*/ 120072 w 150842"/>
              <a:gd name="connsiteY5" fmla="*/ 360219 h 415637"/>
              <a:gd name="connsiteX6" fmla="*/ 147782 w 150842"/>
              <a:gd name="connsiteY6" fmla="*/ 369455 h 415637"/>
              <a:gd name="connsiteX7" fmla="*/ 147782 w 150842"/>
              <a:gd name="connsiteY7" fmla="*/ 415637 h 41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842" h="415637">
                <a:moveTo>
                  <a:pt x="36945" y="0"/>
                </a:moveTo>
                <a:cubicBezTo>
                  <a:pt x="46181" y="76970"/>
                  <a:pt x="67421" y="153437"/>
                  <a:pt x="64654" y="230909"/>
                </a:cubicBezTo>
                <a:cubicBezTo>
                  <a:pt x="64105" y="246293"/>
                  <a:pt x="37564" y="246793"/>
                  <a:pt x="27709" y="258619"/>
                </a:cubicBezTo>
                <a:cubicBezTo>
                  <a:pt x="21476" y="266098"/>
                  <a:pt x="22826" y="277620"/>
                  <a:pt x="18472" y="286328"/>
                </a:cubicBezTo>
                <a:cubicBezTo>
                  <a:pt x="13508" y="296257"/>
                  <a:pt x="6157" y="304801"/>
                  <a:pt x="0" y="314037"/>
                </a:cubicBezTo>
                <a:cubicBezTo>
                  <a:pt x="58659" y="372696"/>
                  <a:pt x="-6129" y="318155"/>
                  <a:pt x="120072" y="360219"/>
                </a:cubicBezTo>
                <a:cubicBezTo>
                  <a:pt x="129309" y="363298"/>
                  <a:pt x="143428" y="360747"/>
                  <a:pt x="147782" y="369455"/>
                </a:cubicBezTo>
                <a:cubicBezTo>
                  <a:pt x="154667" y="383224"/>
                  <a:pt x="147782" y="400243"/>
                  <a:pt x="147782" y="415637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4" name="Figura a mano libera: forma 153"/>
          <p:cNvSpPr/>
          <p:nvPr/>
        </p:nvSpPr>
        <p:spPr>
          <a:xfrm>
            <a:off x="1495843" y="3315855"/>
            <a:ext cx="194412" cy="480290"/>
          </a:xfrm>
          <a:custGeom>
            <a:avLst/>
            <a:gdLst>
              <a:gd name="connsiteX0" fmla="*/ 194412 w 194412"/>
              <a:gd name="connsiteY0" fmla="*/ 0 h 480290"/>
              <a:gd name="connsiteX1" fmla="*/ 18921 w 194412"/>
              <a:gd name="connsiteY1" fmla="*/ 203200 h 480290"/>
              <a:gd name="connsiteX2" fmla="*/ 448 w 194412"/>
              <a:gd name="connsiteY2" fmla="*/ 240145 h 480290"/>
              <a:gd name="connsiteX3" fmla="*/ 9684 w 194412"/>
              <a:gd name="connsiteY3" fmla="*/ 323272 h 480290"/>
              <a:gd name="connsiteX4" fmla="*/ 28157 w 194412"/>
              <a:gd name="connsiteY4" fmla="*/ 378690 h 480290"/>
              <a:gd name="connsiteX5" fmla="*/ 18921 w 194412"/>
              <a:gd name="connsiteY5" fmla="*/ 415636 h 480290"/>
              <a:gd name="connsiteX6" fmla="*/ 448 w 194412"/>
              <a:gd name="connsiteY6" fmla="*/ 480290 h 480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412" h="480290">
                <a:moveTo>
                  <a:pt x="194412" y="0"/>
                </a:moveTo>
                <a:cubicBezTo>
                  <a:pt x="135915" y="67733"/>
                  <a:pt x="75155" y="133577"/>
                  <a:pt x="18921" y="203200"/>
                </a:cubicBezTo>
                <a:cubicBezTo>
                  <a:pt x="10270" y="213911"/>
                  <a:pt x="1504" y="226417"/>
                  <a:pt x="448" y="240145"/>
                </a:cubicBezTo>
                <a:cubicBezTo>
                  <a:pt x="-1690" y="267942"/>
                  <a:pt x="4216" y="295934"/>
                  <a:pt x="9684" y="323272"/>
                </a:cubicBezTo>
                <a:cubicBezTo>
                  <a:pt x="13503" y="342366"/>
                  <a:pt x="28157" y="378690"/>
                  <a:pt x="28157" y="378690"/>
                </a:cubicBezTo>
                <a:cubicBezTo>
                  <a:pt x="25078" y="391005"/>
                  <a:pt x="22569" y="403477"/>
                  <a:pt x="18921" y="415636"/>
                </a:cubicBezTo>
                <a:cubicBezTo>
                  <a:pt x="-526" y="480458"/>
                  <a:pt x="448" y="450557"/>
                  <a:pt x="448" y="480290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5" name="Figura a mano libera: forma 154"/>
          <p:cNvSpPr/>
          <p:nvPr/>
        </p:nvSpPr>
        <p:spPr>
          <a:xfrm>
            <a:off x="480266" y="3491345"/>
            <a:ext cx="267879" cy="73891"/>
          </a:xfrm>
          <a:custGeom>
            <a:avLst/>
            <a:gdLst>
              <a:gd name="connsiteX0" fmla="*/ 267879 w 267879"/>
              <a:gd name="connsiteY0" fmla="*/ 64655 h 73891"/>
              <a:gd name="connsiteX1" fmla="*/ 184752 w 267879"/>
              <a:gd name="connsiteY1" fmla="*/ 73891 h 73891"/>
              <a:gd name="connsiteX2" fmla="*/ 120098 w 267879"/>
              <a:gd name="connsiteY2" fmla="*/ 55419 h 73891"/>
              <a:gd name="connsiteX3" fmla="*/ 9261 w 267879"/>
              <a:gd name="connsiteY3" fmla="*/ 36946 h 73891"/>
              <a:gd name="connsiteX4" fmla="*/ 25 w 267879"/>
              <a:gd name="connsiteY4" fmla="*/ 0 h 7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879" h="73891">
                <a:moveTo>
                  <a:pt x="267879" y="64655"/>
                </a:moveTo>
                <a:cubicBezTo>
                  <a:pt x="240170" y="67734"/>
                  <a:pt x="212632" y="73891"/>
                  <a:pt x="184752" y="73891"/>
                </a:cubicBezTo>
                <a:cubicBezTo>
                  <a:pt x="161798" y="73891"/>
                  <a:pt x="141875" y="59774"/>
                  <a:pt x="120098" y="55419"/>
                </a:cubicBezTo>
                <a:cubicBezTo>
                  <a:pt x="83370" y="48073"/>
                  <a:pt x="46207" y="43104"/>
                  <a:pt x="9261" y="36946"/>
                </a:cubicBezTo>
                <a:cubicBezTo>
                  <a:pt x="-949" y="6316"/>
                  <a:pt x="25" y="18973"/>
                  <a:pt x="25" y="0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6" name="Figura a mano libera: forma 155"/>
          <p:cNvSpPr/>
          <p:nvPr/>
        </p:nvSpPr>
        <p:spPr>
          <a:xfrm>
            <a:off x="1043709" y="3250278"/>
            <a:ext cx="175491" cy="231831"/>
          </a:xfrm>
          <a:custGeom>
            <a:avLst/>
            <a:gdLst>
              <a:gd name="connsiteX0" fmla="*/ 0 w 175491"/>
              <a:gd name="connsiteY0" fmla="*/ 231831 h 231831"/>
              <a:gd name="connsiteX1" fmla="*/ 55418 w 175491"/>
              <a:gd name="connsiteY1" fmla="*/ 194886 h 231831"/>
              <a:gd name="connsiteX2" fmla="*/ 92364 w 175491"/>
              <a:gd name="connsiteY2" fmla="*/ 130231 h 231831"/>
              <a:gd name="connsiteX3" fmla="*/ 101600 w 175491"/>
              <a:gd name="connsiteY3" fmla="*/ 93286 h 231831"/>
              <a:gd name="connsiteX4" fmla="*/ 138546 w 175491"/>
              <a:gd name="connsiteY4" fmla="*/ 28631 h 231831"/>
              <a:gd name="connsiteX5" fmla="*/ 175491 w 175491"/>
              <a:gd name="connsiteY5" fmla="*/ 922 h 231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491" h="231831">
                <a:moveTo>
                  <a:pt x="0" y="231831"/>
                </a:moveTo>
                <a:cubicBezTo>
                  <a:pt x="18473" y="219516"/>
                  <a:pt x="38710" y="209506"/>
                  <a:pt x="55418" y="194886"/>
                </a:cubicBezTo>
                <a:cubicBezTo>
                  <a:pt x="67023" y="184731"/>
                  <a:pt x="86919" y="141122"/>
                  <a:pt x="92364" y="130231"/>
                </a:cubicBezTo>
                <a:cubicBezTo>
                  <a:pt x="95443" y="117916"/>
                  <a:pt x="97143" y="105172"/>
                  <a:pt x="101600" y="93286"/>
                </a:cubicBezTo>
                <a:cubicBezTo>
                  <a:pt x="111645" y="66500"/>
                  <a:pt x="123233" y="51601"/>
                  <a:pt x="138546" y="28631"/>
                </a:cubicBezTo>
                <a:cubicBezTo>
                  <a:pt x="150703" y="-7840"/>
                  <a:pt x="138046" y="922"/>
                  <a:pt x="175491" y="922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7" name="Figura a mano libera: forma 156"/>
          <p:cNvSpPr/>
          <p:nvPr/>
        </p:nvSpPr>
        <p:spPr>
          <a:xfrm>
            <a:off x="1311564" y="3241964"/>
            <a:ext cx="277094" cy="166254"/>
          </a:xfrm>
          <a:custGeom>
            <a:avLst/>
            <a:gdLst>
              <a:gd name="connsiteX0" fmla="*/ 0 w 277094"/>
              <a:gd name="connsiteY0" fmla="*/ 166254 h 166254"/>
              <a:gd name="connsiteX1" fmla="*/ 175491 w 277094"/>
              <a:gd name="connsiteY1" fmla="*/ 138545 h 166254"/>
              <a:gd name="connsiteX2" fmla="*/ 230909 w 277094"/>
              <a:gd name="connsiteY2" fmla="*/ 101600 h 166254"/>
              <a:gd name="connsiteX3" fmla="*/ 258618 w 277094"/>
              <a:gd name="connsiteY3" fmla="*/ 83127 h 166254"/>
              <a:gd name="connsiteX4" fmla="*/ 277091 w 277094"/>
              <a:gd name="connsiteY4" fmla="*/ 0 h 16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094" h="166254">
                <a:moveTo>
                  <a:pt x="0" y="166254"/>
                </a:moveTo>
                <a:cubicBezTo>
                  <a:pt x="58497" y="157018"/>
                  <a:pt x="118463" y="154513"/>
                  <a:pt x="175491" y="138545"/>
                </a:cubicBezTo>
                <a:cubicBezTo>
                  <a:pt x="196870" y="132559"/>
                  <a:pt x="212436" y="113915"/>
                  <a:pt x="230909" y="101600"/>
                </a:cubicBezTo>
                <a:lnTo>
                  <a:pt x="258618" y="83127"/>
                </a:lnTo>
                <a:cubicBezTo>
                  <a:pt x="277838" y="6249"/>
                  <a:pt x="277091" y="34624"/>
                  <a:pt x="277091" y="0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8" name="Figura a mano libera: forma 157"/>
          <p:cNvSpPr/>
          <p:nvPr/>
        </p:nvSpPr>
        <p:spPr>
          <a:xfrm>
            <a:off x="1533236" y="3592945"/>
            <a:ext cx="397164" cy="55419"/>
          </a:xfrm>
          <a:custGeom>
            <a:avLst/>
            <a:gdLst>
              <a:gd name="connsiteX0" fmla="*/ 0 w 397164"/>
              <a:gd name="connsiteY0" fmla="*/ 55419 h 55419"/>
              <a:gd name="connsiteX1" fmla="*/ 83128 w 397164"/>
              <a:gd name="connsiteY1" fmla="*/ 27710 h 55419"/>
              <a:gd name="connsiteX2" fmla="*/ 120073 w 397164"/>
              <a:gd name="connsiteY2" fmla="*/ 18473 h 55419"/>
              <a:gd name="connsiteX3" fmla="*/ 397164 w 397164"/>
              <a:gd name="connsiteY3" fmla="*/ 0 h 55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164" h="55419">
                <a:moveTo>
                  <a:pt x="0" y="55419"/>
                </a:moveTo>
                <a:cubicBezTo>
                  <a:pt x="27709" y="46183"/>
                  <a:pt x="55211" y="36300"/>
                  <a:pt x="83128" y="27710"/>
                </a:cubicBezTo>
                <a:cubicBezTo>
                  <a:pt x="95261" y="23977"/>
                  <a:pt x="107402" y="19241"/>
                  <a:pt x="120073" y="18473"/>
                </a:cubicBezTo>
                <a:cubicBezTo>
                  <a:pt x="399849" y="1517"/>
                  <a:pt x="324391" y="72781"/>
                  <a:pt x="397164" y="0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9" name="CasellaDiTesto 158"/>
          <p:cNvSpPr txBox="1"/>
          <p:nvPr/>
        </p:nvSpPr>
        <p:spPr>
          <a:xfrm>
            <a:off x="102610" y="2798801"/>
            <a:ext cx="1602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>
                <a:solidFill>
                  <a:srgbClr val="FF0000"/>
                </a:solidFill>
                <a:latin typeface="Calibri" pitchFamily="34" charset="0"/>
              </a:rPr>
              <a:t>Radiation</a:t>
            </a:r>
            <a:r>
              <a:rPr lang="it-IT" b="1" i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b="1" i="1" dirty="0" err="1">
                <a:solidFill>
                  <a:srgbClr val="FF0000"/>
                </a:solidFill>
                <a:latin typeface="Calibri" pitchFamily="34" charset="0"/>
              </a:rPr>
              <a:t>damage</a:t>
            </a:r>
            <a:endParaRPr lang="it-IT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161" name="Connettore 2 160"/>
          <p:cNvCxnSpPr/>
          <p:nvPr/>
        </p:nvCxnSpPr>
        <p:spPr>
          <a:xfrm flipV="1">
            <a:off x="4487747" y="5663122"/>
            <a:ext cx="1268142" cy="771634"/>
          </a:xfrm>
          <a:prstGeom prst="straightConnector1">
            <a:avLst/>
          </a:prstGeom>
          <a:ln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Connettore 2 162"/>
          <p:cNvCxnSpPr/>
          <p:nvPr/>
        </p:nvCxnSpPr>
        <p:spPr>
          <a:xfrm flipV="1">
            <a:off x="4719989" y="5811222"/>
            <a:ext cx="1268142" cy="771634"/>
          </a:xfrm>
          <a:prstGeom prst="straightConnector1">
            <a:avLst/>
          </a:prstGeom>
          <a:ln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Connettore 2 163"/>
          <p:cNvCxnSpPr/>
          <p:nvPr/>
        </p:nvCxnSpPr>
        <p:spPr>
          <a:xfrm flipV="1">
            <a:off x="4962204" y="5956585"/>
            <a:ext cx="1268142" cy="771634"/>
          </a:xfrm>
          <a:prstGeom prst="straightConnector1">
            <a:avLst/>
          </a:prstGeom>
          <a:ln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Connettore 2 167"/>
          <p:cNvCxnSpPr/>
          <p:nvPr/>
        </p:nvCxnSpPr>
        <p:spPr>
          <a:xfrm flipV="1">
            <a:off x="4496340" y="5297123"/>
            <a:ext cx="1268142" cy="771634"/>
          </a:xfrm>
          <a:prstGeom prst="straightConnector1">
            <a:avLst/>
          </a:prstGeom>
          <a:ln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Connettore 2 168"/>
          <p:cNvCxnSpPr/>
          <p:nvPr/>
        </p:nvCxnSpPr>
        <p:spPr>
          <a:xfrm flipV="1">
            <a:off x="4747911" y="5449523"/>
            <a:ext cx="1268142" cy="771634"/>
          </a:xfrm>
          <a:prstGeom prst="straightConnector1">
            <a:avLst/>
          </a:prstGeom>
          <a:ln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Connettore 2 169"/>
          <p:cNvCxnSpPr/>
          <p:nvPr/>
        </p:nvCxnSpPr>
        <p:spPr>
          <a:xfrm flipV="1">
            <a:off x="4962204" y="5594886"/>
            <a:ext cx="1268142" cy="771634"/>
          </a:xfrm>
          <a:prstGeom prst="straightConnector1">
            <a:avLst/>
          </a:prstGeom>
          <a:ln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CasellaDiTesto 170"/>
          <p:cNvSpPr txBox="1"/>
          <p:nvPr/>
        </p:nvSpPr>
        <p:spPr>
          <a:xfrm>
            <a:off x="3797680" y="5240486"/>
            <a:ext cx="2169416" cy="707886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FF0000"/>
                </a:solidFill>
              </a:rPr>
              <a:t>LASER</a:t>
            </a:r>
          </a:p>
        </p:txBody>
      </p:sp>
      <p:sp>
        <p:nvSpPr>
          <p:cNvPr id="174" name="Rettangolo 173"/>
          <p:cNvSpPr/>
          <p:nvPr/>
        </p:nvSpPr>
        <p:spPr>
          <a:xfrm>
            <a:off x="6870065" y="3796145"/>
            <a:ext cx="19859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this task materials will be tested under severe conditions such as high strains or energy density deposition, as well as irradiate them with protons, ions and laser beam. 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28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r>
              <a:rPr lang="en-GB" dirty="0"/>
              <a:t>Task 17.3: Dynamic testing and online monitoring</a:t>
            </a:r>
            <a:endParaRPr lang="it-IT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solidFill>
                  <a:srgbClr val="0070C0"/>
                </a:solidFill>
              </a:rPr>
              <a:t>Mechanical testing in quasi-static and dynamic conditions, </a:t>
            </a:r>
            <a:r>
              <a:rPr lang="en-GB" sz="1800" b="1" dirty="0" smtClean="0">
                <a:solidFill>
                  <a:srgbClr val="0070C0"/>
                </a:solidFill>
              </a:rPr>
              <a:t/>
            </a:r>
            <a:br>
              <a:rPr lang="en-GB" sz="1800" b="1" dirty="0" smtClean="0">
                <a:solidFill>
                  <a:srgbClr val="0070C0"/>
                </a:solidFill>
              </a:rPr>
            </a:br>
            <a:r>
              <a:rPr lang="en-GB" sz="1800" b="1" dirty="0" smtClean="0">
                <a:solidFill>
                  <a:srgbClr val="0070C0"/>
                </a:solidFill>
              </a:rPr>
              <a:t>at </a:t>
            </a:r>
            <a:r>
              <a:rPr lang="en-GB" sz="1800" b="1" dirty="0">
                <a:solidFill>
                  <a:srgbClr val="0070C0"/>
                </a:solidFill>
              </a:rPr>
              <a:t>various temperatures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3534" t="11323" r="13795" b="11217"/>
          <a:stretch/>
        </p:blipFill>
        <p:spPr bwMode="auto">
          <a:xfrm>
            <a:off x="107504" y="1916833"/>
            <a:ext cx="4910876" cy="299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1" t="3266" r="-544" b="745"/>
          <a:stretch/>
        </p:blipFill>
        <p:spPr bwMode="auto">
          <a:xfrm>
            <a:off x="5170034" y="1916832"/>
            <a:ext cx="2808337" cy="4775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 descr="Ir_19_20150608_160554.gif"/>
          <p:cNvPicPr>
            <a:picLocks noChangeAspect="1"/>
          </p:cNvPicPr>
          <p:nvPr/>
        </p:nvPicPr>
        <p:blipFill>
          <a:blip r:embed="rId4" cstate="print">
            <a:lum bright="20000" contrast="20000"/>
          </a:blip>
          <a:stretch>
            <a:fillRect/>
          </a:stretch>
        </p:blipFill>
        <p:spPr>
          <a:xfrm rot="5400000">
            <a:off x="6122182" y="3773023"/>
            <a:ext cx="4775822" cy="106344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72" y="4985652"/>
            <a:ext cx="4796008" cy="119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7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17.3: Dynamic testing and online monitoring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/>
          <a:srcRect l="14041" t="25152" r="20809" b="6410"/>
          <a:stretch/>
        </p:blipFill>
        <p:spPr>
          <a:xfrm>
            <a:off x="715818" y="2047683"/>
            <a:ext cx="7236691" cy="4117621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350989" y="6084585"/>
            <a:ext cx="75414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Lili Hu, Phillip Miller, </a:t>
            </a:r>
            <a:r>
              <a:rPr lang="en-US" sz="1600" i="1" dirty="0" err="1">
                <a:solidFill>
                  <a:schemeClr val="bg1">
                    <a:lumMod val="50000"/>
                  </a:schemeClr>
                </a:solidFill>
              </a:rPr>
              <a:t>Junlan</a:t>
            </a: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 Wang (2009) </a:t>
            </a:r>
          </a:p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High strain-rate spallation and fracture of tungsten by laser-induced stress waves</a:t>
            </a:r>
            <a:endParaRPr lang="it-IT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</a:rPr>
              <a:t>Tests under very high power </a:t>
            </a:r>
            <a:r>
              <a:rPr lang="en-US" sz="1800" b="1" dirty="0" smtClean="0">
                <a:solidFill>
                  <a:srgbClr val="0070C0"/>
                </a:solidFill>
              </a:rPr>
              <a:t>p</a:t>
            </a:r>
            <a:r>
              <a:rPr lang="en-US" sz="1800" b="1" baseline="30000" dirty="0" smtClean="0">
                <a:solidFill>
                  <a:srgbClr val="0070C0"/>
                </a:solidFill>
              </a:rPr>
              <a:t>+</a:t>
            </a:r>
            <a:r>
              <a:rPr lang="en-US" sz="1800" b="1" dirty="0" smtClean="0">
                <a:solidFill>
                  <a:srgbClr val="0070C0"/>
                </a:solidFill>
              </a:rPr>
              <a:t> and laser beams (GSI, ELI-NP) </a:t>
            </a:r>
            <a:endParaRPr lang="en-US" sz="18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p</a:t>
            </a:r>
            <a:r>
              <a:rPr lang="en-US" sz="1600" baseline="30000" dirty="0" smtClean="0">
                <a:solidFill>
                  <a:srgbClr val="0070C0"/>
                </a:solidFill>
              </a:rPr>
              <a:t>+</a:t>
            </a:r>
            <a:r>
              <a:rPr lang="en-US" sz="1600" dirty="0" smtClean="0">
                <a:solidFill>
                  <a:srgbClr val="0070C0"/>
                </a:solidFill>
              </a:rPr>
              <a:t> from </a:t>
            </a:r>
            <a:r>
              <a:rPr lang="en-US" sz="1600" b="1" dirty="0" err="1" smtClean="0">
                <a:solidFill>
                  <a:srgbClr val="0070C0"/>
                </a:solidFill>
              </a:rPr>
              <a:t>HiRadMat</a:t>
            </a:r>
            <a:r>
              <a:rPr lang="en-US" sz="1600" dirty="0" smtClean="0">
                <a:solidFill>
                  <a:srgbClr val="0070C0"/>
                </a:solidFill>
              </a:rPr>
              <a:t>, CERN and ELI-NP 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rgbClr val="0070C0"/>
                </a:solidFill>
              </a:rPr>
              <a:t>Explore VH intensity (</a:t>
            </a:r>
            <a:r>
              <a:rPr lang="en-GB" sz="1600" b="1" dirty="0" smtClean="0">
                <a:solidFill>
                  <a:srgbClr val="0070C0"/>
                </a:solidFill>
              </a:rPr>
              <a:t>Phelix</a:t>
            </a:r>
            <a:r>
              <a:rPr lang="en-GB" sz="1600" dirty="0" smtClean="0">
                <a:solidFill>
                  <a:srgbClr val="0070C0"/>
                </a:solidFill>
              </a:rPr>
              <a:t>, GSI), </a:t>
            </a:r>
            <a:r>
              <a:rPr lang="en-GB" sz="1600" dirty="0" smtClean="0">
                <a:solidFill>
                  <a:srgbClr val="0070C0"/>
                </a:solidFill>
              </a:rPr>
              <a:t>multi PW </a:t>
            </a:r>
            <a:r>
              <a:rPr lang="en-GB" sz="1600" b="1" dirty="0" smtClean="0">
                <a:solidFill>
                  <a:srgbClr val="0070C0"/>
                </a:solidFill>
              </a:rPr>
              <a:t>laser facility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>
                <a:solidFill>
                  <a:srgbClr val="0070C0"/>
                </a:solidFill>
              </a:rPr>
              <a:t>(</a:t>
            </a:r>
            <a:r>
              <a:rPr lang="en-GB" sz="1600" b="1" dirty="0" smtClean="0">
                <a:solidFill>
                  <a:srgbClr val="0070C0"/>
                </a:solidFill>
              </a:rPr>
              <a:t>ELI-NP</a:t>
            </a:r>
            <a:r>
              <a:rPr lang="en-GB" sz="1600" dirty="0" smtClean="0">
                <a:solidFill>
                  <a:srgbClr val="0070C0"/>
                </a:solidFill>
              </a:rPr>
              <a:t>) </a:t>
            </a:r>
            <a:endParaRPr lang="en-GB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68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</a:t>
            </a:r>
            <a:r>
              <a:rPr lang="en-GB" dirty="0" smtClean="0"/>
              <a:t>17.4</a:t>
            </a:r>
            <a:r>
              <a:rPr lang="en-GB" dirty="0"/>
              <a:t>: Simulation of irradiation effects and mitigation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b="1" dirty="0" smtClean="0"/>
              <a:t>Coordinator: A. Lechner, CERN</a:t>
            </a:r>
          </a:p>
          <a:p>
            <a:pPr marL="0"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b="1" dirty="0" smtClean="0"/>
              <a:t>Participants: </a:t>
            </a:r>
            <a:r>
              <a:rPr lang="en-GB" b="1" dirty="0"/>
              <a:t>CERN, </a:t>
            </a:r>
            <a:r>
              <a:rPr lang="en-GB" b="1" dirty="0" smtClean="0"/>
              <a:t>GSI</a:t>
            </a:r>
            <a:r>
              <a:rPr lang="en-GB" b="1" dirty="0"/>
              <a:t>, </a:t>
            </a:r>
            <a:r>
              <a:rPr lang="en-GB" b="1" dirty="0" smtClean="0"/>
              <a:t>POLIMI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 smtClean="0"/>
              <a:t>Investigation and simulations of material damage induced by irradiation with protons and ions at various energies and doses</a:t>
            </a:r>
            <a:endParaRPr lang="en-GB" dirty="0"/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 smtClean="0"/>
              <a:t>Quantify Displacement per atom (DPA), gas production, nuclear transmutations for equipment in complex accelerator environments and provide </a:t>
            </a:r>
            <a:r>
              <a:rPr lang="en-GB" dirty="0"/>
              <a:t>a relationship with </a:t>
            </a:r>
            <a:r>
              <a:rPr lang="en-GB" dirty="0" smtClean="0"/>
              <a:t>radiation experiments at lower energies and/or different particle species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 smtClean="0"/>
              <a:t>Ideally, relate </a:t>
            </a:r>
            <a:r>
              <a:rPr lang="en-GB" dirty="0"/>
              <a:t>radiation damage quantities </a:t>
            </a:r>
            <a:r>
              <a:rPr lang="en-GB" dirty="0" smtClean="0"/>
              <a:t>(e.g. </a:t>
            </a:r>
            <a:r>
              <a:rPr lang="en-GB" dirty="0"/>
              <a:t>DPA) with </a:t>
            </a:r>
            <a:r>
              <a:rPr lang="en-GB" dirty="0" smtClean="0"/>
              <a:t>change </a:t>
            </a:r>
            <a:r>
              <a:rPr lang="en-GB" dirty="0"/>
              <a:t>of relevant macroscopic material </a:t>
            </a:r>
            <a:r>
              <a:rPr lang="en-GB" dirty="0" smtClean="0"/>
              <a:t>properties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 smtClean="0"/>
              <a:t>Open to co-operation with other international collaborations such </a:t>
            </a:r>
            <a:r>
              <a:rPr lang="en-GB" dirty="0"/>
              <a:t>as </a:t>
            </a:r>
            <a:r>
              <a:rPr lang="en-GB" dirty="0" err="1"/>
              <a:t>RaDIATE</a:t>
            </a:r>
            <a:r>
              <a:rPr lang="en-GB" dirty="0"/>
              <a:t> </a:t>
            </a:r>
            <a:r>
              <a:rPr lang="en-GB" dirty="0" smtClean="0"/>
              <a:t>– (Radiation </a:t>
            </a:r>
            <a:r>
              <a:rPr lang="en-GB" dirty="0"/>
              <a:t>Damage In Accelerator Target Environment</a:t>
            </a:r>
            <a:r>
              <a:rPr lang="en-GB" dirty="0" smtClean="0"/>
              <a:t>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28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 17.5</a:t>
            </a:r>
            <a:r>
              <a:rPr lang="en-GB" dirty="0"/>
              <a:t>: Broader accelerator and societal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b="1" dirty="0" smtClean="0"/>
              <a:t>Coordinator: M. </a:t>
            </a:r>
            <a:r>
              <a:rPr lang="en-GB" b="1" dirty="0" err="1" smtClean="0"/>
              <a:t>Tomut</a:t>
            </a:r>
            <a:r>
              <a:rPr lang="en-GB" b="1" dirty="0" smtClean="0"/>
              <a:t>, GSI</a:t>
            </a:r>
          </a:p>
          <a:p>
            <a:pPr marL="0"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b="1" dirty="0" smtClean="0"/>
              <a:t>Participants: </a:t>
            </a:r>
            <a:r>
              <a:rPr lang="en-GB" b="1" dirty="0"/>
              <a:t>CERN, </a:t>
            </a:r>
            <a:r>
              <a:rPr lang="en-GB" b="1" dirty="0" smtClean="0"/>
              <a:t>GSI</a:t>
            </a:r>
            <a:r>
              <a:rPr lang="en-GB" b="1" dirty="0"/>
              <a:t>, </a:t>
            </a:r>
            <a:r>
              <a:rPr lang="en-GB" b="1" dirty="0" smtClean="0"/>
              <a:t>NIMP, </a:t>
            </a:r>
            <a:r>
              <a:rPr lang="en-GB" dirty="0"/>
              <a:t>(plus </a:t>
            </a:r>
            <a:r>
              <a:rPr lang="en-GB" b="1" dirty="0" err="1"/>
              <a:t>Brevetti</a:t>
            </a:r>
            <a:r>
              <a:rPr lang="en-GB" b="1" dirty="0"/>
              <a:t> Bizz, RHP-Technology </a:t>
            </a:r>
            <a:r>
              <a:rPr lang="en-GB" dirty="0"/>
              <a:t>through WP14)</a:t>
            </a:r>
            <a:endParaRPr lang="en-GB" b="1" dirty="0" smtClean="0"/>
          </a:p>
          <a:p>
            <a:pPr marL="0" lvl="0" indent="0">
              <a:lnSpc>
                <a:spcPct val="107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dirty="0"/>
              <a:t>R&amp;D towards broader applications of new  materials for high-power accelerators, space, society (energy, medicine, computing</a:t>
            </a:r>
            <a:r>
              <a:rPr lang="en-GB" dirty="0" smtClean="0"/>
              <a:t>)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 smtClean="0"/>
              <a:t>Exploit irradiation-induced </a:t>
            </a:r>
            <a:r>
              <a:rPr lang="en-GB" dirty="0"/>
              <a:t>defect </a:t>
            </a:r>
            <a:r>
              <a:rPr lang="en-GB" dirty="0" smtClean="0"/>
              <a:t>centres </a:t>
            </a:r>
            <a:r>
              <a:rPr lang="en-GB" dirty="0"/>
              <a:t>in diamond for luminescent screens, medical imaging and quantum </a:t>
            </a:r>
            <a:r>
              <a:rPr lang="en-GB" dirty="0" smtClean="0"/>
              <a:t>computing</a:t>
            </a:r>
            <a:endParaRPr lang="en-GB" dirty="0"/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 smtClean="0"/>
              <a:t>Optimize materials compositions </a:t>
            </a:r>
            <a:r>
              <a:rPr lang="en-GB" dirty="0"/>
              <a:t>for high power targets, beam catchers, beam windows.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/>
              <a:t>Explore </a:t>
            </a:r>
            <a:r>
              <a:rPr lang="en-GB" dirty="0" smtClean="0"/>
              <a:t>use </a:t>
            </a:r>
            <a:r>
              <a:rPr lang="en-GB" dirty="0"/>
              <a:t>of intense ion pulses for  materials </a:t>
            </a:r>
            <a:r>
              <a:rPr lang="en-GB" dirty="0" smtClean="0"/>
              <a:t>processing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/>
              <a:t>Explore synergies </a:t>
            </a:r>
            <a:r>
              <a:rPr lang="en-GB" dirty="0" smtClean="0"/>
              <a:t>and applications </a:t>
            </a:r>
            <a:r>
              <a:rPr lang="en-GB" dirty="0"/>
              <a:t>for energy, medicine, biotechnology, </a:t>
            </a:r>
            <a:r>
              <a:rPr lang="en-GB" dirty="0" smtClean="0"/>
              <a:t>aerospace </a:t>
            </a:r>
            <a:r>
              <a:rPr lang="en-GB" dirty="0"/>
              <a:t>and </a:t>
            </a:r>
            <a:r>
              <a:rPr lang="en-GB" dirty="0" smtClean="0"/>
              <a:t>advanced technologies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23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2429" y="2132856"/>
            <a:ext cx="5712000" cy="42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47799" y="4851967"/>
            <a:ext cx="28103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</a:rPr>
              <a:t>1</a:t>
            </a:r>
            <a:r>
              <a:rPr lang="de-DE" sz="2400" b="1" dirty="0" smtClean="0">
                <a:solidFill>
                  <a:schemeClr val="bg1"/>
                </a:solidFill>
              </a:rPr>
              <a:t> x 10 </a:t>
            </a:r>
            <a:r>
              <a:rPr lang="de-DE" sz="2400" b="1" baseline="30000" dirty="0" smtClean="0">
                <a:solidFill>
                  <a:schemeClr val="bg1"/>
                </a:solidFill>
              </a:rPr>
              <a:t>10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sz="2400" b="1" dirty="0" smtClean="0">
                <a:solidFill>
                  <a:schemeClr val="bg1"/>
                </a:solidFill>
              </a:rPr>
              <a:t>1 </a:t>
            </a:r>
            <a:r>
              <a:rPr lang="de-DE" sz="2400" b="1" dirty="0" err="1" smtClean="0">
                <a:solidFill>
                  <a:schemeClr val="bg1"/>
                </a:solidFill>
              </a:rPr>
              <a:t>GeV</a:t>
            </a:r>
            <a:r>
              <a:rPr lang="de-DE" sz="2400" b="1" dirty="0" smtClean="0">
                <a:solidFill>
                  <a:schemeClr val="bg1"/>
                </a:solidFill>
              </a:rPr>
              <a:t> Bi </a:t>
            </a:r>
            <a:r>
              <a:rPr lang="de-DE" sz="2400" b="1" dirty="0" err="1" smtClean="0">
                <a:solidFill>
                  <a:schemeClr val="bg1"/>
                </a:solidFill>
              </a:rPr>
              <a:t>ions</a:t>
            </a:r>
            <a:r>
              <a:rPr lang="de-DE" sz="2400" b="1" dirty="0" smtClean="0">
                <a:solidFill>
                  <a:schemeClr val="bg1"/>
                </a:solidFill>
              </a:rPr>
              <a:t>/cm</a:t>
            </a:r>
            <a:r>
              <a:rPr lang="de-DE" sz="2400" b="1" baseline="30000" dirty="0" smtClean="0">
                <a:solidFill>
                  <a:schemeClr val="bg1"/>
                </a:solidFill>
              </a:rPr>
              <a:t>2</a:t>
            </a:r>
            <a:endParaRPr lang="en-US" sz="2400" b="1" baseline="30000" dirty="0">
              <a:solidFill>
                <a:schemeClr val="bg1"/>
              </a:solidFill>
            </a:endParaRPr>
          </a:p>
        </p:txBody>
      </p:sp>
      <p:sp>
        <p:nvSpPr>
          <p:cNvPr id="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Task 17.5: Broader accelerator and societal applications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Evolution of ion induced luminescence in Cu-CD composites with dose 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6850451" y="3288449"/>
            <a:ext cx="2333171" cy="1868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GB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Beam-induced luminescence in </a:t>
            </a:r>
            <a:r>
              <a:rPr lang="en-GB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CuCD</a:t>
            </a:r>
            <a:r>
              <a:rPr lang="en-GB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spcAft>
                <a:spcPts val="0"/>
              </a:spcAft>
            </a:pPr>
            <a:r>
              <a:rPr lang="en-GB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withstands beam intensities </a:t>
            </a:r>
          </a:p>
          <a:p>
            <a:pPr algn="l" fontAlgn="auto">
              <a:spcAft>
                <a:spcPts val="0"/>
              </a:spcAft>
            </a:pPr>
            <a:r>
              <a:rPr lang="en-GB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orders of magnitude higher than traditional </a:t>
            </a:r>
          </a:p>
          <a:p>
            <a:pPr algn="l" fontAlgn="auto">
              <a:spcAft>
                <a:spcPts val="0"/>
              </a:spcAft>
            </a:pPr>
            <a:r>
              <a:rPr lang="en-GB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Chromox</a:t>
            </a:r>
            <a:endParaRPr lang="en-GB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spcAft>
                <a:spcPts val="0"/>
              </a:spcAft>
            </a:pPr>
            <a:endParaRPr lang="de-DE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spcAft>
                <a:spcPts val="0"/>
              </a:spcAft>
            </a:pPr>
            <a:endParaRPr lang="de-DE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auto">
              <a:spcAft>
                <a:spcPts val="0"/>
              </a:spcAft>
            </a:pPr>
            <a:r>
              <a:rPr lang="de-DE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own Arrow 1"/>
          <p:cNvSpPr/>
          <p:nvPr/>
        </p:nvSpPr>
        <p:spPr>
          <a:xfrm rot="4654792">
            <a:off x="5259852" y="2198178"/>
            <a:ext cx="184214" cy="2588999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8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913924"/>
            <a:ext cx="4038808" cy="3675316"/>
          </a:xfrm>
          <a:prstGeom prst="rect">
            <a:avLst/>
          </a:prstGeom>
        </p:spPr>
      </p:pic>
      <p:pic>
        <p:nvPicPr>
          <p:cNvPr id="8" name="Picture 2" descr="image of FIG. 2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247" y="1609548"/>
            <a:ext cx="3552217" cy="282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69431" y="3971324"/>
            <a:ext cx="846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 panose="020B0503020102020204"/>
              </a:rPr>
              <a:t>10</a:t>
            </a:r>
            <a:r>
              <a:rPr kumimoji="0" lang="en-US" sz="1400" b="1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 panose="020B0503020102020204"/>
              </a:rPr>
              <a:t>13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 panose="020B0503020102020204"/>
              </a:rPr>
              <a:t> cm</a:t>
            </a:r>
            <a:r>
              <a:rPr kumimoji="0" lang="en-US" sz="1400" b="1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 panose="020B0503020102020204"/>
              </a:rPr>
              <a:t>-2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17.5: Broader accelerator and societal applications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0070C0"/>
                </a:solidFill>
              </a:rPr>
              <a:t>Nitrogen-Vacancy </a:t>
            </a:r>
            <a:r>
              <a:rPr lang="en-US" sz="1800" b="1" dirty="0">
                <a:solidFill>
                  <a:srgbClr val="0070C0"/>
                </a:solidFill>
              </a:rPr>
              <a:t>formation by electronic excitation from passage of ions through </a:t>
            </a:r>
            <a:r>
              <a:rPr lang="en-US" sz="1800" b="1" dirty="0" smtClean="0">
                <a:solidFill>
                  <a:srgbClr val="0070C0"/>
                </a:solidFill>
              </a:rPr>
              <a:t>diamond?</a:t>
            </a:r>
            <a:endParaRPr lang="en-US" sz="1800" b="1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5496" y="5643245"/>
            <a:ext cx="469985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Swift heavy ions, 5 MeV/u Uranium-ions, 5x10</a:t>
            </a:r>
            <a:r>
              <a:rPr kumimoji="0" lang="en-US" sz="1400" b="0" i="0" u="none" strike="noStrike" kern="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11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 cm</a:t>
            </a:r>
            <a:r>
              <a:rPr kumimoji="0" lang="en-US" sz="1400" b="0" i="0" u="none" strike="noStrike" kern="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-2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Electronic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stopping power: ~50 keV/nm (Bragg peak)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delta-electrons up to ~10 keV</a:t>
            </a:r>
          </a:p>
          <a:p>
            <a:pPr marR="0" lvl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J. Schwartz, et al., J. Appl. Phys., 2014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072783"/>
              </p:ext>
            </p:extLst>
          </p:nvPr>
        </p:nvGraphicFramePr>
        <p:xfrm>
          <a:off x="5196247" y="4466416"/>
          <a:ext cx="3552217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4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8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2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51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1111"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Nitrogen implant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heavy 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e</a:t>
                      </a:r>
                      <a:r>
                        <a:rPr lang="en-US" sz="1400" b="0" baseline="30000" dirty="0">
                          <a:latin typeface="Franklin Gothic Book" panose="020B0503020102020204" pitchFamily="34" charset="0"/>
                        </a:rPr>
                        <a:t>-</a:t>
                      </a:r>
                      <a:r>
                        <a:rPr lang="en-US" sz="1400" b="0" baseline="0" dirty="0"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See NVs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24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24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24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Franklin Gothic Book" panose="020B0503020102020204" pitchFamily="34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Franklin Gothic Book" panose="020B0503020102020204" pitchFamily="34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Franklin Gothic Book" panose="020B0503020102020204" pitchFamily="34" charset="0"/>
                        </a:rPr>
                        <a:t>Yes 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24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Yes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24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Franklin Gothic Book" panose="020B0503020102020204" pitchFamily="34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Franklin Gothic Book" panose="020B0503020102020204" pitchFamily="34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Franklin Gothic Book" panose="020B0503020102020204" pitchFamily="34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Franklin Gothic Book" panose="020B0503020102020204" pitchFamily="34" charset="0"/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24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764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17.5: Broader accelerator and societal applications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0C0"/>
                </a:solidFill>
              </a:rPr>
              <a:t>In situ analysis of radiation damage effects 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28" y="4432266"/>
            <a:ext cx="6191375" cy="212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3743" name="Text Box 31"/>
          <p:cNvSpPr txBox="1">
            <a:spLocks noChangeArrowheads="1"/>
          </p:cNvSpPr>
          <p:nvPr/>
        </p:nvSpPr>
        <p:spPr bwMode="auto">
          <a:xfrm>
            <a:off x="107505" y="3888689"/>
            <a:ext cx="3310736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200" b="1" dirty="0">
                <a:solidFill>
                  <a:srgbClr val="0000CC"/>
                </a:solidFill>
              </a:rPr>
              <a:t>in collaboration  </a:t>
            </a:r>
            <a:r>
              <a:rPr lang="de-DE" sz="1200" b="1" dirty="0" smtClean="0">
                <a:solidFill>
                  <a:srgbClr val="0000CC"/>
                </a:solidFill>
              </a:rPr>
              <a:t>with University of Stuttgart</a:t>
            </a:r>
            <a:endParaRPr lang="en-US" sz="1200" b="1" dirty="0">
              <a:solidFill>
                <a:srgbClr val="0000CC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7109" y="1791175"/>
            <a:ext cx="8414406" cy="2141881"/>
            <a:chOff x="247109" y="1370283"/>
            <a:chExt cx="8414406" cy="2141881"/>
          </a:xfrm>
        </p:grpSpPr>
        <p:grpSp>
          <p:nvGrpSpPr>
            <p:cNvPr id="2" name="Group 1"/>
            <p:cNvGrpSpPr/>
            <p:nvPr/>
          </p:nvGrpSpPr>
          <p:grpSpPr>
            <a:xfrm>
              <a:off x="247109" y="1370283"/>
              <a:ext cx="2379978" cy="2113146"/>
              <a:chOff x="163513" y="3518792"/>
              <a:chExt cx="2819400" cy="2824162"/>
            </a:xfrm>
          </p:grpSpPr>
          <p:sp>
            <p:nvSpPr>
              <p:cNvPr id="243723" name="Text Box 11"/>
              <p:cNvSpPr txBox="1">
                <a:spLocks noChangeArrowheads="1"/>
              </p:cNvSpPr>
              <p:nvPr/>
            </p:nvSpPr>
            <p:spPr bwMode="auto">
              <a:xfrm>
                <a:off x="373385" y="3536800"/>
                <a:ext cx="2609528" cy="6028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20016" tIns="10008" rIns="20016" bIns="10008">
                <a:spAutoFit/>
              </a:bodyPr>
              <a:lstStyle>
                <a:lvl1pPr defTabSz="2000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100013" defTabSz="2000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200025" defTabSz="2000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300038" defTabSz="2000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400050" defTabSz="2000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857250" defTabSz="20002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1314450" defTabSz="20002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771650" defTabSz="20002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2228850" defTabSz="20002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0" hangingPunct="0"/>
                <a:r>
                  <a:rPr lang="en-GB" sz="1400" b="1" dirty="0" smtClean="0">
                    <a:solidFill>
                      <a:srgbClr val="008000"/>
                    </a:solidFill>
                    <a:ea typeface="ＭＳ Ｐゴシック" charset="-128"/>
                  </a:rPr>
                  <a:t>M1-GSI</a:t>
                </a:r>
                <a:endParaRPr lang="en-GB" sz="1400" b="1" dirty="0">
                  <a:solidFill>
                    <a:srgbClr val="008000"/>
                  </a:solidFill>
                  <a:ea typeface="ＭＳ Ｐゴシック" charset="-128"/>
                </a:endParaRPr>
              </a:p>
              <a:p>
                <a:pPr algn="ctr" eaLnBrk="0" hangingPunct="0"/>
                <a:r>
                  <a:rPr lang="en-GB" sz="1400" b="1" dirty="0">
                    <a:solidFill>
                      <a:srgbClr val="008000"/>
                    </a:solidFill>
                    <a:ea typeface="ＭＳ Ｐゴシック" charset="-128"/>
                  </a:rPr>
                  <a:t>Electron Microscopy</a:t>
                </a:r>
              </a:p>
            </p:txBody>
          </p:sp>
          <p:pic>
            <p:nvPicPr>
              <p:cNvPr id="243727" name="Picture 15" descr="Microscope1"/>
              <p:cNvPicPr preferRelativeResize="0"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513" y="4195763"/>
                <a:ext cx="1998662" cy="21050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43728" name="Group 16"/>
              <p:cNvGrpSpPr>
                <a:grpSpLocks/>
              </p:cNvGrpSpPr>
              <p:nvPr/>
            </p:nvGrpSpPr>
            <p:grpSpPr bwMode="auto">
              <a:xfrm>
                <a:off x="1116013" y="4167188"/>
                <a:ext cx="862012" cy="911225"/>
                <a:chOff x="3847" y="1279"/>
                <a:chExt cx="1645" cy="1644"/>
              </a:xfrm>
            </p:grpSpPr>
            <p:pic>
              <p:nvPicPr>
                <p:cNvPr id="243729" name="Picture 17" descr="af72_All"/>
                <p:cNvPicPr preferRelativeResize="0"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47" y="1279"/>
                  <a:ext cx="1645" cy="16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243730" name="Group 18"/>
                <p:cNvGrpSpPr>
                  <a:grpSpLocks noChangeAspect="1"/>
                </p:cNvGrpSpPr>
                <p:nvPr/>
              </p:nvGrpSpPr>
              <p:grpSpPr bwMode="auto">
                <a:xfrm>
                  <a:off x="3922" y="2735"/>
                  <a:ext cx="218" cy="111"/>
                  <a:chOff x="384" y="1856"/>
                  <a:chExt cx="240" cy="123"/>
                </a:xfrm>
              </p:grpSpPr>
              <p:sp>
                <p:nvSpPr>
                  <p:cNvPr id="243731" name="Text Box 1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84" y="1856"/>
                    <a:ext cx="240" cy="12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3940" tIns="0" rIns="3940" bIns="14185" anchor="ctr" anchorCtr="1"/>
                  <a:lstStyle>
                    <a:lvl1pPr defTabSz="2000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100013" defTabSz="2000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200025" defTabSz="2000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300038" defTabSz="2000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400050" defTabSz="2000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857250" defTabSz="20002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1314450" defTabSz="20002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771650" defTabSz="20002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2228850" defTabSz="20002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0" hangingPunct="0">
                      <a:spcBef>
                        <a:spcPct val="50000"/>
                      </a:spcBef>
                    </a:pPr>
                    <a:r>
                      <a:rPr lang="de-DE" sz="200" dirty="0">
                        <a:latin typeface="Times New Roman" pitchFamily="18" charset="0"/>
                        <a:ea typeface="ＭＳ Ｐゴシック" charset="-128"/>
                        <a:sym typeface="Symbol" pitchFamily="18" charset="2"/>
                      </a:rPr>
                      <a:t>1 m</a:t>
                    </a:r>
                    <a:endParaRPr lang="de-DE" sz="500" dirty="0">
                      <a:ea typeface="ＭＳ Ｐゴシック" charset="-128"/>
                    </a:endParaRPr>
                  </a:p>
                </p:txBody>
              </p:sp>
              <p:sp>
                <p:nvSpPr>
                  <p:cNvPr id="243732" name="Line 2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13" y="1950"/>
                    <a:ext cx="18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54000" rIns="54000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43733" name="Line 2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13" y="1938"/>
                    <a:ext cx="0" cy="2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43734" name="Line 2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94" y="1938"/>
                    <a:ext cx="0" cy="2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243735" name="Group 23"/>
              <p:cNvGrpSpPr>
                <a:grpSpLocks/>
              </p:cNvGrpSpPr>
              <p:nvPr/>
            </p:nvGrpSpPr>
            <p:grpSpPr bwMode="auto">
              <a:xfrm>
                <a:off x="1954213" y="4167188"/>
                <a:ext cx="862012" cy="911225"/>
                <a:chOff x="2162" y="4163"/>
                <a:chExt cx="1645" cy="1644"/>
              </a:xfrm>
            </p:grpSpPr>
            <p:pic>
              <p:nvPicPr>
                <p:cNvPr id="243736" name="Picture 24" descr="af46_2_all"/>
                <p:cNvPicPr preferRelativeResize="0"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62" y="4163"/>
                  <a:ext cx="1645" cy="16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243737" name="Group 25"/>
                <p:cNvGrpSpPr>
                  <a:grpSpLocks noChangeAspect="1"/>
                </p:cNvGrpSpPr>
                <p:nvPr/>
              </p:nvGrpSpPr>
              <p:grpSpPr bwMode="auto">
                <a:xfrm>
                  <a:off x="2245" y="5607"/>
                  <a:ext cx="217" cy="111"/>
                  <a:chOff x="384" y="1856"/>
                  <a:chExt cx="240" cy="123"/>
                </a:xfrm>
              </p:grpSpPr>
              <p:sp>
                <p:nvSpPr>
                  <p:cNvPr id="243738" name="Text Box 26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84" y="1856"/>
                    <a:ext cx="240" cy="12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3940" tIns="0" rIns="3940" bIns="14185" anchor="ctr" anchorCtr="1"/>
                  <a:lstStyle>
                    <a:lvl1pPr defTabSz="2000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100013" defTabSz="2000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200025" defTabSz="2000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300038" defTabSz="2000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400050" defTabSz="2000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857250" defTabSz="20002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1314450" defTabSz="20002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771650" defTabSz="20002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2228850" defTabSz="20002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0" hangingPunct="0">
                      <a:spcBef>
                        <a:spcPct val="50000"/>
                      </a:spcBef>
                    </a:pPr>
                    <a:r>
                      <a:rPr lang="de-DE" sz="200" dirty="0">
                        <a:latin typeface="Times New Roman" pitchFamily="18" charset="0"/>
                        <a:ea typeface="ＭＳ Ｐゴシック" charset="-128"/>
                        <a:sym typeface="Symbol" pitchFamily="18" charset="2"/>
                      </a:rPr>
                      <a:t>1 m</a:t>
                    </a:r>
                    <a:endParaRPr lang="de-DE" sz="500" dirty="0">
                      <a:ea typeface="ＭＳ Ｐゴシック" charset="-128"/>
                    </a:endParaRPr>
                  </a:p>
                </p:txBody>
              </p:sp>
              <p:sp>
                <p:nvSpPr>
                  <p:cNvPr id="243739" name="Line 2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13" y="1950"/>
                    <a:ext cx="18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54000" rIns="54000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43740" name="Line 2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13" y="1938"/>
                    <a:ext cx="0" cy="2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43741" name="Line 2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594" y="1938"/>
                    <a:ext cx="0" cy="2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243744" name="Rectangle 32"/>
              <p:cNvSpPr>
                <a:spLocks noChangeArrowheads="1"/>
              </p:cNvSpPr>
              <p:nvPr/>
            </p:nvSpPr>
            <p:spPr bwMode="auto">
              <a:xfrm>
                <a:off x="163513" y="3518792"/>
                <a:ext cx="2819400" cy="2824162"/>
              </a:xfrm>
              <a:prstGeom prst="rect">
                <a:avLst/>
              </a:prstGeom>
              <a:noFill/>
              <a:ln w="38100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pic>
          <p:nvPicPr>
            <p:cNvPr id="31" name="Picture 37" descr="marilena03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6054" y="1370283"/>
              <a:ext cx="2775461" cy="2081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49"/>
            <p:cNvSpPr txBox="1">
              <a:spLocks noChangeArrowheads="1"/>
            </p:cNvSpPr>
            <p:nvPr/>
          </p:nvSpPr>
          <p:spPr bwMode="auto">
            <a:xfrm>
              <a:off x="6342743" y="3092043"/>
              <a:ext cx="1764790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b="1" dirty="0">
                  <a:solidFill>
                    <a:srgbClr val="0070C0"/>
                  </a:solidFill>
                  <a:latin typeface="Comic Sans MS" pitchFamily="66" charset="0"/>
                </a:rPr>
                <a:t>1x10</a:t>
              </a:r>
              <a:r>
                <a:rPr lang="en-US" sz="1600" b="1" baseline="30000" dirty="0">
                  <a:solidFill>
                    <a:srgbClr val="0070C0"/>
                  </a:solidFill>
                  <a:latin typeface="Comic Sans MS" pitchFamily="66" charset="0"/>
                </a:rPr>
                <a:t>13</a:t>
              </a:r>
              <a:r>
                <a:rPr lang="en-US" sz="1600" b="1" dirty="0">
                  <a:solidFill>
                    <a:srgbClr val="0070C0"/>
                  </a:solidFill>
                  <a:latin typeface="Comic Sans MS" pitchFamily="66" charset="0"/>
                </a:rPr>
                <a:t> i/cm</a:t>
              </a:r>
              <a:r>
                <a:rPr lang="en-US" sz="1600" b="1" baseline="30000" dirty="0">
                  <a:solidFill>
                    <a:srgbClr val="0070C0"/>
                  </a:solidFill>
                  <a:latin typeface="Comic Sans MS" pitchFamily="66" charset="0"/>
                </a:rPr>
                <a:t>2</a:t>
              </a:r>
              <a:endParaRPr lang="de-DE" sz="1600" b="1" baseline="30000" dirty="0">
                <a:solidFill>
                  <a:srgbClr val="0070C0"/>
                </a:solidFill>
                <a:latin typeface="Comic Sans MS" pitchFamily="66" charset="0"/>
              </a:endParaRPr>
            </a:p>
          </p:txBody>
        </p:sp>
        <p:pic>
          <p:nvPicPr>
            <p:cNvPr id="28" name="Picture 35" descr="marilena00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4364" y="1370283"/>
              <a:ext cx="2855840" cy="2141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47"/>
            <p:cNvSpPr txBox="1">
              <a:spLocks noChangeArrowheads="1"/>
            </p:cNvSpPr>
            <p:nvPr/>
          </p:nvSpPr>
          <p:spPr bwMode="auto">
            <a:xfrm>
              <a:off x="3367315" y="3142832"/>
              <a:ext cx="1857828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solidFill>
                    <a:srgbClr val="0070C0"/>
                  </a:solidFill>
                  <a:latin typeface="Comic Sans MS" pitchFamily="66" charset="0"/>
                </a:rPr>
                <a:t>pristine</a:t>
              </a:r>
              <a:endParaRPr lang="de-DE" dirty="0">
                <a:solidFill>
                  <a:srgbClr val="0070C0"/>
                </a:solidFill>
                <a:latin typeface="Comic Sans MS" pitchFamily="66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5581430" y="1411500"/>
            <a:ext cx="1095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cs typeface="Arial" panose="020B0604020202020204" pitchFamily="34" charset="0"/>
              </a:rPr>
              <a:t>HR-SEM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2976" y="4432267"/>
            <a:ext cx="2248878" cy="2057400"/>
          </a:xfrm>
          <a:prstGeom prst="rect">
            <a:avLst/>
          </a:prstGeom>
        </p:spPr>
      </p:pic>
      <p:pic>
        <p:nvPicPr>
          <p:cNvPr id="35" name="Picture 2" descr="D:\Experiments\Luminescence-online\RAMAN E6D &amp; YD\E6D\SURFACE_E6D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633" y="4358878"/>
            <a:ext cx="3139893" cy="23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3418241" y="4067780"/>
            <a:ext cx="2518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Arial" panose="020B0604020202020204" pitchFamily="34" charset="0"/>
              </a:rPr>
              <a:t>Raman spectroscopy</a:t>
            </a:r>
            <a:endParaRPr lang="en-US" dirty="0"/>
          </a:p>
        </p:txBody>
      </p:sp>
      <p:sp>
        <p:nvSpPr>
          <p:cNvPr id="39" name="Text Box 31"/>
          <p:cNvSpPr txBox="1">
            <a:spLocks noChangeArrowheads="1"/>
          </p:cNvSpPr>
          <p:nvPr/>
        </p:nvSpPr>
        <p:spPr bwMode="auto">
          <a:xfrm>
            <a:off x="61985" y="6530977"/>
            <a:ext cx="4576761" cy="3323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200" b="1" dirty="0">
                <a:solidFill>
                  <a:srgbClr val="0000CC"/>
                </a:solidFill>
              </a:rPr>
              <a:t>in collaboration  </a:t>
            </a:r>
            <a:r>
              <a:rPr lang="de-DE" sz="1200" b="1" dirty="0" smtClean="0">
                <a:solidFill>
                  <a:srgbClr val="0000CC"/>
                </a:solidFill>
              </a:rPr>
              <a:t>with University </a:t>
            </a:r>
            <a:r>
              <a:rPr lang="de-DE" sz="1200" b="1" dirty="0" err="1" smtClean="0">
                <a:solidFill>
                  <a:srgbClr val="0000CC"/>
                </a:solidFill>
              </a:rPr>
              <a:t>of</a:t>
            </a:r>
            <a:r>
              <a:rPr lang="de-DE" sz="1200" b="1" dirty="0" smtClean="0">
                <a:solidFill>
                  <a:srgbClr val="0000CC"/>
                </a:solidFill>
              </a:rPr>
              <a:t> Heidelberg</a:t>
            </a:r>
            <a:endParaRPr lang="en-US" sz="1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639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5" t="7279" r="6071" b="12414"/>
          <a:stretch/>
        </p:blipFill>
        <p:spPr>
          <a:xfrm>
            <a:off x="3269472" y="3933160"/>
            <a:ext cx="1446544" cy="936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Extreme Thermal Management?</a:t>
            </a:r>
            <a:endParaRPr lang="en-GB" dirty="0"/>
          </a:p>
        </p:txBody>
      </p:sp>
      <p:sp>
        <p:nvSpPr>
          <p:cNvPr id="16395" name="Content Placeholder 16394"/>
          <p:cNvSpPr>
            <a:spLocks noGrp="1"/>
          </p:cNvSpPr>
          <p:nvPr>
            <p:ph idx="1"/>
          </p:nvPr>
        </p:nvSpPr>
        <p:spPr>
          <a:xfrm>
            <a:off x="457200" y="990600"/>
            <a:ext cx="4173918" cy="4525963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solidFill>
                  <a:srgbClr val="0157A4"/>
                </a:solidFill>
              </a:rPr>
              <a:t>Applications dealing with very high temperatures, pressures, strain rates, particle irradiation, in harsh environments …</a:t>
            </a:r>
            <a:endParaRPr lang="en-GB" sz="2000" b="1" dirty="0">
              <a:solidFill>
                <a:srgbClr val="0157A4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844083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2532644" y="5278277"/>
            <a:ext cx="4299889" cy="1535099"/>
            <a:chOff x="2532644" y="5206269"/>
            <a:chExt cx="4299889" cy="1535099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2532644" y="5206269"/>
              <a:ext cx="4299889" cy="1529634"/>
              <a:chOff x="49097" y="4586289"/>
              <a:chExt cx="4883731" cy="1737328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097" y="4586289"/>
                <a:ext cx="1987154" cy="1490365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36251" y="4630251"/>
                <a:ext cx="2439898" cy="1490626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73704" y="5197910"/>
                <a:ext cx="1559124" cy="1125707"/>
              </a:xfrm>
              <a:prstGeom prst="rect">
                <a:avLst/>
              </a:prstGeom>
            </p:spPr>
          </p:pic>
        </p:grpSp>
        <p:sp>
          <p:nvSpPr>
            <p:cNvPr id="26" name="TextBox 25"/>
            <p:cNvSpPr txBox="1"/>
            <p:nvPr/>
          </p:nvSpPr>
          <p:spPr>
            <a:xfrm>
              <a:off x="2532644" y="6478539"/>
              <a:ext cx="2927155" cy="262829"/>
            </a:xfrm>
            <a:prstGeom prst="rect">
              <a:avLst/>
            </a:prstGeom>
            <a:gradFill rotWithShape="1">
              <a:gsLst>
                <a:gs pos="0">
                  <a:srgbClr val="333399">
                    <a:shade val="51000"/>
                    <a:satMod val="130000"/>
                  </a:srgbClr>
                </a:gs>
                <a:gs pos="80000">
                  <a:srgbClr val="333399">
                    <a:shade val="93000"/>
                    <a:satMod val="130000"/>
                  </a:srgbClr>
                </a:gs>
                <a:gs pos="100000">
                  <a:srgbClr val="33339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3231" rIns="33231" anchor="ctr" anchorCtr="1">
              <a:spAutoFit/>
            </a:bodyPr>
            <a:lstStyle>
              <a:defPPr>
                <a:defRPr lang="en-US"/>
              </a:defPPr>
              <a:lvl1pPr marR="0" lvl="0" indent="0" algn="ctr" eaLnBrk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923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r>
                <a:rPr lang="en-GB" sz="1108" dirty="0"/>
                <a:t>Advanced Braking Systems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459801" y="3681156"/>
            <a:ext cx="3680763" cy="1790173"/>
            <a:chOff x="5459801" y="3249108"/>
            <a:chExt cx="3680763" cy="1790173"/>
          </a:xfrm>
        </p:grpSpPr>
        <p:grpSp>
          <p:nvGrpSpPr>
            <p:cNvPr id="30" name="Group 29"/>
            <p:cNvGrpSpPr/>
            <p:nvPr/>
          </p:nvGrpSpPr>
          <p:grpSpPr>
            <a:xfrm>
              <a:off x="5459801" y="3249108"/>
              <a:ext cx="3576719" cy="1525481"/>
              <a:chOff x="5770375" y="2281606"/>
              <a:chExt cx="3874780" cy="1652603"/>
            </a:xfrm>
            <a:effectLst/>
          </p:grpSpPr>
          <p:pic>
            <p:nvPicPr>
              <p:cNvPr id="19458" name="Picture 2" descr="http://www.forbrf.lth.se/fileadmin/forbrf/images/Forskning/GT_aero_1.jpg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2581"/>
              <a:stretch/>
            </p:blipFill>
            <p:spPr bwMode="auto">
              <a:xfrm>
                <a:off x="5823154" y="2281606"/>
                <a:ext cx="3822001" cy="11392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770375" y="3464775"/>
                <a:ext cx="2115493" cy="469434"/>
              </a:xfrm>
              <a:prstGeom prst="rect">
                <a:avLst/>
              </a:prstGeom>
              <a:gradFill rotWithShape="1">
                <a:gsLst>
                  <a:gs pos="0">
                    <a:srgbClr val="333399">
                      <a:shade val="51000"/>
                      <a:satMod val="130000"/>
                    </a:srgbClr>
                  </a:gs>
                  <a:gs pos="80000">
                    <a:srgbClr val="333399">
                      <a:shade val="93000"/>
                      <a:satMod val="130000"/>
                    </a:srgbClr>
                  </a:gs>
                  <a:gs pos="100000">
                    <a:srgbClr val="33339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33231" rIns="33231" anchor="ctr" anchorCtr="1">
                <a:spAutoFit/>
              </a:bodyPr>
              <a:lstStyle>
                <a:defPPr>
                  <a:defRPr lang="en-US"/>
                </a:defPPr>
                <a:lvl1pPr marR="0" lvl="0" indent="0" algn="ctr" eaLnBrk="0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923"/>
                  </a:spcAft>
                  <a:buClrTx/>
                  <a:buSzTx/>
                  <a:buFontTx/>
                  <a:buNone/>
                  <a:tabLst/>
                  <a:defRPr kumimoji="0" sz="1200" b="0" i="0" u="none" strike="noStrike" kern="0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sz="1108" dirty="0"/>
                  <a:t>High temperature Aerospace Applications</a:t>
                </a:r>
                <a:endParaRPr lang="en-GB" sz="1108" dirty="0"/>
              </a:p>
            </p:txBody>
          </p:sp>
        </p:grpSp>
        <p:pic>
          <p:nvPicPr>
            <p:cNvPr id="27" name="Picture 4" descr="Immagine correlata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2564" y="3743281"/>
              <a:ext cx="1728000" cy="129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87132" y="4070290"/>
            <a:ext cx="2535898" cy="1753576"/>
            <a:chOff x="104596" y="2701726"/>
            <a:chExt cx="2535898" cy="175357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597" y="2701726"/>
              <a:ext cx="2535897" cy="1687956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04596" y="4192473"/>
              <a:ext cx="2535897" cy="262829"/>
            </a:xfrm>
            <a:prstGeom prst="rect">
              <a:avLst/>
            </a:prstGeom>
            <a:gradFill rotWithShape="1">
              <a:gsLst>
                <a:gs pos="0">
                  <a:srgbClr val="333399">
                    <a:shade val="51000"/>
                    <a:satMod val="130000"/>
                  </a:srgbClr>
                </a:gs>
                <a:gs pos="80000">
                  <a:srgbClr val="333399">
                    <a:shade val="93000"/>
                    <a:satMod val="130000"/>
                  </a:srgbClr>
                </a:gs>
                <a:gs pos="100000">
                  <a:srgbClr val="33339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3231" rIns="33231" anchor="ctr" anchorCtr="1">
              <a:spAutoFit/>
            </a:bodyPr>
            <a:lstStyle>
              <a:defPPr>
                <a:defRPr lang="en-US"/>
              </a:defPPr>
              <a:lvl1pPr marR="0" lvl="0" indent="0" algn="ctr" eaLnBrk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923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r>
                <a:rPr lang="en-GB" sz="1108" dirty="0"/>
                <a:t>Fusion Engineering</a:t>
              </a:r>
            </a:p>
          </p:txBody>
        </p:sp>
      </p:grpSp>
      <p:grpSp>
        <p:nvGrpSpPr>
          <p:cNvPr id="16388" name="Group 16387"/>
          <p:cNvGrpSpPr/>
          <p:nvPr/>
        </p:nvGrpSpPr>
        <p:grpSpPr>
          <a:xfrm>
            <a:off x="1135567" y="2277832"/>
            <a:ext cx="1852257" cy="1691888"/>
            <a:chOff x="680387" y="2203785"/>
            <a:chExt cx="1852257" cy="1691888"/>
          </a:xfrm>
        </p:grpSpPr>
        <p:sp>
          <p:nvSpPr>
            <p:cNvPr id="25" name="TextBox 24"/>
            <p:cNvSpPr txBox="1"/>
            <p:nvPr/>
          </p:nvSpPr>
          <p:spPr>
            <a:xfrm>
              <a:off x="680387" y="3632844"/>
              <a:ext cx="1852257" cy="262829"/>
            </a:xfrm>
            <a:prstGeom prst="rect">
              <a:avLst/>
            </a:prstGeom>
            <a:gradFill rotWithShape="1">
              <a:gsLst>
                <a:gs pos="0">
                  <a:srgbClr val="333399">
                    <a:shade val="51000"/>
                    <a:satMod val="130000"/>
                  </a:srgbClr>
                </a:gs>
                <a:gs pos="80000">
                  <a:srgbClr val="333399">
                    <a:shade val="93000"/>
                    <a:satMod val="130000"/>
                  </a:srgbClr>
                </a:gs>
                <a:gs pos="100000">
                  <a:srgbClr val="33339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3231" rIns="33231" anchor="ctr" anchorCtr="1">
              <a:spAutoFit/>
            </a:bodyPr>
            <a:lstStyle>
              <a:defPPr>
                <a:defRPr lang="en-US"/>
              </a:defPPr>
              <a:lvl1pPr marR="0" lvl="0" indent="0" algn="ctr" eaLnBrk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923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r>
                <a:rPr lang="en-GB" sz="1108" dirty="0" smtClean="0"/>
                <a:t>Medical Imaging</a:t>
              </a:r>
              <a:endParaRPr lang="en-GB" sz="1108" dirty="0"/>
            </a:p>
          </p:txBody>
        </p:sp>
        <p:pic>
          <p:nvPicPr>
            <p:cNvPr id="2050" name="Picture 2" descr="http://blogs.discovermagazine.com/d-brief/files/2013/07/nanothermometer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387" y="2203785"/>
              <a:ext cx="1852257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387" name="Group 16386"/>
          <p:cNvGrpSpPr/>
          <p:nvPr/>
        </p:nvGrpSpPr>
        <p:grpSpPr>
          <a:xfrm>
            <a:off x="4072608" y="1138790"/>
            <a:ext cx="5035896" cy="2341470"/>
            <a:chOff x="2609117" y="1303554"/>
            <a:chExt cx="5035896" cy="2341470"/>
          </a:xfrm>
        </p:grpSpPr>
        <p:pic>
          <p:nvPicPr>
            <p:cNvPr id="16385" name="Picture 1638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98412" y="1482342"/>
              <a:ext cx="2246601" cy="1908000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2609117" y="1303554"/>
              <a:ext cx="5035896" cy="2341470"/>
              <a:chOff x="2393093" y="871368"/>
              <a:chExt cx="5035896" cy="2341470"/>
            </a:xfrm>
          </p:grpSpPr>
          <p:grpSp>
            <p:nvGrpSpPr>
              <p:cNvPr id="5" name="Group 4"/>
              <p:cNvGrpSpPr>
                <a:grpSpLocks noChangeAspect="1"/>
              </p:cNvGrpSpPr>
              <p:nvPr/>
            </p:nvGrpSpPr>
            <p:grpSpPr>
              <a:xfrm>
                <a:off x="2393093" y="871368"/>
                <a:ext cx="2963250" cy="2268000"/>
                <a:chOff x="1757747" y="1368167"/>
                <a:chExt cx="7387898" cy="5104219"/>
              </a:xfrm>
            </p:grpSpPr>
            <p:pic>
              <p:nvPicPr>
                <p:cNvPr id="33" name="Picture 32" descr="FULL VIEW.jpg"/>
                <p:cNvPicPr>
                  <a:picLocks noChangeAspect="1"/>
                </p:cNvPicPr>
                <p:nvPr/>
              </p:nvPicPr>
              <p:blipFill>
                <a:blip r:embed="rId1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>
                <a:xfrm>
                  <a:off x="2475355" y="1368167"/>
                  <a:ext cx="6670290" cy="5104219"/>
                </a:xfrm>
                <a:prstGeom prst="rect">
                  <a:avLst/>
                </a:prstGeom>
              </p:spPr>
            </p:pic>
            <p:sp>
              <p:nvSpPr>
                <p:cNvPr id="35" name="Right Arrow 34"/>
                <p:cNvSpPr/>
                <p:nvPr/>
              </p:nvSpPr>
              <p:spPr>
                <a:xfrm>
                  <a:off x="1757747" y="4762148"/>
                  <a:ext cx="2237278" cy="375341"/>
                </a:xfrm>
                <a:prstGeom prst="rightArrow">
                  <a:avLst>
                    <a:gd name="adj1" fmla="val 50000"/>
                    <a:gd name="adj2" fmla="val 89149"/>
                  </a:avLst>
                </a:prstGeom>
                <a:solidFill>
                  <a:srgbClr val="FF0000"/>
                </a:solidFill>
                <a:ln w="0">
                  <a:noFill/>
                </a:ln>
                <a:effectLst/>
                <a:scene3d>
                  <a:camera prst="isometricRightUp"/>
                  <a:lightRig rig="threePt" dir="t"/>
                </a:scene3d>
                <a:sp3d extrusionH="25400" prstMaterial="plastic">
                  <a:bevelT w="63500" h="44450"/>
                  <a:bevelB w="63500" h="44450"/>
                  <a:extrusionClr>
                    <a:srgbClr val="FF0000"/>
                  </a:extrusion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rtlCol="0" anchor="b" anchorCtr="0">
                  <a:noAutofit/>
                </a:bodyPr>
                <a:lstStyle/>
                <a:p>
                  <a:pPr algn="ctr"/>
                  <a:r>
                    <a:rPr lang="en-GB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Particle Beam</a:t>
                  </a:r>
                  <a:endParaRPr lang="en-GB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2884118" y="2950009"/>
                <a:ext cx="4544871" cy="262829"/>
              </a:xfrm>
              <a:prstGeom prst="rect">
                <a:avLst/>
              </a:prstGeom>
              <a:gradFill rotWithShape="1">
                <a:gsLst>
                  <a:gs pos="0">
                    <a:srgbClr val="333399">
                      <a:shade val="51000"/>
                      <a:satMod val="130000"/>
                    </a:srgbClr>
                  </a:gs>
                  <a:gs pos="80000">
                    <a:srgbClr val="333399">
                      <a:shade val="93000"/>
                      <a:satMod val="130000"/>
                    </a:srgbClr>
                  </a:gs>
                  <a:gs pos="100000">
                    <a:srgbClr val="33339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33231" rIns="33231" anchor="ctr" anchorCtr="1">
                <a:spAutoFit/>
              </a:bodyPr>
              <a:lstStyle>
                <a:defPPr>
                  <a:defRPr lang="en-US"/>
                </a:defPPr>
                <a:lvl1pPr marR="0" lvl="0" indent="0" algn="ctr" eaLnBrk="0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923"/>
                  </a:spcAft>
                  <a:buClrTx/>
                  <a:buSzTx/>
                  <a:buFontTx/>
                  <a:buNone/>
                  <a:tabLst/>
                  <a:defRPr kumimoji="0" sz="1200" b="0" i="0" u="none" strike="noStrike" kern="0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GB" sz="1108" dirty="0" smtClean="0"/>
                  <a:t>Particle Accelerators (Beam Intercepting Devices)</a:t>
                </a:r>
                <a:endParaRPr lang="en-GB" sz="1108" dirty="0"/>
              </a:p>
            </p:txBody>
          </p:sp>
        </p:grpSp>
      </p:grpSp>
      <p:sp>
        <p:nvSpPr>
          <p:cNvPr id="16393" name="Arc 16392"/>
          <p:cNvSpPr/>
          <p:nvPr/>
        </p:nvSpPr>
        <p:spPr>
          <a:xfrm>
            <a:off x="2875428" y="3744003"/>
            <a:ext cx="2632676" cy="1327972"/>
          </a:xfrm>
          <a:prstGeom prst="arc">
            <a:avLst>
              <a:gd name="adj1" fmla="val 17950062"/>
              <a:gd name="adj2" fmla="val 12504253"/>
            </a:avLst>
          </a:prstGeom>
          <a:ln w="149225">
            <a:tailEnd type="stealth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71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WP </a:t>
            </a:r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err="1">
                <a:solidFill>
                  <a:srgbClr val="0070C0"/>
                </a:solidFill>
              </a:rPr>
              <a:t>PowerMat</a:t>
            </a:r>
            <a:r>
              <a:rPr lang="en-US" sz="2000" dirty="0" smtClean="0"/>
              <a:t> is an </a:t>
            </a:r>
            <a:r>
              <a:rPr lang="en-US" sz="2000" b="1" dirty="0">
                <a:solidFill>
                  <a:srgbClr val="0070C0"/>
                </a:solidFill>
              </a:rPr>
              <a:t>integrated and comprehensive research </a:t>
            </a:r>
            <a:r>
              <a:rPr lang="en-US" sz="2000" b="1" dirty="0" smtClean="0">
                <a:solidFill>
                  <a:srgbClr val="0070C0"/>
                </a:solidFill>
              </a:rPr>
              <a:t>activity </a:t>
            </a:r>
            <a:r>
              <a:rPr lang="en-US" sz="2000" dirty="0" smtClean="0"/>
              <a:t>with </a:t>
            </a:r>
            <a:r>
              <a:rPr lang="en-US" sz="2000" dirty="0" smtClean="0"/>
              <a:t>challenging and </a:t>
            </a:r>
            <a:r>
              <a:rPr lang="en-US" sz="2000" b="1" dirty="0">
                <a:solidFill>
                  <a:srgbClr val="0070C0"/>
                </a:solidFill>
              </a:rPr>
              <a:t>innovative objectives</a:t>
            </a:r>
            <a:r>
              <a:rPr lang="en-US" sz="2000" dirty="0" smtClean="0"/>
              <a:t>:</a:t>
            </a:r>
          </a:p>
          <a:p>
            <a:pPr lvl="1">
              <a:spcAft>
                <a:spcPts val="600"/>
              </a:spcAft>
            </a:pPr>
            <a:r>
              <a:rPr lang="en-US" sz="1600" b="1" dirty="0">
                <a:solidFill>
                  <a:srgbClr val="0070C0"/>
                </a:solidFill>
              </a:rPr>
              <a:t>R&amp;D</a:t>
            </a:r>
            <a:r>
              <a:rPr lang="en-US" sz="1600" dirty="0" smtClean="0"/>
              <a:t> and </a:t>
            </a:r>
            <a:r>
              <a:rPr lang="en-US" sz="1600" b="1" dirty="0">
                <a:solidFill>
                  <a:srgbClr val="0070C0"/>
                </a:solidFill>
              </a:rPr>
              <a:t>optimization</a:t>
            </a:r>
            <a:r>
              <a:rPr lang="en-US" sz="1600" dirty="0" smtClean="0"/>
              <a:t> of </a:t>
            </a:r>
            <a:r>
              <a:rPr lang="en-US" sz="1600" b="1" dirty="0">
                <a:solidFill>
                  <a:srgbClr val="0070C0"/>
                </a:solidFill>
              </a:rPr>
              <a:t>advanced materials </a:t>
            </a:r>
            <a:r>
              <a:rPr lang="en-US" sz="1600" dirty="0" smtClean="0"/>
              <a:t>for a broad range of application in HEP and advanced engineering …</a:t>
            </a:r>
            <a:endParaRPr lang="en-US" sz="1600" dirty="0"/>
          </a:p>
          <a:p>
            <a:pPr lvl="1">
              <a:spcAft>
                <a:spcPts val="600"/>
              </a:spcAft>
            </a:pPr>
            <a:r>
              <a:rPr lang="en-US" sz="1600" b="1" dirty="0">
                <a:solidFill>
                  <a:srgbClr val="0070C0"/>
                </a:solidFill>
              </a:rPr>
              <a:t>Innovative numerical </a:t>
            </a:r>
            <a:r>
              <a:rPr lang="en-US" sz="1600" dirty="0" smtClean="0"/>
              <a:t>and </a:t>
            </a:r>
            <a:r>
              <a:rPr lang="en-US" sz="1600" b="1" dirty="0">
                <a:solidFill>
                  <a:srgbClr val="0070C0"/>
                </a:solidFill>
              </a:rPr>
              <a:t>experimental methods </a:t>
            </a:r>
            <a:r>
              <a:rPr lang="en-US" sz="1600" dirty="0" smtClean="0"/>
              <a:t>to </a:t>
            </a:r>
            <a:r>
              <a:rPr lang="en-US" sz="1600" dirty="0"/>
              <a:t>test materials at </a:t>
            </a:r>
            <a:r>
              <a:rPr lang="en-US" sz="1600" b="1" dirty="0">
                <a:solidFill>
                  <a:srgbClr val="0070C0"/>
                </a:solidFill>
              </a:rPr>
              <a:t>extreme energy density conditions </a:t>
            </a:r>
            <a:r>
              <a:rPr lang="en-US" sz="1600" dirty="0" smtClean="0"/>
              <a:t>(beyond HL-LHC) </a:t>
            </a:r>
            <a:r>
              <a:rPr lang="en-US" sz="1600" dirty="0"/>
              <a:t>in more accessible experimental </a:t>
            </a:r>
            <a:r>
              <a:rPr lang="en-US" sz="1600" dirty="0" smtClean="0"/>
              <a:t>facilities and </a:t>
            </a:r>
            <a:r>
              <a:rPr lang="en-US" sz="1600" dirty="0"/>
              <a:t>producing less activation.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Assessment of </a:t>
            </a:r>
            <a:r>
              <a:rPr lang="en-US" sz="1600" b="1" dirty="0">
                <a:solidFill>
                  <a:srgbClr val="0070C0"/>
                </a:solidFill>
              </a:rPr>
              <a:t>radiation damage </a:t>
            </a:r>
            <a:r>
              <a:rPr lang="en-US" sz="1600" dirty="0" smtClean="0"/>
              <a:t>in materials and </a:t>
            </a:r>
            <a:r>
              <a:rPr lang="en-US" sz="1600" b="1" dirty="0">
                <a:solidFill>
                  <a:srgbClr val="0070C0"/>
                </a:solidFill>
              </a:rPr>
              <a:t>results scalability </a:t>
            </a:r>
            <a:r>
              <a:rPr lang="en-US" sz="1600" dirty="0" smtClean="0"/>
              <a:t>between different irradiation conditions (short, low energy tests vs. long-term, high energy in real accelerators)</a:t>
            </a:r>
          </a:p>
          <a:p>
            <a:pPr lvl="1">
              <a:spcAft>
                <a:spcPts val="600"/>
              </a:spcAft>
            </a:pPr>
            <a:r>
              <a:rPr lang="en-US" sz="1600" b="1" dirty="0">
                <a:solidFill>
                  <a:srgbClr val="0070C0"/>
                </a:solidFill>
              </a:rPr>
              <a:t>Control and exploitation </a:t>
            </a:r>
            <a:r>
              <a:rPr lang="en-US" sz="1600" dirty="0" smtClean="0"/>
              <a:t>of </a:t>
            </a:r>
            <a:r>
              <a:rPr lang="en-US" sz="1600" b="1" dirty="0">
                <a:solidFill>
                  <a:srgbClr val="0070C0"/>
                </a:solidFill>
              </a:rPr>
              <a:t>irradiation-induced effects </a:t>
            </a:r>
            <a:r>
              <a:rPr lang="en-US" sz="1600" dirty="0" smtClean="0"/>
              <a:t>in novel materials (e.g. </a:t>
            </a:r>
            <a:r>
              <a:rPr lang="en-US" sz="1600" b="1" dirty="0">
                <a:solidFill>
                  <a:srgbClr val="0070C0"/>
                </a:solidFill>
              </a:rPr>
              <a:t>diamond luminescence</a:t>
            </a:r>
            <a:r>
              <a:rPr lang="en-US" sz="1600" dirty="0" smtClean="0"/>
              <a:t>) for new </a:t>
            </a:r>
            <a:r>
              <a:rPr lang="en-US" sz="1600" dirty="0"/>
              <a:t>monitoring techniques </a:t>
            </a:r>
            <a:r>
              <a:rPr lang="en-US" sz="1600" dirty="0" smtClean="0"/>
              <a:t>in accelerators as well as exploration of </a:t>
            </a:r>
            <a:r>
              <a:rPr lang="en-US" sz="1600" b="1" dirty="0">
                <a:solidFill>
                  <a:srgbClr val="0070C0"/>
                </a:solidFill>
              </a:rPr>
              <a:t>unconventional applications in society </a:t>
            </a:r>
            <a:r>
              <a:rPr lang="en-US" sz="1600" dirty="0" smtClean="0"/>
              <a:t>(medicine, biotechnology, quantum computing …)</a:t>
            </a:r>
            <a:endParaRPr lang="en-US" sz="1600" dirty="0"/>
          </a:p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0070C0"/>
                </a:solidFill>
              </a:rPr>
              <a:t>Strict co-operation </a:t>
            </a:r>
            <a:r>
              <a:rPr lang="en-US" sz="2000" dirty="0"/>
              <a:t>with </a:t>
            </a:r>
            <a:r>
              <a:rPr lang="en-US" sz="2000" b="1" dirty="0" smtClean="0">
                <a:solidFill>
                  <a:srgbClr val="0070C0"/>
                </a:solidFill>
              </a:rPr>
              <a:t>WP 14 (Task 14.4)</a:t>
            </a:r>
          </a:p>
          <a:p>
            <a:pPr>
              <a:spcAft>
                <a:spcPts val="600"/>
              </a:spcAft>
            </a:pPr>
            <a:r>
              <a:rPr lang="en-US" sz="2000" b="1" dirty="0" err="1" smtClean="0">
                <a:solidFill>
                  <a:srgbClr val="0070C0"/>
                </a:solidFill>
              </a:rPr>
              <a:t>PowerMat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/>
              <a:t>is already </a:t>
            </a:r>
            <a:r>
              <a:rPr lang="en-US" sz="2000" b="1" dirty="0">
                <a:solidFill>
                  <a:srgbClr val="0070C0"/>
                </a:solidFill>
              </a:rPr>
              <a:t>up and running</a:t>
            </a:r>
            <a:r>
              <a:rPr lang="en-US" sz="2000" dirty="0" smtClean="0"/>
              <a:t>: WP </a:t>
            </a:r>
            <a:r>
              <a:rPr lang="en-US" sz="2000" b="1" dirty="0">
                <a:solidFill>
                  <a:srgbClr val="0070C0"/>
                </a:solidFill>
              </a:rPr>
              <a:t>kick-off meeting due tomorrow</a:t>
            </a:r>
            <a:r>
              <a:rPr lang="en-US" sz="2000" dirty="0" smtClean="0"/>
              <a:t>, following a </a:t>
            </a:r>
            <a:r>
              <a:rPr lang="en-US" sz="2000" b="1" dirty="0">
                <a:solidFill>
                  <a:srgbClr val="0070C0"/>
                </a:solidFill>
              </a:rPr>
              <a:t>preparation meeting on 1 February 2017</a:t>
            </a:r>
            <a:r>
              <a:rPr lang="en-US" sz="2000" dirty="0" smtClean="0"/>
              <a:t>! </a:t>
            </a:r>
            <a:endParaRPr lang="en-US" sz="2000" dirty="0"/>
          </a:p>
          <a:p>
            <a:pPr marL="0" indent="0">
              <a:buNone/>
            </a:pPr>
            <a:endParaRPr lang="en-US" sz="1800" i="1" dirty="0">
              <a:solidFill>
                <a:srgbClr val="00408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92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48713" y="6624638"/>
            <a:ext cx="395287" cy="215900"/>
          </a:xfrm>
          <a:prstGeom prst="rect">
            <a:avLst/>
          </a:prstGeom>
        </p:spPr>
        <p:txBody>
          <a:bodyPr/>
          <a:lstStyle/>
          <a:p>
            <a:fld id="{81B4523E-0E60-2F49-A1DB-8E66CE3DE81B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43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Task 17.2 </a:t>
            </a:r>
            <a:r>
              <a:rPr lang="en-GB" dirty="0"/>
              <a:t>Comparative compendium of </a:t>
            </a:r>
            <a:r>
              <a:rPr lang="en-GB" dirty="0" smtClean="0"/>
              <a:t>the developed materials [</a:t>
            </a:r>
            <a:r>
              <a:rPr lang="en-GB" dirty="0"/>
              <a:t>month 40]</a:t>
            </a:r>
            <a:endParaRPr lang="en-US" dirty="0"/>
          </a:p>
          <a:p>
            <a:pPr>
              <a:spcBef>
                <a:spcPts val="1500"/>
              </a:spcBef>
            </a:pPr>
            <a:r>
              <a:rPr lang="en-GB" dirty="0" smtClean="0">
                <a:solidFill>
                  <a:srgbClr val="4F81BD"/>
                </a:solidFill>
              </a:rPr>
              <a:t>Task 17.4) </a:t>
            </a:r>
            <a:r>
              <a:rPr lang="en-GB" dirty="0">
                <a:solidFill>
                  <a:srgbClr val="4F81BD"/>
                </a:solidFill>
              </a:rPr>
              <a:t>Report on simulations on irradiation effects </a:t>
            </a:r>
            <a:r>
              <a:rPr lang="en-GB" dirty="0" smtClean="0">
                <a:solidFill>
                  <a:srgbClr val="4F81BD"/>
                </a:solidFill>
              </a:rPr>
              <a:t>[</a:t>
            </a:r>
            <a:r>
              <a:rPr lang="en-GB" dirty="0">
                <a:solidFill>
                  <a:srgbClr val="4F81BD"/>
                </a:solidFill>
              </a:rPr>
              <a:t>month 44]</a:t>
            </a:r>
            <a:endParaRPr lang="en-US" dirty="0">
              <a:solidFill>
                <a:srgbClr val="4F81BD"/>
              </a:solidFill>
            </a:endParaRPr>
          </a:p>
          <a:p>
            <a:pPr>
              <a:spcBef>
                <a:spcPts val="1500"/>
              </a:spcBef>
            </a:pPr>
            <a:r>
              <a:rPr lang="en-GB" dirty="0" smtClean="0"/>
              <a:t>Task 17.3</a:t>
            </a:r>
            <a:r>
              <a:rPr lang="en-GB" dirty="0"/>
              <a:t>) Irradiation test results: Beam impact on new material and </a:t>
            </a:r>
            <a:r>
              <a:rPr lang="en-GB" dirty="0" smtClean="0"/>
              <a:t>composite [</a:t>
            </a:r>
            <a:r>
              <a:rPr lang="en-GB" dirty="0"/>
              <a:t>month </a:t>
            </a:r>
            <a:r>
              <a:rPr lang="en-GB" dirty="0" smtClean="0"/>
              <a:t>46]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spcBef>
                <a:spcPts val="1500"/>
              </a:spcBef>
            </a:pPr>
            <a:r>
              <a:rPr lang="en-US" dirty="0" smtClean="0">
                <a:solidFill>
                  <a:srgbClr val="800000"/>
                </a:solidFill>
              </a:rPr>
              <a:t>Task 14.4) </a:t>
            </a:r>
            <a:r>
              <a:rPr lang="en-GB" dirty="0">
                <a:solidFill>
                  <a:srgbClr val="800000"/>
                </a:solidFill>
              </a:rPr>
              <a:t>Production of material samples (as large as possible for each </a:t>
            </a:r>
            <a:r>
              <a:rPr lang="en-GB" dirty="0" smtClean="0">
                <a:solidFill>
                  <a:srgbClr val="800000"/>
                </a:solidFill>
              </a:rPr>
              <a:t>industry to demonstrate workability) [month 24]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0960" y="63643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86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Task 17.1</a:t>
            </a:r>
            <a:r>
              <a:rPr lang="en-GB" dirty="0"/>
              <a:t>) Organisation of </a:t>
            </a:r>
            <a:r>
              <a:rPr lang="en-GB" dirty="0" err="1"/>
              <a:t>PowerMat</a:t>
            </a:r>
            <a:r>
              <a:rPr lang="en-GB" dirty="0"/>
              <a:t> kick-off </a:t>
            </a:r>
            <a:r>
              <a:rPr lang="en-GB" dirty="0" smtClean="0"/>
              <a:t>meeting</a:t>
            </a:r>
            <a:r>
              <a:rPr lang="en-US" dirty="0" smtClean="0"/>
              <a:t>, </a:t>
            </a:r>
            <a:r>
              <a:rPr lang="en-GB" dirty="0" smtClean="0"/>
              <a:t>with publication of talks on Web </a:t>
            </a:r>
            <a:r>
              <a:rPr lang="en-GB" dirty="0"/>
              <a:t>[month </a:t>
            </a:r>
            <a:r>
              <a:rPr lang="en-GB" dirty="0" smtClean="0"/>
              <a:t>6]</a:t>
            </a:r>
          </a:p>
          <a:p>
            <a:r>
              <a:rPr lang="en-GB" dirty="0" smtClean="0">
                <a:solidFill>
                  <a:srgbClr val="4F81BD"/>
                </a:solidFill>
              </a:rPr>
              <a:t>Task 17.2) Material characterisation</a:t>
            </a:r>
            <a:r>
              <a:rPr lang="en-US" dirty="0" smtClean="0">
                <a:solidFill>
                  <a:srgbClr val="4F81BD"/>
                </a:solidFill>
              </a:rPr>
              <a:t>, with publication of results on Web</a:t>
            </a:r>
            <a:r>
              <a:rPr lang="en-GB" dirty="0" smtClean="0">
                <a:solidFill>
                  <a:srgbClr val="4F81BD"/>
                </a:solidFill>
              </a:rPr>
              <a:t> [month 18-24]</a:t>
            </a:r>
            <a:endParaRPr lang="en-US" dirty="0">
              <a:solidFill>
                <a:srgbClr val="4F81BD"/>
              </a:solidFill>
            </a:endParaRPr>
          </a:p>
          <a:p>
            <a:r>
              <a:rPr lang="en-GB" dirty="0" smtClean="0"/>
              <a:t>Task 17.3)</a:t>
            </a:r>
            <a:r>
              <a:rPr lang="en-US" dirty="0"/>
              <a:t> </a:t>
            </a:r>
            <a:r>
              <a:rPr lang="en-GB" dirty="0" smtClean="0"/>
              <a:t>Irradiation, with publication </a:t>
            </a:r>
            <a:r>
              <a:rPr lang="en-GB" dirty="0"/>
              <a:t>of report on </a:t>
            </a:r>
            <a:r>
              <a:rPr lang="en-GB" dirty="0" smtClean="0"/>
              <a:t>web</a:t>
            </a:r>
            <a:r>
              <a:rPr lang="en-US" dirty="0" smtClean="0"/>
              <a:t>[month 27]</a:t>
            </a:r>
            <a:endParaRPr lang="en-US" dirty="0"/>
          </a:p>
          <a:p>
            <a:r>
              <a:rPr lang="en-GB" dirty="0" smtClean="0">
                <a:solidFill>
                  <a:srgbClr val="4F81BD"/>
                </a:solidFill>
              </a:rPr>
              <a:t>Task 17.4)</a:t>
            </a:r>
            <a:r>
              <a:rPr lang="en-US" dirty="0" smtClean="0">
                <a:solidFill>
                  <a:srgbClr val="4F81BD"/>
                </a:solidFill>
              </a:rPr>
              <a:t> </a:t>
            </a:r>
            <a:r>
              <a:rPr lang="en-GB" dirty="0">
                <a:solidFill>
                  <a:srgbClr val="4F81BD"/>
                </a:solidFill>
              </a:rPr>
              <a:t>Irradiation effects analysis, with publication of report on web</a:t>
            </a:r>
            <a:r>
              <a:rPr lang="en-US" dirty="0">
                <a:solidFill>
                  <a:srgbClr val="4F81BD"/>
                </a:solidFill>
              </a:rPr>
              <a:t>[month </a:t>
            </a:r>
            <a:r>
              <a:rPr lang="en-US" dirty="0" smtClean="0">
                <a:solidFill>
                  <a:srgbClr val="4F81BD"/>
                </a:solidFill>
              </a:rPr>
              <a:t>36]</a:t>
            </a:r>
            <a:endParaRPr lang="en-US" dirty="0">
              <a:solidFill>
                <a:srgbClr val="4F81BD"/>
              </a:solidFill>
            </a:endParaRPr>
          </a:p>
          <a:p>
            <a:r>
              <a:rPr lang="en-GB" dirty="0" smtClean="0"/>
              <a:t>Task 17.5)</a:t>
            </a:r>
            <a:r>
              <a:rPr lang="en-US" dirty="0" smtClean="0"/>
              <a:t> </a:t>
            </a:r>
            <a:r>
              <a:rPr lang="en-GB" dirty="0"/>
              <a:t>Report on </a:t>
            </a:r>
            <a:r>
              <a:rPr lang="en-GB" dirty="0" smtClean="0"/>
              <a:t>studies, with publication </a:t>
            </a:r>
            <a:r>
              <a:rPr lang="en-GB" dirty="0"/>
              <a:t>of report on </a:t>
            </a:r>
            <a:r>
              <a:rPr lang="en-GB" dirty="0" smtClean="0"/>
              <a:t>web</a:t>
            </a:r>
            <a:r>
              <a:rPr lang="en-US" dirty="0" smtClean="0"/>
              <a:t>, [month </a:t>
            </a:r>
            <a:r>
              <a:rPr lang="en-GB" dirty="0"/>
              <a:t>4</a:t>
            </a:r>
            <a:r>
              <a:rPr lang="en-GB" dirty="0" smtClean="0"/>
              <a:t>6]</a:t>
            </a:r>
          </a:p>
          <a:p>
            <a:r>
              <a:rPr lang="en-GB" dirty="0" smtClean="0">
                <a:solidFill>
                  <a:srgbClr val="800000"/>
                </a:solidFill>
              </a:rPr>
              <a:t>Task 14.4) Prepare first samples [month 12]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64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Deliverables and Milestones 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06396" y="1917700"/>
          <a:ext cx="833120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3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4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800000"/>
                          </a:solidFill>
                        </a:rPr>
                        <a:t>1.4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00000"/>
                          </a:solidFill>
                        </a:rPr>
                        <a:t>M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00000"/>
                          </a:solidFill>
                        </a:rPr>
                        <a:t>D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40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ask 17.1</a:t>
            </a:r>
            <a:r>
              <a:rPr lang="en-GB" b="1" dirty="0" smtClean="0"/>
              <a:t> </a:t>
            </a:r>
            <a:r>
              <a:rPr lang="en-GB" dirty="0"/>
              <a:t>Coordination and Communication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b="1" dirty="0" smtClean="0"/>
              <a:t>Coordinators: A. Bertarelli, </a:t>
            </a:r>
            <a:r>
              <a:rPr lang="en-GB" b="1" dirty="0"/>
              <a:t>CERN</a:t>
            </a:r>
            <a:r>
              <a:rPr lang="en-GB" dirty="0"/>
              <a:t>; </a:t>
            </a:r>
            <a:r>
              <a:rPr lang="en-GB" b="1" dirty="0" smtClean="0"/>
              <a:t>M. </a:t>
            </a:r>
            <a:r>
              <a:rPr lang="en-GB" b="1" dirty="0" err="1" smtClean="0"/>
              <a:t>Tomut</a:t>
            </a:r>
            <a:r>
              <a:rPr lang="en-GB" b="1" dirty="0" smtClean="0"/>
              <a:t>, GSI </a:t>
            </a:r>
            <a:endParaRPr lang="en-GB" b="1" dirty="0"/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b="1" dirty="0"/>
              <a:t>Coordination</a:t>
            </a:r>
            <a:r>
              <a:rPr lang="en-GB" dirty="0"/>
              <a:t> of </a:t>
            </a:r>
            <a:r>
              <a:rPr lang="en-GB" dirty="0" smtClean="0"/>
              <a:t>JRA tasks</a:t>
            </a:r>
            <a:r>
              <a:rPr lang="en-GB" dirty="0"/>
              <a:t>, </a:t>
            </a:r>
            <a:r>
              <a:rPr lang="en-GB" b="1" dirty="0"/>
              <a:t>interface</a:t>
            </a:r>
            <a:r>
              <a:rPr lang="en-GB" dirty="0"/>
              <a:t> with other work </a:t>
            </a:r>
            <a:r>
              <a:rPr lang="en-GB" dirty="0" smtClean="0"/>
              <a:t>packages (specifically WP14), public outreach, knowledge transfer etc</a:t>
            </a:r>
            <a:r>
              <a:rPr lang="en-GB" dirty="0"/>
              <a:t>.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b="1" dirty="0" smtClean="0"/>
              <a:t>Budget management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b="1" dirty="0" smtClean="0"/>
              <a:t>Monitoring </a:t>
            </a:r>
            <a:r>
              <a:rPr lang="en-GB" b="1" dirty="0"/>
              <a:t>task progress</a:t>
            </a:r>
            <a:r>
              <a:rPr lang="en-GB" dirty="0"/>
              <a:t>. Adherence to milestones and timely </a:t>
            </a:r>
            <a:r>
              <a:rPr lang="en-GB" b="1" dirty="0" smtClean="0">
                <a:solidFill>
                  <a:srgbClr val="0070C0"/>
                </a:solidFill>
              </a:rPr>
              <a:t>reporting of deliverables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dirty="0"/>
              <a:t>Irradiation tests with online monitoring of properties evolution (GSI) </a:t>
            </a:r>
          </a:p>
        </p:txBody>
      </p:sp>
      <p:sp>
        <p:nvSpPr>
          <p:cNvPr id="31" name="Content Placeholder 3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Grafik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588" y="1666876"/>
            <a:ext cx="5284092" cy="3938455"/>
          </a:xfrm>
          <a:prstGeom prst="rect">
            <a:avLst/>
          </a:prstGeom>
        </p:spPr>
      </p:pic>
      <p:sp>
        <p:nvSpPr>
          <p:cNvPr id="5" name="Ellipse 11"/>
          <p:cNvSpPr/>
          <p:nvPr/>
        </p:nvSpPr>
        <p:spPr>
          <a:xfrm>
            <a:off x="1161446" y="2776061"/>
            <a:ext cx="1816201" cy="1803610"/>
          </a:xfrm>
          <a:prstGeom prst="ellipse">
            <a:avLst/>
          </a:prstGeom>
          <a:gradFill flip="none" rotWithShape="1">
            <a:gsLst>
              <a:gs pos="51000">
                <a:schemeClr val="bg1"/>
              </a:gs>
              <a:gs pos="0">
                <a:srgbClr val="FFFFFF"/>
              </a:gs>
              <a:gs pos="100000">
                <a:schemeClr val="bg1">
                  <a:lumMod val="95000"/>
                </a:schemeClr>
              </a:gs>
              <a:gs pos="62000">
                <a:schemeClr val="bg1">
                  <a:lumMod val="85000"/>
                </a:schemeClr>
              </a:gs>
              <a:gs pos="85000">
                <a:schemeClr val="bg1">
                  <a:lumMod val="50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tangle 4"/>
          <p:cNvSpPr/>
          <p:nvPr/>
        </p:nvSpPr>
        <p:spPr bwMode="auto">
          <a:xfrm rot="-2640000">
            <a:off x="2058863" y="3471755"/>
            <a:ext cx="45719" cy="39340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 rot="2853651">
            <a:off x="410082" y="4452601"/>
            <a:ext cx="816206" cy="863739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hteck 15"/>
          <p:cNvSpPr/>
          <p:nvPr/>
        </p:nvSpPr>
        <p:spPr>
          <a:xfrm>
            <a:off x="346404" y="3296021"/>
            <a:ext cx="893702" cy="762000"/>
          </a:xfrm>
          <a:prstGeom prst="rect">
            <a:avLst/>
          </a:prstGeom>
          <a:gradFill flip="none" rotWithShape="1">
            <a:gsLst>
              <a:gs pos="53000">
                <a:srgbClr val="FFFFFF"/>
              </a:gs>
              <a:gs pos="67000">
                <a:srgbClr val="FFFFFF"/>
              </a:gs>
              <a:gs pos="40000">
                <a:srgbClr val="FFFFFF"/>
              </a:gs>
              <a:gs pos="22000">
                <a:schemeClr val="bg1">
                  <a:lumMod val="95000"/>
                </a:schemeClr>
              </a:gs>
              <a:gs pos="82000">
                <a:schemeClr val="bg1">
                  <a:lumMod val="85000"/>
                </a:schemeClr>
              </a:gs>
              <a:gs pos="0">
                <a:schemeClr val="bg1">
                  <a:lumMod val="50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  <a:tileRect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tangle 4"/>
          <p:cNvSpPr/>
          <p:nvPr/>
        </p:nvSpPr>
        <p:spPr bwMode="auto">
          <a:xfrm>
            <a:off x="2062437" y="3485210"/>
            <a:ext cx="45719" cy="39340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6"/>
          <p:cNvSpPr/>
          <p:nvPr/>
        </p:nvSpPr>
        <p:spPr bwMode="auto">
          <a:xfrm rot="13483363">
            <a:off x="2790723" y="2086826"/>
            <a:ext cx="816206" cy="863739"/>
          </a:xfrm>
          <a:prstGeom prst="rect">
            <a:avLst/>
          </a:prstGeom>
          <a:solidFill>
            <a:srgbClr val="0070C0">
              <a:alpha val="77000"/>
            </a:srgbClr>
          </a:solidFill>
          <a:ln w="19050" cap="flat" cmpd="sng" algn="ctr">
            <a:solidFill>
              <a:srgbClr val="0066CC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704701" y="3023545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Proben-</a:t>
            </a:r>
          </a:p>
          <a:p>
            <a:pPr algn="ctr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halter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Isosceles Triangle 2"/>
          <p:cNvSpPr/>
          <p:nvPr/>
        </p:nvSpPr>
        <p:spPr>
          <a:xfrm rot="5400000">
            <a:off x="659053" y="3600821"/>
            <a:ext cx="152400" cy="152400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31"/>
          <p:cNvSpPr txBox="1"/>
          <p:nvPr/>
        </p:nvSpPr>
        <p:spPr>
          <a:xfrm>
            <a:off x="2882552" y="2232360"/>
            <a:ext cx="627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</a:p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Quelle</a:t>
            </a:r>
          </a:p>
        </p:txBody>
      </p:sp>
      <p:sp>
        <p:nvSpPr>
          <p:cNvPr id="14" name="Ellipse 21"/>
          <p:cNvSpPr/>
          <p:nvPr/>
        </p:nvSpPr>
        <p:spPr>
          <a:xfrm rot="2716839">
            <a:off x="2570525" y="3030675"/>
            <a:ext cx="304800" cy="45719"/>
          </a:xfrm>
          <a:prstGeom prst="ellipse">
            <a:avLst/>
          </a:prstGeom>
          <a:gradFill flip="none" rotWithShape="1">
            <a:gsLst>
              <a:gs pos="80000">
                <a:schemeClr val="accent1">
                  <a:lumMod val="75000"/>
                </a:schemeClr>
              </a:gs>
              <a:gs pos="25000">
                <a:schemeClr val="accent1">
                  <a:lumMod val="75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22"/>
          <p:cNvSpPr/>
          <p:nvPr/>
        </p:nvSpPr>
        <p:spPr>
          <a:xfrm rot="2667170">
            <a:off x="1283659" y="4281595"/>
            <a:ext cx="304925" cy="54052"/>
          </a:xfrm>
          <a:prstGeom prst="ellipse">
            <a:avLst/>
          </a:prstGeom>
          <a:gradFill flip="none" rotWithShape="1">
            <a:gsLst>
              <a:gs pos="80000">
                <a:schemeClr val="accent1">
                  <a:lumMod val="75000"/>
                </a:schemeClr>
              </a:gs>
              <a:gs pos="25000">
                <a:schemeClr val="accent1">
                  <a:lumMod val="75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Box 11"/>
          <p:cNvSpPr txBox="1"/>
          <p:nvPr/>
        </p:nvSpPr>
        <p:spPr>
          <a:xfrm>
            <a:off x="157941" y="3334297"/>
            <a:ext cx="127062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Ionenstrahl</a:t>
            </a:r>
          </a:p>
        </p:txBody>
      </p:sp>
      <p:cxnSp>
        <p:nvCxnSpPr>
          <p:cNvPr id="17" name="Straight Connector 10"/>
          <p:cNvCxnSpPr>
            <a:endCxn id="5" idx="6"/>
          </p:cNvCxnSpPr>
          <p:nvPr/>
        </p:nvCxnSpPr>
        <p:spPr bwMode="auto">
          <a:xfrm flipV="1">
            <a:off x="220325" y="3677866"/>
            <a:ext cx="2757322" cy="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r Verbinder 25"/>
          <p:cNvCxnSpPr/>
          <p:nvPr/>
        </p:nvCxnSpPr>
        <p:spPr>
          <a:xfrm flipH="1">
            <a:off x="1161446" y="2849655"/>
            <a:ext cx="1771546" cy="17541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31"/>
          <p:cNvSpPr txBox="1"/>
          <p:nvPr/>
        </p:nvSpPr>
        <p:spPr>
          <a:xfrm>
            <a:off x="410778" y="4596183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</a:p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Detektor</a:t>
            </a:r>
          </a:p>
        </p:txBody>
      </p:sp>
      <p:sp>
        <p:nvSpPr>
          <p:cNvPr id="20" name="TextBox 11"/>
          <p:cNvSpPr txBox="1"/>
          <p:nvPr/>
        </p:nvSpPr>
        <p:spPr>
          <a:xfrm>
            <a:off x="1696396" y="3989621"/>
            <a:ext cx="8235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Bestrahlung</a:t>
            </a:r>
          </a:p>
        </p:txBody>
      </p:sp>
      <p:sp>
        <p:nvSpPr>
          <p:cNvPr id="21" name="TextBox 11"/>
          <p:cNvSpPr txBox="1"/>
          <p:nvPr/>
        </p:nvSpPr>
        <p:spPr>
          <a:xfrm>
            <a:off x="2055148" y="3722736"/>
            <a:ext cx="1006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</a:p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Messung</a:t>
            </a:r>
            <a:endParaRPr lang="de-DE" sz="9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30"/>
          <p:cNvSpPr txBox="1"/>
          <p:nvPr/>
        </p:nvSpPr>
        <p:spPr>
          <a:xfrm>
            <a:off x="7018801" y="5649477"/>
            <a:ext cx="579005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>
                <a:solidFill>
                  <a:srgbClr val="0078D2"/>
                </a:solidFill>
              </a:rPr>
              <a:t>sp</a:t>
            </a:r>
            <a:r>
              <a:rPr lang="de-DE" sz="2000" b="1" baseline="30000" dirty="0">
                <a:solidFill>
                  <a:srgbClr val="0078D2"/>
                </a:solidFill>
              </a:rPr>
              <a:t>2</a:t>
            </a:r>
            <a:endParaRPr lang="de-DE" sz="2000" b="1" dirty="0">
              <a:solidFill>
                <a:srgbClr val="0078D2"/>
              </a:solidFill>
            </a:endParaRPr>
          </a:p>
        </p:txBody>
      </p:sp>
      <p:cxnSp>
        <p:nvCxnSpPr>
          <p:cNvPr id="23" name="Gerade Verbindung mit Pfeil 3"/>
          <p:cNvCxnSpPr/>
          <p:nvPr/>
        </p:nvCxnSpPr>
        <p:spPr>
          <a:xfrm flipV="1">
            <a:off x="2082169" y="3892756"/>
            <a:ext cx="0" cy="1154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35"/>
          <p:cNvCxnSpPr/>
          <p:nvPr/>
        </p:nvCxnSpPr>
        <p:spPr>
          <a:xfrm flipH="1" flipV="1">
            <a:off x="2254172" y="3810236"/>
            <a:ext cx="107316" cy="681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32"/>
          <p:cNvCxnSpPr/>
          <p:nvPr/>
        </p:nvCxnSpPr>
        <p:spPr>
          <a:xfrm>
            <a:off x="6011916" y="5849532"/>
            <a:ext cx="360040" cy="0"/>
          </a:xfrm>
          <a:prstGeom prst="straightConnector1">
            <a:avLst/>
          </a:prstGeom>
          <a:ln w="57150">
            <a:solidFill>
              <a:srgbClr val="0078D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"/>
          <p:cNvSpPr/>
          <p:nvPr/>
        </p:nvSpPr>
        <p:spPr>
          <a:xfrm>
            <a:off x="4899139" y="5649477"/>
            <a:ext cx="6495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rgbClr val="F5A300"/>
                </a:solidFill>
              </a:rPr>
              <a:t>sp</a:t>
            </a:r>
            <a:r>
              <a:rPr lang="de-DE" sz="2000" b="1" baseline="30000" dirty="0">
                <a:solidFill>
                  <a:srgbClr val="F5A300"/>
                </a:solidFill>
              </a:rPr>
              <a:t>3</a:t>
            </a:r>
            <a:r>
              <a:rPr lang="de-DE" sz="2000" b="1" dirty="0">
                <a:solidFill>
                  <a:srgbClr val="F5A300"/>
                </a:solidFill>
              </a:rPr>
              <a:t> </a:t>
            </a:r>
            <a:endParaRPr lang="de-DE" sz="2000" dirty="0"/>
          </a:p>
        </p:txBody>
      </p:sp>
      <p:sp>
        <p:nvSpPr>
          <p:cNvPr id="27" name="Textfeld 33"/>
          <p:cNvSpPr txBox="1"/>
          <p:nvPr/>
        </p:nvSpPr>
        <p:spPr>
          <a:xfrm rot="16200000">
            <a:off x="8341820" y="3208011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bg1">
                    <a:lumMod val="50000"/>
                  </a:schemeClr>
                </a:solidFill>
              </a:rPr>
              <a:t>Fluenz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Gerade Verbindung mit Pfeil 31"/>
          <p:cNvCxnSpPr/>
          <p:nvPr/>
        </p:nvCxnSpPr>
        <p:spPr>
          <a:xfrm flipV="1">
            <a:off x="8460432" y="2105923"/>
            <a:ext cx="0" cy="277673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30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dirty="0"/>
              <a:t>Hydrodynamic simulations of experiments - EOS, spall strengths for new materials </a:t>
            </a:r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" y="3605954"/>
            <a:ext cx="6848122" cy="3215841"/>
          </a:xfrm>
          <a:prstGeom prst="rect">
            <a:avLst/>
          </a:prstGeom>
        </p:spPr>
      </p:pic>
      <p:grpSp>
        <p:nvGrpSpPr>
          <p:cNvPr id="6" name="Gruppo 5"/>
          <p:cNvGrpSpPr/>
          <p:nvPr/>
        </p:nvGrpSpPr>
        <p:grpSpPr>
          <a:xfrm rot="10800000">
            <a:off x="5812706" y="1629726"/>
            <a:ext cx="2988334" cy="1552413"/>
            <a:chOff x="791820" y="1110512"/>
            <a:chExt cx="5221974" cy="2692760"/>
          </a:xfrm>
        </p:grpSpPr>
        <p:pic>
          <p:nvPicPr>
            <p:cNvPr id="7" name="Immagine 6" descr="voxel_target_plot01.gif"/>
            <p:cNvPicPr>
              <a:picLocks noChangeAspect="1"/>
            </p:cNvPicPr>
            <p:nvPr/>
          </p:nvPicPr>
          <p:blipFill>
            <a:blip r:embed="rId3" cstate="print"/>
            <a:srcRect l="15945" t="27559" r="15354" b="48819"/>
            <a:stretch>
              <a:fillRect/>
            </a:stretch>
          </p:blipFill>
          <p:spPr>
            <a:xfrm>
              <a:off x="791820" y="1110512"/>
              <a:ext cx="5221974" cy="1346380"/>
            </a:xfrm>
            <a:prstGeom prst="rect">
              <a:avLst/>
            </a:prstGeom>
          </p:spPr>
        </p:pic>
        <p:pic>
          <p:nvPicPr>
            <p:cNvPr id="8" name="Immagine 7" descr="voxel_target_plot01.gif"/>
            <p:cNvPicPr>
              <a:picLocks noChangeAspect="1"/>
            </p:cNvPicPr>
            <p:nvPr/>
          </p:nvPicPr>
          <p:blipFill>
            <a:blip r:embed="rId3" cstate="print"/>
            <a:srcRect l="15945" t="27559" r="15354" b="48819"/>
            <a:stretch>
              <a:fillRect/>
            </a:stretch>
          </p:blipFill>
          <p:spPr>
            <a:xfrm flipV="1">
              <a:off x="791820" y="2456892"/>
              <a:ext cx="5221974" cy="1346380"/>
            </a:xfrm>
            <a:prstGeom prst="rect">
              <a:avLst/>
            </a:prstGeom>
          </p:spPr>
        </p:pic>
      </p:grpSp>
      <p:cxnSp>
        <p:nvCxnSpPr>
          <p:cNvPr id="10" name="Connettore 2 9"/>
          <p:cNvCxnSpPr/>
          <p:nvPr/>
        </p:nvCxnSpPr>
        <p:spPr>
          <a:xfrm flipH="1">
            <a:off x="3810889" y="2410385"/>
            <a:ext cx="532859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>
            <a:off x="4932040" y="3388499"/>
            <a:ext cx="1224136" cy="5444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4353941" y="2612293"/>
            <a:ext cx="1492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</a:t>
            </a:r>
            <a:r>
              <a:rPr lang="it-IT" sz="24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it-IT" sz="24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975307" y="1517237"/>
            <a:ext cx="299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it-IT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deposition</a:t>
            </a:r>
            <a:endParaRPr lang="it-IT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Figura a mano libera: forma 15"/>
          <p:cNvSpPr/>
          <p:nvPr/>
        </p:nvSpPr>
        <p:spPr>
          <a:xfrm>
            <a:off x="-204281" y="2881393"/>
            <a:ext cx="4610911" cy="2519464"/>
          </a:xfrm>
          <a:custGeom>
            <a:avLst/>
            <a:gdLst>
              <a:gd name="connsiteX0" fmla="*/ 0 w 4610911"/>
              <a:gd name="connsiteY0" fmla="*/ 2519464 h 2519464"/>
              <a:gd name="connsiteX1" fmla="*/ 4610911 w 4610911"/>
              <a:gd name="connsiteY1" fmla="*/ 622571 h 2519464"/>
              <a:gd name="connsiteX2" fmla="*/ 165370 w 4610911"/>
              <a:gd name="connsiteY2" fmla="*/ 0 h 2519464"/>
              <a:gd name="connsiteX3" fmla="*/ 0 w 4610911"/>
              <a:gd name="connsiteY3" fmla="*/ 2519464 h 2519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0911" h="2519464">
                <a:moveTo>
                  <a:pt x="0" y="2519464"/>
                </a:moveTo>
                <a:lnTo>
                  <a:pt x="4610911" y="622571"/>
                </a:lnTo>
                <a:lnTo>
                  <a:pt x="165370" y="0"/>
                </a:lnTo>
                <a:lnTo>
                  <a:pt x="0" y="251946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149" y="1148543"/>
            <a:ext cx="3708342" cy="302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asellaDiTesto 17"/>
          <p:cNvSpPr txBox="1"/>
          <p:nvPr/>
        </p:nvSpPr>
        <p:spPr>
          <a:xfrm>
            <a:off x="2383728" y="2441009"/>
            <a:ext cx="1208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Equation of state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827584" y="5903819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  <a:latin typeface="Calibri" panose="020F0502020204030204" pitchFamily="34" charset="0"/>
              </a:rPr>
              <a:t>W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1363963" y="6102763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  <a:latin typeface="Calibri" panose="020F0502020204030204" pitchFamily="34" charset="0"/>
              </a:rPr>
              <a:t>Cu</a:t>
            </a:r>
          </a:p>
        </p:txBody>
      </p:sp>
      <p:pic>
        <p:nvPicPr>
          <p:cNvPr id="4" name="Immagine 3" descr="C:\Users\dynlab\AppData\Local\Microsoft\Windows\INetCacheContent.Word\Pic_Ir_HRMT2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609" y="4848081"/>
            <a:ext cx="4149963" cy="186861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asellaDiTesto 14"/>
          <p:cNvSpPr txBox="1"/>
          <p:nvPr/>
        </p:nvSpPr>
        <p:spPr>
          <a:xfrm>
            <a:off x="1868830" y="4614347"/>
            <a:ext cx="2872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Hydrocode</a:t>
            </a:r>
            <a:r>
              <a:rPr lang="it-IT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</a:t>
            </a:r>
            <a:endParaRPr lang="it-IT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1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in a 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90728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0"/>
            <a:r>
              <a:rPr lang="en-GB" dirty="0" smtClean="0"/>
              <a:t>Push forward </a:t>
            </a:r>
            <a:r>
              <a:rPr lang="en-GB" b="1" dirty="0">
                <a:solidFill>
                  <a:srgbClr val="0070C0"/>
                </a:solidFill>
              </a:rPr>
              <a:t>R&amp;D</a:t>
            </a:r>
            <a:r>
              <a:rPr lang="en-GB" dirty="0" smtClean="0"/>
              <a:t> of </a:t>
            </a:r>
            <a:r>
              <a:rPr lang="en-GB" b="1" dirty="0" smtClean="0">
                <a:solidFill>
                  <a:srgbClr val="0070C0"/>
                </a:solidFill>
              </a:rPr>
              <a:t>novel </a:t>
            </a:r>
            <a:r>
              <a:rPr lang="en-US" b="1" dirty="0" smtClean="0">
                <a:solidFill>
                  <a:srgbClr val="0070C0"/>
                </a:solidFill>
              </a:rPr>
              <a:t>Ceramic</a:t>
            </a:r>
            <a:r>
              <a:rPr lang="en-US" b="1" dirty="0">
                <a:solidFill>
                  <a:srgbClr val="0070C0"/>
                </a:solidFill>
              </a:rPr>
              <a:t> Matrix and Metal Matrix Composites </a:t>
            </a:r>
            <a:r>
              <a:rPr lang="en-US" dirty="0"/>
              <a:t>based on graphite and diamond </a:t>
            </a:r>
            <a:r>
              <a:rPr lang="en-US" dirty="0" smtClean="0"/>
              <a:t>reinforcements with various dopants</a:t>
            </a:r>
            <a:endParaRPr lang="en-GB" dirty="0" smtClean="0"/>
          </a:p>
          <a:p>
            <a:pPr lvl="0"/>
            <a:r>
              <a:rPr lang="en-GB" b="1" dirty="0">
                <a:solidFill>
                  <a:srgbClr val="0070C0"/>
                </a:solidFill>
              </a:rPr>
              <a:t>Simulate</a:t>
            </a:r>
            <a:r>
              <a:rPr lang="en-GB" dirty="0" smtClean="0"/>
              <a:t> and </a:t>
            </a:r>
            <a:r>
              <a:rPr lang="en-GB" b="1" dirty="0">
                <a:solidFill>
                  <a:srgbClr val="0070C0"/>
                </a:solidFill>
              </a:rPr>
              <a:t>test</a:t>
            </a:r>
            <a:r>
              <a:rPr lang="en-GB" dirty="0" smtClean="0"/>
              <a:t> materials under </a:t>
            </a:r>
            <a:r>
              <a:rPr lang="en-GB" b="1" dirty="0">
                <a:solidFill>
                  <a:srgbClr val="0070C0"/>
                </a:solidFill>
              </a:rPr>
              <a:t>extreme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70C0"/>
                </a:solidFill>
              </a:rPr>
              <a:t>thermal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70C0"/>
                </a:solidFill>
              </a:rPr>
              <a:t>shocks</a:t>
            </a:r>
            <a:r>
              <a:rPr lang="en-GB" dirty="0" smtClean="0"/>
              <a:t> </a:t>
            </a:r>
            <a:r>
              <a:rPr lang="en-GB" dirty="0"/>
              <a:t>(particle- or </a:t>
            </a:r>
            <a:r>
              <a:rPr lang="en-GB" b="1" dirty="0"/>
              <a:t>laser-beam induced</a:t>
            </a:r>
            <a:r>
              <a:rPr lang="en-GB" dirty="0"/>
              <a:t>) and </a:t>
            </a:r>
            <a:r>
              <a:rPr lang="en-GB" b="1" dirty="0">
                <a:solidFill>
                  <a:srgbClr val="0070C0"/>
                </a:solidFill>
              </a:rPr>
              <a:t>particle</a:t>
            </a:r>
            <a:r>
              <a:rPr lang="en-GB" dirty="0" smtClean="0"/>
              <a:t> </a:t>
            </a:r>
            <a:r>
              <a:rPr lang="en-GB" b="1" dirty="0">
                <a:solidFill>
                  <a:srgbClr val="0070C0"/>
                </a:solidFill>
              </a:rPr>
              <a:t>irradiation</a:t>
            </a:r>
          </a:p>
          <a:p>
            <a:pPr lvl="0"/>
            <a:r>
              <a:rPr lang="en-GB" dirty="0"/>
              <a:t>Investigate </a:t>
            </a:r>
            <a:r>
              <a:rPr lang="en-GB" b="1" dirty="0">
                <a:solidFill>
                  <a:srgbClr val="0070C0"/>
                </a:solidFill>
              </a:rPr>
              <a:t>radiation damage </a:t>
            </a:r>
            <a:r>
              <a:rPr lang="en-GB" dirty="0" smtClean="0"/>
              <a:t>from theoretical, numerical </a:t>
            </a:r>
            <a:r>
              <a:rPr lang="en-GB" dirty="0"/>
              <a:t>and experimental </a:t>
            </a:r>
            <a:r>
              <a:rPr lang="en-GB" dirty="0" smtClean="0"/>
              <a:t>standpoint</a:t>
            </a:r>
            <a:endParaRPr lang="en-GB" dirty="0"/>
          </a:p>
          <a:p>
            <a:pPr lvl="0"/>
            <a:r>
              <a:rPr lang="en-GB" dirty="0"/>
              <a:t>Identify </a:t>
            </a:r>
            <a:r>
              <a:rPr lang="en-GB" dirty="0" smtClean="0"/>
              <a:t>materials for a broad range of </a:t>
            </a:r>
            <a:r>
              <a:rPr lang="en-GB" b="1" dirty="0" smtClean="0">
                <a:solidFill>
                  <a:srgbClr val="0070C0"/>
                </a:solidFill>
              </a:rPr>
              <a:t>accelerator </a:t>
            </a:r>
            <a:r>
              <a:rPr lang="en-GB" b="1" dirty="0">
                <a:solidFill>
                  <a:srgbClr val="0070C0"/>
                </a:solidFill>
              </a:rPr>
              <a:t>applications </a:t>
            </a:r>
            <a:r>
              <a:rPr lang="en-GB" dirty="0" smtClean="0"/>
              <a:t>(high </a:t>
            </a:r>
            <a:r>
              <a:rPr lang="en-GB" dirty="0"/>
              <a:t>power </a:t>
            </a:r>
            <a:r>
              <a:rPr lang="en-GB" dirty="0" smtClean="0"/>
              <a:t>collimators, </a:t>
            </a:r>
            <a:r>
              <a:rPr lang="en-GB" dirty="0"/>
              <a:t>beam </a:t>
            </a:r>
            <a:r>
              <a:rPr lang="en-GB" dirty="0" smtClean="0"/>
              <a:t>targets, </a:t>
            </a:r>
            <a:r>
              <a:rPr lang="en-GB" dirty="0"/>
              <a:t>beam </a:t>
            </a:r>
            <a:r>
              <a:rPr lang="en-GB" dirty="0" smtClean="0"/>
              <a:t>windows and </a:t>
            </a:r>
            <a:r>
              <a:rPr lang="en-GB" dirty="0"/>
              <a:t>luminescence </a:t>
            </a:r>
            <a:r>
              <a:rPr lang="en-GB" dirty="0" smtClean="0"/>
              <a:t>screens …) </a:t>
            </a:r>
            <a:endParaRPr lang="en-GB" dirty="0"/>
          </a:p>
          <a:p>
            <a:pPr lvl="0"/>
            <a:r>
              <a:rPr lang="en-GB" dirty="0"/>
              <a:t>Explore </a:t>
            </a:r>
            <a:r>
              <a:rPr lang="en-GB" b="1" dirty="0">
                <a:solidFill>
                  <a:srgbClr val="0070C0"/>
                </a:solidFill>
              </a:rPr>
              <a:t>societal applications </a:t>
            </a:r>
            <a:r>
              <a:rPr lang="en-GB" dirty="0" smtClean="0"/>
              <a:t>in advanced </a:t>
            </a:r>
            <a:r>
              <a:rPr lang="en-GB" dirty="0"/>
              <a:t>engineering, medical imaging, quantum computing, energy efficiency, </a:t>
            </a:r>
            <a:r>
              <a:rPr lang="en-GB" dirty="0" smtClean="0"/>
              <a:t>aerospace …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23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PowerMat</a:t>
            </a:r>
            <a:r>
              <a:rPr lang="en-GB" dirty="0" smtClean="0"/>
              <a:t> Partners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Strong interaction with </a:t>
            </a:r>
            <a:r>
              <a:rPr lang="en-GB" b="1" dirty="0" smtClean="0"/>
              <a:t>WP14</a:t>
            </a:r>
            <a:r>
              <a:rPr lang="en-GB" dirty="0" smtClean="0"/>
              <a:t> (Promoting Innovation) – </a:t>
            </a:r>
            <a:r>
              <a:rPr lang="en-GB" b="1" dirty="0" smtClean="0"/>
              <a:t>Task 14.4</a:t>
            </a:r>
          </a:p>
          <a:p>
            <a:r>
              <a:rPr lang="en-GB" dirty="0" smtClean="0"/>
              <a:t>WP17: </a:t>
            </a:r>
            <a:r>
              <a:rPr lang="en-GB" b="1" dirty="0">
                <a:solidFill>
                  <a:srgbClr val="0070C0"/>
                </a:solidFill>
              </a:rPr>
              <a:t>6 main beneficiaries</a:t>
            </a:r>
            <a:r>
              <a:rPr lang="en-GB" dirty="0" smtClean="0"/>
              <a:t>, </a:t>
            </a:r>
            <a:r>
              <a:rPr lang="en-GB" b="1" dirty="0">
                <a:solidFill>
                  <a:srgbClr val="0070C0"/>
                </a:solidFill>
              </a:rPr>
              <a:t>1 associate </a:t>
            </a:r>
            <a:r>
              <a:rPr lang="en-GB" dirty="0"/>
              <a:t>(</a:t>
            </a:r>
            <a:r>
              <a:rPr lang="en-GB" b="1" dirty="0" smtClean="0">
                <a:solidFill>
                  <a:srgbClr val="0070C0"/>
                </a:solidFill>
              </a:rPr>
              <a:t>NIMP</a:t>
            </a:r>
            <a:r>
              <a:rPr lang="en-GB" dirty="0"/>
              <a:t>)</a:t>
            </a:r>
            <a:endParaRPr lang="en-GB" b="1" dirty="0" smtClean="0"/>
          </a:p>
          <a:p>
            <a:r>
              <a:rPr lang="en-GB" dirty="0" smtClean="0"/>
              <a:t>WP14: </a:t>
            </a:r>
            <a:r>
              <a:rPr lang="en-GB" b="1" dirty="0">
                <a:solidFill>
                  <a:srgbClr val="0070C0"/>
                </a:solidFill>
              </a:rPr>
              <a:t>1 beneficiary industry </a:t>
            </a:r>
            <a:r>
              <a:rPr lang="en-GB" dirty="0" smtClean="0"/>
              <a:t>(</a:t>
            </a:r>
            <a:r>
              <a:rPr lang="en-GB" b="1" dirty="0">
                <a:solidFill>
                  <a:srgbClr val="0070C0"/>
                </a:solidFill>
              </a:rPr>
              <a:t>RHP-Technology</a:t>
            </a:r>
            <a:r>
              <a:rPr lang="en-GB" dirty="0" smtClean="0"/>
              <a:t>), </a:t>
            </a:r>
            <a:r>
              <a:rPr lang="en-GB" b="1" dirty="0">
                <a:solidFill>
                  <a:srgbClr val="0070C0"/>
                </a:solidFill>
              </a:rPr>
              <a:t>1 associate industry</a:t>
            </a:r>
            <a:r>
              <a:rPr lang="en-GB" b="1" dirty="0" smtClean="0"/>
              <a:t> </a:t>
            </a:r>
            <a:r>
              <a:rPr lang="en-GB" dirty="0" smtClean="0"/>
              <a:t>(</a:t>
            </a:r>
            <a:r>
              <a:rPr lang="en-GB" b="1" dirty="0" err="1">
                <a:solidFill>
                  <a:srgbClr val="0070C0"/>
                </a:solidFill>
              </a:rPr>
              <a:t>Brevetti</a:t>
            </a:r>
            <a:r>
              <a:rPr lang="en-GB" b="1" dirty="0">
                <a:solidFill>
                  <a:srgbClr val="0070C0"/>
                </a:solidFill>
              </a:rPr>
              <a:t> Bizz</a:t>
            </a:r>
            <a:r>
              <a:rPr lang="en-GB" dirty="0" smtClean="0"/>
              <a:t>) in Task 14.4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Content Placeholder 9" descr="HUD_homepage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982" y="3108468"/>
            <a:ext cx="976625" cy="900000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 l="57389"/>
          <a:stretch>
            <a:fillRect/>
          </a:stretch>
        </p:blipFill>
        <p:spPr bwMode="auto">
          <a:xfrm>
            <a:off x="4729049" y="3137223"/>
            <a:ext cx="1000666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rcRect l="3846" t="4824" r="77923" b="78235"/>
          <a:stretch>
            <a:fillRect/>
          </a:stretch>
        </p:blipFill>
        <p:spPr>
          <a:xfrm>
            <a:off x="1114992" y="3811806"/>
            <a:ext cx="1694549" cy="792000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6" y="4832358"/>
            <a:ext cx="1670878" cy="9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" t="7143" r="4946" b="7143"/>
          <a:stretch/>
        </p:blipFill>
        <p:spPr bwMode="auto">
          <a:xfrm>
            <a:off x="1953800" y="5762998"/>
            <a:ext cx="2040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logobrevettibizz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425" y="9225839"/>
            <a:ext cx="2823250" cy="396000"/>
          </a:xfrm>
          <a:prstGeom prst="rect">
            <a:avLst/>
          </a:prstGeom>
        </p:spPr>
      </p:pic>
      <p:pic>
        <p:nvPicPr>
          <p:cNvPr id="3074" name="Picture 2" descr="Risultati immagini per politecnico di milano 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889" y="3564351"/>
            <a:ext cx="1747974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49886" y="4492138"/>
            <a:ext cx="1478102" cy="900000"/>
          </a:xfrm>
          <a:prstGeom prst="rect">
            <a:avLst/>
          </a:prstGeom>
        </p:spPr>
      </p:pic>
      <p:pic>
        <p:nvPicPr>
          <p:cNvPr id="15" name="Picture 14" descr="logobrevettibizz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658" y="6183846"/>
            <a:ext cx="2196000" cy="3080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01108" y="5318360"/>
            <a:ext cx="936000" cy="82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17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PowerMat</a:t>
            </a:r>
            <a:r>
              <a:rPr lang="en-GB" dirty="0" smtClean="0"/>
              <a:t> Partners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100" name="Picture 4" descr="Risultati immagini per map of euro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000" y="442929"/>
            <a:ext cx="9360000" cy="6597977"/>
          </a:xfrm>
          <a:prstGeom prst="rect">
            <a:avLst/>
          </a:prstGeom>
          <a:noFill/>
          <a:effectLst>
            <a:outerShdw blurRad="50800" dist="355600" dir="8100000" algn="tr" rotWithShape="0">
              <a:prstClr val="black">
                <a:alpha val="40000"/>
              </a:prstClr>
            </a:outerShdw>
          </a:effectLst>
          <a:scene3d>
            <a:camera prst="isometricTopUp">
              <a:rot lat="19800000" lon="20100000" rev="9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894" y="6052233"/>
            <a:ext cx="963968" cy="540000"/>
          </a:xfrm>
          <a:prstGeom prst="rect">
            <a:avLst/>
          </a:prstGeom>
          <a:noFill/>
          <a:effectLst>
            <a:outerShdw blurRad="50800" dist="355600" dir="8100000" algn="tr" rotWithShape="0">
              <a:prstClr val="black">
                <a:alpha val="40000"/>
              </a:prstClr>
            </a:outerShdw>
          </a:effectLst>
          <a:scene3d>
            <a:camera prst="isometricTopUp">
              <a:rot lat="19800000" lon="20100000" rev="9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rcRect l="3846" t="4824" r="77923" b="78235"/>
          <a:stretch>
            <a:fillRect/>
          </a:stretch>
        </p:blipFill>
        <p:spPr>
          <a:xfrm>
            <a:off x="4320072" y="3656429"/>
            <a:ext cx="900000" cy="420643"/>
          </a:xfrm>
          <a:prstGeom prst="rect">
            <a:avLst/>
          </a:prstGeom>
          <a:noFill/>
          <a:effectLst>
            <a:outerShdw blurRad="50800" dist="355600" dir="8100000" algn="tr" rotWithShape="0">
              <a:prstClr val="black">
                <a:alpha val="40000"/>
              </a:prstClr>
            </a:outerShdw>
          </a:effectLst>
          <a:scene3d>
            <a:camera prst="isometricTopUp">
              <a:rot lat="19800000" lon="20100000" rev="900000"/>
            </a:camera>
            <a:lightRig rig="threePt" dir="t"/>
          </a:scene3d>
        </p:spPr>
      </p:pic>
      <p:pic>
        <p:nvPicPr>
          <p:cNvPr id="16" name="Picture 2" descr="Risultati immagini per politecnico di milano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119" y="4678915"/>
            <a:ext cx="649247" cy="468000"/>
          </a:xfrm>
          <a:prstGeom prst="rect">
            <a:avLst/>
          </a:prstGeom>
          <a:noFill/>
          <a:effectLst>
            <a:outerShdw blurRad="50800" dist="355600" dir="8100000" algn="tr" rotWithShape="0">
              <a:prstClr val="black">
                <a:alpha val="40000"/>
              </a:prstClr>
            </a:outerShdw>
          </a:effectLst>
          <a:scene3d>
            <a:camera prst="isometricTopUp">
              <a:rot lat="19200000" lon="20100000" rev="1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logobrevettibizz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374" y="5237896"/>
            <a:ext cx="1800000" cy="252475"/>
          </a:xfrm>
          <a:prstGeom prst="rect">
            <a:avLst/>
          </a:prstGeom>
          <a:noFill/>
          <a:effectLst>
            <a:outerShdw blurRad="50800" dist="355600" dir="8100000" algn="tr" rotWithShape="0">
              <a:prstClr val="black">
                <a:alpha val="40000"/>
              </a:prstClr>
            </a:outerShdw>
          </a:effectLst>
          <a:scene3d>
            <a:camera prst="isometricTopUp">
              <a:rot lat="19800000" lon="20100000" rev="900000"/>
            </a:camera>
            <a:lightRig rig="threePt" dir="t"/>
          </a:scene3d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" t="7143" r="4946" b="7143"/>
          <a:stretch/>
        </p:blipFill>
        <p:spPr bwMode="auto">
          <a:xfrm>
            <a:off x="4628919" y="4252248"/>
            <a:ext cx="1440000" cy="254118"/>
          </a:xfrm>
          <a:prstGeom prst="rect">
            <a:avLst/>
          </a:prstGeom>
          <a:noFill/>
          <a:effectLst>
            <a:outerShdw blurRad="50800" dist="355600" dir="8100000" algn="tr" rotWithShape="0">
              <a:prstClr val="black">
                <a:alpha val="40000"/>
              </a:prstClr>
            </a:outerShdw>
          </a:effectLst>
          <a:scene3d>
            <a:camera prst="isometricTopUp">
              <a:rot lat="19800000" lon="20100000" rev="9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Content Placeholder 9" descr="HUD_homepage-logo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1806" y="4315602"/>
            <a:ext cx="540000" cy="497633"/>
          </a:xfrm>
          <a:prstGeom prst="rect">
            <a:avLst/>
          </a:prstGeom>
          <a:noFill/>
          <a:effectLst>
            <a:outerShdw blurRad="50800" dist="355600" dir="8100000" algn="tr" rotWithShape="0">
              <a:prstClr val="black">
                <a:alpha val="40000"/>
              </a:prstClr>
            </a:outerShdw>
          </a:effectLst>
          <a:scene3d>
            <a:camera prst="isometricTopUp">
              <a:rot lat="19800000" lon="20100000" rev="900000"/>
            </a:camera>
            <a:lightRig rig="threePt" dir="t"/>
          </a:scene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16114" y="4181815"/>
            <a:ext cx="720000" cy="438400"/>
          </a:xfrm>
          <a:prstGeom prst="rect">
            <a:avLst/>
          </a:prstGeom>
          <a:noFill/>
          <a:effectLst>
            <a:outerShdw blurRad="50800" dist="355600" dir="8100000" algn="tr" rotWithShape="0">
              <a:prstClr val="black">
                <a:alpha val="40000"/>
              </a:prstClr>
            </a:outerShdw>
          </a:effectLst>
          <a:scene3d>
            <a:camera prst="isometricTopUp">
              <a:rot lat="19800000" lon="20100000" rev="900000"/>
            </a:camera>
            <a:lightRig rig="threePt" dir="t"/>
          </a:scene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00192" y="4585071"/>
            <a:ext cx="612000" cy="538309"/>
          </a:xfrm>
          <a:prstGeom prst="rect">
            <a:avLst/>
          </a:prstGeom>
          <a:noFill/>
          <a:effectLst>
            <a:outerShdw blurRad="50800" dist="355600" dir="8100000" algn="tr" rotWithShape="0">
              <a:prstClr val="black">
                <a:alpha val="40000"/>
              </a:prstClr>
            </a:outerShdw>
          </a:effectLst>
          <a:scene3d>
            <a:camera prst="isometricTopUp">
              <a:rot lat="19800000" lon="20100000" rev="900000"/>
            </a:camera>
            <a:lightRig rig="threePt" dir="t"/>
          </a:scene3d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1" cstate="print"/>
          <a:srcRect l="57389"/>
          <a:stretch>
            <a:fillRect/>
          </a:stretch>
        </p:blipFill>
        <p:spPr bwMode="auto">
          <a:xfrm>
            <a:off x="4369119" y="4731148"/>
            <a:ext cx="540000" cy="485677"/>
          </a:xfrm>
          <a:prstGeom prst="rect">
            <a:avLst/>
          </a:prstGeom>
          <a:noFill/>
          <a:effectLst>
            <a:outerShdw blurRad="50800" dist="355600" dir="8100000" algn="tr" rotWithShape="0">
              <a:prstClr val="black">
                <a:alpha val="40000"/>
              </a:prstClr>
            </a:outerShdw>
          </a:effectLst>
          <a:scene3d>
            <a:camera prst="isometricTopUp">
              <a:rot lat="19200000" lon="20100000" rev="1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69266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Package Organization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3474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b="1" dirty="0" err="1">
                <a:solidFill>
                  <a:srgbClr val="0070C0"/>
                </a:solidFill>
              </a:rPr>
              <a:t>PowerMat</a:t>
            </a:r>
            <a:r>
              <a:rPr lang="en-GB" sz="1800" dirty="0" smtClean="0"/>
              <a:t> </a:t>
            </a:r>
            <a:r>
              <a:rPr lang="en-GB" sz="2000" b="1" dirty="0" smtClean="0"/>
              <a:t>JRA</a:t>
            </a:r>
            <a:r>
              <a:rPr lang="en-GB" sz="2000" dirty="0" smtClean="0"/>
              <a:t> is organized in 5 Tasks: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fr-FR" sz="1800" dirty="0" smtClean="0"/>
              <a:t>17.1: </a:t>
            </a:r>
            <a:r>
              <a:rPr lang="fr-FR" sz="1800" b="1" dirty="0">
                <a:solidFill>
                  <a:srgbClr val="0070C0"/>
                </a:solidFill>
              </a:rPr>
              <a:t>Communication &amp; Coordination  </a:t>
            </a:r>
            <a:r>
              <a:rPr lang="fr-FR" sz="1800" b="1" dirty="0" smtClean="0"/>
              <a:t/>
            </a:r>
            <a:br>
              <a:rPr lang="fr-FR" sz="1800" b="1" dirty="0" smtClean="0"/>
            </a:br>
            <a:r>
              <a:rPr lang="fr-FR" sz="1800" dirty="0" smtClean="0"/>
              <a:t>A</a:t>
            </a:r>
            <a:r>
              <a:rPr lang="fr-FR" sz="1800" dirty="0"/>
              <a:t>. </a:t>
            </a:r>
            <a:r>
              <a:rPr lang="fr-FR" sz="1800" dirty="0" smtClean="0"/>
              <a:t>Bertarelli, CERN; </a:t>
            </a:r>
            <a:r>
              <a:rPr lang="fr-FR" sz="1800" dirty="0"/>
              <a:t>M. </a:t>
            </a:r>
            <a:r>
              <a:rPr lang="fr-FR" sz="1800" dirty="0" err="1" smtClean="0"/>
              <a:t>Tomut</a:t>
            </a:r>
            <a:r>
              <a:rPr lang="fr-FR" sz="1800" dirty="0" smtClean="0"/>
              <a:t>, GSI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fr-FR" sz="1800" dirty="0" smtClean="0"/>
              <a:t>17.2: </a:t>
            </a:r>
            <a:r>
              <a:rPr lang="en-GB" sz="1800" b="1" dirty="0">
                <a:solidFill>
                  <a:srgbClr val="0070C0"/>
                </a:solidFill>
              </a:rPr>
              <a:t>Materials development and characterization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A</a:t>
            </a:r>
            <a:r>
              <a:rPr lang="en-GB" sz="1800" dirty="0"/>
              <a:t>. </a:t>
            </a:r>
            <a:r>
              <a:rPr lang="en-GB" sz="1800" dirty="0" smtClean="0"/>
              <a:t>Bertarelli, CERN</a:t>
            </a:r>
            <a:endParaRPr lang="en-GB" sz="1800" dirty="0"/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GB" sz="1800" dirty="0" smtClean="0"/>
              <a:t>17.3</a:t>
            </a:r>
            <a:r>
              <a:rPr lang="en-GB" sz="1800" dirty="0"/>
              <a:t>: </a:t>
            </a:r>
            <a:r>
              <a:rPr lang="en-GB" sz="1800" b="1" dirty="0">
                <a:solidFill>
                  <a:srgbClr val="0070C0"/>
                </a:solidFill>
              </a:rPr>
              <a:t>Dynamic testing and online monitoring </a:t>
            </a:r>
            <a:r>
              <a:rPr lang="en-GB" sz="1800" b="1" dirty="0" smtClean="0"/>
              <a:t/>
            </a:r>
            <a:br>
              <a:rPr lang="en-GB" sz="1800" b="1" dirty="0" smtClean="0"/>
            </a:br>
            <a:r>
              <a:rPr lang="en-GB" sz="1800" dirty="0" smtClean="0"/>
              <a:t>L</a:t>
            </a:r>
            <a:r>
              <a:rPr lang="en-GB" sz="1800" dirty="0"/>
              <a:t>. </a:t>
            </a:r>
            <a:r>
              <a:rPr lang="en-GB" sz="1800" dirty="0" err="1" smtClean="0"/>
              <a:t>Peroni</a:t>
            </a:r>
            <a:r>
              <a:rPr lang="en-GB" sz="1800" dirty="0" smtClean="0"/>
              <a:t>, POLITO</a:t>
            </a:r>
            <a:endParaRPr lang="en-GB" sz="1800" dirty="0"/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GB" sz="1800" dirty="0" smtClean="0"/>
              <a:t>17.4</a:t>
            </a:r>
            <a:r>
              <a:rPr lang="en-GB" sz="1800" dirty="0"/>
              <a:t>: </a:t>
            </a:r>
            <a:r>
              <a:rPr lang="en-GB" sz="1800" b="1" dirty="0">
                <a:solidFill>
                  <a:srgbClr val="0070C0"/>
                </a:solidFill>
              </a:rPr>
              <a:t>Simulation of irradiation effects and mitigation methods</a:t>
            </a:r>
            <a:r>
              <a:rPr lang="en-GB" sz="1800" b="1" dirty="0"/>
              <a:t> 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 smtClean="0"/>
              <a:t>A</a:t>
            </a:r>
            <a:r>
              <a:rPr lang="en-GB" sz="1800" dirty="0"/>
              <a:t>. </a:t>
            </a:r>
            <a:r>
              <a:rPr lang="en-GB" sz="1800" dirty="0" smtClean="0"/>
              <a:t>Lechner, CERN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GB" sz="1800" dirty="0" smtClean="0"/>
              <a:t>17.5: </a:t>
            </a:r>
            <a:r>
              <a:rPr lang="en-GB" sz="1800" b="1" dirty="0">
                <a:solidFill>
                  <a:srgbClr val="0070C0"/>
                </a:solidFill>
              </a:rPr>
              <a:t>Broader accelerator and societal applications </a:t>
            </a:r>
            <a:r>
              <a:rPr lang="en-GB" sz="1800" b="1" dirty="0" smtClean="0"/>
              <a:t/>
            </a:r>
            <a:br>
              <a:rPr lang="en-GB" sz="1800" b="1" dirty="0" smtClean="0"/>
            </a:br>
            <a:r>
              <a:rPr lang="en-GB" sz="1800" dirty="0" smtClean="0"/>
              <a:t>M</a:t>
            </a:r>
            <a:r>
              <a:rPr lang="en-GB" sz="1800" dirty="0"/>
              <a:t>. </a:t>
            </a:r>
            <a:r>
              <a:rPr lang="en-GB" sz="1800" dirty="0" err="1" smtClean="0"/>
              <a:t>Tomut</a:t>
            </a:r>
            <a:r>
              <a:rPr lang="en-GB" sz="1800" dirty="0" smtClean="0"/>
              <a:t>, GSI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/>
              <a:t>Within </a:t>
            </a:r>
            <a:r>
              <a:rPr lang="en-GB" sz="2000" b="1" dirty="0" smtClean="0"/>
              <a:t>WP14 </a:t>
            </a:r>
            <a:r>
              <a:rPr lang="en-GB" sz="2000" dirty="0" smtClean="0"/>
              <a:t>(</a:t>
            </a:r>
            <a:r>
              <a:rPr lang="en-GB" sz="2000" b="1" dirty="0">
                <a:solidFill>
                  <a:srgbClr val="0070C0"/>
                </a:solidFill>
              </a:rPr>
              <a:t>Promoting Innovation</a:t>
            </a:r>
            <a:r>
              <a:rPr lang="en-GB" sz="2000" dirty="0" smtClean="0"/>
              <a:t>):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GB" sz="1800" dirty="0" smtClean="0"/>
              <a:t>14.4: </a:t>
            </a:r>
            <a:r>
              <a:rPr lang="en-GB" sz="1800" b="1" dirty="0">
                <a:solidFill>
                  <a:srgbClr val="0070C0"/>
                </a:solidFill>
              </a:rPr>
              <a:t>Industrial production of materials for extreme thermal management</a:t>
            </a:r>
            <a:r>
              <a:rPr lang="en-GB" sz="1800" b="1" dirty="0" smtClean="0"/>
              <a:t/>
            </a:r>
            <a:br>
              <a:rPr lang="en-GB" sz="1800" b="1" dirty="0" smtClean="0"/>
            </a:br>
            <a:r>
              <a:rPr lang="en-GB" sz="1800" dirty="0" smtClean="0"/>
              <a:t>F</a:t>
            </a:r>
            <a:r>
              <a:rPr lang="en-GB" sz="1800" dirty="0"/>
              <a:t>. </a:t>
            </a:r>
            <a:r>
              <a:rPr lang="en-GB" sz="1800" dirty="0" smtClean="0"/>
              <a:t>Carra, CERN</a:t>
            </a:r>
            <a:endParaRPr lang="en-GB" sz="18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fr-FR" dirty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18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17.2: Materials development and characterization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b="1" dirty="0" smtClean="0"/>
              <a:t>Coordinator: A. Bertarelli, CERN</a:t>
            </a:r>
          </a:p>
          <a:p>
            <a:pPr marL="0"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b="1" dirty="0" smtClean="0"/>
              <a:t>Participants: CERN, GSI, NIMP, POLIMI, POLITO, UM </a:t>
            </a:r>
            <a:r>
              <a:rPr lang="en-GB" dirty="0" smtClean="0"/>
              <a:t>(plus </a:t>
            </a:r>
            <a:r>
              <a:rPr lang="en-GB" b="1" dirty="0" err="1" smtClean="0"/>
              <a:t>Brevetti</a:t>
            </a:r>
            <a:r>
              <a:rPr lang="en-GB" b="1" dirty="0" smtClean="0"/>
              <a:t> Bizz, RHP-Technology </a:t>
            </a:r>
            <a:r>
              <a:rPr lang="en-GB" dirty="0" smtClean="0"/>
              <a:t>through WP14)</a:t>
            </a:r>
            <a:endParaRPr lang="en-GB" b="1" dirty="0" smtClean="0"/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/>
              <a:t>Research, investigation, </a:t>
            </a:r>
            <a:r>
              <a:rPr lang="en-GB" dirty="0" smtClean="0"/>
              <a:t>development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/>
              <a:t>characterization of </a:t>
            </a:r>
            <a:r>
              <a:rPr lang="en-GB" b="1" dirty="0"/>
              <a:t>novel CMC and MMC </a:t>
            </a:r>
            <a:r>
              <a:rPr lang="en-GB" dirty="0"/>
              <a:t>based on graphitic, carbide or diamond </a:t>
            </a:r>
            <a:r>
              <a:rPr lang="en-GB" dirty="0" smtClean="0"/>
              <a:t>reinforcements and dopants (in collaboration with Task 14.4). </a:t>
            </a:r>
            <a:endParaRPr lang="en-GB" dirty="0"/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/>
              <a:t>Study and development of </a:t>
            </a:r>
            <a:r>
              <a:rPr lang="en-GB" b="1" dirty="0"/>
              <a:t>electrically conductive coatings</a:t>
            </a:r>
            <a:r>
              <a:rPr lang="en-GB" dirty="0"/>
              <a:t>, resisting the impact of high intensity particle beams.</a:t>
            </a:r>
          </a:p>
          <a:p>
            <a:pPr lvl="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en-GB" dirty="0"/>
              <a:t>Characterization of </a:t>
            </a:r>
            <a:r>
              <a:rPr lang="en-GB" b="1" dirty="0"/>
              <a:t>thermophysical </a:t>
            </a:r>
            <a:r>
              <a:rPr lang="en-GB" b="1" dirty="0" smtClean="0"/>
              <a:t>and outgassing properties</a:t>
            </a:r>
            <a:r>
              <a:rPr lang="en-GB" dirty="0" smtClean="0"/>
              <a:t>, </a:t>
            </a:r>
            <a:r>
              <a:rPr lang="en-GB" b="1" dirty="0" smtClean="0"/>
              <a:t>microstructural analyses</a:t>
            </a:r>
            <a:r>
              <a:rPr lang="en-GB" dirty="0" smtClean="0"/>
              <a:t>, </a:t>
            </a:r>
            <a:r>
              <a:rPr lang="en-GB" b="1" dirty="0"/>
              <a:t>study of phases </a:t>
            </a:r>
            <a:r>
              <a:rPr lang="en-GB" dirty="0"/>
              <a:t>and of their change under various environments 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7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7" r="2437" b="8059"/>
          <a:stretch/>
        </p:blipFill>
        <p:spPr bwMode="auto">
          <a:xfrm>
            <a:off x="2226963" y="5528235"/>
            <a:ext cx="185837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17.2: Materials development and </a:t>
            </a:r>
            <a:r>
              <a:rPr lang="en-GB" dirty="0" smtClean="0"/>
              <a:t>characterization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890460"/>
              </p:ext>
            </p:extLst>
          </p:nvPr>
        </p:nvGraphicFramePr>
        <p:xfrm>
          <a:off x="251520" y="141287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14" name="Picture 2" descr="Risultati immagini per copper powd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643" y="1310826"/>
            <a:ext cx="108296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97572" y="1340769"/>
            <a:ext cx="1008000" cy="676905"/>
          </a:xfrm>
          <a:prstGeom prst="rect">
            <a:avLst/>
          </a:prstGeom>
        </p:spPr>
      </p:pic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6732240" y="3140968"/>
            <a:ext cx="2454000" cy="1908000"/>
            <a:chOff x="926045" y="3232165"/>
            <a:chExt cx="3796761" cy="2952000"/>
          </a:xfrm>
          <a:solidFill>
            <a:schemeClr val="accent1"/>
          </a:solidFill>
        </p:grpSpPr>
        <p:pic>
          <p:nvPicPr>
            <p:cNvPr id="23" name="Picture 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320" y="3232165"/>
              <a:ext cx="3346157" cy="2952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AutoShape 7"/>
            <p:cNvSpPr>
              <a:spLocks/>
            </p:cNvSpPr>
            <p:nvPr/>
          </p:nvSpPr>
          <p:spPr bwMode="auto">
            <a:xfrm>
              <a:off x="933136" y="4735416"/>
              <a:ext cx="699780" cy="435436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88665"/>
                <a:gd name="adj6" fmla="val 232062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algn="ctr" eaLnBrk="0" hangingPunct="0"/>
              <a:r>
                <a:rPr lang="en-US" sz="800" dirty="0" smtClean="0">
                  <a:solidFill>
                    <a:schemeClr val="bg1"/>
                  </a:solidFill>
                </a:rPr>
                <a:t>Graphite Punch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25" name="AutoShape 7"/>
            <p:cNvSpPr>
              <a:spLocks/>
            </p:cNvSpPr>
            <p:nvPr/>
          </p:nvSpPr>
          <p:spPr bwMode="auto">
            <a:xfrm>
              <a:off x="933136" y="4350237"/>
              <a:ext cx="699780" cy="277096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119529"/>
                <a:gd name="adj6" fmla="val 241469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algn="ctr" eaLnBrk="0" hangingPunct="0"/>
              <a:r>
                <a:rPr lang="en-US" sz="800" dirty="0" smtClean="0">
                  <a:solidFill>
                    <a:schemeClr val="bg1"/>
                  </a:solidFill>
                </a:rPr>
                <a:t>Powders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26" name="AutoShape 7"/>
            <p:cNvSpPr>
              <a:spLocks/>
            </p:cNvSpPr>
            <p:nvPr/>
          </p:nvSpPr>
          <p:spPr bwMode="auto">
            <a:xfrm>
              <a:off x="933139" y="3901783"/>
              <a:ext cx="712371" cy="389887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149295"/>
                <a:gd name="adj6" fmla="val 192415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algn="ctr" eaLnBrk="0" hangingPunct="0"/>
              <a:r>
                <a:rPr lang="en-US" sz="800" dirty="0" smtClean="0">
                  <a:solidFill>
                    <a:schemeClr val="bg1"/>
                  </a:solidFill>
                </a:rPr>
                <a:t>Graphite Die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27" name="AutoShape 7"/>
            <p:cNvSpPr>
              <a:spLocks/>
            </p:cNvSpPr>
            <p:nvPr/>
          </p:nvSpPr>
          <p:spPr bwMode="auto">
            <a:xfrm>
              <a:off x="933139" y="5291332"/>
              <a:ext cx="712371" cy="435436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50489"/>
                <a:gd name="adj6" fmla="val 132394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algn="ctr" eaLnBrk="0" hangingPunct="0"/>
              <a:r>
                <a:rPr lang="en-US" sz="800" dirty="0" smtClean="0">
                  <a:solidFill>
                    <a:schemeClr val="bg1"/>
                  </a:solidFill>
                </a:rPr>
                <a:t>Vacuum Chamber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28" name="AutoShape 7"/>
            <p:cNvSpPr>
              <a:spLocks/>
            </p:cNvSpPr>
            <p:nvPr/>
          </p:nvSpPr>
          <p:spPr bwMode="auto">
            <a:xfrm>
              <a:off x="933139" y="3358308"/>
              <a:ext cx="712371" cy="277096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50262"/>
                <a:gd name="adj6" fmla="val 226957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algn="ctr" eaLnBrk="0" hangingPunct="0"/>
              <a:r>
                <a:rPr lang="en-US" sz="800" dirty="0" smtClean="0">
                  <a:solidFill>
                    <a:schemeClr val="bg1"/>
                  </a:solidFill>
                </a:rPr>
                <a:t>Pressure</a:t>
              </a:r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29" name="AutoShape 7"/>
            <p:cNvSpPr>
              <a:spLocks/>
            </p:cNvSpPr>
            <p:nvPr/>
          </p:nvSpPr>
          <p:spPr bwMode="auto">
            <a:xfrm>
              <a:off x="926045" y="5828707"/>
              <a:ext cx="712371" cy="277096"/>
            </a:xfrm>
            <a:prstGeom prst="borderCallout2">
              <a:avLst>
                <a:gd name="adj1" fmla="val 50000"/>
                <a:gd name="adj2" fmla="val 101502"/>
                <a:gd name="adj3" fmla="val 50000"/>
                <a:gd name="adj4" fmla="val 117606"/>
                <a:gd name="adj5" fmla="val 50262"/>
                <a:gd name="adj6" fmla="val 226957"/>
              </a:avLst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algn="ctr" eaLnBrk="0" hangingPunct="0"/>
              <a:r>
                <a:rPr lang="en-US" sz="800" dirty="0" smtClean="0">
                  <a:solidFill>
                    <a:schemeClr val="bg1"/>
                  </a:solidFill>
                </a:rPr>
                <a:t>Pressure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10084" y="4391825"/>
              <a:ext cx="812722" cy="593777"/>
            </a:xfrm>
            <a:prstGeom prst="rect">
              <a:avLst/>
            </a:prstGeom>
            <a:grpFill/>
            <a:ln w="12700">
              <a:solidFill>
                <a:srgbClr val="0000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rIns="0" anchor="ctr" anchorCtr="1">
              <a:spAutoFit/>
            </a:bodyPr>
            <a:lstStyle/>
            <a:p>
              <a:pPr algn="ctr" eaLnBrk="0" hangingPunct="0"/>
              <a:r>
                <a:rPr lang="en-GB" sz="800" dirty="0" smtClean="0">
                  <a:solidFill>
                    <a:schemeClr val="bg1"/>
                  </a:solidFill>
                </a:rPr>
                <a:t>DC Current</a:t>
              </a:r>
            </a:p>
            <a:p>
              <a:pPr algn="ctr" eaLnBrk="0" hangingPunct="0"/>
              <a:r>
                <a:rPr lang="en-GB" sz="800" dirty="0" smtClean="0">
                  <a:solidFill>
                    <a:schemeClr val="bg1"/>
                  </a:solidFill>
                </a:rPr>
                <a:t>(continuous or pulsed)</a:t>
              </a:r>
            </a:p>
          </p:txBody>
        </p:sp>
      </p:grpSp>
      <p:pic>
        <p:nvPicPr>
          <p:cNvPr id="2060" name="Picture 12" descr="Risultati immagini per graphite flakes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217" y="2060848"/>
            <a:ext cx="1596774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http://www.speciation.net/md/000/002/647/th_4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879003"/>
            <a:ext cx="864000" cy="86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" t="5689" r="8425" b="3350"/>
          <a:stretch/>
        </p:blipFill>
        <p:spPr bwMode="auto">
          <a:xfrm>
            <a:off x="4932040" y="5517232"/>
            <a:ext cx="865048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081" y="4509120"/>
            <a:ext cx="2005264" cy="2005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1" y="2996952"/>
            <a:ext cx="1980000" cy="148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6"/>
          <a:srcRect l="37782"/>
          <a:stretch/>
        </p:blipFill>
        <p:spPr>
          <a:xfrm>
            <a:off x="99551" y="1292173"/>
            <a:ext cx="2576276" cy="1518468"/>
          </a:xfrm>
          <a:prstGeom prst="rect">
            <a:avLst/>
          </a:prstGeom>
        </p:spPr>
      </p:pic>
      <p:sp>
        <p:nvSpPr>
          <p:cNvPr id="39" name="Text Box 31"/>
          <p:cNvSpPr txBox="1">
            <a:spLocks noChangeArrowheads="1"/>
          </p:cNvSpPr>
          <p:nvPr/>
        </p:nvSpPr>
        <p:spPr bwMode="auto">
          <a:xfrm>
            <a:off x="0" y="6426026"/>
            <a:ext cx="3331496" cy="3323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200" b="1" dirty="0">
                <a:solidFill>
                  <a:srgbClr val="0000CC"/>
                </a:solidFill>
              </a:rPr>
              <a:t>in collaboration  </a:t>
            </a:r>
            <a:r>
              <a:rPr lang="de-DE" sz="1200" b="1" dirty="0" smtClean="0">
                <a:solidFill>
                  <a:srgbClr val="0000CC"/>
                </a:solidFill>
              </a:rPr>
              <a:t>with University of Zaragoza (SP)</a:t>
            </a:r>
            <a:endParaRPr lang="en-US" sz="1200" b="1" dirty="0">
              <a:solidFill>
                <a:srgbClr val="0000CC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35"/>
          <a:stretch/>
        </p:blipFill>
        <p:spPr>
          <a:xfrm>
            <a:off x="6915912" y="5085184"/>
            <a:ext cx="1904560" cy="12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ight Arrow 2"/>
          <p:cNvSpPr/>
          <p:nvPr/>
        </p:nvSpPr>
        <p:spPr>
          <a:xfrm rot="18947881">
            <a:off x="5664312" y="5165324"/>
            <a:ext cx="1403546" cy="84657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Task 14.4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108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17.2: Materials development and characterization 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32000"/>
            <a:ext cx="5086800" cy="4525963"/>
          </a:xfrm>
        </p:spPr>
        <p:txBody>
          <a:bodyPr vert="horz" lIns="0" tIns="0" rIns="0" bIns="0" rtlCol="0"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b="1" dirty="0">
                <a:solidFill>
                  <a:srgbClr val="0070C0"/>
                </a:solidFill>
              </a:rPr>
              <a:t>Example of Ceramic Matrix Composite: Molybdenum Carbide – Graphite (</a:t>
            </a:r>
            <a:r>
              <a:rPr lang="en-GB" sz="1800" b="1" dirty="0" err="1">
                <a:solidFill>
                  <a:srgbClr val="0070C0"/>
                </a:solidFill>
              </a:rPr>
              <a:t>MoGr</a:t>
            </a:r>
            <a:r>
              <a:rPr lang="en-GB" sz="1800" b="1" dirty="0">
                <a:solidFill>
                  <a:srgbClr val="0070C0"/>
                </a:solidFill>
              </a:rPr>
              <a:t>)</a:t>
            </a:r>
          </a:p>
          <a:p>
            <a:r>
              <a:rPr lang="en-GB" sz="1200" dirty="0" smtClean="0"/>
              <a:t>Co-developed by CERN and </a:t>
            </a:r>
            <a:r>
              <a:rPr lang="en-GB" sz="1200" dirty="0" err="1" smtClean="0"/>
              <a:t>Brevetti</a:t>
            </a:r>
            <a:r>
              <a:rPr lang="en-GB" sz="1200" dirty="0" smtClean="0"/>
              <a:t> Bizz</a:t>
            </a:r>
          </a:p>
          <a:p>
            <a:r>
              <a:rPr lang="en-GB" sz="1200" dirty="0" smtClean="0"/>
              <a:t>Produced </a:t>
            </a:r>
            <a:r>
              <a:rPr lang="en-GB" sz="1200" dirty="0"/>
              <a:t>by </a:t>
            </a:r>
            <a:r>
              <a:rPr lang="en-GB" sz="1200" b="1" dirty="0"/>
              <a:t>Pressure-assisted</a:t>
            </a:r>
            <a:r>
              <a:rPr lang="en-GB" sz="1200" dirty="0"/>
              <a:t> </a:t>
            </a:r>
            <a:r>
              <a:rPr lang="en-GB" sz="1200" b="1" dirty="0"/>
              <a:t>Electric Current Sintering </a:t>
            </a:r>
            <a:r>
              <a:rPr lang="en-GB" sz="1200" dirty="0"/>
              <a:t>attaining l</a:t>
            </a:r>
            <a:r>
              <a:rPr lang="en-GB" sz="1200" b="1" dirty="0"/>
              <a:t>iquid phase </a:t>
            </a:r>
            <a:r>
              <a:rPr lang="en-GB" sz="1200" dirty="0"/>
              <a:t>of carbides </a:t>
            </a:r>
            <a:r>
              <a:rPr lang="en-GB" sz="1200" b="1" dirty="0"/>
              <a:t>(T </a:t>
            </a:r>
            <a:r>
              <a:rPr lang="en-GB" sz="1200" b="1" dirty="0">
                <a:sym typeface="Symbol" panose="05050102010706020507" pitchFamily="18" charset="2"/>
              </a:rPr>
              <a:t></a:t>
            </a:r>
            <a:r>
              <a:rPr lang="en-GB" sz="1200" b="1" dirty="0"/>
              <a:t> 2600°C)</a:t>
            </a:r>
          </a:p>
          <a:p>
            <a:r>
              <a:rPr lang="en-GB" sz="1200" dirty="0"/>
              <a:t>Excellent crystalline structure of carbonaceous phase with </a:t>
            </a:r>
            <a:r>
              <a:rPr lang="en-GB" sz="1200" b="1" dirty="0"/>
              <a:t>highly-oriented Graphene planes. </a:t>
            </a:r>
            <a:r>
              <a:rPr lang="en-US" sz="1200" dirty="0"/>
              <a:t>Graphitization favored by the </a:t>
            </a:r>
            <a:r>
              <a:rPr lang="en-US" sz="1200" b="1" dirty="0"/>
              <a:t>catalyzing effect </a:t>
            </a:r>
            <a:r>
              <a:rPr lang="en-US" sz="1200" dirty="0"/>
              <a:t>of molten carbides! </a:t>
            </a:r>
          </a:p>
          <a:p>
            <a:r>
              <a:rPr lang="en-GB" sz="1200" b="1" dirty="0"/>
              <a:t>Excellent thermal properties (up to 4 times Cu diffusivity)! </a:t>
            </a:r>
          </a:p>
          <a:p>
            <a:r>
              <a:rPr lang="en-GB" sz="1200" b="1" dirty="0">
                <a:sym typeface="Wingdings" panose="05000000000000000000" pitchFamily="2" charset="2"/>
              </a:rPr>
              <a:t>Electrical conductivity: factor of 10 higher than isotropic graphite!</a:t>
            </a:r>
          </a:p>
          <a:p>
            <a:r>
              <a:rPr lang="en-US" sz="1200" dirty="0">
                <a:sym typeface="Wingdings" panose="05000000000000000000" pitchFamily="2" charset="2"/>
              </a:rPr>
              <a:t>Can be produced in </a:t>
            </a:r>
            <a:r>
              <a:rPr lang="en-US" sz="1200" b="1" dirty="0">
                <a:sym typeface="Wingdings" panose="05000000000000000000" pitchFamily="2" charset="2"/>
              </a:rPr>
              <a:t>large components (150 x 100 x 25 mm</a:t>
            </a:r>
            <a:r>
              <a:rPr lang="en-US" sz="1200" b="1" baseline="30000" dirty="0">
                <a:sym typeface="Wingdings" panose="05000000000000000000" pitchFamily="2" charset="2"/>
              </a:rPr>
              <a:t>3</a:t>
            </a:r>
            <a:r>
              <a:rPr lang="en-US" sz="1200" b="1" dirty="0">
                <a:sym typeface="Wingdings" panose="05000000000000000000" pitchFamily="2" charset="2"/>
              </a:rPr>
              <a:t>) </a:t>
            </a:r>
            <a:r>
              <a:rPr lang="en-US" sz="1200" dirty="0">
                <a:sym typeface="Wingdings" panose="05000000000000000000" pitchFamily="2" charset="2"/>
              </a:rPr>
              <a:t>and easily </a:t>
            </a:r>
            <a:r>
              <a:rPr lang="en-US" sz="1200" b="1" dirty="0" smtClean="0">
                <a:sym typeface="Wingdings" panose="05000000000000000000" pitchFamily="2" charset="2"/>
              </a:rPr>
              <a:t>machined</a:t>
            </a:r>
          </a:p>
          <a:p>
            <a:r>
              <a:rPr lang="en-US" sz="1200" b="1" dirty="0" smtClean="0">
                <a:sym typeface="Wingdings" panose="05000000000000000000" pitchFamily="2" charset="2"/>
              </a:rPr>
              <a:t>Can be coated </a:t>
            </a:r>
            <a:r>
              <a:rPr lang="en-US" sz="1200" dirty="0" smtClean="0">
                <a:sym typeface="Wingdings" panose="05000000000000000000" pitchFamily="2" charset="2"/>
              </a:rPr>
              <a:t>with metals (e.g. Mo) and ceramics (e.g. </a:t>
            </a:r>
            <a:r>
              <a:rPr lang="en-US" sz="1200" dirty="0" err="1" smtClean="0">
                <a:sym typeface="Wingdings" panose="05000000000000000000" pitchFamily="2" charset="2"/>
              </a:rPr>
              <a:t>TiN</a:t>
            </a:r>
            <a:r>
              <a:rPr lang="en-US" sz="1200" dirty="0" smtClean="0">
                <a:sym typeface="Wingdings" panose="05000000000000000000" pitchFamily="2" charset="2"/>
              </a:rPr>
              <a:t>)</a:t>
            </a:r>
            <a:endParaRPr lang="en-GB" sz="12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– Collimation Material and Design Readiness for LS2 – 2 May 2017</a:t>
            </a:r>
            <a:endParaRPr lang="nn-N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4572000" y="3761348"/>
            <a:ext cx="4572000" cy="2554509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GB" sz="1477" b="1" dirty="0"/>
          </a:p>
        </p:txBody>
      </p:sp>
      <p:sp>
        <p:nvSpPr>
          <p:cNvPr id="4" name="AutoShape 6" descr="Risultati immagini per intel logo"/>
          <p:cNvSpPr>
            <a:spLocks noChangeAspect="1" noChangeArrowheads="1"/>
          </p:cNvSpPr>
          <p:nvPr/>
        </p:nvSpPr>
        <p:spPr bwMode="auto">
          <a:xfrm>
            <a:off x="143608" y="130419"/>
            <a:ext cx="281354" cy="28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endParaRPr lang="en-GB" sz="1662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4509368"/>
            <a:ext cx="3959998" cy="223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46" b="24582"/>
          <a:stretch/>
        </p:blipFill>
        <p:spPr>
          <a:xfrm>
            <a:off x="5634000" y="3943643"/>
            <a:ext cx="3420000" cy="2301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000" y="1236485"/>
            <a:ext cx="3420000" cy="256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170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2136</TotalTime>
  <Words>2118</Words>
  <Application>Microsoft Office PowerPoint</Application>
  <PresentationFormat>On-screen Show (4:3)</PresentationFormat>
  <Paragraphs>344</Paragraphs>
  <Slides>27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1" baseType="lpstr">
      <vt:lpstr>ＭＳ Ｐゴシック</vt:lpstr>
      <vt:lpstr>Arial</vt:lpstr>
      <vt:lpstr>Calibri</vt:lpstr>
      <vt:lpstr>Comic Sans MS</vt:lpstr>
      <vt:lpstr>Franklin Gothic Book</vt:lpstr>
      <vt:lpstr>Helvetica</vt:lpstr>
      <vt:lpstr>Symbol</vt:lpstr>
      <vt:lpstr>Times New Roman</vt:lpstr>
      <vt:lpstr>Wingdings</vt:lpstr>
      <vt:lpstr>Thème Office</vt:lpstr>
      <vt:lpstr>1_Thème Office</vt:lpstr>
      <vt:lpstr>Thème ARIES</vt:lpstr>
      <vt:lpstr>Thème Office</vt:lpstr>
      <vt:lpstr>Equazione</vt:lpstr>
      <vt:lpstr>PowerPoint Presentation</vt:lpstr>
      <vt:lpstr>What is Extreme Thermal Management?</vt:lpstr>
      <vt:lpstr>PowerMat in a Nutshell</vt:lpstr>
      <vt:lpstr>PowerMat Partners</vt:lpstr>
      <vt:lpstr>PowerMat Partners</vt:lpstr>
      <vt:lpstr>Work Package Organization</vt:lpstr>
      <vt:lpstr>Task 17.2: Materials development and characterization </vt:lpstr>
      <vt:lpstr>Task 17.2: Materials development and characterization</vt:lpstr>
      <vt:lpstr>Task 17.2: Materials development and characterization </vt:lpstr>
      <vt:lpstr>Task 17.2: Materials development and characterization </vt:lpstr>
      <vt:lpstr>Task 17.3: Dynamic testing and online monitoring </vt:lpstr>
      <vt:lpstr>Task 17.3: Dynamic testing and online monitoring</vt:lpstr>
      <vt:lpstr>Task 17.3: Dynamic testing and online monitoring</vt:lpstr>
      <vt:lpstr>Task 17.3: Dynamic testing and online monitoring</vt:lpstr>
      <vt:lpstr>Task 17.4: Simulation of irradiation effects and mitigation methods</vt:lpstr>
      <vt:lpstr>Task 17.5: Broader accelerator and societal applications</vt:lpstr>
      <vt:lpstr>Task 17.5: Broader accelerator and societal applications</vt:lpstr>
      <vt:lpstr>Task 17.5: Broader accelerator and societal applications</vt:lpstr>
      <vt:lpstr>Task 17.5: Broader accelerator and societal applications</vt:lpstr>
      <vt:lpstr>PowerMat WP Summary and Outlook</vt:lpstr>
      <vt:lpstr>PowerPoint Presentation</vt:lpstr>
      <vt:lpstr>Deliverables</vt:lpstr>
      <vt:lpstr>Milestones</vt:lpstr>
      <vt:lpstr>Deliverables and Milestones  </vt:lpstr>
      <vt:lpstr>Task 17.1 Coordination and Communication </vt:lpstr>
      <vt:lpstr>Irradiation tests with online monitoring of properties evolution (GSI) </vt:lpstr>
      <vt:lpstr>Hydrodynamic simulations of experiments - EOS, spall strengths for new materials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Alessandro Bertarelli</cp:lastModifiedBy>
  <cp:revision>121</cp:revision>
  <dcterms:created xsi:type="dcterms:W3CDTF">2017-04-26T09:15:49Z</dcterms:created>
  <dcterms:modified xsi:type="dcterms:W3CDTF">2017-05-04T11:31:07Z</dcterms:modified>
</cp:coreProperties>
</file>