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9" r:id="rId2"/>
    <p:sldMasterId id="2147483672" r:id="rId3"/>
  </p:sldMasterIdLst>
  <p:notesMasterIdLst>
    <p:notesMasterId r:id="rId12"/>
  </p:notesMasterIdLst>
  <p:handoutMasterIdLst>
    <p:handoutMasterId r:id="rId13"/>
  </p:handoutMasterIdLst>
  <p:sldIdLst>
    <p:sldId id="307" r:id="rId4"/>
    <p:sldId id="306" r:id="rId5"/>
    <p:sldId id="309" r:id="rId6"/>
    <p:sldId id="310" r:id="rId7"/>
    <p:sldId id="311" r:id="rId8"/>
    <p:sldId id="308" r:id="rId9"/>
    <p:sldId id="302" r:id="rId10"/>
    <p:sldId id="314" r:id="rId11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B13C"/>
    <a:srgbClr val="1F497D"/>
    <a:srgbClr val="1E386B"/>
    <a:srgbClr val="2C669E"/>
    <a:srgbClr val="0157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10" autoAdjust="0"/>
    <p:restoredTop sz="94576" autoAdjust="0"/>
  </p:normalViewPr>
  <p:slideViewPr>
    <p:cSldViewPr snapToObjects="1" showGuides="1">
      <p:cViewPr varScale="1">
        <p:scale>
          <a:sx n="98" d="100"/>
          <a:sy n="98" d="100"/>
        </p:scale>
        <p:origin x="-424" y="-120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7" d="100"/>
        <a:sy n="167" d="100"/>
      </p:scale>
      <p:origin x="0" y="39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8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3082B8-C66C-7C41-9194-918C053469EF}" type="datetime1">
              <a:rPr lang="en-US" smtClean="0"/>
              <a:t>05/05/17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1270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E5D661-AEC6-3E4B-9F3F-56EBF24C7B98}" type="datetime1">
              <a:rPr lang="en-US" smtClean="0"/>
              <a:t>05/05/17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728671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439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M.Losasso - CERN - IP/KT - May 5, 2017 – ARIES KoM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M.Losasso - CERN - IP/KT - May 5, 2017 – ARIES KoM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M.Losasso - CERN - IP/KT - May 5, 2017 – ARIES KoM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M.Losasso - CERN - IP/KT - May 5, 2017 – ARIES KoM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M.Losasso - CERN - IP/KT - May 5, 2017 – ARIES KoM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3329145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62000" y="5112103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62000" y="4376357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23900" y="31242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62000" y="3329145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fr-FR" dirty="0" err="1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2</a:t>
            </a:r>
          </a:p>
        </p:txBody>
      </p:sp>
      <p:sp>
        <p:nvSpPr>
          <p:cNvPr id="13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62000" y="5112103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6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62000" y="4376357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23900" y="31242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baseline="0">
                <a:solidFill>
                  <a:schemeClr val="bg1">
                    <a:lumMod val="95000"/>
                  </a:schemeClr>
                </a:solidFill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e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4" Type="http://schemas.openxmlformats.org/officeDocument/2006/relationships/image" Target="../media/image3.jpe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4" Type="http://schemas.openxmlformats.org/officeDocument/2006/relationships/image" Target="../media/image4.jpe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smtClean="0"/>
              <a:t>M.Losasso - CERN - IP/KT - May 5, 2017 – ARIES KoM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152400" y="-117157"/>
            <a:ext cx="4399784" cy="3088957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6550223"/>
            <a:ext cx="9144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ARIES </a:t>
            </a:r>
            <a:r>
              <a:rPr lang="fr-FR" sz="1400" dirty="0" err="1" smtClean="0">
                <a:solidFill>
                  <a:srgbClr val="F8B13C"/>
                </a:solidFill>
                <a:latin typeface="Arial"/>
                <a:cs typeface="Arial"/>
              </a:rPr>
              <a:t>is</a:t>
            </a:r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 </a:t>
            </a:r>
            <a:r>
              <a:rPr lang="fr-FR" sz="1400" dirty="0" err="1" smtClean="0">
                <a:solidFill>
                  <a:srgbClr val="F8B13C"/>
                </a:solidFill>
                <a:latin typeface="Arial"/>
                <a:cs typeface="Arial"/>
              </a:rPr>
              <a:t>co-funded</a:t>
            </a:r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 by the </a:t>
            </a:r>
            <a:r>
              <a:rPr lang="fr-FR" sz="1400" dirty="0" err="1" smtClean="0">
                <a:solidFill>
                  <a:srgbClr val="F8B13C"/>
                </a:solidFill>
                <a:latin typeface="Arial"/>
                <a:cs typeface="Arial"/>
              </a:rPr>
              <a:t>European</a:t>
            </a:r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 Commission Grant Agreement </a:t>
            </a:r>
            <a:r>
              <a:rPr lang="fr-FR" sz="1400" dirty="0" err="1" smtClean="0">
                <a:solidFill>
                  <a:srgbClr val="F8B13C"/>
                </a:solidFill>
                <a:latin typeface="Arial"/>
                <a:cs typeface="Arial"/>
              </a:rPr>
              <a:t>number</a:t>
            </a:r>
            <a:r>
              <a:rPr lang="fr-FR" sz="1400" dirty="0" smtClean="0">
                <a:solidFill>
                  <a:srgbClr val="F8B13C"/>
                </a:solidFill>
                <a:latin typeface="Arial"/>
                <a:cs typeface="Arial"/>
              </a:rPr>
              <a:t> 73087</a:t>
            </a:r>
            <a:endParaRPr lang="en-GB" sz="1400" dirty="0">
              <a:solidFill>
                <a:srgbClr val="F8B13C"/>
              </a:solidFill>
              <a:latin typeface="Arial"/>
              <a:cs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81000" y="381000"/>
            <a:ext cx="3230988" cy="21306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17011" y="2866324"/>
            <a:ext cx="7924800" cy="2043143"/>
          </a:xfrm>
        </p:spPr>
        <p:txBody>
          <a:bodyPr/>
          <a:lstStyle/>
          <a:p>
            <a:pPr algn="ctr"/>
            <a:r>
              <a:rPr lang="en-GB" dirty="0" smtClean="0"/>
              <a:t>Collaboration with </a:t>
            </a:r>
            <a:r>
              <a:rPr lang="en-GB" dirty="0"/>
              <a:t>industry in </a:t>
            </a:r>
            <a:r>
              <a:rPr lang="en-GB" dirty="0" smtClean="0"/>
              <a:t>ARIES innovation WP</a:t>
            </a:r>
          </a:p>
          <a:p>
            <a:pPr algn="ctr"/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err="1"/>
              <a:t>M.Losasso</a:t>
            </a:r>
            <a:r>
              <a:rPr lang="en-GB" dirty="0"/>
              <a:t> – CERN IP/KT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315255" y="67122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Aries </a:t>
            </a:r>
            <a:r>
              <a:rPr lang="en-GB" dirty="0" err="1"/>
              <a:t>KoM</a:t>
            </a:r>
            <a:r>
              <a:rPr lang="en-GB" dirty="0"/>
              <a:t>  - CERN May 05,2017</a:t>
            </a:r>
          </a:p>
          <a:p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395536" y="30245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 smtClean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85" y="30245"/>
            <a:ext cx="412626" cy="27508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220188" y="666039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948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W14: Promoting Innovation  - JRA 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3068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 smtClean="0">
                <a:solidFill>
                  <a:srgbClr val="FF0000"/>
                </a:solidFill>
                <a:sym typeface="Wingdings"/>
              </a:rPr>
              <a:t>Collaboration with industry implemented in 3 pillars:</a:t>
            </a:r>
          </a:p>
          <a:p>
            <a:pPr marL="0" indent="0">
              <a:buNone/>
            </a:pPr>
            <a:endParaRPr lang="en-US" i="1" dirty="0" smtClean="0">
              <a:sym typeface="Wingdings"/>
            </a:endParaRPr>
          </a:p>
          <a:p>
            <a:pPr lvl="1">
              <a:buFont typeface="Wingdings" charset="2"/>
              <a:buChar char="ü"/>
            </a:pPr>
            <a:r>
              <a:rPr lang="en-US" i="1" dirty="0" err="1" smtClean="0">
                <a:sym typeface="Wingdings"/>
              </a:rPr>
              <a:t>PoC</a:t>
            </a:r>
            <a:endParaRPr lang="en-US" i="1" dirty="0" smtClean="0">
              <a:sym typeface="Wingdings"/>
            </a:endParaRPr>
          </a:p>
          <a:p>
            <a:pPr lvl="1">
              <a:buFont typeface="Wingdings" charset="2"/>
              <a:buChar char="ü"/>
            </a:pPr>
            <a:r>
              <a:rPr lang="en-US" i="1" dirty="0">
                <a:sym typeface="Wingdings"/>
              </a:rPr>
              <a:t>3</a:t>
            </a:r>
            <a:r>
              <a:rPr lang="en-US" i="1" dirty="0" smtClean="0">
                <a:sym typeface="Wingdings"/>
              </a:rPr>
              <a:t> R&amp;D development projects in WP14</a:t>
            </a:r>
          </a:p>
          <a:p>
            <a:pPr lvl="1">
              <a:buFont typeface="Wingdings" charset="2"/>
              <a:buChar char="ü"/>
            </a:pPr>
            <a:r>
              <a:rPr lang="en-US" i="1" dirty="0" smtClean="0">
                <a:sym typeface="Wingdings"/>
              </a:rPr>
              <a:t>Actions of networking, link and dissemination (academy meets industry events)  </a:t>
            </a:r>
            <a:endParaRPr lang="en-US" i="1" dirty="0">
              <a:sym typeface="Wingdings"/>
            </a:endParaRPr>
          </a:p>
          <a:p>
            <a:pPr>
              <a:buFont typeface="Wingdings" charset="2"/>
              <a:buChar char="Ø"/>
            </a:pPr>
            <a:endParaRPr lang="en-GB" i="1" dirty="0" smtClean="0"/>
          </a:p>
          <a:p>
            <a:pPr marL="0" indent="0">
              <a:buNone/>
            </a:pPr>
            <a:r>
              <a:rPr lang="en-GB" i="1" dirty="0" smtClean="0">
                <a:solidFill>
                  <a:srgbClr val="FF0000"/>
                </a:solidFill>
              </a:rPr>
              <a:t>Transversal to this, the IAB is tasked:  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To link with independent professional associations, with EC, and with industries, to develop funding possibilities, Business Plans and steering proposals.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To identify projects for </a:t>
            </a:r>
            <a:r>
              <a:rPr lang="en-US" dirty="0" err="1"/>
              <a:t>PoC</a:t>
            </a:r>
            <a:r>
              <a:rPr lang="en-US" dirty="0"/>
              <a:t> Fund eligibility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To appoint an Evaluation Committee that shall select, rank and propose to GB for award the projects to be funded, according to a defining procedure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To monitor innovations in the relative WPs, not necessarily linked to accelerator physics, that could eventually be transferred to industries to maximize commercialization opportunities of the technologies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To support/advice the IP management (identification of background and foreground) thus fostering commercialization of research results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M.Losasso</a:t>
            </a:r>
            <a:r>
              <a:rPr lang="en-GB" dirty="0" smtClean="0"/>
              <a:t> - CERN - IP/KT - May 5, 2017 – ARIES </a:t>
            </a:r>
            <a:r>
              <a:rPr lang="en-GB" dirty="0" err="1" smtClean="0"/>
              <a:t>KoM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2948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316" y="379315"/>
            <a:ext cx="8229600" cy="561974"/>
          </a:xfrm>
        </p:spPr>
        <p:txBody>
          <a:bodyPr/>
          <a:lstStyle/>
          <a:p>
            <a:r>
              <a:rPr lang="en-US" dirty="0" smtClean="0"/>
              <a:t>W14: </a:t>
            </a:r>
            <a:r>
              <a:rPr lang="en-US" dirty="0" err="1" smtClean="0"/>
              <a:t>PoC</a:t>
            </a:r>
            <a:r>
              <a:rPr lang="en-US" dirty="0" smtClean="0"/>
              <a:t/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306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 smtClean="0">
              <a:sym typeface="Wingdings"/>
            </a:endParaRPr>
          </a:p>
          <a:p>
            <a:pPr lvl="1">
              <a:buFont typeface="Wingdings" charset="2"/>
              <a:buChar char="ü"/>
            </a:pPr>
            <a:r>
              <a:rPr lang="en-US" i="1" dirty="0" err="1" smtClean="0">
                <a:sym typeface="Wingdings"/>
              </a:rPr>
              <a:t>PoC</a:t>
            </a:r>
            <a:r>
              <a:rPr lang="en-US" i="1" dirty="0" smtClean="0">
                <a:sym typeface="Wingdings"/>
              </a:rPr>
              <a:t> will consist in funding opportunities (total 300 K€) allocated on a competitive basis to innovative projects, according to procedures to be issued by WP14 and approved by GB.</a:t>
            </a:r>
          </a:p>
          <a:p>
            <a:pPr lvl="1">
              <a:buFont typeface="Wingdings" charset="2"/>
              <a:buChar char="ü"/>
            </a:pPr>
            <a:endParaRPr lang="en-US" i="1" dirty="0">
              <a:sym typeface="Wingdings"/>
            </a:endParaRPr>
          </a:p>
          <a:p>
            <a:pPr lvl="1">
              <a:buFont typeface="Wingdings" charset="2"/>
              <a:buChar char="ü"/>
            </a:pPr>
            <a:r>
              <a:rPr lang="en-US" i="1" dirty="0" smtClean="0">
                <a:sym typeface="Wingdings"/>
              </a:rPr>
              <a:t>The procedures will enhance role of business plan for the funding allocation and eligibility of the projects to the funding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M.Losasso - CERN - IP/KT - May 5, 2017 – ARIES KoM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8341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316" y="379315"/>
            <a:ext cx="8229600" cy="561974"/>
          </a:xfrm>
        </p:spPr>
        <p:txBody>
          <a:bodyPr/>
          <a:lstStyle/>
          <a:p>
            <a:r>
              <a:rPr lang="en-US" dirty="0" smtClean="0"/>
              <a:t>W14: R&amp;D development projects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63272" cy="5030688"/>
          </a:xfrm>
        </p:spPr>
        <p:txBody>
          <a:bodyPr>
            <a:normAutofit fontScale="92500" lnSpcReduction="10000"/>
          </a:bodyPr>
          <a:lstStyle/>
          <a:p>
            <a:pPr marL="457200" lvl="1" indent="0">
              <a:buNone/>
            </a:pPr>
            <a:r>
              <a:rPr lang="en-US" i="1" dirty="0" smtClean="0">
                <a:sym typeface="Wingdings"/>
              </a:rPr>
              <a:t>3 specific technical projects are embedded into ARIES WP14, and implemented with </a:t>
            </a:r>
            <a:r>
              <a:rPr lang="en-US" b="1" i="1" dirty="0" smtClean="0">
                <a:solidFill>
                  <a:srgbClr val="FF0000"/>
                </a:solidFill>
                <a:sym typeface="Wingdings"/>
              </a:rPr>
              <a:t>industrial partners</a:t>
            </a:r>
            <a:r>
              <a:rPr lang="en-US" i="1" dirty="0" smtClean="0">
                <a:sym typeface="Wingdings"/>
              </a:rPr>
              <a:t>.  They will consist in:</a:t>
            </a:r>
          </a:p>
          <a:p>
            <a:pPr marL="457200" lvl="1" indent="0">
              <a:buNone/>
            </a:pPr>
            <a:endParaRPr lang="en-US" i="1" dirty="0" smtClean="0">
              <a:sym typeface="Wingdings"/>
            </a:endParaRPr>
          </a:p>
          <a:p>
            <a:r>
              <a:rPr lang="en-US" i="1" dirty="0"/>
              <a:t>Task 14.4. Industrial production of materials for extreme thermal management, in collaboration with WP17. </a:t>
            </a:r>
          </a:p>
          <a:p>
            <a:pPr marL="0" indent="0">
              <a:buNone/>
            </a:pPr>
            <a:r>
              <a:rPr lang="en-US" i="1" dirty="0"/>
              <a:t>CERN, </a:t>
            </a:r>
            <a:r>
              <a:rPr lang="en-US" i="1" dirty="0">
                <a:solidFill>
                  <a:srgbClr val="FF0000"/>
                </a:solidFill>
              </a:rPr>
              <a:t>RHP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i="1" dirty="0"/>
              <a:t>Task 14.5. HTS innovative process for accelerator magnet conductor</a:t>
            </a:r>
          </a:p>
          <a:p>
            <a:pPr marL="0" indent="0">
              <a:buNone/>
            </a:pPr>
            <a:r>
              <a:rPr lang="en-US" i="1" dirty="0">
                <a:solidFill>
                  <a:srgbClr val="FF0000"/>
                </a:solidFill>
              </a:rPr>
              <a:t>BHTS</a:t>
            </a:r>
            <a:r>
              <a:rPr lang="en-US" i="1" dirty="0"/>
              <a:t>, CEA, CERN, UNIGE , UT</a:t>
            </a:r>
          </a:p>
          <a:p>
            <a:pPr marL="285750" indent="-285750">
              <a:buFontTx/>
              <a:buChar char="-"/>
            </a:pPr>
            <a:endParaRPr lang="en-US" dirty="0"/>
          </a:p>
          <a:p>
            <a:r>
              <a:rPr lang="en-US" i="1" dirty="0"/>
              <a:t>Task 14.6. </a:t>
            </a:r>
            <a:r>
              <a:rPr lang="en-US" i="1" dirty="0" err="1"/>
              <a:t>Industrialisation</a:t>
            </a:r>
            <a:r>
              <a:rPr lang="en-US" i="1" dirty="0"/>
              <a:t> of </a:t>
            </a:r>
            <a:r>
              <a:rPr lang="en-US" i="1" dirty="0" err="1"/>
              <a:t>REDNet</a:t>
            </a:r>
            <a:r>
              <a:rPr lang="en-US" i="1" dirty="0"/>
              <a:t> Accelerator Timing System for Industrial and Medical </a:t>
            </a:r>
            <a:r>
              <a:rPr lang="en-US" i="1" dirty="0" err="1"/>
              <a:t>Applic</a:t>
            </a:r>
            <a:r>
              <a:rPr lang="en-US" i="1" dirty="0"/>
              <a:t>.</a:t>
            </a:r>
          </a:p>
          <a:p>
            <a:pPr marL="0" indent="0">
              <a:buNone/>
            </a:pPr>
            <a:r>
              <a:rPr lang="en-US" i="1" dirty="0"/>
              <a:t>CERN, </a:t>
            </a:r>
            <a:r>
              <a:rPr lang="en-US" i="1" dirty="0">
                <a:solidFill>
                  <a:srgbClr val="FF0000"/>
                </a:solidFill>
              </a:rPr>
              <a:t>COSYLAB</a:t>
            </a:r>
          </a:p>
          <a:p>
            <a:pPr lvl="1">
              <a:buFont typeface="Wingdings" charset="2"/>
              <a:buChar char="ü"/>
            </a:pPr>
            <a:endParaRPr lang="en-US" i="1" dirty="0">
              <a:sym typeface="Wingding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M.Losasso - CERN - IP/KT - May 5, 2017 – ARIES KoM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05660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316" y="379315"/>
            <a:ext cx="8229600" cy="561974"/>
          </a:xfrm>
        </p:spPr>
        <p:txBody>
          <a:bodyPr/>
          <a:lstStyle/>
          <a:p>
            <a:r>
              <a:rPr lang="en-US" dirty="0" smtClean="0"/>
              <a:t>W14: R&amp;D development projects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363272" cy="3446512"/>
          </a:xfrm>
        </p:spPr>
        <p:txBody>
          <a:bodyPr>
            <a:normAutofit fontScale="92500" lnSpcReduction="10000"/>
          </a:bodyPr>
          <a:lstStyle/>
          <a:p>
            <a:pPr marL="457200" lvl="1" indent="0">
              <a:buNone/>
            </a:pPr>
            <a:r>
              <a:rPr lang="en-US" i="1" dirty="0" smtClean="0">
                <a:sym typeface="Wingdings"/>
              </a:rPr>
              <a:t>ARIES includes as beneficiary an industry professional association (</a:t>
            </a:r>
            <a:r>
              <a:rPr lang="en-US" b="1" i="1" dirty="0" smtClean="0">
                <a:solidFill>
                  <a:srgbClr val="FF0000"/>
                </a:solidFill>
                <a:sym typeface="Wingdings"/>
              </a:rPr>
              <a:t>CNI</a:t>
            </a:r>
            <a:r>
              <a:rPr lang="en-US" i="1" dirty="0" smtClean="0">
                <a:sym typeface="Wingdings"/>
              </a:rPr>
              <a:t>) for the support into business plans preparation and identification of projects eligible for funding. </a:t>
            </a:r>
          </a:p>
          <a:p>
            <a:pPr marL="457200" lvl="1" indent="0">
              <a:buNone/>
            </a:pPr>
            <a:endParaRPr lang="en-US" i="1" dirty="0">
              <a:sym typeface="Wingdings"/>
            </a:endParaRPr>
          </a:p>
          <a:p>
            <a:pPr marL="457200" lvl="1" indent="0">
              <a:buNone/>
            </a:pPr>
            <a:r>
              <a:rPr lang="en-US" i="1" dirty="0" smtClean="0">
                <a:sym typeface="Wingdings"/>
              </a:rPr>
              <a:t>ARIES includes other industrial association (</a:t>
            </a:r>
            <a:r>
              <a:rPr lang="en-US" b="1" i="1" dirty="0" smtClean="0">
                <a:solidFill>
                  <a:srgbClr val="FF0000"/>
                </a:solidFill>
                <a:sym typeface="Wingdings"/>
              </a:rPr>
              <a:t>PIGES</a:t>
            </a:r>
            <a:r>
              <a:rPr lang="en-US" i="1" dirty="0" smtClean="0">
                <a:sym typeface="Wingdings"/>
              </a:rPr>
              <a:t>) </a:t>
            </a:r>
            <a:r>
              <a:rPr lang="en-US" i="1" dirty="0">
                <a:sym typeface="Wingdings"/>
              </a:rPr>
              <a:t>with  </a:t>
            </a:r>
            <a:r>
              <a:rPr lang="en-US" i="1" dirty="0" smtClean="0">
                <a:sym typeface="Wingdings"/>
              </a:rPr>
              <a:t>mandate as </a:t>
            </a:r>
            <a:r>
              <a:rPr lang="en-US" i="1" dirty="0">
                <a:sym typeface="Wingdings"/>
              </a:rPr>
              <a:t>member of IAB </a:t>
            </a:r>
            <a:endParaRPr lang="en-US" i="1" dirty="0" smtClean="0">
              <a:sym typeface="Wingdings"/>
            </a:endParaRPr>
          </a:p>
          <a:p>
            <a:pPr marL="457200" lvl="1" indent="0">
              <a:buNone/>
            </a:pPr>
            <a:endParaRPr lang="en-US" i="1" dirty="0">
              <a:sym typeface="Wingdings"/>
            </a:endParaRPr>
          </a:p>
          <a:p>
            <a:pPr marL="457200" lvl="1" indent="0">
              <a:buNone/>
            </a:pPr>
            <a:r>
              <a:rPr lang="en-US" i="1" dirty="0" smtClean="0">
                <a:sym typeface="Wingdings"/>
              </a:rPr>
              <a:t>ARIES will engage with industries external to the project, on the basis of actions aimed to steer the EC coming Framework Program.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M.Losasso - CERN - IP/KT - May 5, 2017 – ARIES KoM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65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W14: Promoting Innovation  - JRA 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i="1" dirty="0"/>
          </a:p>
          <a:p>
            <a:pPr>
              <a:buFont typeface="Wingdings" charset="2"/>
              <a:buChar char="Ø"/>
            </a:pPr>
            <a:r>
              <a:rPr lang="en-US" i="1" dirty="0" smtClean="0">
                <a:sym typeface="Wingdings"/>
              </a:rPr>
              <a:t>It has been presented to ARIES PC and to GB a proposal of mandate for the IAB, the governance body active in WP14 to promote innovation.</a:t>
            </a:r>
            <a:r>
              <a:rPr lang="en-GB" i="1" dirty="0" smtClean="0"/>
              <a:t> </a:t>
            </a:r>
          </a:p>
          <a:p>
            <a:pPr>
              <a:buFont typeface="Wingdings" charset="2"/>
              <a:buChar char="Ø"/>
            </a:pPr>
            <a:endParaRPr lang="en-GB" i="1" dirty="0" smtClean="0"/>
          </a:p>
          <a:p>
            <a:pPr>
              <a:buFont typeface="Wingdings" charset="2"/>
              <a:buChar char="Ø"/>
            </a:pPr>
            <a:r>
              <a:rPr lang="en-GB" i="1" dirty="0" smtClean="0"/>
              <a:t>It is discussed the preparation of dedicated workshop in </a:t>
            </a:r>
            <a:r>
              <a:rPr lang="en-GB" i="1" dirty="0" smtClean="0"/>
              <a:t>Brussels:</a:t>
            </a:r>
            <a:r>
              <a:rPr lang="en-GB" i="1" dirty="0"/>
              <a:t> </a:t>
            </a:r>
            <a:r>
              <a:rPr lang="en-GB" i="1" dirty="0" err="1" smtClean="0"/>
              <a:t>KoM</a:t>
            </a:r>
            <a:r>
              <a:rPr lang="en-GB" i="1" dirty="0" smtClean="0"/>
              <a:t> it i</a:t>
            </a:r>
            <a:r>
              <a:rPr lang="en-GB" i="1" dirty="0" smtClean="0"/>
              <a:t>s </a:t>
            </a:r>
            <a:r>
              <a:rPr lang="en-GB" i="1" dirty="0" smtClean="0"/>
              <a:t>also the occasion for preparing a larger and aimed ARIES gathering in autumn. EU industry working on </a:t>
            </a:r>
            <a:r>
              <a:rPr lang="en-GB" i="1" dirty="0"/>
              <a:t>a</a:t>
            </a:r>
            <a:r>
              <a:rPr lang="en-GB" i="1" dirty="0" smtClean="0"/>
              <a:t>ccelerator relevant technologies will be informed and requested to participate/contribute to autumn gathering with ARIES partners.</a:t>
            </a:r>
          </a:p>
          <a:p>
            <a:pPr>
              <a:buFont typeface="Wingdings" charset="2"/>
              <a:buChar char="Ø"/>
            </a:pPr>
            <a:endParaRPr lang="en-GB" b="1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M.Losasso - CERN - IP/KT - May 5, 2017 – ARIES KoM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6238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Proposal for a partnership with industry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 </a:t>
            </a:r>
            <a:r>
              <a:rPr lang="en-US" dirty="0"/>
              <a:t>want to build a collaborative </a:t>
            </a:r>
            <a:r>
              <a:rPr lang="en-US" dirty="0" smtClean="0"/>
              <a:t>community that includes sector industries supporting </a:t>
            </a:r>
            <a:r>
              <a:rPr lang="en-US" dirty="0"/>
              <a:t>a </a:t>
            </a:r>
            <a:r>
              <a:rPr lang="en-US" dirty="0" smtClean="0"/>
              <a:t>range </a:t>
            </a:r>
            <a:r>
              <a:rPr lang="en-US" dirty="0"/>
              <a:t>of creative professionals through networking, sharing of skills, availability of facilities and know-how that all together make possible the progress from an idea to a product.</a:t>
            </a:r>
          </a:p>
          <a:p>
            <a:endParaRPr lang="en-US" dirty="0"/>
          </a:p>
          <a:p>
            <a:r>
              <a:rPr lang="en-US" dirty="0"/>
              <a:t>We want as well match the </a:t>
            </a:r>
            <a:r>
              <a:rPr lang="en-US" dirty="0" smtClean="0"/>
              <a:t>available funding </a:t>
            </a:r>
            <a:r>
              <a:rPr lang="en-US" dirty="0"/>
              <a:t>seeds for projects ideas that are reviewed and assessed for potential.</a:t>
            </a:r>
          </a:p>
          <a:p>
            <a:endParaRPr lang="en-US" dirty="0"/>
          </a:p>
          <a:p>
            <a:r>
              <a:rPr lang="en-US" dirty="0"/>
              <a:t>We want to exploit the EC funding possibilities using the CERN EU office </a:t>
            </a:r>
            <a:r>
              <a:rPr lang="en-US" dirty="0" smtClean="0"/>
              <a:t>expertise and our </a:t>
            </a:r>
            <a:r>
              <a:rPr lang="en-US" dirty="0"/>
              <a:t>established </a:t>
            </a:r>
            <a:r>
              <a:rPr lang="en-US" dirty="0" smtClean="0"/>
              <a:t>networks.</a:t>
            </a:r>
            <a:endParaRPr lang="en-US" dirty="0"/>
          </a:p>
          <a:p>
            <a:endParaRPr lang="en-US" dirty="0"/>
          </a:p>
          <a:p>
            <a:r>
              <a:rPr lang="en-US" dirty="0"/>
              <a:t>We want to </a:t>
            </a:r>
            <a:r>
              <a:rPr lang="en-US" dirty="0" smtClean="0"/>
              <a:t>make the best use </a:t>
            </a:r>
            <a:r>
              <a:rPr lang="en-US" dirty="0"/>
              <a:t>the success </a:t>
            </a:r>
            <a:r>
              <a:rPr lang="en-US" dirty="0" smtClean="0"/>
              <a:t>stories as a learning lesson and </a:t>
            </a:r>
            <a:r>
              <a:rPr lang="en-US" dirty="0"/>
              <a:t>case study </a:t>
            </a:r>
            <a:r>
              <a:rPr lang="en-US" dirty="0" smtClean="0"/>
              <a:t>to spread examples and </a:t>
            </a:r>
            <a:r>
              <a:rPr lang="en-US" dirty="0" smtClean="0"/>
              <a:t>benchmarks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 </a:t>
            </a:r>
            <a:r>
              <a:rPr lang="en-US" i="1" dirty="0" smtClean="0">
                <a:sym typeface="Wingdings"/>
              </a:rPr>
              <a:t> you are invited to share with us your lesson</a:t>
            </a:r>
            <a:endParaRPr lang="en-US" i="1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M.Losasso - CERN - IP/KT - May 5, 2017 – ARIES KoM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82562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r>
              <a:rPr lang="en-GB" dirty="0"/>
              <a:t>	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M.Losasso - CERN - IP/KT - May 5, 2017 – ARIES KoM</a:t>
            </a:r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51520" y="855222"/>
            <a:ext cx="8740080" cy="5365750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US" dirty="0" smtClean="0"/>
          </a:p>
          <a:p>
            <a:r>
              <a:rPr lang="en-US" dirty="0" smtClean="0"/>
              <a:t>We are defining an innovation strategy that tries to align industries needs with EC funding scheme</a:t>
            </a:r>
          </a:p>
          <a:p>
            <a:endParaRPr lang="en-US" i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We aim to </a:t>
            </a:r>
            <a:r>
              <a:rPr lang="en-US" dirty="0" smtClean="0"/>
              <a:t>select </a:t>
            </a:r>
            <a:r>
              <a:rPr lang="en-US" dirty="0" smtClean="0"/>
              <a:t>product concept &amp; commercial </a:t>
            </a:r>
            <a:r>
              <a:rPr lang="en-US" dirty="0" smtClean="0"/>
              <a:t>potential </a:t>
            </a:r>
          </a:p>
          <a:p>
            <a:pPr marL="0" indent="0">
              <a:buNone/>
            </a:pPr>
            <a:r>
              <a:rPr lang="en-US" i="1" dirty="0" smtClean="0">
                <a:solidFill>
                  <a:srgbClr val="FF0000"/>
                </a:solidFill>
                <a:sym typeface="Wingdings"/>
              </a:rPr>
              <a:t> it is important to have vision of market and its expectations</a:t>
            </a:r>
            <a:endParaRPr lang="en-US" i="1" dirty="0" smtClean="0">
              <a:solidFill>
                <a:srgbClr val="FF0000"/>
              </a:solidFill>
            </a:endParaRPr>
          </a:p>
          <a:p>
            <a:endParaRPr lang="en-US" i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We will work out technology </a:t>
            </a:r>
            <a:r>
              <a:rPr lang="en-US" dirty="0" smtClean="0"/>
              <a:t>R&amp;D and </a:t>
            </a:r>
            <a:r>
              <a:rPr lang="en-US" dirty="0" smtClean="0"/>
              <a:t>validation and testing </a:t>
            </a:r>
          </a:p>
          <a:p>
            <a:endParaRPr lang="en-US" i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We will be preparing market strategy and launch </a:t>
            </a:r>
          </a:p>
          <a:p>
            <a:endParaRPr lang="en-US" i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We </a:t>
            </a:r>
            <a:r>
              <a:rPr lang="en-US" dirty="0" smtClean="0"/>
              <a:t>need</a:t>
            </a:r>
            <a:r>
              <a:rPr lang="en-US" dirty="0" smtClean="0"/>
              <a:t> to define </a:t>
            </a:r>
            <a:r>
              <a:rPr lang="en-US" dirty="0" smtClean="0"/>
              <a:t>paths for further </a:t>
            </a:r>
            <a:r>
              <a:rPr lang="en-US" dirty="0" smtClean="0"/>
              <a:t>development of collaboration methods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5800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1173</TotalTime>
  <Words>740</Words>
  <Application>Microsoft Macintosh PowerPoint</Application>
  <PresentationFormat>On-screen Show (4:3)</PresentationFormat>
  <Paragraphs>81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Thème Office</vt:lpstr>
      <vt:lpstr>Thème ARIES</vt:lpstr>
      <vt:lpstr>Thème Office</vt:lpstr>
      <vt:lpstr>PowerPoint Presentation</vt:lpstr>
      <vt:lpstr>W14: Promoting Innovation  - JRA  </vt:lpstr>
      <vt:lpstr>W14: PoC </vt:lpstr>
      <vt:lpstr>W14: R&amp;D development projects </vt:lpstr>
      <vt:lpstr>W14: R&amp;D development projects </vt:lpstr>
      <vt:lpstr>W14: Promoting Innovation  - JRA  </vt:lpstr>
      <vt:lpstr>Proposal for a partnership with industry </vt:lpstr>
      <vt:lpstr>Conclusion  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Marcello Losasso</cp:lastModifiedBy>
  <cp:revision>64</cp:revision>
  <dcterms:created xsi:type="dcterms:W3CDTF">2017-04-26T09:15:49Z</dcterms:created>
  <dcterms:modified xsi:type="dcterms:W3CDTF">2017-05-05T06:43:26Z</dcterms:modified>
</cp:coreProperties>
</file>