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56" r:id="rId2"/>
    <p:sldId id="262" r:id="rId3"/>
    <p:sldId id="257" r:id="rId4"/>
    <p:sldId id="260" r:id="rId5"/>
    <p:sldId id="261" r:id="rId6"/>
    <p:sldId id="266" r:id="rId7"/>
    <p:sldId id="267" r:id="rId8"/>
    <p:sldId id="268" r:id="rId9"/>
    <p:sldId id="269" r:id="rId10"/>
    <p:sldId id="258" r:id="rId11"/>
    <p:sldId id="259" r:id="rId12"/>
    <p:sldId id="263" r:id="rId13"/>
    <p:sldId id="264" r:id="rId14"/>
    <p:sldId id="26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8B8EA7-5AC0-477F-ADD3-2011F7907E3C}" type="datetimeFigureOut">
              <a:rPr lang="en-US" smtClean="0"/>
              <a:pPr/>
              <a:t>6/18/2009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F6C4DD-0605-4623-843D-778603ED786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6C4DD-0605-4623-843D-778603ED786E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6C4DD-0605-4623-843D-778603ED786E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6C4DD-0605-4623-843D-778603ED786E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6/18/2009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TI8/WIC Incident &amp; UJ87/UA87 Radiation Levels &amp; Analysis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387E-D1FD-4C37-8E30-E741E3B554C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6/18/2009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TI8/WIC Incident &amp; UJ87/UA87 Radiation Levels &amp; Analysis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387E-D1FD-4C37-8E30-E741E3B554C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6/18/2009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TI8/WIC Incident &amp; UJ87/UA87 Radiation Levels &amp; Analysis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387E-D1FD-4C37-8E30-E741E3B554C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1406" y="6572272"/>
            <a:ext cx="2133600" cy="220641"/>
          </a:xfrm>
        </p:spPr>
        <p:txBody>
          <a:bodyPr/>
          <a:lstStyle/>
          <a:p>
            <a:r>
              <a:rPr lang="en-US" smtClean="0"/>
              <a:t>6/18/2009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28860" y="6572272"/>
            <a:ext cx="4357718" cy="220641"/>
          </a:xfrm>
        </p:spPr>
        <p:txBody>
          <a:bodyPr/>
          <a:lstStyle/>
          <a:p>
            <a:r>
              <a:rPr lang="en-GB" dirty="0" smtClean="0"/>
              <a:t>TI8/WIC Incident &amp; UJ87/UA87 Radiation Levels &amp; Analysis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38994" y="6572272"/>
            <a:ext cx="2133600" cy="220641"/>
          </a:xfrm>
        </p:spPr>
        <p:txBody>
          <a:bodyPr/>
          <a:lstStyle/>
          <a:p>
            <a:fld id="{7E5E387E-D1FD-4C37-8E30-E741E3B554C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6/18/2009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TI8/WIC Incident &amp; UJ87/UA87 Radiation Levels &amp; Analysis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387E-D1FD-4C37-8E30-E741E3B554C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6/18/2009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TI8/WIC Incident &amp; UJ87/UA87 Radiation Levels &amp; Analysis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387E-D1FD-4C37-8E30-E741E3B554C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6/18/2009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TI8/WIC Incident &amp; UJ87/UA87 Radiation Levels &amp; Analysis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387E-D1FD-4C37-8E30-E741E3B554C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6/18/2009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TI8/WIC Incident &amp; UJ87/UA87 Radiation Levels &amp; Analysis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387E-D1FD-4C37-8E30-E741E3B554C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6/18/2009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TI8/WIC Incident &amp; UJ87/UA87 Radiation Levels &amp; Analysis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387E-D1FD-4C37-8E30-E741E3B554C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6/18/2009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TI8/WIC Incident &amp; UJ87/UA87 Radiation Levels &amp; Analysis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387E-D1FD-4C37-8E30-E741E3B554C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6/18/2009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TI8/WIC Incident &amp; UJ87/UA87 Radiation Levels &amp; Analysis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387E-D1FD-4C37-8E30-E741E3B554C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6/18/2009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TI8/WIC Incident &amp; UJ87/UA87 Radiation Levels &amp; Analysis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5E387E-D1FD-4C37-8E30-E741E3B554C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43104"/>
            <a:ext cx="7772400" cy="2028838"/>
          </a:xfrm>
        </p:spPr>
        <p:txBody>
          <a:bodyPr>
            <a:noAutofit/>
          </a:bodyPr>
          <a:lstStyle/>
          <a:p>
            <a:r>
              <a:rPr lang="en-US" sz="4800" dirty="0" smtClean="0"/>
              <a:t>TI8/WIC Incident &amp; UJ87/UA87 </a:t>
            </a:r>
            <a:br>
              <a:rPr lang="en-US" sz="4800" dirty="0" smtClean="0"/>
            </a:br>
            <a:r>
              <a:rPr lang="en-US" sz="4800" dirty="0" smtClean="0"/>
              <a:t>Radiation Levels &amp; Analysis</a:t>
            </a:r>
            <a:br>
              <a:rPr lang="en-US" sz="4800" dirty="0" smtClean="0"/>
            </a:br>
            <a:endParaRPr lang="en-GB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72008"/>
            <a:ext cx="6400800" cy="1066792"/>
          </a:xfrm>
        </p:spPr>
        <p:txBody>
          <a:bodyPr>
            <a:normAutofit/>
          </a:bodyPr>
          <a:lstStyle/>
          <a:p>
            <a:r>
              <a:rPr lang="en-US" dirty="0" smtClean="0"/>
              <a:t>M. </a:t>
            </a:r>
            <a:r>
              <a:rPr lang="en-US" dirty="0" err="1" smtClean="0"/>
              <a:t>Brugger</a:t>
            </a:r>
            <a:r>
              <a:rPr lang="en-US" dirty="0" smtClean="0"/>
              <a:t> for the R2E Study Group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-24"/>
            <a:ext cx="8858312" cy="57150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WIC: Affected Module – ET200M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785794"/>
            <a:ext cx="8715436" cy="5857916"/>
          </a:xfrm>
        </p:spPr>
        <p:txBody>
          <a:bodyPr>
            <a:noAutofit/>
          </a:bodyPr>
          <a:lstStyle/>
          <a:p>
            <a:pPr>
              <a:spcBef>
                <a:spcPts val="200"/>
              </a:spcBef>
            </a:pPr>
            <a:r>
              <a:rPr lang="en-GB" sz="2400" b="1" dirty="0" smtClean="0"/>
              <a:t>This module allows the communication of the data from the I/O modules over the </a:t>
            </a:r>
            <a:r>
              <a:rPr lang="en-GB" sz="2400" b="1" dirty="0" err="1" smtClean="0"/>
              <a:t>Profibus</a:t>
            </a:r>
            <a:r>
              <a:rPr lang="en-GB" sz="2400" b="1" dirty="0" smtClean="0"/>
              <a:t> </a:t>
            </a:r>
            <a:r>
              <a:rPr lang="en-GB" sz="2400" b="1" dirty="0" err="1" smtClean="0"/>
              <a:t>Fieldbus</a:t>
            </a:r>
            <a:r>
              <a:rPr lang="en-GB" sz="2400" b="1" dirty="0" smtClean="0"/>
              <a:t> connection</a:t>
            </a:r>
          </a:p>
          <a:p>
            <a:pPr>
              <a:spcBef>
                <a:spcPts val="200"/>
              </a:spcBef>
            </a:pPr>
            <a:r>
              <a:rPr lang="en-US" sz="2400" b="1" dirty="0" smtClean="0"/>
              <a:t>Radiation tests:</a:t>
            </a:r>
          </a:p>
          <a:p>
            <a:pPr lvl="1">
              <a:spcBef>
                <a:spcPts val="200"/>
              </a:spcBef>
            </a:pPr>
            <a:r>
              <a:rPr lang="en-GB" sz="2000" dirty="0" smtClean="0"/>
              <a:t>with a flux of </a:t>
            </a:r>
            <a:r>
              <a:rPr lang="en-GB" sz="2000" b="1" dirty="0" smtClean="0">
                <a:solidFill>
                  <a:srgbClr val="600000"/>
                </a:solidFill>
              </a:rPr>
              <a:t>~10</a:t>
            </a:r>
            <a:r>
              <a:rPr lang="en-GB" sz="2000" b="1" baseline="30000" dirty="0" smtClean="0">
                <a:solidFill>
                  <a:srgbClr val="600000"/>
                </a:solidFill>
              </a:rPr>
              <a:t>8</a:t>
            </a:r>
            <a:r>
              <a:rPr lang="en-GB" sz="2000" b="1" dirty="0" smtClean="0">
                <a:solidFill>
                  <a:srgbClr val="600000"/>
                </a:solidFill>
              </a:rPr>
              <a:t> p/cm</a:t>
            </a:r>
            <a:r>
              <a:rPr lang="en-GB" sz="2000" b="1" baseline="30000" dirty="0" smtClean="0">
                <a:solidFill>
                  <a:srgbClr val="600000"/>
                </a:solidFill>
              </a:rPr>
              <a:t>2</a:t>
            </a:r>
            <a:r>
              <a:rPr lang="en-GB" sz="2000" b="1" dirty="0" smtClean="0">
                <a:solidFill>
                  <a:srgbClr val="600000"/>
                </a:solidFill>
              </a:rPr>
              <a:t>/s this module shows bus errors </a:t>
            </a:r>
            <a:r>
              <a:rPr lang="en-GB" sz="2000" dirty="0" smtClean="0"/>
              <a:t>but the module manages to recover without external intervention provided the beam was stopped </a:t>
            </a:r>
          </a:p>
          <a:p>
            <a:pPr lvl="1">
              <a:spcBef>
                <a:spcPts val="200"/>
              </a:spcBef>
            </a:pPr>
            <a:r>
              <a:rPr lang="en-GB" sz="2000" b="1" dirty="0" smtClean="0">
                <a:solidFill>
                  <a:srgbClr val="600000"/>
                </a:solidFill>
              </a:rPr>
              <a:t>reproducible (six times) up to a total </a:t>
            </a:r>
            <a:r>
              <a:rPr lang="en-GB" sz="2000" b="1" dirty="0" err="1" smtClean="0">
                <a:solidFill>
                  <a:srgbClr val="600000"/>
                </a:solidFill>
              </a:rPr>
              <a:t>fluence</a:t>
            </a:r>
            <a:r>
              <a:rPr lang="en-GB" sz="2000" b="1" dirty="0" smtClean="0">
                <a:solidFill>
                  <a:srgbClr val="600000"/>
                </a:solidFill>
              </a:rPr>
              <a:t> of 1.8x10</a:t>
            </a:r>
            <a:r>
              <a:rPr lang="en-GB" sz="2000" b="1" baseline="30000" dirty="0" smtClean="0">
                <a:solidFill>
                  <a:srgbClr val="600000"/>
                </a:solidFill>
              </a:rPr>
              <a:t>11</a:t>
            </a:r>
            <a:r>
              <a:rPr lang="en-GB" sz="2000" b="1" dirty="0" smtClean="0">
                <a:solidFill>
                  <a:srgbClr val="600000"/>
                </a:solidFill>
              </a:rPr>
              <a:t> p/cm2 </a:t>
            </a:r>
          </a:p>
          <a:p>
            <a:pPr lvl="1">
              <a:spcBef>
                <a:spcPts val="200"/>
              </a:spcBef>
            </a:pPr>
            <a:r>
              <a:rPr lang="en-GB" sz="2000" dirty="0" smtClean="0"/>
              <a:t>giving a (very rough estimated!) </a:t>
            </a:r>
            <a:r>
              <a:rPr lang="en-GB" sz="2000" b="1" dirty="0" smtClean="0">
                <a:solidFill>
                  <a:srgbClr val="600000"/>
                </a:solidFill>
              </a:rPr>
              <a:t>cross section of 3.3x10-11 cm</a:t>
            </a:r>
            <a:r>
              <a:rPr lang="en-GB" sz="2000" b="1" baseline="30000" dirty="0" smtClean="0">
                <a:solidFill>
                  <a:srgbClr val="600000"/>
                </a:solidFill>
              </a:rPr>
              <a:t>-2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>(an identical module gave ~6 x10</a:t>
            </a:r>
            <a:r>
              <a:rPr lang="en-GB" sz="2000" baseline="30000" dirty="0" smtClean="0"/>
              <a:t>-11</a:t>
            </a:r>
            <a:r>
              <a:rPr lang="en-GB" sz="2000" dirty="0" smtClean="0"/>
              <a:t> cm</a:t>
            </a:r>
            <a:r>
              <a:rPr lang="en-GB" sz="2000" baseline="30000" dirty="0" smtClean="0"/>
              <a:t>-2</a:t>
            </a:r>
            <a:r>
              <a:rPr lang="en-GB" sz="2000" dirty="0" smtClean="0"/>
              <a:t>) </a:t>
            </a:r>
          </a:p>
          <a:p>
            <a:pPr>
              <a:spcBef>
                <a:spcPts val="200"/>
              </a:spcBef>
            </a:pPr>
            <a:r>
              <a:rPr lang="en-GB" sz="2400" b="1" dirty="0" smtClean="0"/>
              <a:t>Reason of failure (‘hanging’):</a:t>
            </a:r>
          </a:p>
          <a:p>
            <a:pPr lvl="1">
              <a:spcBef>
                <a:spcPts val="200"/>
              </a:spcBef>
            </a:pPr>
            <a:r>
              <a:rPr lang="en-GB" sz="2000" dirty="0" smtClean="0"/>
              <a:t>most probably the </a:t>
            </a:r>
            <a:r>
              <a:rPr lang="en-GB" sz="2000" b="1" dirty="0" err="1" smtClean="0">
                <a:solidFill>
                  <a:srgbClr val="600000"/>
                </a:solidFill>
              </a:rPr>
              <a:t>Profibus</a:t>
            </a:r>
            <a:r>
              <a:rPr lang="en-GB" sz="2000" b="1" dirty="0" smtClean="0">
                <a:solidFill>
                  <a:srgbClr val="600000"/>
                </a:solidFill>
              </a:rPr>
              <a:t> address of the module is changed</a:t>
            </a:r>
            <a:r>
              <a:rPr lang="en-GB" sz="2000" dirty="0" smtClean="0"/>
              <a:t>, thus by reinitializing the module, the correct hardware address is loaded back into the SRAM and the device works normally again</a:t>
            </a:r>
          </a:p>
          <a:p>
            <a:pPr>
              <a:spcBef>
                <a:spcPts val="200"/>
              </a:spcBef>
            </a:pPr>
            <a:r>
              <a:rPr lang="en-GB" sz="2400" b="1" dirty="0" smtClean="0"/>
              <a:t>Consequence: </a:t>
            </a:r>
          </a:p>
          <a:p>
            <a:pPr lvl="1">
              <a:spcBef>
                <a:spcPts val="200"/>
              </a:spcBef>
            </a:pPr>
            <a:r>
              <a:rPr lang="en-US" sz="2000" b="1" dirty="0" smtClean="0">
                <a:solidFill>
                  <a:srgbClr val="600000"/>
                </a:solidFill>
              </a:rPr>
              <a:t>In case of failure (module ‘hangs’), the device needs to be reset (by distance), thus the beam needs to be dumped</a:t>
            </a:r>
          </a:p>
          <a:p>
            <a:pPr lvl="1">
              <a:spcBef>
                <a:spcPts val="200"/>
              </a:spcBef>
            </a:pPr>
            <a:r>
              <a:rPr lang="en-US" sz="2000" b="1" dirty="0" smtClean="0">
                <a:solidFill>
                  <a:srgbClr val="600000"/>
                </a:solidFill>
              </a:rPr>
              <a:t>In TI8 this also leads to a beam-dump for CNGS</a:t>
            </a:r>
            <a:endParaRPr lang="en-GB" sz="2000" b="1" dirty="0" smtClean="0">
              <a:solidFill>
                <a:srgbClr val="600000"/>
              </a:solidFill>
            </a:endParaRPr>
          </a:p>
          <a:p>
            <a:pPr lvl="1">
              <a:spcBef>
                <a:spcPts val="200"/>
              </a:spcBef>
            </a:pPr>
            <a:endParaRPr lang="en-GB" sz="2000" dirty="0" smtClean="0"/>
          </a:p>
          <a:p>
            <a:pPr>
              <a:spcBef>
                <a:spcPts val="200"/>
              </a:spcBef>
            </a:pP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6/18/2009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387E-D1FD-4C37-8E30-E741E3B554C1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TI8/WIC Incident &amp; UJ87/UA87 Radiation Levels &amp; Analysis</a:t>
            </a:r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6858016" y="500042"/>
            <a:ext cx="2235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P. </a:t>
            </a:r>
            <a:r>
              <a:rPr lang="en-US" i="1" dirty="0" err="1" smtClean="0"/>
              <a:t>Dahlen</a:t>
            </a:r>
            <a:r>
              <a:rPr lang="en-US" i="1" dirty="0" smtClean="0"/>
              <a:t>, T. </a:t>
            </a:r>
            <a:r>
              <a:rPr lang="en-US" i="1" dirty="0" err="1" smtClean="0"/>
              <a:t>Wijnands</a:t>
            </a:r>
            <a:endParaRPr lang="en-GB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-24"/>
            <a:ext cx="8858312" cy="57150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WIC Locations &amp; Consequences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928670"/>
            <a:ext cx="8715436" cy="571504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sz="2800" dirty="0" smtClean="0"/>
              <a:t>Locations and Number:</a:t>
            </a:r>
          </a:p>
          <a:p>
            <a:pPr lvl="1" algn="just"/>
            <a:r>
              <a:rPr lang="en-US" sz="2000" dirty="0" smtClean="0"/>
              <a:t>racks locations where (for TI8) decided without knowing the collimator locations</a:t>
            </a:r>
          </a:p>
          <a:p>
            <a:pPr lvl="1" algn="just"/>
            <a:r>
              <a:rPr lang="en-US" sz="2000" b="1" dirty="0" smtClean="0">
                <a:solidFill>
                  <a:srgbClr val="600000"/>
                </a:solidFill>
              </a:rPr>
              <a:t>18 racks in TI8 (</a:t>
            </a:r>
            <a:r>
              <a:rPr lang="en-US" sz="2000" dirty="0" smtClean="0"/>
              <a:t>one of them downstream of collimators)</a:t>
            </a:r>
          </a:p>
          <a:p>
            <a:pPr lvl="1" algn="just"/>
            <a:r>
              <a:rPr lang="en-US" sz="2000" b="1" dirty="0" smtClean="0">
                <a:solidFill>
                  <a:srgbClr val="600000"/>
                </a:solidFill>
              </a:rPr>
              <a:t>all racks in TI2 are upstream the collimators</a:t>
            </a:r>
          </a:p>
          <a:p>
            <a:pPr lvl="1" algn="just"/>
            <a:r>
              <a:rPr lang="en-US" sz="2000" dirty="0" smtClean="0"/>
              <a:t>a relocation of these racks was already discussed in the past</a:t>
            </a:r>
            <a:endParaRPr lang="en-US" sz="2400" dirty="0" smtClean="0"/>
          </a:p>
          <a:p>
            <a:pPr algn="just"/>
            <a:r>
              <a:rPr lang="en-US" sz="2400" dirty="0" smtClean="0"/>
              <a:t>We have </a:t>
            </a:r>
            <a:r>
              <a:rPr lang="en-US" sz="2400" b="1" dirty="0" smtClean="0">
                <a:solidFill>
                  <a:srgbClr val="600000"/>
                </a:solidFill>
              </a:rPr>
              <a:t>one event only</a:t>
            </a:r>
            <a:r>
              <a:rPr lang="en-US" sz="2400" dirty="0" smtClean="0"/>
              <a:t>, </a:t>
            </a:r>
            <a:r>
              <a:rPr lang="en-US" sz="2400" i="1" dirty="0" smtClean="0"/>
              <a:t>i.e.</a:t>
            </a:r>
            <a:r>
              <a:rPr lang="en-US" sz="2400" dirty="0" smtClean="0"/>
              <a:t>, a single measurement of a Gaussian distribution (around an tested cross section of ~3x10</a:t>
            </a:r>
            <a:r>
              <a:rPr lang="en-US" sz="2400" baseline="30000" dirty="0" smtClean="0"/>
              <a:t>-11</a:t>
            </a:r>
            <a:r>
              <a:rPr lang="en-US" sz="2400" dirty="0" smtClean="0"/>
              <a:t>), still the integral number of protons for the full operation time (2008/2009) should be checked</a:t>
            </a:r>
          </a:p>
          <a:p>
            <a:pPr algn="just"/>
            <a:r>
              <a:rPr lang="en-US" sz="2400" dirty="0" smtClean="0"/>
              <a:t>A possible contribution due </a:t>
            </a:r>
            <a:r>
              <a:rPr lang="en-US" sz="2400" b="1" dirty="0" smtClean="0">
                <a:solidFill>
                  <a:srgbClr val="600000"/>
                </a:solidFill>
              </a:rPr>
              <a:t>to low-energy neutron </a:t>
            </a:r>
            <a:r>
              <a:rPr lang="en-US" sz="2400" b="1" dirty="0" err="1" smtClean="0">
                <a:solidFill>
                  <a:srgbClr val="600000"/>
                </a:solidFill>
              </a:rPr>
              <a:t>fluence</a:t>
            </a:r>
            <a:r>
              <a:rPr lang="en-US" sz="2400" b="1" dirty="0" smtClean="0">
                <a:solidFill>
                  <a:srgbClr val="600000"/>
                </a:solidFill>
              </a:rPr>
              <a:t> </a:t>
            </a:r>
            <a:r>
              <a:rPr lang="en-US" sz="2400" dirty="0" smtClean="0"/>
              <a:t>would require a significantly higher respective cross-section at these energies (</a:t>
            </a:r>
            <a:r>
              <a:rPr lang="en-US" sz="2400" b="1" dirty="0" smtClean="0">
                <a:solidFill>
                  <a:srgbClr val="600000"/>
                </a:solidFill>
              </a:rPr>
              <a:t>unlikely?</a:t>
            </a:r>
            <a:r>
              <a:rPr lang="en-US" sz="2400" dirty="0" smtClean="0"/>
              <a:t>)</a:t>
            </a:r>
          </a:p>
          <a:p>
            <a:pPr algn="just"/>
            <a:r>
              <a:rPr lang="en-US" sz="2400" dirty="0" smtClean="0"/>
              <a:t>If the failure is confirmed to be related to SEEs then the affected rack(s) </a:t>
            </a:r>
            <a:r>
              <a:rPr lang="en-US" sz="2400" b="1" dirty="0" smtClean="0">
                <a:solidFill>
                  <a:srgbClr val="600000"/>
                </a:solidFill>
              </a:rPr>
              <a:t>should most probably be relocated </a:t>
            </a:r>
            <a:r>
              <a:rPr lang="en-US" sz="2400" dirty="0" smtClean="0"/>
              <a:t>(at least upstream the collimator locations) -&gt; to be discussed in this meeting? </a:t>
            </a:r>
          </a:p>
          <a:p>
            <a:pPr algn="just"/>
            <a:r>
              <a:rPr lang="en-US" sz="2400" dirty="0" smtClean="0"/>
              <a:t>Independently, </a:t>
            </a:r>
            <a:r>
              <a:rPr lang="en-US" sz="2400" b="1" dirty="0" smtClean="0">
                <a:solidFill>
                  <a:srgbClr val="600000"/>
                </a:solidFill>
              </a:rPr>
              <a:t>as a precaution </a:t>
            </a:r>
            <a:r>
              <a:rPr lang="en-US" sz="2400" dirty="0" smtClean="0"/>
              <a:t>the </a:t>
            </a:r>
            <a:r>
              <a:rPr lang="en-US" sz="2400" b="1" dirty="0" smtClean="0">
                <a:solidFill>
                  <a:srgbClr val="600000"/>
                </a:solidFill>
              </a:rPr>
              <a:t>foreseen early WIC relocations </a:t>
            </a:r>
            <a:r>
              <a:rPr lang="en-US" sz="2400" dirty="0" smtClean="0"/>
              <a:t>from critical LHC areas (</a:t>
            </a:r>
            <a:r>
              <a:rPr lang="en-US" sz="2400" i="1" dirty="0" smtClean="0"/>
              <a:t>e.g., </a:t>
            </a:r>
            <a:r>
              <a:rPr lang="en-US" sz="2400" dirty="0" smtClean="0"/>
              <a:t>US85) become even more urgent and we need to understand further what happened</a:t>
            </a:r>
            <a:endParaRPr lang="en-GB" sz="2400" dirty="0" smtClean="0"/>
          </a:p>
          <a:p>
            <a:pPr algn="just"/>
            <a:endParaRPr lang="en-GB" sz="2800" dirty="0" smtClean="0"/>
          </a:p>
          <a:p>
            <a:pPr algn="just"/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6/18/2009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387E-D1FD-4C37-8E30-E741E3B554C1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TI8/WIC Incident &amp; UJ87/UA87 Radiation Levels &amp; Analysis</a:t>
            </a:r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-24"/>
            <a:ext cx="8858312" cy="57150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UJ88/UJ87/UA87 Observations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642918"/>
            <a:ext cx="8715436" cy="6000792"/>
          </a:xfrm>
        </p:spPr>
        <p:txBody>
          <a:bodyPr>
            <a:normAutofit/>
          </a:bodyPr>
          <a:lstStyle/>
          <a:p>
            <a:r>
              <a:rPr lang="en-US" sz="2400" b="1" dirty="0" err="1" smtClean="0">
                <a:solidFill>
                  <a:srgbClr val="600000"/>
                </a:solidFill>
              </a:rPr>
              <a:t>RadMon</a:t>
            </a:r>
            <a:r>
              <a:rPr lang="en-US" sz="2400" b="1" dirty="0" smtClean="0">
                <a:solidFill>
                  <a:srgbClr val="600000"/>
                </a:solidFill>
              </a:rPr>
              <a:t> Positions</a:t>
            </a:r>
            <a:r>
              <a:rPr lang="en-GB" sz="2400" b="1" dirty="0">
                <a:solidFill>
                  <a:srgbClr val="600000"/>
                </a:solidFill>
              </a:rPr>
              <a:t> </a:t>
            </a:r>
            <a:r>
              <a:rPr lang="en-GB" sz="2400" b="1" dirty="0" smtClean="0">
                <a:solidFill>
                  <a:srgbClr val="600000"/>
                </a:solidFill>
              </a:rPr>
              <a:t>and Settings (some are set to 3V)!</a:t>
            </a:r>
          </a:p>
          <a:p>
            <a:r>
              <a:rPr lang="en-US" sz="2400" dirty="0" smtClean="0"/>
              <a:t>Integrated values Hadrons&gt;20MeV:</a:t>
            </a:r>
          </a:p>
          <a:p>
            <a:pPr lvl="1"/>
            <a:r>
              <a:rPr lang="en-US" sz="2000" dirty="0" smtClean="0"/>
              <a:t>UJ88 –  8:	 6.96e+9 cm</a:t>
            </a:r>
            <a:r>
              <a:rPr lang="en-US" sz="2000" baseline="30000" dirty="0" smtClean="0"/>
              <a:t>-2</a:t>
            </a:r>
          </a:p>
          <a:p>
            <a:pPr lvl="1"/>
            <a:r>
              <a:rPr lang="en-US" sz="2000" dirty="0" smtClean="0"/>
              <a:t>UJ88 –  7:	 2.68e+8 cm</a:t>
            </a:r>
            <a:r>
              <a:rPr lang="en-US" sz="2000" baseline="30000" dirty="0" smtClean="0"/>
              <a:t>-2</a:t>
            </a:r>
            <a:endParaRPr lang="en-US" sz="2000" dirty="0" smtClean="0"/>
          </a:p>
          <a:p>
            <a:pPr lvl="1"/>
            <a:r>
              <a:rPr lang="en-US" sz="2000" dirty="0" smtClean="0"/>
              <a:t>UJ88 –  6:	 9.32e+6 cm</a:t>
            </a:r>
            <a:r>
              <a:rPr lang="en-US" sz="2000" baseline="30000" dirty="0" smtClean="0"/>
              <a:t>-2</a:t>
            </a:r>
            <a:endParaRPr lang="en-US" sz="2000" dirty="0" smtClean="0"/>
          </a:p>
          <a:p>
            <a:pPr lvl="1"/>
            <a:r>
              <a:rPr lang="en-US" sz="2000" b="1" dirty="0" smtClean="0">
                <a:solidFill>
                  <a:srgbClr val="600000"/>
                </a:solidFill>
              </a:rPr>
              <a:t>UJ87 –  1:	1.69e+6cm</a:t>
            </a:r>
            <a:r>
              <a:rPr lang="en-US" sz="2000" b="1" baseline="30000" dirty="0" smtClean="0">
                <a:solidFill>
                  <a:srgbClr val="600000"/>
                </a:solidFill>
              </a:rPr>
              <a:t>-2</a:t>
            </a:r>
            <a:r>
              <a:rPr lang="en-US" sz="2000" b="1" dirty="0">
                <a:solidFill>
                  <a:srgbClr val="600000"/>
                </a:solidFill>
              </a:rPr>
              <a:t> </a:t>
            </a:r>
            <a:r>
              <a:rPr lang="en-US" sz="2000" dirty="0" smtClean="0"/>
              <a:t>(two counts only!)</a:t>
            </a:r>
            <a:r>
              <a:rPr lang="en-US" sz="2000" baseline="30000" dirty="0" smtClean="0"/>
              <a:t> </a:t>
            </a:r>
            <a:endParaRPr lang="en-US" sz="2000" dirty="0" smtClean="0"/>
          </a:p>
          <a:p>
            <a:endParaRPr lang="en-US" sz="2400" dirty="0" smtClean="0"/>
          </a:p>
        </p:txBody>
      </p:sp>
      <p:sp>
        <p:nvSpPr>
          <p:cNvPr id="4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C2D230C-00CB-4EF0-BAA4-541B387D31A2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" name="Picture 4" descr="TI8_UJ88_layout.png"/>
          <p:cNvPicPr>
            <a:picLocks noChangeAspect="1"/>
          </p:cNvPicPr>
          <p:nvPr/>
        </p:nvPicPr>
        <p:blipFill>
          <a:blip r:embed="rId2"/>
          <a:srcRect t="40057" b="31218"/>
          <a:stretch>
            <a:fillRect/>
          </a:stretch>
        </p:blipFill>
        <p:spPr>
          <a:xfrm>
            <a:off x="0" y="3071810"/>
            <a:ext cx="9144000" cy="2643206"/>
          </a:xfrm>
          <a:prstGeom prst="rect">
            <a:avLst/>
          </a:prstGeom>
        </p:spPr>
      </p:pic>
      <p:sp>
        <p:nvSpPr>
          <p:cNvPr id="6" name="Line Callout 2 5"/>
          <p:cNvSpPr/>
          <p:nvPr/>
        </p:nvSpPr>
        <p:spPr>
          <a:xfrm>
            <a:off x="1357290" y="5929330"/>
            <a:ext cx="1428760" cy="214314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521424"/>
              <a:gd name="adj6" fmla="val 742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RMon 8</a:t>
            </a:r>
            <a:endParaRPr lang="en-US" dirty="0"/>
          </a:p>
        </p:txBody>
      </p:sp>
      <p:sp>
        <p:nvSpPr>
          <p:cNvPr id="7" name="Line Callout 2 6"/>
          <p:cNvSpPr/>
          <p:nvPr/>
        </p:nvSpPr>
        <p:spPr>
          <a:xfrm>
            <a:off x="3143240" y="6072206"/>
            <a:ext cx="1428760" cy="214314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521424"/>
              <a:gd name="adj6" fmla="val 483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RMon 7</a:t>
            </a:r>
            <a:endParaRPr lang="en-US" dirty="0"/>
          </a:p>
        </p:txBody>
      </p:sp>
      <p:sp>
        <p:nvSpPr>
          <p:cNvPr id="8" name="Line Callout 2 7"/>
          <p:cNvSpPr/>
          <p:nvPr/>
        </p:nvSpPr>
        <p:spPr>
          <a:xfrm>
            <a:off x="3571868" y="2357430"/>
            <a:ext cx="1428760" cy="214314"/>
          </a:xfrm>
          <a:prstGeom prst="borderCallout2">
            <a:avLst>
              <a:gd name="adj1" fmla="val 31680"/>
              <a:gd name="adj2" fmla="val 104151"/>
              <a:gd name="adj3" fmla="val 31679"/>
              <a:gd name="adj4" fmla="val 115211"/>
              <a:gd name="adj5" fmla="val 789101"/>
              <a:gd name="adj6" fmla="val 20817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RMon 6</a:t>
            </a:r>
            <a:endParaRPr lang="en-US" dirty="0"/>
          </a:p>
        </p:txBody>
      </p:sp>
      <p:sp>
        <p:nvSpPr>
          <p:cNvPr id="9" name="Line Callout 2 8"/>
          <p:cNvSpPr/>
          <p:nvPr/>
        </p:nvSpPr>
        <p:spPr>
          <a:xfrm>
            <a:off x="4786314" y="1571612"/>
            <a:ext cx="1428760" cy="214314"/>
          </a:xfrm>
          <a:prstGeom prst="borderCallout2">
            <a:avLst>
              <a:gd name="adj1" fmla="val 31680"/>
              <a:gd name="adj2" fmla="val 104151"/>
              <a:gd name="adj3" fmla="val 31679"/>
              <a:gd name="adj4" fmla="val 115211"/>
              <a:gd name="adj5" fmla="val 1193267"/>
              <a:gd name="adj6" fmla="val 139506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RMon</a:t>
            </a:r>
            <a:r>
              <a:rPr lang="en-US" dirty="0" smtClean="0"/>
              <a:t> 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20076" y="1464785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3V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14942" y="2214554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3V</a:t>
            </a:r>
            <a:endParaRPr lang="en-GB" b="1" dirty="0">
              <a:solidFill>
                <a:srgbClr val="C0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714744" y="2071678"/>
            <a:ext cx="4143404" cy="1588"/>
          </a:xfrm>
          <a:prstGeom prst="straightConnector1">
            <a:avLst/>
          </a:prstGeom>
          <a:ln w="25400">
            <a:solidFill>
              <a:srgbClr val="C00000"/>
            </a:solidFill>
            <a:headEnd type="triangl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715140" y="2143116"/>
            <a:ext cx="24615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Refers to total losses of </a:t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this weekend, </a:t>
            </a:r>
            <a:r>
              <a:rPr lang="en-US" b="1" i="1" dirty="0" smtClean="0">
                <a:solidFill>
                  <a:srgbClr val="C00000"/>
                </a:solidFill>
              </a:rPr>
              <a:t>i.e.</a:t>
            </a:r>
            <a:r>
              <a:rPr lang="en-US" b="1" dirty="0" smtClean="0">
                <a:solidFill>
                  <a:srgbClr val="C00000"/>
                </a:solidFill>
              </a:rPr>
              <a:t>, 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~5.6x10</a:t>
            </a:r>
            <a:r>
              <a:rPr lang="en-US" b="1" baseline="30000" dirty="0" smtClean="0">
                <a:solidFill>
                  <a:srgbClr val="C00000"/>
                </a:solidFill>
              </a:rPr>
              <a:t>13</a:t>
            </a:r>
            <a:r>
              <a:rPr lang="en-US" b="1" dirty="0" smtClean="0">
                <a:solidFill>
                  <a:srgbClr val="C00000"/>
                </a:solidFill>
              </a:rPr>
              <a:t> !!! </a:t>
            </a:r>
            <a:endParaRPr lang="en-GB" b="1" dirty="0">
              <a:solidFill>
                <a:srgbClr val="C00000"/>
              </a:solidFill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5500702"/>
            <a:ext cx="1809731" cy="135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 cstate="print"/>
          <a:srcRect r="13971"/>
          <a:stretch>
            <a:fillRect/>
          </a:stretch>
        </p:blipFill>
        <p:spPr bwMode="auto">
          <a:xfrm>
            <a:off x="4786314" y="5429264"/>
            <a:ext cx="1638842" cy="142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8" name="Straight Arrow Connector 17"/>
          <p:cNvCxnSpPr/>
          <p:nvPr/>
        </p:nvCxnSpPr>
        <p:spPr>
          <a:xfrm rot="5400000">
            <a:off x="4822033" y="4536289"/>
            <a:ext cx="2214578" cy="1285884"/>
          </a:xfrm>
          <a:prstGeom prst="straightConnector1">
            <a:avLst/>
          </a:prstGeom>
          <a:ln w="25400">
            <a:solidFill>
              <a:srgbClr val="C00000"/>
            </a:solidFill>
            <a:headEnd type="triangl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16200000" flipH="1">
            <a:off x="6000760" y="4857760"/>
            <a:ext cx="2214578" cy="642942"/>
          </a:xfrm>
          <a:prstGeom prst="straightConnector1">
            <a:avLst/>
          </a:prstGeom>
          <a:ln w="25400">
            <a:solidFill>
              <a:srgbClr val="C00000"/>
            </a:solidFill>
            <a:headEnd type="triangl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6/18/2009</a:t>
            </a:r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TI8/WIC Incident &amp; UJ87/UA87 Radiation Levels &amp; Analysis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1643050"/>
            <a:ext cx="43541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33836" y="2143116"/>
            <a:ext cx="341016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-24"/>
            <a:ext cx="8858312" cy="57150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UJ88/UJ87/UA87 Analysis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785794"/>
            <a:ext cx="8929718" cy="6143668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Estimate </a:t>
            </a:r>
            <a:r>
              <a:rPr lang="en-US" sz="2400" b="1" dirty="0" smtClean="0">
                <a:solidFill>
                  <a:srgbClr val="600000"/>
                </a:solidFill>
              </a:rPr>
              <a:t>based on RP Calculations</a:t>
            </a:r>
            <a:r>
              <a:rPr lang="en-US" sz="2400" dirty="0" smtClean="0"/>
              <a:t> [H. </a:t>
            </a:r>
            <a:r>
              <a:rPr lang="en-US" sz="2400" dirty="0" err="1" smtClean="0"/>
              <a:t>Vincke</a:t>
            </a:r>
            <a:r>
              <a:rPr lang="en-US" sz="2400" dirty="0" smtClean="0"/>
              <a:t> et al.] as already </a:t>
            </a:r>
            <a:r>
              <a:rPr lang="en-US" sz="2400" b="1" dirty="0" err="1" smtClean="0">
                <a:solidFill>
                  <a:srgbClr val="600000"/>
                </a:solidFill>
              </a:rPr>
              <a:t>analysed</a:t>
            </a:r>
            <a:r>
              <a:rPr lang="en-US" sz="2400" b="1" dirty="0" smtClean="0">
                <a:solidFill>
                  <a:srgbClr val="600000"/>
                </a:solidFill>
              </a:rPr>
              <a:t> through R2E</a:t>
            </a:r>
            <a:r>
              <a:rPr lang="en-US" sz="2400" dirty="0" smtClean="0"/>
              <a:t> end of 2008, where estimates for prompt dose equivalent can be used to get a rough estimate of a maximum equivalent high-energy </a:t>
            </a:r>
            <a:r>
              <a:rPr lang="en-US" sz="2400" dirty="0" err="1" smtClean="0"/>
              <a:t>hadron</a:t>
            </a:r>
            <a:r>
              <a:rPr lang="en-US" sz="2400" dirty="0" smtClean="0"/>
              <a:t> </a:t>
            </a:r>
            <a:r>
              <a:rPr lang="en-US" sz="2400" dirty="0" err="1" smtClean="0"/>
              <a:t>fluence</a:t>
            </a:r>
            <a:r>
              <a:rPr lang="en-US" sz="2400" dirty="0" smtClean="0"/>
              <a:t> 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one takes: ~300mSv and a conversion coefficient of ~200pSvcm</a:t>
            </a:r>
            <a:r>
              <a:rPr lang="en-US" sz="2400" baseline="30000" dirty="0" smtClean="0"/>
              <a:t>2</a:t>
            </a:r>
            <a:endParaRPr lang="en-US" sz="2400" dirty="0" smtClean="0"/>
          </a:p>
          <a:p>
            <a:r>
              <a:rPr lang="en-US" sz="2400" dirty="0" smtClean="0"/>
              <a:t>this referred to 1.44x10</a:t>
            </a:r>
            <a:r>
              <a:rPr lang="en-US" sz="2400" baseline="30000" dirty="0" smtClean="0"/>
              <a:t>16</a:t>
            </a:r>
            <a:r>
              <a:rPr lang="en-US" sz="2400" dirty="0" smtClean="0"/>
              <a:t> protons on the TED (maximum annual estimate)</a:t>
            </a:r>
          </a:p>
          <a:p>
            <a:r>
              <a:rPr lang="en-US" sz="2400" dirty="0" smtClean="0"/>
              <a:t>this gave an estimated maximum </a:t>
            </a:r>
            <a:r>
              <a:rPr lang="en-US" sz="2400" b="1" dirty="0" smtClean="0">
                <a:solidFill>
                  <a:srgbClr val="600000"/>
                </a:solidFill>
              </a:rPr>
              <a:t>high-energy </a:t>
            </a:r>
            <a:r>
              <a:rPr lang="en-US" sz="2400" b="1" dirty="0" err="1" smtClean="0">
                <a:solidFill>
                  <a:srgbClr val="600000"/>
                </a:solidFill>
              </a:rPr>
              <a:t>hadron</a:t>
            </a:r>
            <a:r>
              <a:rPr lang="en-US" sz="2400" b="1" dirty="0" smtClean="0">
                <a:solidFill>
                  <a:srgbClr val="600000"/>
                </a:solidFill>
              </a:rPr>
              <a:t> </a:t>
            </a:r>
            <a:r>
              <a:rPr lang="en-US" sz="2400" b="1" dirty="0" err="1" smtClean="0">
                <a:solidFill>
                  <a:srgbClr val="600000"/>
                </a:solidFill>
              </a:rPr>
              <a:t>fluence</a:t>
            </a:r>
            <a:r>
              <a:rPr lang="en-US" sz="2400" b="1" dirty="0" smtClean="0">
                <a:solidFill>
                  <a:srgbClr val="600000"/>
                </a:solidFill>
              </a:rPr>
              <a:t> of ~10</a:t>
            </a:r>
            <a:r>
              <a:rPr lang="en-US" sz="2400" b="1" baseline="30000" dirty="0" smtClean="0">
                <a:solidFill>
                  <a:srgbClr val="600000"/>
                </a:solidFill>
              </a:rPr>
              <a:t>8</a:t>
            </a:r>
            <a:r>
              <a:rPr lang="en-US" sz="2400" b="1" dirty="0" smtClean="0">
                <a:solidFill>
                  <a:srgbClr val="600000"/>
                </a:solidFill>
              </a:rPr>
              <a:t>-10</a:t>
            </a:r>
            <a:r>
              <a:rPr lang="en-US" sz="2400" b="1" baseline="30000" dirty="0" smtClean="0">
                <a:solidFill>
                  <a:srgbClr val="600000"/>
                </a:solidFill>
              </a:rPr>
              <a:t>9</a:t>
            </a:r>
            <a:r>
              <a:rPr lang="en-US" sz="2400" b="1" dirty="0" smtClean="0">
                <a:solidFill>
                  <a:srgbClr val="600000"/>
                </a:solidFill>
              </a:rPr>
              <a:t>/cm</a:t>
            </a:r>
            <a:r>
              <a:rPr lang="en-US" sz="2400" b="1" baseline="30000" dirty="0" smtClean="0">
                <a:solidFill>
                  <a:srgbClr val="600000"/>
                </a:solidFill>
              </a:rPr>
              <a:t>2</a:t>
            </a:r>
            <a:r>
              <a:rPr lang="en-US" sz="2400" b="1" dirty="0" smtClean="0">
                <a:solidFill>
                  <a:srgbClr val="600000"/>
                </a:solidFill>
              </a:rPr>
              <a:t>/year</a:t>
            </a:r>
            <a:r>
              <a:rPr lang="en-US" sz="2400" dirty="0" smtClean="0"/>
              <a:t>, however not including the 80cm of concrete and some other conservative assumptions </a:t>
            </a:r>
          </a:p>
          <a:p>
            <a:r>
              <a:rPr lang="en-US" sz="2400" b="1" dirty="0" smtClean="0">
                <a:solidFill>
                  <a:srgbClr val="600000"/>
                </a:solidFill>
              </a:rPr>
              <a:t>fully consistent to the current </a:t>
            </a:r>
            <a:r>
              <a:rPr lang="en-US" sz="2400" b="1" dirty="0" err="1" smtClean="0">
                <a:solidFill>
                  <a:srgbClr val="600000"/>
                </a:solidFill>
              </a:rPr>
              <a:t>RadMon</a:t>
            </a:r>
            <a:r>
              <a:rPr lang="en-US" sz="2400" b="1" dirty="0" smtClean="0">
                <a:solidFill>
                  <a:srgbClr val="600000"/>
                </a:solidFill>
              </a:rPr>
              <a:t> reading: ~2x10</a:t>
            </a:r>
            <a:r>
              <a:rPr lang="en-US" sz="2400" b="1" baseline="30000" dirty="0" smtClean="0">
                <a:solidFill>
                  <a:srgbClr val="600000"/>
                </a:solidFill>
              </a:rPr>
              <a:t>6</a:t>
            </a:r>
            <a:r>
              <a:rPr lang="en-US" sz="2400" b="1" dirty="0" smtClean="0">
                <a:solidFill>
                  <a:srgbClr val="600000"/>
                </a:solidFill>
              </a:rPr>
              <a:t> (@3V), thus ~some 10</a:t>
            </a:r>
            <a:r>
              <a:rPr lang="en-US" sz="2400" b="1" baseline="30000" dirty="0" smtClean="0">
                <a:solidFill>
                  <a:srgbClr val="600000"/>
                </a:solidFill>
              </a:rPr>
              <a:t>5</a:t>
            </a:r>
            <a:r>
              <a:rPr lang="en-US" sz="2400" b="1" dirty="0" smtClean="0">
                <a:solidFill>
                  <a:srgbClr val="600000"/>
                </a:solidFill>
              </a:rPr>
              <a:t> (@5V) high-energy hadrons, which would give ~10</a:t>
            </a:r>
            <a:r>
              <a:rPr lang="en-US" sz="2400" b="1" baseline="30000" dirty="0" smtClean="0">
                <a:solidFill>
                  <a:srgbClr val="600000"/>
                </a:solidFill>
              </a:rPr>
              <a:t>8</a:t>
            </a:r>
            <a:r>
              <a:rPr lang="en-US" sz="2400" b="1" dirty="0" smtClean="0">
                <a:solidFill>
                  <a:srgbClr val="600000"/>
                </a:solidFill>
              </a:rPr>
              <a:t>/year</a:t>
            </a:r>
          </a:p>
          <a:p>
            <a:pPr lvl="1"/>
            <a:endParaRPr lang="en-US" sz="2000" dirty="0" smtClean="0"/>
          </a:p>
          <a:p>
            <a:endParaRPr lang="en-GB" sz="2400" baseline="30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895483"/>
            <a:ext cx="5083881" cy="2319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>
            <a:off x="5500694" y="2643182"/>
            <a:ext cx="714380" cy="1588"/>
          </a:xfrm>
          <a:prstGeom prst="straightConnector1">
            <a:avLst/>
          </a:prstGeom>
          <a:ln w="50800">
            <a:solidFill>
              <a:srgbClr val="C00000"/>
            </a:solidFill>
            <a:headEnd type="triangl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5400000">
            <a:off x="2714612" y="3214686"/>
            <a:ext cx="1214446" cy="1071570"/>
          </a:xfrm>
          <a:prstGeom prst="straightConnector1">
            <a:avLst/>
          </a:prstGeom>
          <a:ln w="25400">
            <a:solidFill>
              <a:srgbClr val="C00000"/>
            </a:solidFill>
            <a:headEnd type="triangl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6/18/2009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387E-D1FD-4C37-8E30-E741E3B554C1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TI8/WIC Incident &amp; UJ87/UA87 Radiation Levels &amp; Analysis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-24"/>
            <a:ext cx="8858312" cy="57150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UJ88/UJ87/UA87 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642918"/>
            <a:ext cx="8715436" cy="6000792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The situation was </a:t>
            </a:r>
            <a:r>
              <a:rPr lang="en-US" sz="2400" b="1" dirty="0" smtClean="0">
                <a:solidFill>
                  <a:srgbClr val="600000"/>
                </a:solidFill>
              </a:rPr>
              <a:t>identified through R2E already in 2008</a:t>
            </a:r>
          </a:p>
          <a:p>
            <a:r>
              <a:rPr lang="en-US" sz="2400" dirty="0" smtClean="0"/>
              <a:t>The observed (and estimated radiation levels) refer to the </a:t>
            </a:r>
            <a:r>
              <a:rPr lang="en-US" sz="2400" b="1" dirty="0" smtClean="0">
                <a:solidFill>
                  <a:srgbClr val="600000"/>
                </a:solidFill>
              </a:rPr>
              <a:t>worst case location </a:t>
            </a:r>
            <a:r>
              <a:rPr lang="en-US" sz="2400" dirty="0" smtClean="0"/>
              <a:t>just behind the shielding wall (levels in the UA are lower!)</a:t>
            </a:r>
          </a:p>
          <a:p>
            <a:r>
              <a:rPr lang="en-US" sz="2400" dirty="0" smtClean="0"/>
              <a:t>The </a:t>
            </a:r>
            <a:r>
              <a:rPr lang="en-US" sz="2400" b="1" dirty="0" smtClean="0">
                <a:solidFill>
                  <a:srgbClr val="600000"/>
                </a:solidFill>
              </a:rPr>
              <a:t>shielding wall </a:t>
            </a:r>
            <a:r>
              <a:rPr lang="en-US" sz="2400" dirty="0" smtClean="0"/>
              <a:t>between the UJ88 and UJ87 </a:t>
            </a:r>
            <a:r>
              <a:rPr lang="en-US" sz="2400" b="1" dirty="0" smtClean="0">
                <a:solidFill>
                  <a:srgbClr val="600000"/>
                </a:solidFill>
              </a:rPr>
              <a:t>can be improved </a:t>
            </a:r>
            <a:r>
              <a:rPr lang="en-US" sz="2400" dirty="0" smtClean="0"/>
              <a:t>and this area is in the list of suggested actions</a:t>
            </a:r>
          </a:p>
          <a:p>
            <a:r>
              <a:rPr lang="en-US" sz="2400" dirty="0" smtClean="0"/>
              <a:t>The final radiation levels in the UJ87 and especially in the UA87 will strongly depend on the </a:t>
            </a:r>
            <a:r>
              <a:rPr lang="en-US" sz="2400" b="1" dirty="0" smtClean="0">
                <a:solidFill>
                  <a:srgbClr val="600000"/>
                </a:solidFill>
              </a:rPr>
              <a:t>chosen operation scheme </a:t>
            </a:r>
            <a:r>
              <a:rPr lang="en-US" sz="2400" dirty="0" smtClean="0"/>
              <a:t>(how many full intensity batches are dumped on the TED), thus any action was so far put on hold</a:t>
            </a:r>
          </a:p>
          <a:p>
            <a:r>
              <a:rPr lang="en-US" sz="2400" dirty="0" smtClean="0"/>
              <a:t>This TI8 test </a:t>
            </a:r>
            <a:r>
              <a:rPr lang="en-US" sz="2400" b="1" dirty="0" smtClean="0">
                <a:solidFill>
                  <a:srgbClr val="600000"/>
                </a:solidFill>
              </a:rPr>
              <a:t>measurements are fully consistent with the expectations and the simulation estimates </a:t>
            </a:r>
            <a:r>
              <a:rPr lang="en-US" sz="2400" dirty="0" smtClean="0"/>
              <a:t>are confirmed within the given uncertainties</a:t>
            </a:r>
          </a:p>
          <a:p>
            <a:r>
              <a:rPr lang="en-US" sz="2400" b="1" dirty="0" smtClean="0">
                <a:solidFill>
                  <a:srgbClr val="600000"/>
                </a:solidFill>
              </a:rPr>
              <a:t>Later tests this year (ideally with high-intensity), as well as a decision on the operational scenario shall trigger the decision if and when to improve the concerned shielding wall</a:t>
            </a:r>
            <a:endParaRPr lang="en-GB" sz="2400" b="1" dirty="0" smtClean="0">
              <a:solidFill>
                <a:srgbClr val="600000"/>
              </a:solidFill>
            </a:endParaRPr>
          </a:p>
          <a:p>
            <a:endParaRPr lang="en-GB" sz="2800" dirty="0" smtClean="0"/>
          </a:p>
          <a:p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6/18/2009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387E-D1FD-4C37-8E30-E741E3B554C1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TI8/WIC Incident &amp; UJ87/UA87 Radiation Levels &amp; Analysis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-24"/>
            <a:ext cx="8858312" cy="57150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Injection Lines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2856" y="642918"/>
            <a:ext cx="5666664" cy="600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6/18/2009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387E-D1FD-4C37-8E30-E741E3B554C1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TI8/WIC Incident &amp; UJ87/UA87 Radiation Levels &amp; Analysis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-24"/>
            <a:ext cx="8858312" cy="57150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Observations TI8/WIC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71480"/>
            <a:ext cx="9144000" cy="5857916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600000"/>
                </a:solidFill>
              </a:rPr>
              <a:t>~2x10</a:t>
            </a:r>
            <a:r>
              <a:rPr lang="en-US" sz="2800" b="1" baseline="30000" dirty="0" smtClean="0">
                <a:solidFill>
                  <a:srgbClr val="600000"/>
                </a:solidFill>
              </a:rPr>
              <a:t>12</a:t>
            </a:r>
            <a:r>
              <a:rPr lang="en-US" sz="2800" b="1" dirty="0" smtClean="0">
                <a:solidFill>
                  <a:srgbClr val="600000"/>
                </a:solidFill>
              </a:rPr>
              <a:t> protons </a:t>
            </a:r>
            <a:r>
              <a:rPr lang="en-US" sz="2800" dirty="0" smtClean="0"/>
              <a:t>were ‘dumped’ on an injection line collimator (TCDIH 87441), </a:t>
            </a:r>
            <a:r>
              <a:rPr lang="en-US" sz="2800" i="1" dirty="0" smtClean="0"/>
              <a:t>i.e.</a:t>
            </a:r>
            <a:r>
              <a:rPr lang="en-US" sz="2800" dirty="0" smtClean="0"/>
              <a:t>, ~1.2x10</a:t>
            </a:r>
            <a:r>
              <a:rPr lang="en-US" sz="2800" baseline="30000" dirty="0" smtClean="0"/>
              <a:t>11</a:t>
            </a:r>
            <a:r>
              <a:rPr lang="en-US" sz="2800" dirty="0" smtClean="0"/>
              <a:t> protons per shot</a:t>
            </a:r>
            <a:br>
              <a:rPr lang="en-US" sz="2800" dirty="0" smtClean="0"/>
            </a:br>
            <a:r>
              <a:rPr lang="en-US" sz="2800" dirty="0" smtClean="0"/>
              <a:t>[J. </a:t>
            </a:r>
            <a:r>
              <a:rPr lang="en-US" sz="2800" dirty="0" err="1" smtClean="0"/>
              <a:t>Wenninger</a:t>
            </a:r>
            <a:r>
              <a:rPr lang="en-US" sz="2800" dirty="0" smtClean="0"/>
              <a:t>, S. </a:t>
            </a:r>
            <a:r>
              <a:rPr lang="en-US" sz="2800" dirty="0" err="1" smtClean="0"/>
              <a:t>Redaelli</a:t>
            </a:r>
            <a:r>
              <a:rPr lang="en-US" sz="2800" dirty="0" smtClean="0"/>
              <a:t>]</a:t>
            </a:r>
          </a:p>
          <a:p>
            <a:pPr lvl="1"/>
            <a:r>
              <a:rPr lang="en-US" sz="2400" dirty="0" smtClean="0"/>
              <a:t>how many protons have been lost on this collimator before during earlier operations (scaled BLMI 87445)?</a:t>
            </a:r>
          </a:p>
          <a:p>
            <a:r>
              <a:rPr lang="en-US" sz="2800" dirty="0" smtClean="0"/>
              <a:t>a </a:t>
            </a:r>
            <a:r>
              <a:rPr lang="en-US" sz="2800" b="1" dirty="0" smtClean="0">
                <a:solidFill>
                  <a:srgbClr val="600000"/>
                </a:solidFill>
              </a:rPr>
              <a:t>WIC crate installed ~30m downstream </a:t>
            </a:r>
            <a:r>
              <a:rPr lang="en-US" sz="2800" dirty="0" smtClean="0"/>
              <a:t>(below MBIs) got stuck and this is most probable due to an SEE [P. </a:t>
            </a:r>
            <a:r>
              <a:rPr lang="en-US" sz="2800" dirty="0" err="1" smtClean="0"/>
              <a:t>Dahlen</a:t>
            </a:r>
            <a:r>
              <a:rPr lang="en-US" sz="2800" dirty="0" smtClean="0"/>
              <a:t>]</a:t>
            </a:r>
          </a:p>
          <a:p>
            <a:endParaRPr lang="en-GB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48653"/>
            <a:ext cx="9144000" cy="2723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6/18/2009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387E-D1FD-4C37-8E30-E741E3B554C1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TI8/WIC Incident &amp; UJ87/UA87 Radiation Levels &amp; Analysis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-24"/>
            <a:ext cx="8858312" cy="57150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Beam Loss &amp; </a:t>
            </a:r>
            <a:r>
              <a:rPr lang="en-US" dirty="0" err="1" smtClean="0"/>
              <a:t>Normalisation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785794"/>
            <a:ext cx="8715436" cy="585791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how do the ~2x10</a:t>
            </a:r>
            <a:r>
              <a:rPr lang="en-US" baseline="30000" dirty="0" smtClean="0"/>
              <a:t>12</a:t>
            </a:r>
            <a:r>
              <a:rPr lang="en-US" dirty="0" smtClean="0"/>
              <a:t> (and ~1.2x10</a:t>
            </a:r>
            <a:r>
              <a:rPr lang="en-US" baseline="30000" dirty="0" smtClean="0"/>
              <a:t>11</a:t>
            </a:r>
            <a:r>
              <a:rPr lang="en-US" dirty="0" smtClean="0"/>
              <a:t>) protons compare </a:t>
            </a:r>
            <a:r>
              <a:rPr lang="en-US" b="1" dirty="0" smtClean="0">
                <a:solidFill>
                  <a:srgbClr val="600000"/>
                </a:solidFill>
              </a:rPr>
              <a:t>to ‘normal’ operation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[based on an old loss analysis by B. Goddard]:</a:t>
            </a:r>
          </a:p>
          <a:p>
            <a:pPr lvl="1"/>
            <a:r>
              <a:rPr lang="en-US" b="1" dirty="0" smtClean="0">
                <a:solidFill>
                  <a:srgbClr val="600000"/>
                </a:solidFill>
              </a:rPr>
              <a:t>full injected batch: ~3x10</a:t>
            </a:r>
            <a:r>
              <a:rPr lang="en-US" b="1" baseline="30000" dirty="0" smtClean="0">
                <a:solidFill>
                  <a:srgbClr val="600000"/>
                </a:solidFill>
              </a:rPr>
              <a:t>13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GB" dirty="0" smtClean="0"/>
              <a:t>such a loss could arise through a steering error or a converter trip during the interlock dead time prior to extraction</a:t>
            </a:r>
            <a:r>
              <a:rPr lang="en-US" dirty="0"/>
              <a:t> </a:t>
            </a:r>
            <a:r>
              <a:rPr lang="en-US" dirty="0" smtClean="0"/>
              <a:t>-&gt; this was estimated to happen once every few years)</a:t>
            </a:r>
          </a:p>
          <a:p>
            <a:pPr lvl="1"/>
            <a:r>
              <a:rPr lang="en-US" b="1" dirty="0">
                <a:solidFill>
                  <a:srgbClr val="600000"/>
                </a:solidFill>
              </a:rPr>
              <a:t>r</a:t>
            </a:r>
            <a:r>
              <a:rPr lang="en-US" b="1" dirty="0" smtClean="0">
                <a:solidFill>
                  <a:srgbClr val="600000"/>
                </a:solidFill>
              </a:rPr>
              <a:t>egular loss</a:t>
            </a:r>
            <a:r>
              <a:rPr lang="en-US" dirty="0" smtClean="0"/>
              <a:t> (depending on sigma and beam): between </a:t>
            </a:r>
            <a:r>
              <a:rPr lang="en-US" b="1" dirty="0" smtClean="0">
                <a:solidFill>
                  <a:srgbClr val="600000"/>
                </a:solidFill>
              </a:rPr>
              <a:t>1.5x10</a:t>
            </a:r>
            <a:r>
              <a:rPr lang="en-US" b="1" baseline="30000" dirty="0" smtClean="0">
                <a:solidFill>
                  <a:srgbClr val="600000"/>
                </a:solidFill>
              </a:rPr>
              <a:t>10</a:t>
            </a:r>
            <a:r>
              <a:rPr lang="en-US" b="1" dirty="0" smtClean="0">
                <a:solidFill>
                  <a:srgbClr val="600000"/>
                </a:solidFill>
              </a:rPr>
              <a:t> and 2.6x10</a:t>
            </a:r>
            <a:r>
              <a:rPr lang="en-US" b="1" baseline="30000" dirty="0" smtClean="0">
                <a:solidFill>
                  <a:srgbClr val="600000"/>
                </a:solidFill>
              </a:rPr>
              <a:t>11</a:t>
            </a:r>
            <a:r>
              <a:rPr lang="en-US" b="1" dirty="0" smtClean="0">
                <a:solidFill>
                  <a:srgbClr val="600000"/>
                </a:solidFill>
              </a:rPr>
              <a:t> per injection and collimator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(this fits to the estimated 1% of full injected batch) </a:t>
            </a:r>
          </a:p>
          <a:p>
            <a:pPr lvl="1"/>
            <a:r>
              <a:rPr lang="en-US" dirty="0" smtClean="0"/>
              <a:t>2.5x10</a:t>
            </a:r>
            <a:r>
              <a:rPr lang="en-US" baseline="30000" dirty="0" smtClean="0"/>
              <a:t>10</a:t>
            </a:r>
            <a:r>
              <a:rPr lang="en-US" dirty="0" smtClean="0"/>
              <a:t> per injection and collimator was at that time the given ‘work estimate’</a:t>
            </a:r>
          </a:p>
          <a:p>
            <a:r>
              <a:rPr lang="en-US" dirty="0" smtClean="0"/>
              <a:t>the possible number of annual WIC </a:t>
            </a:r>
            <a:r>
              <a:rPr lang="en-US" b="1" dirty="0" smtClean="0">
                <a:solidFill>
                  <a:srgbClr val="600000"/>
                </a:solidFill>
              </a:rPr>
              <a:t>failures will however scale with the integrated </a:t>
            </a:r>
            <a:r>
              <a:rPr lang="en-US" b="1" dirty="0" err="1" smtClean="0">
                <a:solidFill>
                  <a:srgbClr val="600000"/>
                </a:solidFill>
              </a:rPr>
              <a:t>fluence</a:t>
            </a:r>
            <a:r>
              <a:rPr lang="en-US" dirty="0" smtClean="0"/>
              <a:t>, </a:t>
            </a:r>
            <a:r>
              <a:rPr lang="en-US" i="1" dirty="0" smtClean="0"/>
              <a:t>i.e., </a:t>
            </a:r>
            <a:r>
              <a:rPr lang="en-US" dirty="0" smtClean="0"/>
              <a:t>one has to consider </a:t>
            </a:r>
            <a:r>
              <a:rPr lang="en-US" i="1" dirty="0" smtClean="0"/>
              <a:t>e.g.</a:t>
            </a:r>
            <a:r>
              <a:rPr lang="en-US" dirty="0" smtClean="0"/>
              <a:t>, the annual number of injections</a:t>
            </a:r>
            <a:r>
              <a:rPr lang="en-GB" dirty="0" smtClean="0"/>
              <a:t>, thus about 400! </a:t>
            </a:r>
            <a:br>
              <a:rPr lang="en-GB" dirty="0" smtClean="0"/>
            </a:br>
            <a:r>
              <a:rPr lang="en-GB" dirty="0" smtClean="0"/>
              <a:t>(in case the operational scenario of one full injected batch per LHC fill is kept)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6/18/2009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387E-D1FD-4C37-8E30-E741E3B554C1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TI8/WIC Incident &amp; UJ87/UA87 Radiation Levels &amp; Analysis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-24"/>
            <a:ext cx="8858312" cy="57150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Radiation Levels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785794"/>
            <a:ext cx="8715436" cy="5857916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US" dirty="0" smtClean="0"/>
              <a:t>a </a:t>
            </a:r>
            <a:r>
              <a:rPr lang="en-US" b="1" dirty="0" smtClean="0">
                <a:solidFill>
                  <a:srgbClr val="600000"/>
                </a:solidFill>
              </a:rPr>
              <a:t>FLUKA simulation</a:t>
            </a:r>
            <a:r>
              <a:rPr lang="en-US" dirty="0" smtClean="0"/>
              <a:t> (collimator + downstream magnets) was put in place </a:t>
            </a:r>
            <a:r>
              <a:rPr lang="en-US" b="1" dirty="0" smtClean="0">
                <a:solidFill>
                  <a:srgbClr val="600000"/>
                </a:solidFill>
              </a:rPr>
              <a:t>to have a quick check on the radiation and particle energy spectra at the location of the electronics</a:t>
            </a:r>
            <a:r>
              <a:rPr lang="en-US" dirty="0" smtClean="0"/>
              <a:t> (see following slides)</a:t>
            </a:r>
          </a:p>
          <a:p>
            <a:pPr lvl="1" algn="just"/>
            <a:r>
              <a:rPr lang="en-US" dirty="0" smtClean="0"/>
              <a:t>1.2x10</a:t>
            </a:r>
            <a:r>
              <a:rPr lang="en-US" baseline="30000" dirty="0" smtClean="0"/>
              <a:t>11</a:t>
            </a:r>
            <a:r>
              <a:rPr lang="en-US" dirty="0" smtClean="0"/>
              <a:t> 450 </a:t>
            </a:r>
            <a:r>
              <a:rPr lang="en-US" dirty="0" err="1" smtClean="0"/>
              <a:t>GeV</a:t>
            </a:r>
            <a:r>
              <a:rPr lang="en-US" dirty="0" smtClean="0"/>
              <a:t> protons on collimator</a:t>
            </a:r>
          </a:p>
          <a:p>
            <a:pPr lvl="1" algn="just"/>
            <a:r>
              <a:rPr lang="en-US" dirty="0" smtClean="0"/>
              <a:t>radiation map downstream looking at the rack location below the magnet</a:t>
            </a:r>
          </a:p>
          <a:p>
            <a:pPr lvl="1" algn="just"/>
            <a:r>
              <a:rPr lang="en-US" dirty="0" err="1" smtClean="0"/>
              <a:t>analysing</a:t>
            </a:r>
            <a:r>
              <a:rPr lang="en-US" dirty="0" smtClean="0"/>
              <a:t>:</a:t>
            </a:r>
          </a:p>
          <a:p>
            <a:pPr lvl="2" algn="just"/>
            <a:r>
              <a:rPr lang="en-US" dirty="0" smtClean="0"/>
              <a:t>high-energy </a:t>
            </a:r>
            <a:r>
              <a:rPr lang="en-US" dirty="0" err="1" smtClean="0"/>
              <a:t>hadron</a:t>
            </a:r>
            <a:r>
              <a:rPr lang="en-US" dirty="0" smtClean="0"/>
              <a:t> </a:t>
            </a:r>
            <a:r>
              <a:rPr lang="en-US" dirty="0" err="1" smtClean="0"/>
              <a:t>fluence</a:t>
            </a:r>
            <a:endParaRPr lang="en-US" dirty="0" smtClean="0"/>
          </a:p>
          <a:p>
            <a:pPr lvl="2" algn="just"/>
            <a:r>
              <a:rPr lang="en-US" dirty="0" smtClean="0"/>
              <a:t>particle energy spectra</a:t>
            </a:r>
          </a:p>
          <a:p>
            <a:pPr lvl="2" algn="just"/>
            <a:r>
              <a:rPr lang="en-US" dirty="0" smtClean="0"/>
              <a:t>possible low-energy neutron component</a:t>
            </a:r>
          </a:p>
          <a:p>
            <a:r>
              <a:rPr lang="en-US" dirty="0" smtClean="0"/>
              <a:t>an </a:t>
            </a:r>
            <a:r>
              <a:rPr lang="en-US" b="1" dirty="0" smtClean="0">
                <a:solidFill>
                  <a:srgbClr val="600000"/>
                </a:solidFill>
              </a:rPr>
              <a:t>over-the-thumb (very rough) estimate</a:t>
            </a:r>
            <a:r>
              <a:rPr lang="en-US" dirty="0" smtClean="0"/>
              <a:t> based on available calculations at IR7 currently gave the following conservative estimate:</a:t>
            </a:r>
          </a:p>
          <a:p>
            <a:pPr lvl="1" algn="just"/>
            <a:r>
              <a:rPr lang="en-US" b="1" dirty="0" smtClean="0">
                <a:solidFill>
                  <a:srgbClr val="600000"/>
                </a:solidFill>
              </a:rPr>
              <a:t>a few 10</a:t>
            </a:r>
            <a:r>
              <a:rPr lang="en-US" b="1" baseline="30000" dirty="0" smtClean="0">
                <a:solidFill>
                  <a:srgbClr val="600000"/>
                </a:solidFill>
              </a:rPr>
              <a:t>8</a:t>
            </a:r>
            <a:r>
              <a:rPr lang="en-US" b="1" dirty="0" smtClean="0">
                <a:solidFill>
                  <a:srgbClr val="600000"/>
                </a:solidFill>
              </a:rPr>
              <a:t> to 10</a:t>
            </a:r>
            <a:r>
              <a:rPr lang="en-US" b="1" baseline="30000" dirty="0" smtClean="0">
                <a:solidFill>
                  <a:srgbClr val="600000"/>
                </a:solidFill>
              </a:rPr>
              <a:t>9</a:t>
            </a:r>
            <a:r>
              <a:rPr lang="en-US" b="1" dirty="0" smtClean="0">
                <a:solidFill>
                  <a:srgbClr val="600000"/>
                </a:solidFill>
              </a:rPr>
              <a:t> high-energy </a:t>
            </a:r>
            <a:r>
              <a:rPr lang="en-US" b="1" dirty="0" err="1" smtClean="0">
                <a:solidFill>
                  <a:srgbClr val="600000"/>
                </a:solidFill>
              </a:rPr>
              <a:t>hadron</a:t>
            </a:r>
            <a:r>
              <a:rPr lang="en-US" b="1" dirty="0" smtClean="0">
                <a:solidFill>
                  <a:srgbClr val="600000"/>
                </a:solidFill>
              </a:rPr>
              <a:t> </a:t>
            </a:r>
            <a:r>
              <a:rPr lang="en-US" b="1" dirty="0" err="1" smtClean="0">
                <a:solidFill>
                  <a:srgbClr val="600000"/>
                </a:solidFill>
              </a:rPr>
              <a:t>fluence</a:t>
            </a:r>
            <a:r>
              <a:rPr lang="en-US" b="1" dirty="0" smtClean="0">
                <a:solidFill>
                  <a:srgbClr val="600000"/>
                </a:solidFill>
              </a:rPr>
              <a:t> (per 1x10</a:t>
            </a:r>
            <a:r>
              <a:rPr lang="en-US" b="1" baseline="30000" dirty="0" smtClean="0">
                <a:solidFill>
                  <a:srgbClr val="600000"/>
                </a:solidFill>
              </a:rPr>
              <a:t>11 </a:t>
            </a:r>
            <a:r>
              <a:rPr lang="en-US" b="1" dirty="0" smtClean="0">
                <a:solidFill>
                  <a:srgbClr val="600000"/>
                </a:solidFill>
              </a:rPr>
              <a:t>protons dumped on the collimator)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6/18/2009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387E-D1FD-4C37-8E30-E741E3B554C1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TI8/WIC Incident &amp; UJ87/UA87 Radiation Levels &amp; Analysis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4" y="1115158"/>
            <a:ext cx="8572528" cy="5028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-24"/>
            <a:ext cx="8858312" cy="57150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Radiation Levels per 2x10</a:t>
            </a:r>
            <a:r>
              <a:rPr lang="en-US" baseline="30000" dirty="0" smtClean="0"/>
              <a:t>12</a:t>
            </a:r>
            <a:r>
              <a:rPr lang="en-US" dirty="0" smtClean="0"/>
              <a:t> protons lost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2" y="785794"/>
            <a:ext cx="9144032" cy="5500726"/>
          </a:xfrm>
        </p:spPr>
        <p:txBody>
          <a:bodyPr>
            <a:normAutofit/>
          </a:bodyPr>
          <a:lstStyle/>
          <a:p>
            <a:pPr algn="just"/>
            <a:r>
              <a:rPr lang="en-US" sz="2000" b="1" dirty="0" smtClean="0">
                <a:solidFill>
                  <a:srgbClr val="600000"/>
                </a:solidFill>
              </a:rPr>
              <a:t>At the WIC location one gets about: 2x10</a:t>
            </a:r>
            <a:r>
              <a:rPr lang="en-US" sz="2000" b="1" baseline="30000" dirty="0" smtClean="0">
                <a:solidFill>
                  <a:srgbClr val="600000"/>
                </a:solidFill>
              </a:rPr>
              <a:t>8</a:t>
            </a:r>
            <a:r>
              <a:rPr lang="en-US" sz="2000" b="1" dirty="0" smtClean="0">
                <a:solidFill>
                  <a:srgbClr val="600000"/>
                </a:solidFill>
              </a:rPr>
              <a:t> cm</a:t>
            </a:r>
            <a:r>
              <a:rPr lang="en-US" sz="2000" b="1" baseline="30000" dirty="0" smtClean="0">
                <a:solidFill>
                  <a:srgbClr val="600000"/>
                </a:solidFill>
              </a:rPr>
              <a:t>-2</a:t>
            </a:r>
            <a:r>
              <a:rPr lang="en-US" sz="2000" b="1" dirty="0" smtClean="0">
                <a:solidFill>
                  <a:srgbClr val="600000"/>
                </a:solidFill>
              </a:rPr>
              <a:t> of High Energy </a:t>
            </a:r>
            <a:r>
              <a:rPr lang="en-US" sz="2000" b="1" dirty="0" err="1" smtClean="0">
                <a:solidFill>
                  <a:srgbClr val="600000"/>
                </a:solidFill>
              </a:rPr>
              <a:t>Hadron</a:t>
            </a:r>
            <a:r>
              <a:rPr lang="en-US" sz="2000" b="1" dirty="0" smtClean="0">
                <a:solidFill>
                  <a:srgbClr val="600000"/>
                </a:solidFill>
              </a:rPr>
              <a:t> </a:t>
            </a:r>
            <a:r>
              <a:rPr lang="en-US" sz="2000" b="1" dirty="0" err="1" smtClean="0">
                <a:solidFill>
                  <a:srgbClr val="600000"/>
                </a:solidFill>
              </a:rPr>
              <a:t>Fluence</a:t>
            </a:r>
            <a:endParaRPr lang="en-US" sz="2000" b="1" dirty="0" smtClean="0">
              <a:solidFill>
                <a:srgbClr val="6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6/18/2009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387E-D1FD-4C37-8E30-E741E3B554C1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TI8/WIC Incident &amp; UJ87/UA87 Radiation Levels &amp; Analysis</a:t>
            </a:r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857884" y="500042"/>
            <a:ext cx="3204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600000"/>
                </a:solidFill>
              </a:rPr>
              <a:t>!!! SIMPLIFIED CALCULATION !!!</a:t>
            </a:r>
            <a:endParaRPr lang="en-GB" b="1" dirty="0">
              <a:solidFill>
                <a:srgbClr val="60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16200000" flipH="1">
            <a:off x="4250529" y="2393149"/>
            <a:ext cx="2928958" cy="428628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14348" y="6131502"/>
            <a:ext cx="767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TCDIH</a:t>
            </a:r>
            <a:endParaRPr lang="en-GB" b="1" dirty="0"/>
          </a:p>
        </p:txBody>
      </p:sp>
      <p:cxnSp>
        <p:nvCxnSpPr>
          <p:cNvPr id="14" name="Straight Arrow Connector 13"/>
          <p:cNvCxnSpPr>
            <a:stCxn id="12" idx="0"/>
          </p:cNvCxnSpPr>
          <p:nvPr/>
        </p:nvCxnSpPr>
        <p:spPr>
          <a:xfrm rot="5400000" flipH="1" flipV="1">
            <a:off x="-75618" y="4940006"/>
            <a:ext cx="2365414" cy="17578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745476" y="6131502"/>
            <a:ext cx="824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TCDIM</a:t>
            </a:r>
            <a:endParaRPr lang="en-GB" b="1" dirty="0"/>
          </a:p>
        </p:txBody>
      </p:sp>
      <p:cxnSp>
        <p:nvCxnSpPr>
          <p:cNvPr id="16" name="Straight Arrow Connector 15"/>
          <p:cNvCxnSpPr>
            <a:stCxn id="15" idx="0"/>
          </p:cNvCxnSpPr>
          <p:nvPr/>
        </p:nvCxnSpPr>
        <p:spPr>
          <a:xfrm rot="16200000" flipV="1">
            <a:off x="969536" y="4943558"/>
            <a:ext cx="2365414" cy="10474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747860" y="6131502"/>
            <a:ext cx="668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MBIs</a:t>
            </a:r>
            <a:endParaRPr lang="en-GB" b="1" dirty="0"/>
          </a:p>
        </p:txBody>
      </p:sp>
      <p:cxnSp>
        <p:nvCxnSpPr>
          <p:cNvPr id="18" name="Straight Arrow Connector 17"/>
          <p:cNvCxnSpPr>
            <a:stCxn id="17" idx="0"/>
          </p:cNvCxnSpPr>
          <p:nvPr/>
        </p:nvCxnSpPr>
        <p:spPr>
          <a:xfrm rot="16200000" flipV="1">
            <a:off x="1915998" y="4965253"/>
            <a:ext cx="2326668" cy="583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5400000" flipH="1" flipV="1">
            <a:off x="2502975" y="4424768"/>
            <a:ext cx="2286002" cy="1139125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5400000" flipH="1" flipV="1">
            <a:off x="3053166" y="3874577"/>
            <a:ext cx="2286000" cy="2224006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658181" y="6131502"/>
            <a:ext cx="668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WIC</a:t>
            </a:r>
            <a:endParaRPr lang="en-GB" b="1" dirty="0"/>
          </a:p>
        </p:txBody>
      </p:sp>
      <p:cxnSp>
        <p:nvCxnSpPr>
          <p:cNvPr id="27" name="Straight Arrow Connector 26"/>
          <p:cNvCxnSpPr>
            <a:stCxn id="26" idx="0"/>
          </p:cNvCxnSpPr>
          <p:nvPr/>
        </p:nvCxnSpPr>
        <p:spPr>
          <a:xfrm rot="5400000" flipH="1" flipV="1">
            <a:off x="5145479" y="5276221"/>
            <a:ext cx="1702370" cy="8192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858016" y="6143644"/>
            <a:ext cx="2141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Calculations: K. </a:t>
            </a:r>
            <a:r>
              <a:rPr lang="en-US" i="1" dirty="0" err="1" smtClean="0"/>
              <a:t>Røed</a:t>
            </a:r>
            <a:endParaRPr lang="en-GB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-24"/>
            <a:ext cx="8858312" cy="57150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Radiation Levels per 2x10</a:t>
            </a:r>
            <a:r>
              <a:rPr lang="en-US" baseline="30000" dirty="0" smtClean="0"/>
              <a:t>12</a:t>
            </a:r>
            <a:r>
              <a:rPr lang="en-US" dirty="0" smtClean="0"/>
              <a:t> protons lost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2" y="785794"/>
            <a:ext cx="8715436" cy="5500726"/>
          </a:xfrm>
        </p:spPr>
        <p:txBody>
          <a:bodyPr>
            <a:normAutofit/>
          </a:bodyPr>
          <a:lstStyle/>
          <a:p>
            <a:pPr algn="just"/>
            <a:r>
              <a:rPr lang="en-US" sz="2000" b="1" dirty="0" smtClean="0">
                <a:solidFill>
                  <a:srgbClr val="600000"/>
                </a:solidFill>
              </a:rPr>
              <a:t>At the WIC location one gets about: : 6x10</a:t>
            </a:r>
            <a:r>
              <a:rPr lang="en-US" sz="2000" b="1" baseline="30000" dirty="0" smtClean="0">
                <a:solidFill>
                  <a:srgbClr val="600000"/>
                </a:solidFill>
              </a:rPr>
              <a:t>8</a:t>
            </a:r>
            <a:r>
              <a:rPr lang="en-US" sz="2000" b="1" dirty="0" smtClean="0">
                <a:solidFill>
                  <a:srgbClr val="600000"/>
                </a:solidFill>
              </a:rPr>
              <a:t> cm</a:t>
            </a:r>
            <a:r>
              <a:rPr lang="en-US" sz="2000" b="1" baseline="30000" dirty="0" smtClean="0">
                <a:solidFill>
                  <a:srgbClr val="600000"/>
                </a:solidFill>
              </a:rPr>
              <a:t>-2</a:t>
            </a:r>
            <a:r>
              <a:rPr lang="en-US" sz="2000" b="1" dirty="0" smtClean="0">
                <a:solidFill>
                  <a:srgbClr val="600000"/>
                </a:solidFill>
              </a:rPr>
              <a:t> of 1MeV Neutron Equivalent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6/18/2009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387E-D1FD-4C37-8E30-E741E3B554C1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TI8/WIC Incident &amp; UJ87/UA87 Radiation Levels &amp; Analysis</a:t>
            </a:r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4449" y="1142984"/>
            <a:ext cx="8552393" cy="5092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857884" y="500042"/>
            <a:ext cx="3204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600000"/>
                </a:solidFill>
              </a:rPr>
              <a:t>!!! SIMPLIFIED CALCULATION !!!</a:t>
            </a:r>
            <a:endParaRPr lang="en-GB" b="1" dirty="0">
              <a:solidFill>
                <a:srgbClr val="60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16200000" flipH="1">
            <a:off x="4250529" y="2393149"/>
            <a:ext cx="2928958" cy="428628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14348" y="6131502"/>
            <a:ext cx="767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TCDIH</a:t>
            </a:r>
            <a:endParaRPr lang="en-GB" b="1" dirty="0"/>
          </a:p>
        </p:txBody>
      </p:sp>
      <p:cxnSp>
        <p:nvCxnSpPr>
          <p:cNvPr id="14" name="Straight Arrow Connector 13"/>
          <p:cNvCxnSpPr>
            <a:stCxn id="12" idx="0"/>
          </p:cNvCxnSpPr>
          <p:nvPr/>
        </p:nvCxnSpPr>
        <p:spPr>
          <a:xfrm rot="5400000" flipH="1" flipV="1">
            <a:off x="-75618" y="4940006"/>
            <a:ext cx="2365414" cy="17578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745476" y="6131502"/>
            <a:ext cx="824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TCDIM</a:t>
            </a:r>
            <a:endParaRPr lang="en-GB" b="1" dirty="0"/>
          </a:p>
        </p:txBody>
      </p:sp>
      <p:cxnSp>
        <p:nvCxnSpPr>
          <p:cNvPr id="16" name="Straight Arrow Connector 15"/>
          <p:cNvCxnSpPr>
            <a:stCxn id="15" idx="0"/>
          </p:cNvCxnSpPr>
          <p:nvPr/>
        </p:nvCxnSpPr>
        <p:spPr>
          <a:xfrm rot="16200000" flipV="1">
            <a:off x="969536" y="4943558"/>
            <a:ext cx="2365414" cy="10474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747860" y="6131502"/>
            <a:ext cx="668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MBIs</a:t>
            </a:r>
            <a:endParaRPr lang="en-GB" b="1" dirty="0"/>
          </a:p>
        </p:txBody>
      </p:sp>
      <p:cxnSp>
        <p:nvCxnSpPr>
          <p:cNvPr id="18" name="Straight Arrow Connector 17"/>
          <p:cNvCxnSpPr>
            <a:stCxn id="17" idx="0"/>
          </p:cNvCxnSpPr>
          <p:nvPr/>
        </p:nvCxnSpPr>
        <p:spPr>
          <a:xfrm rot="16200000" flipV="1">
            <a:off x="1915998" y="4965253"/>
            <a:ext cx="2326668" cy="583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5400000" flipH="1" flipV="1">
            <a:off x="2502975" y="4424768"/>
            <a:ext cx="2286002" cy="1139125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5400000" flipH="1" flipV="1">
            <a:off x="3053166" y="3874577"/>
            <a:ext cx="2286000" cy="2224006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658181" y="6131502"/>
            <a:ext cx="668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WIC</a:t>
            </a:r>
            <a:endParaRPr lang="en-GB" b="1" dirty="0"/>
          </a:p>
        </p:txBody>
      </p:sp>
      <p:cxnSp>
        <p:nvCxnSpPr>
          <p:cNvPr id="27" name="Straight Arrow Connector 26"/>
          <p:cNvCxnSpPr>
            <a:stCxn id="26" idx="0"/>
          </p:cNvCxnSpPr>
          <p:nvPr/>
        </p:nvCxnSpPr>
        <p:spPr>
          <a:xfrm rot="5400000" flipH="1" flipV="1">
            <a:off x="5145479" y="5276221"/>
            <a:ext cx="1702370" cy="8192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858016" y="6143644"/>
            <a:ext cx="2141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Calculations: K. </a:t>
            </a:r>
            <a:r>
              <a:rPr lang="en-US" i="1" dirty="0" err="1" smtClean="0"/>
              <a:t>Røed</a:t>
            </a:r>
            <a:endParaRPr lang="en-GB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4465" y="1175677"/>
            <a:ext cx="8454667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-24"/>
            <a:ext cx="8858312" cy="57150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Radiation Levels per 2x10</a:t>
            </a:r>
            <a:r>
              <a:rPr lang="en-US" baseline="30000" dirty="0" smtClean="0"/>
              <a:t>12</a:t>
            </a:r>
            <a:r>
              <a:rPr lang="en-US" dirty="0" smtClean="0"/>
              <a:t> protons lost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2" y="785794"/>
            <a:ext cx="8715436" cy="5500726"/>
          </a:xfrm>
        </p:spPr>
        <p:txBody>
          <a:bodyPr>
            <a:normAutofit/>
          </a:bodyPr>
          <a:lstStyle/>
          <a:p>
            <a:pPr algn="just"/>
            <a:r>
              <a:rPr lang="en-US" sz="2000" b="1" dirty="0" smtClean="0">
                <a:solidFill>
                  <a:srgbClr val="600000"/>
                </a:solidFill>
              </a:rPr>
              <a:t>At the WIC location one gets about: 0.3 </a:t>
            </a:r>
            <a:r>
              <a:rPr lang="en-US" sz="2000" b="1" dirty="0" err="1" smtClean="0">
                <a:solidFill>
                  <a:srgbClr val="600000"/>
                </a:solidFill>
              </a:rPr>
              <a:t>Gy</a:t>
            </a:r>
            <a:r>
              <a:rPr lang="en-US" sz="2000" b="1" dirty="0" smtClean="0">
                <a:solidFill>
                  <a:srgbClr val="600000"/>
                </a:solidFill>
              </a:rPr>
              <a:t> of Dose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6/18/2009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387E-D1FD-4C37-8E30-E741E3B554C1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TI8/WIC Incident &amp; UJ87/UA87 Radiation Levels &amp; Analysis</a:t>
            </a:r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857884" y="500042"/>
            <a:ext cx="3204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600000"/>
                </a:solidFill>
              </a:rPr>
              <a:t>!!! SIMPLIFIED CALCULATION !!!</a:t>
            </a:r>
            <a:endParaRPr lang="en-GB" b="1" dirty="0">
              <a:solidFill>
                <a:srgbClr val="60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16200000" flipH="1">
            <a:off x="4250529" y="2393149"/>
            <a:ext cx="2928958" cy="428628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14348" y="6131502"/>
            <a:ext cx="767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TCDIH</a:t>
            </a:r>
            <a:endParaRPr lang="en-GB" b="1" dirty="0"/>
          </a:p>
        </p:txBody>
      </p:sp>
      <p:cxnSp>
        <p:nvCxnSpPr>
          <p:cNvPr id="14" name="Straight Arrow Connector 13"/>
          <p:cNvCxnSpPr>
            <a:stCxn id="12" idx="0"/>
          </p:cNvCxnSpPr>
          <p:nvPr/>
        </p:nvCxnSpPr>
        <p:spPr>
          <a:xfrm rot="5400000" flipH="1" flipV="1">
            <a:off x="-75618" y="4940006"/>
            <a:ext cx="2365414" cy="17578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745476" y="6131502"/>
            <a:ext cx="824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TCDIM</a:t>
            </a:r>
            <a:endParaRPr lang="en-GB" b="1" dirty="0"/>
          </a:p>
        </p:txBody>
      </p:sp>
      <p:cxnSp>
        <p:nvCxnSpPr>
          <p:cNvPr id="16" name="Straight Arrow Connector 15"/>
          <p:cNvCxnSpPr>
            <a:stCxn id="15" idx="0"/>
          </p:cNvCxnSpPr>
          <p:nvPr/>
        </p:nvCxnSpPr>
        <p:spPr>
          <a:xfrm rot="16200000" flipV="1">
            <a:off x="969536" y="4943558"/>
            <a:ext cx="2365414" cy="10474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747860" y="6131502"/>
            <a:ext cx="668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MBIs</a:t>
            </a:r>
            <a:endParaRPr lang="en-GB" b="1" dirty="0"/>
          </a:p>
        </p:txBody>
      </p:sp>
      <p:cxnSp>
        <p:nvCxnSpPr>
          <p:cNvPr id="18" name="Straight Arrow Connector 17"/>
          <p:cNvCxnSpPr>
            <a:stCxn id="17" idx="0"/>
          </p:cNvCxnSpPr>
          <p:nvPr/>
        </p:nvCxnSpPr>
        <p:spPr>
          <a:xfrm rot="16200000" flipV="1">
            <a:off x="1915998" y="4965253"/>
            <a:ext cx="2326668" cy="583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5400000" flipH="1" flipV="1">
            <a:off x="2502975" y="4424768"/>
            <a:ext cx="2286002" cy="1139125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5400000" flipH="1" flipV="1">
            <a:off x="3053166" y="3874577"/>
            <a:ext cx="2286000" cy="2224006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658181" y="6131502"/>
            <a:ext cx="668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WIC</a:t>
            </a:r>
            <a:endParaRPr lang="en-GB" b="1" dirty="0"/>
          </a:p>
        </p:txBody>
      </p:sp>
      <p:cxnSp>
        <p:nvCxnSpPr>
          <p:cNvPr id="27" name="Straight Arrow Connector 26"/>
          <p:cNvCxnSpPr>
            <a:stCxn id="26" idx="0"/>
          </p:cNvCxnSpPr>
          <p:nvPr/>
        </p:nvCxnSpPr>
        <p:spPr>
          <a:xfrm rot="5400000" flipH="1" flipV="1">
            <a:off x="5145479" y="5276221"/>
            <a:ext cx="1702370" cy="8192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858016" y="6143644"/>
            <a:ext cx="2141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Calculations: K. </a:t>
            </a:r>
            <a:r>
              <a:rPr lang="en-US" i="1" dirty="0" err="1" smtClean="0"/>
              <a:t>Røed</a:t>
            </a:r>
            <a:endParaRPr lang="en-GB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507791"/>
            <a:ext cx="8942622" cy="616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-24"/>
            <a:ext cx="8858312" cy="57150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Radiation Levels per 2x10</a:t>
            </a:r>
            <a:r>
              <a:rPr lang="en-US" baseline="30000" dirty="0" smtClean="0"/>
              <a:t>12</a:t>
            </a:r>
            <a:r>
              <a:rPr lang="en-US" dirty="0" smtClean="0"/>
              <a:t> protons lost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3108" y="3214686"/>
            <a:ext cx="5357850" cy="300039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sz="1800" b="1" u="sng" dirty="0" smtClean="0">
                <a:solidFill>
                  <a:srgbClr val="600000"/>
                </a:solidFill>
              </a:rPr>
              <a:t>Levels at WIC Location (per 2x10</a:t>
            </a:r>
            <a:r>
              <a:rPr lang="en-US" sz="1800" b="1" u="sng" baseline="30000" dirty="0" smtClean="0">
                <a:solidFill>
                  <a:srgbClr val="600000"/>
                </a:solidFill>
              </a:rPr>
              <a:t>12</a:t>
            </a:r>
            <a:r>
              <a:rPr lang="en-US" sz="1800" b="1" u="sng" dirty="0" smtClean="0">
                <a:solidFill>
                  <a:srgbClr val="600000"/>
                </a:solidFill>
              </a:rPr>
              <a:t> protons lost):</a:t>
            </a:r>
          </a:p>
          <a:p>
            <a:pPr algn="just">
              <a:buNone/>
            </a:pPr>
            <a:r>
              <a:rPr lang="en-US" sz="1800" b="1" dirty="0" smtClean="0">
                <a:solidFill>
                  <a:srgbClr val="600000"/>
                </a:solidFill>
              </a:rPr>
              <a:t>- ~2x10</a:t>
            </a:r>
            <a:r>
              <a:rPr lang="en-US" sz="1800" b="1" baseline="30000" dirty="0" smtClean="0">
                <a:solidFill>
                  <a:srgbClr val="600000"/>
                </a:solidFill>
              </a:rPr>
              <a:t>8</a:t>
            </a:r>
            <a:r>
              <a:rPr lang="en-US" sz="1800" b="1" dirty="0" smtClean="0">
                <a:solidFill>
                  <a:srgbClr val="600000"/>
                </a:solidFill>
              </a:rPr>
              <a:t> cm</a:t>
            </a:r>
            <a:r>
              <a:rPr lang="en-US" sz="1800" b="1" baseline="30000" dirty="0" smtClean="0">
                <a:solidFill>
                  <a:srgbClr val="600000"/>
                </a:solidFill>
              </a:rPr>
              <a:t>-2</a:t>
            </a:r>
            <a:r>
              <a:rPr lang="en-US" sz="1800" b="1" dirty="0" smtClean="0">
                <a:solidFill>
                  <a:srgbClr val="600000"/>
                </a:solidFill>
              </a:rPr>
              <a:t> High-Energy Hadrons (&gt;20MeV)</a:t>
            </a:r>
          </a:p>
          <a:p>
            <a:pPr algn="just">
              <a:buNone/>
            </a:pPr>
            <a:r>
              <a:rPr lang="en-US" sz="1800" b="1" dirty="0" smtClean="0">
                <a:solidFill>
                  <a:srgbClr val="600000"/>
                </a:solidFill>
              </a:rPr>
              <a:t>- ~2x10</a:t>
            </a:r>
            <a:r>
              <a:rPr lang="en-US" sz="1800" b="1" baseline="30000" dirty="0" smtClean="0">
                <a:solidFill>
                  <a:srgbClr val="600000"/>
                </a:solidFill>
              </a:rPr>
              <a:t>8</a:t>
            </a:r>
            <a:r>
              <a:rPr lang="en-US" sz="1800" b="1" dirty="0" smtClean="0">
                <a:solidFill>
                  <a:srgbClr val="600000"/>
                </a:solidFill>
              </a:rPr>
              <a:t> cm</a:t>
            </a:r>
            <a:r>
              <a:rPr lang="en-US" sz="1800" b="1" baseline="30000" dirty="0" smtClean="0">
                <a:solidFill>
                  <a:srgbClr val="600000"/>
                </a:solidFill>
              </a:rPr>
              <a:t>-2</a:t>
            </a:r>
            <a:r>
              <a:rPr lang="en-US" sz="1800" b="1" dirty="0" smtClean="0">
                <a:solidFill>
                  <a:srgbClr val="600000"/>
                </a:solidFill>
              </a:rPr>
              <a:t> High-Energy Hadrons (5-20MeV)</a:t>
            </a:r>
          </a:p>
          <a:p>
            <a:pPr algn="just">
              <a:buNone/>
            </a:pPr>
            <a:r>
              <a:rPr lang="en-US" sz="1800" b="1" dirty="0" smtClean="0">
                <a:solidFill>
                  <a:srgbClr val="600000"/>
                </a:solidFill>
              </a:rPr>
              <a:t>- ~1x10</a:t>
            </a:r>
            <a:r>
              <a:rPr lang="en-US" sz="1800" b="1" baseline="30000" dirty="0" smtClean="0">
                <a:solidFill>
                  <a:srgbClr val="600000"/>
                </a:solidFill>
              </a:rPr>
              <a:t>8</a:t>
            </a:r>
            <a:r>
              <a:rPr lang="en-US" sz="1800" b="1" dirty="0" smtClean="0">
                <a:solidFill>
                  <a:srgbClr val="600000"/>
                </a:solidFill>
              </a:rPr>
              <a:t> cm</a:t>
            </a:r>
            <a:r>
              <a:rPr lang="en-US" sz="1800" b="1" baseline="30000" dirty="0" smtClean="0">
                <a:solidFill>
                  <a:srgbClr val="600000"/>
                </a:solidFill>
              </a:rPr>
              <a:t>-2</a:t>
            </a:r>
            <a:r>
              <a:rPr lang="en-US" sz="1800" b="1" dirty="0" smtClean="0">
                <a:solidFill>
                  <a:srgbClr val="600000"/>
                </a:solidFill>
              </a:rPr>
              <a:t> Thermal Neutrons</a:t>
            </a:r>
          </a:p>
          <a:p>
            <a:pPr algn="just">
              <a:buNone/>
            </a:pPr>
            <a:r>
              <a:rPr lang="en-US" sz="1800" b="1" dirty="0" smtClean="0">
                <a:solidFill>
                  <a:srgbClr val="600000"/>
                </a:solidFill>
              </a:rPr>
              <a:t>- ~6x10</a:t>
            </a:r>
            <a:r>
              <a:rPr lang="en-US" sz="1800" b="1" baseline="30000" dirty="0" smtClean="0">
                <a:solidFill>
                  <a:srgbClr val="600000"/>
                </a:solidFill>
              </a:rPr>
              <a:t>8</a:t>
            </a:r>
            <a:r>
              <a:rPr lang="en-US" sz="1800" b="1" dirty="0" smtClean="0">
                <a:solidFill>
                  <a:srgbClr val="600000"/>
                </a:solidFill>
              </a:rPr>
              <a:t> cm</a:t>
            </a:r>
            <a:r>
              <a:rPr lang="en-US" sz="1800" b="1" baseline="30000" dirty="0" smtClean="0">
                <a:solidFill>
                  <a:srgbClr val="600000"/>
                </a:solidFill>
              </a:rPr>
              <a:t>-2</a:t>
            </a:r>
            <a:r>
              <a:rPr lang="en-US" sz="1800" b="1" dirty="0" smtClean="0">
                <a:solidFill>
                  <a:srgbClr val="600000"/>
                </a:solidFill>
              </a:rPr>
              <a:t> 1MeV Neutron Equivalent</a:t>
            </a:r>
          </a:p>
          <a:p>
            <a:pPr algn="just">
              <a:buNone/>
            </a:pPr>
            <a:r>
              <a:rPr lang="en-US" sz="1800" b="1" dirty="0" smtClean="0">
                <a:solidFill>
                  <a:srgbClr val="600000"/>
                </a:solidFill>
              </a:rPr>
              <a:t>- ~0.3 </a:t>
            </a:r>
            <a:r>
              <a:rPr lang="en-US" sz="1800" b="1" dirty="0" err="1" smtClean="0">
                <a:solidFill>
                  <a:srgbClr val="600000"/>
                </a:solidFill>
              </a:rPr>
              <a:t>Gy</a:t>
            </a:r>
            <a:r>
              <a:rPr lang="en-US" sz="1800" b="1" dirty="0" smtClean="0">
                <a:solidFill>
                  <a:srgbClr val="600000"/>
                </a:solidFill>
              </a:rPr>
              <a:t> Dose</a:t>
            </a:r>
          </a:p>
          <a:p>
            <a:pPr algn="just">
              <a:buNone/>
            </a:pPr>
            <a:endParaRPr lang="en-US" sz="1800" b="1" dirty="0" smtClean="0">
              <a:solidFill>
                <a:srgbClr val="6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6/18/2009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387E-D1FD-4C37-8E30-E741E3B554C1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TI8/WIC Incident &amp; UJ87/UA87 Radiation Levels &amp; Analysis</a:t>
            </a:r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858016" y="6274378"/>
            <a:ext cx="2141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Calculations: K. </a:t>
            </a:r>
            <a:r>
              <a:rPr lang="en-US" i="1" dirty="0" err="1" smtClean="0"/>
              <a:t>Røed</a:t>
            </a:r>
            <a:endParaRPr lang="en-GB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1028</Words>
  <Application>Microsoft Office PowerPoint</Application>
  <PresentationFormat>On-screen Show (4:3)</PresentationFormat>
  <Paragraphs>154</Paragraphs>
  <Slides>14</Slides>
  <Notes>3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TI8/WIC Incident &amp; UJ87/UA87  Radiation Levels &amp; Analysis </vt:lpstr>
      <vt:lpstr>The Injection Lines</vt:lpstr>
      <vt:lpstr>Observations TI8/WIC</vt:lpstr>
      <vt:lpstr>Beam Loss &amp; Normalisation</vt:lpstr>
      <vt:lpstr>Radiation Levels</vt:lpstr>
      <vt:lpstr>Radiation Levels per 2x1012 protons lost</vt:lpstr>
      <vt:lpstr>Radiation Levels per 2x1012 protons lost</vt:lpstr>
      <vt:lpstr>Radiation Levels per 2x1012 protons lost</vt:lpstr>
      <vt:lpstr>Radiation Levels per 2x1012 protons lost</vt:lpstr>
      <vt:lpstr>WIC: Affected Module – ET200M</vt:lpstr>
      <vt:lpstr>WIC Locations &amp; Consequences</vt:lpstr>
      <vt:lpstr>UJ88/UJ87/UA87 Observations</vt:lpstr>
      <vt:lpstr>UJ88/UJ87/UA87 Analysis</vt:lpstr>
      <vt:lpstr>UJ88/UJ87/UA87 Conclusions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Preliminary Status of  TI8/WIC Incident  &amp; UJ87/UA87 Radiation Levels Analysis</dc:title>
  <dc:creator>Markus Brugger</dc:creator>
  <cp:lastModifiedBy>Markus Brugger</cp:lastModifiedBy>
  <cp:revision>31</cp:revision>
  <dcterms:created xsi:type="dcterms:W3CDTF">2009-06-10T10:44:33Z</dcterms:created>
  <dcterms:modified xsi:type="dcterms:W3CDTF">2009-06-18T12:44:55Z</dcterms:modified>
</cp:coreProperties>
</file>