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6" r:id="rId4"/>
    <p:sldId id="269" r:id="rId5"/>
    <p:sldId id="258" r:id="rId6"/>
    <p:sldId id="259" r:id="rId7"/>
    <p:sldId id="264" r:id="rId8"/>
    <p:sldId id="260" r:id="rId9"/>
    <p:sldId id="261" r:id="rId10"/>
    <p:sldId id="262" r:id="rId11"/>
    <p:sldId id="263" r:id="rId12"/>
    <p:sldId id="273" r:id="rId13"/>
    <p:sldId id="268" r:id="rId14"/>
    <p:sldId id="272" r:id="rId15"/>
  </p:sldIdLst>
  <p:sldSz cx="9144000" cy="6858000" type="screen4x3"/>
  <p:notesSz cx="6718300" cy="98679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B132E7-2ABE-4AE2-9D29-338396EBF8A8}" type="datetimeFigureOut">
              <a:rPr lang="en-US" smtClean="0"/>
              <a:pPr/>
              <a:t>6/17/2009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2175" y="739775"/>
            <a:ext cx="4933950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7253"/>
            <a:ext cx="5374640" cy="44405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2792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72792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FC15A9-E520-42C4-A578-9438F2D817C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C15A9-E520-42C4-A578-9438F2D817C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8EF31-586F-4964-8EB2-32BE00FFBC19}" type="datetime1">
              <a:rPr lang="en-GB" smtClean="0"/>
              <a:t>18/06/2009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RADWG   D.Kramer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D230C-00CB-4EF0-BAA4-541B387D31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3F42F-6C4D-4D97-852E-3E3892052DEB}" type="datetime1">
              <a:rPr lang="en-GB" smtClean="0"/>
              <a:t>18/06/2009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RADWG   D.Kramer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D230C-00CB-4EF0-BAA4-541B387D31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BB3BD-98DB-4303-AEFA-0781357E71E0}" type="datetime1">
              <a:rPr lang="en-GB" smtClean="0"/>
              <a:t>18/06/2009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RADWG   D.Kramer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D230C-00CB-4EF0-BAA4-541B387D31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CAE9A-32D9-4F19-B6FF-C76ECEAC9A99}" type="datetime1">
              <a:rPr lang="en-GB" smtClean="0"/>
              <a:t>18/06/2009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RADWG   D.Kramer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D230C-00CB-4EF0-BAA4-541B387D31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97081-CCC7-40B1-98FE-3A0F9D4228E1}" type="datetime1">
              <a:rPr lang="en-GB" smtClean="0"/>
              <a:t>18/06/2009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RADWG   D.Kramer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D230C-00CB-4EF0-BAA4-541B387D31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355EE-781E-4F36-95BC-3913AC69B2E3}" type="datetime1">
              <a:rPr lang="en-GB" smtClean="0"/>
              <a:t>18/06/2009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RADWG   D.Kramer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D230C-00CB-4EF0-BAA4-541B387D31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69C5B-AB05-47B5-9799-DBE48C270028}" type="datetime1">
              <a:rPr lang="en-GB" smtClean="0"/>
              <a:t>18/06/2009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RADWG   D.Kramer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D230C-00CB-4EF0-BAA4-541B387D31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D4964-448F-4D86-9C3E-A0F817C6028A}" type="datetime1">
              <a:rPr lang="en-GB" smtClean="0"/>
              <a:t>18/06/2009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RADWG   D.Kramer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D230C-00CB-4EF0-BAA4-541B387D31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337E5-25AB-41F4-B780-040C255B1E79}" type="datetime1">
              <a:rPr lang="en-GB" smtClean="0"/>
              <a:t>18/06/2009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RADWG   D.Kramer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D230C-00CB-4EF0-BAA4-541B387D31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BCEED-9881-4730-9E42-85BA71004B48}" type="datetime1">
              <a:rPr lang="en-GB" smtClean="0"/>
              <a:t>18/06/2009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RADWG   D.Kramer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D230C-00CB-4EF0-BAA4-541B387D31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0680D-C207-4887-9094-C9B52AC1206F}" type="datetime1">
              <a:rPr lang="en-GB" smtClean="0"/>
              <a:t>18/06/2009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RADWG   D.Kramer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D230C-00CB-4EF0-BAA4-541B387D31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1B7D18-3A5F-4D44-B748-A7DE8C4848FD}" type="datetime1">
              <a:rPr lang="en-GB" smtClean="0"/>
              <a:t>18/06/2009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RADWG   D.Kramer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2D230C-00CB-4EF0-BAA4-541B387D31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TI8 injection on TED test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6 to 8 June 2009</a:t>
            </a:r>
          </a:p>
          <a:p>
            <a:r>
              <a:rPr lang="en-US" dirty="0" smtClean="0"/>
              <a:t>RadMon measurements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BCT integrated intensity normalized to dose (Medium Sensitivity) – pos6</a:t>
            </a:r>
            <a:endParaRPr lang="en-US" dirty="0"/>
          </a:p>
        </p:txBody>
      </p:sp>
      <p:pic>
        <p:nvPicPr>
          <p:cNvPr id="4" name="Content Placeholder 3" descr="ti8_totInt_doseHSandMS8_normToMS8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73423" y="1829445"/>
            <a:ext cx="6440328" cy="4028447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D230C-00CB-4EF0-BAA4-541B387D31A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1857364"/>
            <a:ext cx="24288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Integrated values:</a:t>
            </a:r>
          </a:p>
          <a:p>
            <a:r>
              <a:rPr lang="en-US" dirty="0" smtClean="0"/>
              <a:t>UJ88 –  8:	   2.27 Gy</a:t>
            </a:r>
            <a:endParaRPr lang="en-US" baseline="30000" dirty="0" smtClean="0"/>
          </a:p>
          <a:p>
            <a:r>
              <a:rPr lang="en-US" dirty="0" smtClean="0"/>
              <a:t>UJ88 –  7:	   64 </a:t>
            </a:r>
            <a:r>
              <a:rPr lang="en-US" dirty="0" err="1" smtClean="0"/>
              <a:t>mGy</a:t>
            </a:r>
            <a:endParaRPr lang="en-US" dirty="0" smtClean="0"/>
          </a:p>
          <a:p>
            <a:r>
              <a:rPr lang="en-US" dirty="0" smtClean="0"/>
              <a:t>UJ88 –  6:	   1.2 </a:t>
            </a:r>
            <a:r>
              <a:rPr lang="en-US" dirty="0" err="1" smtClean="0"/>
              <a:t>mGy</a:t>
            </a:r>
            <a:endParaRPr lang="en-US" dirty="0" smtClean="0"/>
          </a:p>
          <a:p>
            <a:r>
              <a:rPr lang="en-US" dirty="0" smtClean="0"/>
              <a:t>UJ87 – 1:	   0.3 </a:t>
            </a:r>
            <a:r>
              <a:rPr lang="en-US" dirty="0" err="1" smtClean="0"/>
              <a:t>mGy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 r="13971"/>
          <a:stretch>
            <a:fillRect/>
          </a:stretch>
        </p:blipFill>
        <p:spPr bwMode="auto">
          <a:xfrm>
            <a:off x="0" y="4429132"/>
            <a:ext cx="2786050" cy="242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0ED78-62DA-47CF-A130-7A562E6043CA}" type="datetime1">
              <a:rPr lang="en-GB" smtClean="0"/>
              <a:t>18/06/2009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RADWG   D.Kramer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BCT integrated intensity normalized to dose (Medium Sensitivity) – UJ87</a:t>
            </a:r>
            <a:endParaRPr lang="en-US" dirty="0"/>
          </a:p>
        </p:txBody>
      </p:sp>
      <p:pic>
        <p:nvPicPr>
          <p:cNvPr id="4" name="Content Placeholder 3" descr="ti8_totInt_doseHSandMS8_normToMS8.png"/>
          <p:cNvPicPr>
            <a:picLocks noGrp="1" noChangeAspect="1"/>
          </p:cNvPicPr>
          <p:nvPr>
            <p:ph idx="1"/>
          </p:nvPr>
        </p:nvPicPr>
        <p:blipFill>
          <a:blip r:embed="rId2"/>
          <a:srcRect l="1962" t="1786" b="5357"/>
          <a:stretch>
            <a:fillRect/>
          </a:stretch>
        </p:blipFill>
        <p:spPr>
          <a:xfrm>
            <a:off x="3054404" y="1500174"/>
            <a:ext cx="6089596" cy="3996045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D230C-00CB-4EF0-BAA4-541B387D31A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1857364"/>
            <a:ext cx="24288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Integrated values:</a:t>
            </a:r>
          </a:p>
          <a:p>
            <a:r>
              <a:rPr lang="en-US" dirty="0" smtClean="0"/>
              <a:t>UJ88 –  8:	   2.27 Gy</a:t>
            </a:r>
            <a:endParaRPr lang="en-US" baseline="30000" dirty="0" smtClean="0"/>
          </a:p>
          <a:p>
            <a:r>
              <a:rPr lang="en-US" dirty="0" smtClean="0"/>
              <a:t>UJ88 –  7:	   64 </a:t>
            </a:r>
            <a:r>
              <a:rPr lang="en-US" dirty="0" err="1" smtClean="0"/>
              <a:t>mGy</a:t>
            </a:r>
            <a:endParaRPr lang="en-US" dirty="0" smtClean="0"/>
          </a:p>
          <a:p>
            <a:r>
              <a:rPr lang="en-US" dirty="0" smtClean="0"/>
              <a:t>UJ88 –  6:	   1.2 </a:t>
            </a:r>
            <a:r>
              <a:rPr lang="en-US" dirty="0" err="1" smtClean="0"/>
              <a:t>mGy</a:t>
            </a:r>
            <a:endParaRPr lang="en-US" dirty="0" smtClean="0"/>
          </a:p>
          <a:p>
            <a:r>
              <a:rPr lang="en-US" dirty="0" smtClean="0"/>
              <a:t>UJ87 – 1:	   0.3 </a:t>
            </a:r>
            <a:r>
              <a:rPr lang="en-US" dirty="0" err="1" smtClean="0"/>
              <a:t>mGy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" y="4554150"/>
            <a:ext cx="3071800" cy="230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23F06-4760-4887-B7E8-B2FA92807C26}" type="datetime1">
              <a:rPr lang="en-GB" smtClean="0"/>
              <a:t>18/06/2009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RADWG   D.Kramer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500174"/>
          </a:xfrm>
        </p:spPr>
        <p:txBody>
          <a:bodyPr>
            <a:noAutofit/>
          </a:bodyPr>
          <a:lstStyle/>
          <a:p>
            <a:r>
              <a:rPr lang="en-US" sz="3200" dirty="0" smtClean="0"/>
              <a:t>TI2 layout downstream the TED</a:t>
            </a:r>
            <a:br>
              <a:rPr lang="en-US" sz="3200" dirty="0" smtClean="0"/>
            </a:br>
            <a:r>
              <a:rPr lang="en-US" sz="3200" dirty="0" smtClean="0"/>
              <a:t>next injection test scheduled for 11-12 July 2009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D230C-00CB-4EF0-BAA4-541B387D31A2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8" name="Content Placeholder 7" descr="TI2_layout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7876" y="1391601"/>
            <a:ext cx="8651841" cy="5251520"/>
          </a:xfrm>
        </p:spPr>
      </p:pic>
      <p:cxnSp>
        <p:nvCxnSpPr>
          <p:cNvPr id="10" name="Straight Arrow Connector 9"/>
          <p:cNvCxnSpPr/>
          <p:nvPr/>
        </p:nvCxnSpPr>
        <p:spPr>
          <a:xfrm rot="5400000">
            <a:off x="5286380" y="3714752"/>
            <a:ext cx="1071570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>
            <a:off x="3357556" y="3643312"/>
            <a:ext cx="1071571" cy="9286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857884" y="3000372"/>
            <a:ext cx="1214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RadMon 6</a:t>
            </a:r>
          </a:p>
          <a:p>
            <a:r>
              <a:rPr lang="en-US" dirty="0" smtClean="0"/>
              <a:t>below Q6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929058" y="3214686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RadMon 5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2500298" y="4500570"/>
            <a:ext cx="1000132" cy="7143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/>
          <p:cNvCxnSpPr/>
          <p:nvPr/>
        </p:nvCxnSpPr>
        <p:spPr>
          <a:xfrm rot="16200000" flipH="1">
            <a:off x="2678895" y="3607596"/>
            <a:ext cx="928695" cy="7143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357422" y="3143248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RadMon 4</a:t>
            </a:r>
            <a:endParaRPr lang="en-US" dirty="0"/>
          </a:p>
        </p:txBody>
      </p:sp>
      <p:cxnSp>
        <p:nvCxnSpPr>
          <p:cNvPr id="30" name="Straight Arrow Connector 29"/>
          <p:cNvCxnSpPr/>
          <p:nvPr/>
        </p:nvCxnSpPr>
        <p:spPr>
          <a:xfrm rot="10800000" flipV="1">
            <a:off x="642911" y="3000370"/>
            <a:ext cx="1000137" cy="9286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214414" y="2643182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RadMon 3</a:t>
            </a:r>
            <a:endParaRPr lang="en-US" dirty="0"/>
          </a:p>
        </p:txBody>
      </p:sp>
      <p:cxnSp>
        <p:nvCxnSpPr>
          <p:cNvPr id="33" name="Straight Arrow Connector 32"/>
          <p:cNvCxnSpPr/>
          <p:nvPr/>
        </p:nvCxnSpPr>
        <p:spPr>
          <a:xfrm rot="16200000" flipH="1">
            <a:off x="7072331" y="4214819"/>
            <a:ext cx="928696" cy="3571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7000892" y="3571876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TED</a:t>
            </a:r>
            <a:endParaRPr lang="en-US" dirty="0"/>
          </a:p>
        </p:txBody>
      </p:sp>
      <p:sp>
        <p:nvSpPr>
          <p:cNvPr id="36" name="Date Placeholder 3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48A9D-ABB1-47C4-8876-45151D82333D}" type="datetime1">
              <a:rPr lang="en-GB" smtClean="0"/>
              <a:t>18/06/2009</a:t>
            </a:fld>
            <a:endParaRPr lang="en-US" dirty="0"/>
          </a:p>
        </p:txBody>
      </p:sp>
      <p:sp>
        <p:nvSpPr>
          <p:cNvPr id="37" name="Footer Placeholder 3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RADWG   D.Kramer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BLM layout in TI8 around TED</a:t>
            </a:r>
            <a:endParaRPr lang="en-US" dirty="0"/>
          </a:p>
        </p:txBody>
      </p:sp>
      <p:pic>
        <p:nvPicPr>
          <p:cNvPr id="5" name="Content Placeholder 4" descr="TI8_UJ88_layout_BLM.png"/>
          <p:cNvPicPr>
            <a:picLocks noGrp="1" noChangeAspect="1"/>
          </p:cNvPicPr>
          <p:nvPr>
            <p:ph idx="1"/>
          </p:nvPr>
        </p:nvPicPr>
        <p:blipFill>
          <a:blip r:embed="rId2"/>
          <a:srcRect t="33763" b="4556"/>
          <a:stretch>
            <a:fillRect/>
          </a:stretch>
        </p:blipFill>
        <p:spPr>
          <a:xfrm>
            <a:off x="785785" y="3500438"/>
            <a:ext cx="7697825" cy="335756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D230C-00CB-4EF0-BAA4-541B387D31A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Line Callout 2 5"/>
          <p:cNvSpPr/>
          <p:nvPr/>
        </p:nvSpPr>
        <p:spPr>
          <a:xfrm>
            <a:off x="3000364" y="2357430"/>
            <a:ext cx="1428760" cy="214314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724090"/>
              <a:gd name="adj6" fmla="val -20378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BLMI 87720</a:t>
            </a:r>
            <a:endParaRPr lang="en-US" dirty="0"/>
          </a:p>
        </p:txBody>
      </p:sp>
      <p:sp>
        <p:nvSpPr>
          <p:cNvPr id="7" name="Line Callout 2 6"/>
          <p:cNvSpPr/>
          <p:nvPr/>
        </p:nvSpPr>
        <p:spPr>
          <a:xfrm>
            <a:off x="6429388" y="2071678"/>
            <a:ext cx="1428760" cy="214314"/>
          </a:xfrm>
          <a:prstGeom prst="borderCallout2">
            <a:avLst>
              <a:gd name="adj1" fmla="val 53228"/>
              <a:gd name="adj2" fmla="val 108676"/>
              <a:gd name="adj3" fmla="val 57538"/>
              <a:gd name="adj4" fmla="val 117796"/>
              <a:gd name="adj5" fmla="val 805975"/>
              <a:gd name="adj6" fmla="val 138651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BLMI 87804</a:t>
            </a:r>
            <a:endParaRPr lang="en-US" dirty="0"/>
          </a:p>
        </p:txBody>
      </p:sp>
      <p:sp>
        <p:nvSpPr>
          <p:cNvPr id="8" name="Line Callout 2 7"/>
          <p:cNvSpPr/>
          <p:nvPr/>
        </p:nvSpPr>
        <p:spPr>
          <a:xfrm>
            <a:off x="1500166" y="1857364"/>
            <a:ext cx="1428760" cy="214314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818904"/>
              <a:gd name="adj6" fmla="val -20378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BLMI 87704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EF9A5-37E4-4D04-9138-490CF7BC8FE9}" type="datetime1">
              <a:rPr lang="en-GB" smtClean="0"/>
              <a:t>18/06/2009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RADWG   D.Kramer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BLM data – loss rates in TI8 including the collimator </a:t>
            </a:r>
            <a:endParaRPr lang="en-US" dirty="0"/>
          </a:p>
        </p:txBody>
      </p:sp>
      <p:pic>
        <p:nvPicPr>
          <p:cNvPr id="5" name="Content Placeholder 4" descr="BLM_TI8_timber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578786"/>
            <a:ext cx="8229600" cy="363629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D230C-00CB-4EF0-BAA4-541B387D31A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CFFCC-033E-43E7-97DD-C1CE110CDA86}" type="datetime1">
              <a:rPr lang="en-GB" smtClean="0"/>
              <a:t>18/06/2009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RADWG   D.Kramer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609600"/>
            <a:ext cx="3228975" cy="599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itle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8229600" cy="84615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TI8 RadMon positioning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rot="10800000">
            <a:off x="1676400" y="1371600"/>
            <a:ext cx="312420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0800000">
            <a:off x="1676400" y="2362200"/>
            <a:ext cx="312420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0800000">
            <a:off x="2057400" y="3657600"/>
            <a:ext cx="312420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0800000">
            <a:off x="2133600" y="3886200"/>
            <a:ext cx="312420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9" name="TextBox 13"/>
          <p:cNvSpPr txBox="1">
            <a:spLocks noChangeArrowheads="1"/>
          </p:cNvSpPr>
          <p:nvPr/>
        </p:nvSpPr>
        <p:spPr bwMode="auto">
          <a:xfrm>
            <a:off x="4876800" y="1143000"/>
            <a:ext cx="219553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8RM08S  UJ88-8  5V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2060" name="TextBox 14"/>
          <p:cNvSpPr txBox="1">
            <a:spLocks noChangeArrowheads="1"/>
          </p:cNvSpPr>
          <p:nvPr/>
        </p:nvSpPr>
        <p:spPr bwMode="auto">
          <a:xfrm>
            <a:off x="4876800" y="2133600"/>
            <a:ext cx="2057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8RM07S  UJ88-7 3V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2061" name="TextBox 15"/>
          <p:cNvSpPr txBox="1">
            <a:spLocks noChangeArrowheads="1"/>
          </p:cNvSpPr>
          <p:nvPr/>
        </p:nvSpPr>
        <p:spPr bwMode="auto">
          <a:xfrm>
            <a:off x="5286380" y="3357562"/>
            <a:ext cx="31051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SIMA.UJ88.8RM06S   UJ88-6 3V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2062" name="TextBox 16"/>
          <p:cNvSpPr txBox="1">
            <a:spLocks noChangeArrowheads="1"/>
          </p:cNvSpPr>
          <p:nvPr/>
        </p:nvSpPr>
        <p:spPr bwMode="auto">
          <a:xfrm>
            <a:off x="5334000" y="3733800"/>
            <a:ext cx="32385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SIMA.UA87.8RM05S  UJ87-0 3V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D230C-00CB-4EF0-BAA4-541B387D31A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8" name="TextBox 16"/>
          <p:cNvSpPr txBox="1">
            <a:spLocks noChangeArrowheads="1"/>
          </p:cNvSpPr>
          <p:nvPr/>
        </p:nvSpPr>
        <p:spPr bwMode="auto">
          <a:xfrm>
            <a:off x="4143372" y="4572008"/>
            <a:ext cx="378621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i="1" dirty="0" smtClean="0">
                <a:latin typeface="Calibri" pitchFamily="34" charset="0"/>
              </a:rPr>
              <a:t>3V setting has a strong sensitivity to thermal neutrons (several times more than 5V)</a:t>
            </a:r>
            <a:endParaRPr lang="en-US" b="1" i="1" dirty="0">
              <a:latin typeface="Calibri" pitchFamily="34" charset="0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F3781-FE8F-41C6-9093-CB933DFFF8D1}" type="datetime1">
              <a:rPr lang="en-GB" smtClean="0"/>
              <a:t>18/06/2009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RADWG   D.Kramer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itle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8229600" cy="84615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TI8 RadMon positioning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D230C-00CB-4EF0-BAA4-541B387D31A2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4" name="Picture 13" descr="TI8_UJ88_layout.png"/>
          <p:cNvPicPr>
            <a:picLocks noChangeAspect="1"/>
          </p:cNvPicPr>
          <p:nvPr/>
        </p:nvPicPr>
        <p:blipFill>
          <a:blip r:embed="rId2"/>
          <a:srcRect t="40057" b="31218"/>
          <a:stretch>
            <a:fillRect/>
          </a:stretch>
        </p:blipFill>
        <p:spPr>
          <a:xfrm>
            <a:off x="0" y="3071810"/>
            <a:ext cx="9144000" cy="2643206"/>
          </a:xfrm>
          <a:prstGeom prst="rect">
            <a:avLst/>
          </a:prstGeom>
        </p:spPr>
      </p:pic>
      <p:sp>
        <p:nvSpPr>
          <p:cNvPr id="15" name="Line Callout 2 14"/>
          <p:cNvSpPr/>
          <p:nvPr/>
        </p:nvSpPr>
        <p:spPr>
          <a:xfrm>
            <a:off x="1357290" y="5929330"/>
            <a:ext cx="1428760" cy="214314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521424"/>
              <a:gd name="adj6" fmla="val 742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RMon 8</a:t>
            </a:r>
            <a:endParaRPr lang="en-US" dirty="0"/>
          </a:p>
        </p:txBody>
      </p:sp>
      <p:sp>
        <p:nvSpPr>
          <p:cNvPr id="17" name="Line Callout 2 16"/>
          <p:cNvSpPr/>
          <p:nvPr/>
        </p:nvSpPr>
        <p:spPr>
          <a:xfrm>
            <a:off x="3143240" y="6072206"/>
            <a:ext cx="1428760" cy="214314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521424"/>
              <a:gd name="adj6" fmla="val 483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RMon 7</a:t>
            </a:r>
            <a:endParaRPr lang="en-US" dirty="0"/>
          </a:p>
        </p:txBody>
      </p:sp>
      <p:sp>
        <p:nvSpPr>
          <p:cNvPr id="18" name="Line Callout 2 17"/>
          <p:cNvSpPr/>
          <p:nvPr/>
        </p:nvSpPr>
        <p:spPr>
          <a:xfrm>
            <a:off x="3571868" y="2357430"/>
            <a:ext cx="1428760" cy="214314"/>
          </a:xfrm>
          <a:prstGeom prst="borderCallout2">
            <a:avLst>
              <a:gd name="adj1" fmla="val 31680"/>
              <a:gd name="adj2" fmla="val 104151"/>
              <a:gd name="adj3" fmla="val 31679"/>
              <a:gd name="adj4" fmla="val 115211"/>
              <a:gd name="adj5" fmla="val 948196"/>
              <a:gd name="adj6" fmla="val 203298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RMon 6</a:t>
            </a:r>
            <a:endParaRPr lang="en-US" dirty="0"/>
          </a:p>
        </p:txBody>
      </p:sp>
      <p:sp>
        <p:nvSpPr>
          <p:cNvPr id="19" name="Line Callout 2 18"/>
          <p:cNvSpPr/>
          <p:nvPr/>
        </p:nvSpPr>
        <p:spPr>
          <a:xfrm>
            <a:off x="4786314" y="1571612"/>
            <a:ext cx="1428760" cy="214314"/>
          </a:xfrm>
          <a:prstGeom prst="borderCallout2">
            <a:avLst>
              <a:gd name="adj1" fmla="val 31680"/>
              <a:gd name="adj2" fmla="val 104151"/>
              <a:gd name="adj3" fmla="val 31679"/>
              <a:gd name="adj4" fmla="val 115211"/>
              <a:gd name="adj5" fmla="val 1280046"/>
              <a:gd name="adj6" fmla="val 140591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RMon 0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48FC3-E35E-41AF-B4FC-BD3F838DB492}" type="datetime1">
              <a:rPr lang="en-GB" smtClean="0"/>
              <a:t>18/06/2009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RADWG   D.Kramer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Beam intensity per extraction and integrated intensity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D230C-00CB-4EF0-BAA4-541B387D31A2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 l="15234" t="13125" r="16797" b="15624"/>
          <a:stretch>
            <a:fillRect/>
          </a:stretch>
        </p:blipFill>
        <p:spPr bwMode="auto">
          <a:xfrm>
            <a:off x="428596" y="1428712"/>
            <a:ext cx="8286808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B33CE-5151-479E-A5B4-58CA5A38940E}" type="datetime1">
              <a:rPr lang="en-GB" smtClean="0"/>
              <a:t>18/06/2009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RADWG   D.Kramer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071538" y="4429132"/>
            <a:ext cx="3357586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Wrong BCT readings, </a:t>
            </a:r>
          </a:p>
          <a:p>
            <a:r>
              <a:rPr lang="en-US" dirty="0" smtClean="0"/>
              <a:t>has to be scaled to 5e9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UJ88 and UJ87 Hadron&gt;20MeV compared to BCT intensity per extraction</a:t>
            </a:r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D230C-00CB-4EF0-BAA4-541B387D31A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1857365"/>
            <a:ext cx="2428860" cy="1754326"/>
          </a:xfrm>
          <a:prstGeom prst="rect">
            <a:avLst/>
          </a:prstGeom>
          <a:noFill/>
        </p:spPr>
        <p:txBody>
          <a:bodyPr wrap="square" lIns="72000" rtlCol="0">
            <a:spAutoFit/>
          </a:bodyPr>
          <a:lstStyle/>
          <a:p>
            <a:r>
              <a:rPr lang="en-US" dirty="0" smtClean="0"/>
              <a:t>Integrated values Hadrons&gt;20MeV:</a:t>
            </a:r>
          </a:p>
          <a:p>
            <a:r>
              <a:rPr lang="en-US" dirty="0" smtClean="0"/>
              <a:t>UJ88 –  8:	 6.96e+9 cm</a:t>
            </a:r>
            <a:r>
              <a:rPr lang="en-US" baseline="30000" dirty="0" smtClean="0"/>
              <a:t>-2</a:t>
            </a:r>
          </a:p>
          <a:p>
            <a:r>
              <a:rPr lang="en-US" dirty="0" smtClean="0"/>
              <a:t>UJ88 –  7:	 2.68e+8 cm</a:t>
            </a:r>
            <a:r>
              <a:rPr lang="en-US" baseline="30000" dirty="0" smtClean="0"/>
              <a:t>-2</a:t>
            </a:r>
            <a:endParaRPr lang="en-US" dirty="0" smtClean="0"/>
          </a:p>
          <a:p>
            <a:r>
              <a:rPr lang="en-US" dirty="0" smtClean="0"/>
              <a:t>UJ88 –  6:	 9.32e+6 cm</a:t>
            </a:r>
            <a:r>
              <a:rPr lang="en-US" baseline="30000" dirty="0" smtClean="0"/>
              <a:t>-2</a:t>
            </a:r>
            <a:endParaRPr lang="en-US" dirty="0" smtClean="0"/>
          </a:p>
          <a:p>
            <a:r>
              <a:rPr lang="en-US" dirty="0" smtClean="0"/>
              <a:t>UJ87 – 1:	1.69e+6cm</a:t>
            </a:r>
            <a:r>
              <a:rPr lang="en-US" baseline="30000" dirty="0" smtClean="0"/>
              <a:t>-2</a:t>
            </a:r>
            <a:endParaRPr lang="en-US" dirty="0"/>
          </a:p>
        </p:txBody>
      </p:sp>
      <p:pic>
        <p:nvPicPr>
          <p:cNvPr id="4" name="Content Placeholder 3" descr="ti8_BCTshot_4xHadrons_normalized.png"/>
          <p:cNvPicPr>
            <a:picLocks noGrp="1" noChangeAspect="1"/>
          </p:cNvPicPr>
          <p:nvPr>
            <p:ph idx="1"/>
          </p:nvPr>
        </p:nvPicPr>
        <p:blipFill>
          <a:blip r:embed="rId2"/>
          <a:srcRect l="4325" t="4478" b="5970"/>
          <a:stretch>
            <a:fillRect/>
          </a:stretch>
        </p:blipFill>
        <p:spPr>
          <a:xfrm>
            <a:off x="2857488" y="1428737"/>
            <a:ext cx="6286512" cy="4396032"/>
          </a:xfrm>
        </p:spPr>
      </p:pic>
      <p:pic>
        <p:nvPicPr>
          <p:cNvPr id="7" name="Picture 6" descr="ti8_totInt_1MeV8_normToit.png"/>
          <p:cNvPicPr>
            <a:picLocks noChangeAspect="1"/>
          </p:cNvPicPr>
          <p:nvPr/>
        </p:nvPicPr>
        <p:blipFill>
          <a:blip r:embed="rId3"/>
          <a:srcRect l="5778" t="2041" r="9258" b="6122"/>
          <a:stretch>
            <a:fillRect/>
          </a:stretch>
        </p:blipFill>
        <p:spPr>
          <a:xfrm>
            <a:off x="0" y="4687834"/>
            <a:ext cx="2857520" cy="217016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3714752"/>
            <a:ext cx="2571768" cy="646331"/>
          </a:xfrm>
          <a:prstGeom prst="rect">
            <a:avLst/>
          </a:prstGeom>
          <a:noFill/>
        </p:spPr>
        <p:txBody>
          <a:bodyPr wrap="square" lIns="72000" rtlCol="0">
            <a:spAutoFit/>
          </a:bodyPr>
          <a:lstStyle/>
          <a:p>
            <a:r>
              <a:rPr lang="en-US" dirty="0" smtClean="0"/>
              <a:t>1MeV eq. n</a:t>
            </a:r>
            <a:r>
              <a:rPr lang="en-US" baseline="30000" dirty="0" smtClean="0"/>
              <a:t>0</a:t>
            </a:r>
            <a:r>
              <a:rPr lang="en-US" dirty="0" smtClean="0"/>
              <a:t>:</a:t>
            </a:r>
          </a:p>
          <a:p>
            <a:r>
              <a:rPr lang="en-US" dirty="0" smtClean="0"/>
              <a:t>UJ88 –  8:	 1.37e+10 cm</a:t>
            </a:r>
            <a:r>
              <a:rPr lang="en-US" baseline="30000" dirty="0" smtClean="0"/>
              <a:t>-2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C575F-D730-4753-B503-CE65BA8E9DAC}" type="datetime1">
              <a:rPr lang="en-GB" smtClean="0"/>
              <a:t>18/06/2009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RADWG   D.Kramer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UJ88 and UJ87 Hadron&gt;20MeV compared to BCT intensity per extraction ZOOM</a:t>
            </a:r>
            <a:endParaRPr lang="en-US" sz="3600" dirty="0"/>
          </a:p>
        </p:txBody>
      </p:sp>
      <p:pic>
        <p:nvPicPr>
          <p:cNvPr id="4" name="Content Placeholder 3" descr="ti8_BCTshot_4xHadrons_normalized_zoom.png"/>
          <p:cNvPicPr>
            <a:picLocks noGrp="1" noChangeAspect="1"/>
          </p:cNvPicPr>
          <p:nvPr>
            <p:ph idx="1"/>
          </p:nvPr>
        </p:nvPicPr>
        <p:blipFill>
          <a:blip r:embed="rId2"/>
          <a:srcRect l="4485" t="4735" b="5296"/>
          <a:stretch>
            <a:fillRect/>
          </a:stretch>
        </p:blipFill>
        <p:spPr>
          <a:xfrm>
            <a:off x="3357554" y="1857364"/>
            <a:ext cx="5786446" cy="4071966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D230C-00CB-4EF0-BAA4-541B387D31A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" name="Picture 7" descr="ti8_totInt_1MeV8_normToit.png"/>
          <p:cNvPicPr>
            <a:picLocks noChangeAspect="1"/>
          </p:cNvPicPr>
          <p:nvPr/>
        </p:nvPicPr>
        <p:blipFill>
          <a:blip r:embed="rId3"/>
          <a:srcRect l="5778" t="2041" r="9258" b="6122"/>
          <a:stretch>
            <a:fillRect/>
          </a:stretch>
        </p:blipFill>
        <p:spPr>
          <a:xfrm>
            <a:off x="0" y="4687834"/>
            <a:ext cx="2857520" cy="217016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3714752"/>
            <a:ext cx="2571768" cy="646331"/>
          </a:xfrm>
          <a:prstGeom prst="rect">
            <a:avLst/>
          </a:prstGeom>
          <a:noFill/>
        </p:spPr>
        <p:txBody>
          <a:bodyPr wrap="square" lIns="72000" rtlCol="0">
            <a:spAutoFit/>
          </a:bodyPr>
          <a:lstStyle/>
          <a:p>
            <a:r>
              <a:rPr lang="en-US" dirty="0" smtClean="0"/>
              <a:t>1MeV eq. n</a:t>
            </a:r>
            <a:r>
              <a:rPr lang="en-US" baseline="30000" dirty="0" smtClean="0"/>
              <a:t>0</a:t>
            </a:r>
            <a:r>
              <a:rPr lang="en-US" dirty="0" smtClean="0"/>
              <a:t>:</a:t>
            </a:r>
          </a:p>
          <a:p>
            <a:r>
              <a:rPr lang="en-US" dirty="0" smtClean="0"/>
              <a:t>UJ88 –  8:	 1.37e+10 cm</a:t>
            </a:r>
            <a:r>
              <a:rPr lang="en-US" baseline="30000" dirty="0" smtClean="0"/>
              <a:t>-2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1857365"/>
            <a:ext cx="2428860" cy="1754326"/>
          </a:xfrm>
          <a:prstGeom prst="rect">
            <a:avLst/>
          </a:prstGeom>
          <a:noFill/>
        </p:spPr>
        <p:txBody>
          <a:bodyPr wrap="square" lIns="72000" rtlCol="0">
            <a:spAutoFit/>
          </a:bodyPr>
          <a:lstStyle/>
          <a:p>
            <a:r>
              <a:rPr lang="en-US" dirty="0" smtClean="0"/>
              <a:t>Integrated values Hadrons&gt;20MeV:</a:t>
            </a:r>
          </a:p>
          <a:p>
            <a:r>
              <a:rPr lang="en-US" dirty="0" smtClean="0"/>
              <a:t>UJ88 –  8:	 6.96e+9 cm</a:t>
            </a:r>
            <a:r>
              <a:rPr lang="en-US" baseline="30000" dirty="0" smtClean="0"/>
              <a:t>-2</a:t>
            </a:r>
          </a:p>
          <a:p>
            <a:r>
              <a:rPr lang="en-US" dirty="0" smtClean="0"/>
              <a:t>UJ88 –  7:	 2.68e+8 cm</a:t>
            </a:r>
            <a:r>
              <a:rPr lang="en-US" baseline="30000" dirty="0" smtClean="0"/>
              <a:t>-2</a:t>
            </a:r>
            <a:endParaRPr lang="en-US" dirty="0" smtClean="0"/>
          </a:p>
          <a:p>
            <a:r>
              <a:rPr lang="en-US" dirty="0" smtClean="0"/>
              <a:t>UJ88 –  6:	 9.32e+6 cm</a:t>
            </a:r>
            <a:r>
              <a:rPr lang="en-US" baseline="30000" dirty="0" smtClean="0"/>
              <a:t>-2</a:t>
            </a:r>
            <a:endParaRPr lang="en-US" dirty="0" smtClean="0"/>
          </a:p>
          <a:p>
            <a:r>
              <a:rPr lang="en-US" dirty="0" smtClean="0"/>
              <a:t>UJ87 – 1:	1.69e+6cm</a:t>
            </a:r>
            <a:r>
              <a:rPr lang="en-US" baseline="30000" dirty="0" smtClean="0"/>
              <a:t>-2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BF2AD-ADE9-44A2-AF72-8DB51770DA5F}" type="datetime1">
              <a:rPr lang="en-GB" smtClean="0"/>
              <a:t>18/06/2009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RADWG   D.Kramer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UJ88 Hadron&gt;20MeV compared to BCT intensity per extraction – pos8</a:t>
            </a:r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D230C-00CB-4EF0-BAA4-541B387D31A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1857365"/>
            <a:ext cx="2428860" cy="1754326"/>
          </a:xfrm>
          <a:prstGeom prst="rect">
            <a:avLst/>
          </a:prstGeom>
          <a:noFill/>
        </p:spPr>
        <p:txBody>
          <a:bodyPr wrap="square" lIns="72000" rtlCol="0">
            <a:spAutoFit/>
          </a:bodyPr>
          <a:lstStyle/>
          <a:p>
            <a:r>
              <a:rPr lang="en-US" dirty="0" smtClean="0"/>
              <a:t>Integrated values Hadrons&gt;20MeV:</a:t>
            </a:r>
          </a:p>
          <a:p>
            <a:r>
              <a:rPr lang="en-US" dirty="0" smtClean="0"/>
              <a:t>UJ88 –  8:	 6.96e+9 cm</a:t>
            </a:r>
            <a:r>
              <a:rPr lang="en-US" baseline="30000" dirty="0" smtClean="0"/>
              <a:t>-2</a:t>
            </a:r>
          </a:p>
          <a:p>
            <a:r>
              <a:rPr lang="en-US" dirty="0" smtClean="0"/>
              <a:t>UJ88 –  7:	 2.68e+8 cm</a:t>
            </a:r>
            <a:r>
              <a:rPr lang="en-US" baseline="30000" dirty="0" smtClean="0"/>
              <a:t>-2</a:t>
            </a:r>
            <a:endParaRPr lang="en-US" dirty="0" smtClean="0"/>
          </a:p>
          <a:p>
            <a:r>
              <a:rPr lang="en-US" dirty="0" smtClean="0"/>
              <a:t>UJ88 –  6:	 9.32e+6 cm</a:t>
            </a:r>
            <a:r>
              <a:rPr lang="en-US" baseline="30000" dirty="0" smtClean="0"/>
              <a:t>-2</a:t>
            </a:r>
            <a:endParaRPr lang="en-US" dirty="0" smtClean="0"/>
          </a:p>
          <a:p>
            <a:r>
              <a:rPr lang="en-US" dirty="0" smtClean="0"/>
              <a:t>UJ87 – 1:	1.69e+6cm</a:t>
            </a:r>
            <a:r>
              <a:rPr lang="en-US" baseline="30000" dirty="0" smtClean="0"/>
              <a:t>-2</a:t>
            </a:r>
            <a:endParaRPr lang="en-US" dirty="0"/>
          </a:p>
        </p:txBody>
      </p:sp>
      <p:pic>
        <p:nvPicPr>
          <p:cNvPr id="4" name="Content Placeholder 3" descr="ti8_BCTshot_4xHadrons_normalized.png"/>
          <p:cNvPicPr>
            <a:picLocks noGrp="1" noChangeAspect="1"/>
          </p:cNvPicPr>
          <p:nvPr>
            <p:ph idx="1"/>
          </p:nvPr>
        </p:nvPicPr>
        <p:blipFill>
          <a:blip r:embed="rId2"/>
          <a:srcRect l="2275" t="1587" b="6349"/>
          <a:stretch>
            <a:fillRect/>
          </a:stretch>
        </p:blipFill>
        <p:spPr>
          <a:xfrm>
            <a:off x="2793790" y="1500174"/>
            <a:ext cx="6197250" cy="4286280"/>
          </a:xfrm>
        </p:spPr>
      </p:pic>
      <p:pic>
        <p:nvPicPr>
          <p:cNvPr id="7" name="Picture 6" descr="ti8_totInt_1MeV8_normToit.png"/>
          <p:cNvPicPr>
            <a:picLocks noChangeAspect="1"/>
          </p:cNvPicPr>
          <p:nvPr/>
        </p:nvPicPr>
        <p:blipFill>
          <a:blip r:embed="rId3"/>
          <a:srcRect l="5778" t="2041" r="9258" b="6122"/>
          <a:stretch>
            <a:fillRect/>
          </a:stretch>
        </p:blipFill>
        <p:spPr>
          <a:xfrm>
            <a:off x="0" y="4687834"/>
            <a:ext cx="2857520" cy="217016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3714752"/>
            <a:ext cx="2571768" cy="646331"/>
          </a:xfrm>
          <a:prstGeom prst="rect">
            <a:avLst/>
          </a:prstGeom>
          <a:noFill/>
        </p:spPr>
        <p:txBody>
          <a:bodyPr wrap="square" lIns="72000" rtlCol="0">
            <a:spAutoFit/>
          </a:bodyPr>
          <a:lstStyle/>
          <a:p>
            <a:r>
              <a:rPr lang="en-US" dirty="0" smtClean="0"/>
              <a:t>1MeV eq. n</a:t>
            </a:r>
            <a:r>
              <a:rPr lang="en-US" baseline="30000" dirty="0" smtClean="0"/>
              <a:t>0</a:t>
            </a:r>
            <a:r>
              <a:rPr lang="en-US" dirty="0" smtClean="0"/>
              <a:t>:</a:t>
            </a:r>
          </a:p>
          <a:p>
            <a:r>
              <a:rPr lang="en-US" dirty="0" smtClean="0"/>
              <a:t>UJ88 –  8:	 1.37e+10 cm</a:t>
            </a:r>
            <a:r>
              <a:rPr lang="en-US" baseline="30000" dirty="0" smtClean="0"/>
              <a:t>-2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2DAD3-B017-450D-B271-FAC425492892}" type="datetime1">
              <a:rPr lang="en-GB" smtClean="0"/>
              <a:t>18/06/2009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RADWG   D.Kramer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BCT integrated intensity normalized to dose (Medium Sensitivity) - pos8</a:t>
            </a:r>
            <a:endParaRPr lang="en-US" dirty="0"/>
          </a:p>
        </p:txBody>
      </p:sp>
      <p:pic>
        <p:nvPicPr>
          <p:cNvPr id="4" name="Content Placeholder 3" descr="ti8_totInt_doseHSandMS8_normToMS8.png"/>
          <p:cNvPicPr>
            <a:picLocks noGrp="1" noChangeAspect="1"/>
          </p:cNvPicPr>
          <p:nvPr>
            <p:ph idx="1"/>
          </p:nvPr>
        </p:nvPicPr>
        <p:blipFill>
          <a:blip r:embed="rId2"/>
          <a:srcRect l="2608" t="4104" b="5927"/>
          <a:stretch>
            <a:fillRect/>
          </a:stretch>
        </p:blipFill>
        <p:spPr>
          <a:xfrm>
            <a:off x="2684487" y="1857364"/>
            <a:ext cx="6459513" cy="4071966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D230C-00CB-4EF0-BAA4-541B387D31A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1857364"/>
            <a:ext cx="24288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Integrated values:</a:t>
            </a:r>
          </a:p>
          <a:p>
            <a:r>
              <a:rPr lang="en-US" dirty="0" smtClean="0"/>
              <a:t>UJ88 –  8:	   2.27 Gy</a:t>
            </a:r>
            <a:endParaRPr lang="en-US" baseline="30000" dirty="0" smtClean="0"/>
          </a:p>
          <a:p>
            <a:r>
              <a:rPr lang="en-US" dirty="0" smtClean="0"/>
              <a:t>UJ88 –  7:	   107 </a:t>
            </a:r>
            <a:r>
              <a:rPr lang="en-US" dirty="0" err="1" smtClean="0"/>
              <a:t>mGy</a:t>
            </a:r>
            <a:endParaRPr lang="en-US" dirty="0" smtClean="0"/>
          </a:p>
          <a:p>
            <a:r>
              <a:rPr lang="en-US" dirty="0" smtClean="0"/>
              <a:t>UJ88 –  6:	   1.2 </a:t>
            </a:r>
            <a:r>
              <a:rPr lang="en-US" dirty="0" err="1" smtClean="0"/>
              <a:t>mGy</a:t>
            </a:r>
            <a:endParaRPr lang="en-US" dirty="0" smtClean="0"/>
          </a:p>
          <a:p>
            <a:r>
              <a:rPr lang="en-US" dirty="0" smtClean="0"/>
              <a:t>UJ87 – 1:	   0.3 </a:t>
            </a:r>
            <a:r>
              <a:rPr lang="en-US" dirty="0" err="1" smtClean="0"/>
              <a:t>mGy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r="10028"/>
          <a:stretch>
            <a:fillRect/>
          </a:stretch>
        </p:blipFill>
        <p:spPr bwMode="auto">
          <a:xfrm>
            <a:off x="1" y="4572008"/>
            <a:ext cx="2743186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507C1-D966-4097-8473-578570D39DA9}" type="datetime1">
              <a:rPr lang="en-GB" smtClean="0"/>
              <a:t>18/06/2009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RADWG   D.Kramer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BCT integrated intensity normalized to dose (Medium Sensitivity) - pos7</a:t>
            </a:r>
            <a:endParaRPr lang="en-US" dirty="0"/>
          </a:p>
        </p:txBody>
      </p:sp>
      <p:pic>
        <p:nvPicPr>
          <p:cNvPr id="4" name="Content Placeholder 3" descr="ti8_totInt_doseHSandMS8_normToMS8.png"/>
          <p:cNvPicPr>
            <a:picLocks noGrp="1" noChangeAspect="1"/>
          </p:cNvPicPr>
          <p:nvPr>
            <p:ph idx="1"/>
          </p:nvPr>
        </p:nvPicPr>
        <p:blipFill>
          <a:blip r:embed="rId2"/>
          <a:srcRect l="3784" t="3281" b="5044"/>
          <a:stretch>
            <a:fillRect/>
          </a:stretch>
        </p:blipFill>
        <p:spPr>
          <a:xfrm>
            <a:off x="2643174" y="1829445"/>
            <a:ext cx="6500826" cy="4028447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D230C-00CB-4EF0-BAA4-541B387D31A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1857364"/>
            <a:ext cx="24288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Integrated values:</a:t>
            </a:r>
          </a:p>
          <a:p>
            <a:r>
              <a:rPr lang="en-US" dirty="0" smtClean="0"/>
              <a:t>UJ88 –  8:	   2.27 Gy</a:t>
            </a:r>
            <a:endParaRPr lang="en-US" baseline="30000" dirty="0" smtClean="0"/>
          </a:p>
          <a:p>
            <a:r>
              <a:rPr lang="en-US" dirty="0" smtClean="0"/>
              <a:t>UJ88 –  7:	   107 </a:t>
            </a:r>
            <a:r>
              <a:rPr lang="en-US" dirty="0" err="1" smtClean="0"/>
              <a:t>mGy</a:t>
            </a:r>
            <a:endParaRPr lang="en-US" dirty="0" smtClean="0"/>
          </a:p>
          <a:p>
            <a:r>
              <a:rPr lang="en-US" dirty="0" smtClean="0"/>
              <a:t>UJ88 –  6:	   1.2 </a:t>
            </a:r>
            <a:r>
              <a:rPr lang="en-US" dirty="0" err="1" smtClean="0"/>
              <a:t>mGy</a:t>
            </a:r>
            <a:endParaRPr lang="en-US" dirty="0" smtClean="0"/>
          </a:p>
          <a:p>
            <a:r>
              <a:rPr lang="en-US" dirty="0" smtClean="0"/>
              <a:t>UJ87 – 1:	   0.3 </a:t>
            </a:r>
            <a:r>
              <a:rPr lang="en-US" dirty="0" err="1" smtClean="0"/>
              <a:t>mGy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357562"/>
            <a:ext cx="2625329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3CB45-F945-4D6C-BDE1-10697A3FDB0A}" type="datetime1">
              <a:rPr lang="en-GB" smtClean="0"/>
              <a:t>18/06/2009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RADWG   D.Kramer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4102</TotalTime>
  <Words>320</Words>
  <Application>Microsoft Office PowerPoint</Application>
  <PresentationFormat>On-screen Show (4:3)</PresentationFormat>
  <Paragraphs>117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TI8 injection on TED test</vt:lpstr>
      <vt:lpstr>TI8 RadMon positioning</vt:lpstr>
      <vt:lpstr>TI8 RadMon positioning</vt:lpstr>
      <vt:lpstr>Beam intensity per extraction and integrated intensity</vt:lpstr>
      <vt:lpstr>UJ88 and UJ87 Hadron&gt;20MeV compared to BCT intensity per extraction</vt:lpstr>
      <vt:lpstr>UJ88 and UJ87 Hadron&gt;20MeV compared to BCT intensity per extraction ZOOM</vt:lpstr>
      <vt:lpstr>UJ88 Hadron&gt;20MeV compared to BCT intensity per extraction – pos8</vt:lpstr>
      <vt:lpstr>BCT integrated intensity normalized to dose (Medium Sensitivity) - pos8</vt:lpstr>
      <vt:lpstr>BCT integrated intensity normalized to dose (Medium Sensitivity) - pos7</vt:lpstr>
      <vt:lpstr>BCT integrated intensity normalized to dose (Medium Sensitivity) – pos6</vt:lpstr>
      <vt:lpstr>BCT integrated intensity normalized to dose (Medium Sensitivity) – UJ87</vt:lpstr>
      <vt:lpstr>TI2 layout downstream the TED next injection test scheduled for 11-12 July 2009</vt:lpstr>
      <vt:lpstr>BLM layout in TI8 around TED</vt:lpstr>
      <vt:lpstr>BLM data – loss rates in TI8 including the collimator 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dkramer</dc:creator>
  <cp:lastModifiedBy>dkramer</cp:lastModifiedBy>
  <cp:revision>18</cp:revision>
  <dcterms:created xsi:type="dcterms:W3CDTF">2009-06-09T12:21:00Z</dcterms:created>
  <dcterms:modified xsi:type="dcterms:W3CDTF">2009-06-19T15:23:15Z</dcterms:modified>
</cp:coreProperties>
</file>