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60" r:id="rId3"/>
    <p:sldId id="257" r:id="rId4"/>
    <p:sldId id="263" r:id="rId5"/>
    <p:sldId id="258" r:id="rId6"/>
    <p:sldId id="259" r:id="rId7"/>
    <p:sldId id="264" r:id="rId8"/>
    <p:sldId id="261" r:id="rId9"/>
    <p:sldId id="262" r:id="rId10"/>
  </p:sldIdLst>
  <p:sldSz cx="9144000" cy="6858000" type="screen4x3"/>
  <p:notesSz cx="6797675" cy="992822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130" d="100"/>
          <a:sy n="130" d="100"/>
        </p:scale>
        <p:origin x="144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20CB89-A137-4ADB-B2A5-6C51FB5E0320}" type="datetimeFigureOut">
              <a:rPr lang="fr-FR" smtClean="0"/>
              <a:t>03/03/2017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E99355-6264-4573-8814-068EFF5C5DF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68957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64050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E99355-6264-4573-8814-068EFF5C5DF8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27570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E99355-6264-4573-8814-068EFF5C5DF8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5473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E99355-6264-4573-8814-068EFF5C5DF8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66666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E99355-6264-4573-8814-068EFF5C5DF8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56430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E99355-6264-4573-8814-068EFF5C5DF8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74645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E99355-6264-4573-8814-068EFF5C5DF8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29292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E99355-6264-4573-8814-068EFF5C5DF8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08113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E99355-6264-4573-8814-068EFF5C5DF8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98819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E99355-6264-4573-8814-068EFF5C5DF8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6454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03/03/2017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141st SPS and LHC Machine Protection Panel Meeting                 P.Odier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53F19-0434-4745-A978-FAEDAE08338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2566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03/03/2017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141st SPS and LHC Machine Protection Panel Meeting                 P.Odier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53F19-0434-4745-A978-FAEDAE08338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459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03/03/2017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141st SPS and LHC Machine Protection Panel Meeting                 P.Odier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53F19-0434-4745-A978-FAEDAE08338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8828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03/03/2017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141st SPS and LHC Machine Protection Panel Meeting                 P.Odier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53F19-0434-4745-A978-FAEDAE08338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1451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03/03/2017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141st SPS and LHC Machine Protection Panel Meeting                 P.Odier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53F19-0434-4745-A978-FAEDAE08338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3999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03/03/2017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141st SPS and LHC Machine Protection Panel Meeting                 P.Odier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53F19-0434-4745-A978-FAEDAE08338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58325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03/03/2017</a:t>
            </a:r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141st SPS and LHC Machine Protection Panel Meeting                 P.Odier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53F19-0434-4745-A978-FAEDAE08338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7201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03/03/2017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141st SPS and LHC Machine Protection Panel Meeting                 P.Odier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53F19-0434-4745-A978-FAEDAE08338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6692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03/03/2017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141st SPS and LHC Machine Protection Panel Meeting                 P.Odier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53F19-0434-4745-A978-FAEDAE08338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716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03/03/2017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141st SPS and LHC Machine Protection Panel Meeting                 P.Odier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53F19-0434-4745-A978-FAEDAE08338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258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03/03/2017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141st SPS and LHC Machine Protection Panel Meeting                 P.Odier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53F19-0434-4745-A978-FAEDAE08338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6022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03/03/2017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141st SPS and LHC Machine Protection Panel Meeting                 P.Odier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53F19-0434-4745-A978-FAEDAE08338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9877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8650" y="1976283"/>
            <a:ext cx="7772400" cy="715144"/>
          </a:xfrm>
        </p:spPr>
        <p:txBody>
          <a:bodyPr>
            <a:normAutofit/>
          </a:bodyPr>
          <a:lstStyle/>
          <a:p>
            <a:r>
              <a:rPr lang="en-GB" sz="4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SPS and LHC BCTDCs link to the SMP</a:t>
            </a:r>
            <a:endParaRPr lang="fr-FR" sz="40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3122" y="4707143"/>
            <a:ext cx="8445910" cy="504568"/>
          </a:xfrm>
        </p:spPr>
        <p:txBody>
          <a:bodyPr>
            <a:normAutofit fontScale="92500"/>
          </a:bodyPr>
          <a:lstStyle/>
          <a:p>
            <a:r>
              <a:rPr lang="fr-FR" sz="1800" dirty="0">
                <a:solidFill>
                  <a:schemeClr val="accent1">
                    <a:lumMod val="50000"/>
                  </a:schemeClr>
                </a:solidFill>
              </a:rPr>
              <a:t>Stephane Bart Pedersen, Stephane Gabourin, Lars Jensen, </a:t>
            </a:r>
            <a:r>
              <a:rPr lang="fr-FR" sz="1800" u="sng" dirty="0">
                <a:solidFill>
                  <a:schemeClr val="accent1">
                    <a:lumMod val="50000"/>
                  </a:schemeClr>
                </a:solidFill>
              </a:rPr>
              <a:t>Patrick Odier</a:t>
            </a:r>
            <a:r>
              <a:rPr lang="fr-FR" sz="1800" dirty="0">
                <a:solidFill>
                  <a:schemeClr val="accent1">
                    <a:lumMod val="50000"/>
                  </a:schemeClr>
                </a:solidFill>
              </a:rPr>
              <a:t>, Ivan Romera Ramirez </a:t>
            </a:r>
          </a:p>
          <a:p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03/03/2017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763486" y="6356351"/>
            <a:ext cx="5943600" cy="365125"/>
          </a:xfrm>
        </p:spPr>
        <p:txBody>
          <a:bodyPr/>
          <a:lstStyle/>
          <a:p>
            <a:r>
              <a:rPr lang="en-GB" dirty="0" smtClean="0"/>
              <a:t>141st SPS and LHC Machine Protection Panel Meeting                 </a:t>
            </a:r>
            <a:r>
              <a:rPr lang="en-GB" dirty="0" err="1" smtClean="0"/>
              <a:t>P.Odier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53F19-0434-4745-A978-FAEDAE08338C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4147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5516" y="1080438"/>
            <a:ext cx="7141029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 smtClean="0">
                <a:solidFill>
                  <a:schemeClr val="accent1">
                    <a:lumMod val="50000"/>
                  </a:schemeClr>
                </a:solidFill>
              </a:rPr>
              <a:t>SPS </a:t>
            </a:r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</a:rPr>
              <a:t>BCTDCs and links to SMP</a:t>
            </a:r>
            <a:endParaRPr lang="en-GB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</a:rPr>
              <a:t>2016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</a:rPr>
              <a:t>Layout</a:t>
            </a:r>
            <a:endParaRPr lang="en-GB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</a:rPr>
              <a:t>2017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</a:rPr>
              <a:t>Status and layout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GB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 smtClean="0">
                <a:solidFill>
                  <a:schemeClr val="accent1">
                    <a:lumMod val="50000"/>
                  </a:schemeClr>
                </a:solidFill>
              </a:rPr>
              <a:t>LHC </a:t>
            </a: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BCTDCs and links to SMP</a:t>
            </a:r>
            <a:endParaRPr lang="en-GB" sz="20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</a:rPr>
              <a:t>2016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</a:rPr>
              <a:t>Layout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</a:rPr>
              <a:t>2017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</a:rPr>
              <a:t>Status and layout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accent1">
                    <a:lumMod val="50000"/>
                  </a:schemeClr>
                </a:solidFill>
              </a:rPr>
              <a:t>Commissioning</a:t>
            </a:r>
          </a:p>
          <a:p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03/03/2017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850923" y="6356351"/>
            <a:ext cx="5670754" cy="365125"/>
          </a:xfrm>
        </p:spPr>
        <p:txBody>
          <a:bodyPr/>
          <a:lstStyle/>
          <a:p>
            <a:r>
              <a:rPr lang="en-GB" dirty="0" smtClean="0"/>
              <a:t>141st SPS and LHC Machine Protection Panel Meeting                 </a:t>
            </a:r>
            <a:r>
              <a:rPr lang="en-GB" dirty="0" err="1" smtClean="0"/>
              <a:t>P.Odier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53F19-0434-4745-A978-FAEDAE08338C}" type="slidenum">
              <a:rPr lang="fr-FR" smtClean="0"/>
              <a:t>2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995516" y="280219"/>
            <a:ext cx="718246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chemeClr val="accent1">
                    <a:lumMod val="50000"/>
                  </a:schemeClr>
                </a:solidFill>
              </a:rPr>
              <a:t>Outline</a:t>
            </a:r>
          </a:p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51313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03/03/2017</a:t>
            </a:r>
            <a:endParaRPr lang="fr-FR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1828799" y="6356351"/>
            <a:ext cx="5309419" cy="365125"/>
          </a:xfrm>
        </p:spPr>
        <p:txBody>
          <a:bodyPr/>
          <a:lstStyle/>
          <a:p>
            <a:r>
              <a:rPr lang="en-GB" dirty="0" smtClean="0"/>
              <a:t>141st SPS and LHC Machine Protection Panel Meeting                 </a:t>
            </a:r>
            <a:r>
              <a:rPr lang="en-GB" dirty="0" err="1" smtClean="0"/>
              <a:t>P.Odier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53F19-0434-4745-A978-FAEDAE08338C}" type="slidenum">
              <a:rPr lang="fr-FR" smtClean="0"/>
              <a:t>3</a:t>
            </a:fld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215900" y="279400"/>
            <a:ext cx="8547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chemeClr val="accent1">
                    <a:lumMod val="50000"/>
                  </a:schemeClr>
                </a:solidFill>
              </a:rPr>
              <a:t>Layout of the SPS BCTDCs link to the SMP in 2016</a:t>
            </a:r>
            <a:endParaRPr lang="fr-FR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48450" y="5657850"/>
            <a:ext cx="876300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 err="1" smtClean="0"/>
              <a:t>S.Gabourin</a:t>
            </a:r>
            <a:endParaRPr lang="fr-FR" sz="1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210" y="1436913"/>
            <a:ext cx="8008368" cy="395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179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03/03/2017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806677" y="6356351"/>
            <a:ext cx="5538020" cy="365125"/>
          </a:xfrm>
        </p:spPr>
        <p:txBody>
          <a:bodyPr/>
          <a:lstStyle/>
          <a:p>
            <a:r>
              <a:rPr lang="en-GB" dirty="0" smtClean="0"/>
              <a:t>141st SPS and LHC Machine Protection Panel Meeting                 </a:t>
            </a:r>
            <a:r>
              <a:rPr lang="en-GB" dirty="0" err="1" smtClean="0"/>
              <a:t>P.Odier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53F19-0434-4745-A978-FAEDAE08338C}" type="slidenum">
              <a:rPr lang="fr-FR" smtClean="0"/>
              <a:t>4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176980" y="5605147"/>
            <a:ext cx="6673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Improved </a:t>
            </a:r>
            <a:r>
              <a:rPr lang="en-GB" dirty="0" smtClean="0">
                <a:solidFill>
                  <a:srgbClr val="00B050"/>
                </a:solidFill>
              </a:rPr>
              <a:t>level of redundancy for high intensity:   </a:t>
            </a:r>
            <a:r>
              <a:rPr lang="en-GB" dirty="0" smtClean="0">
                <a:solidFill>
                  <a:srgbClr val="00B050"/>
                </a:solidFill>
              </a:rPr>
              <a:t>2 separate systems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6194" y="176981"/>
            <a:ext cx="81558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chemeClr val="accent1">
                    <a:lumMod val="50000"/>
                  </a:schemeClr>
                </a:solidFill>
              </a:rPr>
              <a:t>Status of the SPS BCTDCs </a:t>
            </a:r>
            <a:r>
              <a:rPr lang="en-GB" sz="2800" dirty="0" smtClean="0">
                <a:solidFill>
                  <a:schemeClr val="accent1">
                    <a:lumMod val="50000"/>
                  </a:schemeClr>
                </a:solidFill>
              </a:rPr>
              <a:t>link </a:t>
            </a:r>
            <a:r>
              <a:rPr lang="en-GB" sz="2800" dirty="0">
                <a:solidFill>
                  <a:schemeClr val="accent1">
                    <a:lumMod val="50000"/>
                  </a:schemeClr>
                </a:solidFill>
              </a:rPr>
              <a:t>to the SMP in 2017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28650" y="897162"/>
            <a:ext cx="8043402" cy="120032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BA3</a:t>
            </a: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1 industrial BCTDC </a:t>
            </a:r>
            <a:endParaRPr lang="en-GB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High beam intensity 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measurement (protons); </a:t>
            </a:r>
            <a:r>
              <a:rPr lang="en-GB" sz="1600" dirty="0">
                <a:solidFill>
                  <a:schemeClr val="accent1">
                    <a:lumMod val="50000"/>
                  </a:schemeClr>
                </a:solidFill>
              </a:rPr>
              <a:t>14 bit; 100 S/s; </a:t>
            </a:r>
            <a:r>
              <a:rPr lang="en-GB" sz="1600" dirty="0" err="1">
                <a:solidFill>
                  <a:schemeClr val="accent1">
                    <a:lumMod val="50000"/>
                  </a:schemeClr>
                </a:solidFill>
              </a:rPr>
              <a:t>rms</a:t>
            </a:r>
            <a:r>
              <a:rPr lang="en-GB" sz="1600" dirty="0">
                <a:solidFill>
                  <a:schemeClr val="accent1">
                    <a:lumMod val="50000"/>
                  </a:schemeClr>
                </a:solidFill>
              </a:rPr>
              <a:t> noise ~6 E9 charges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1 copper </a:t>
            </a:r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link to </a:t>
            </a:r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SMP</a:t>
            </a:r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620354" y="2321555"/>
            <a:ext cx="8051698" cy="12003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BA4</a:t>
            </a: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1 industrial BCTDC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Low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beam intensity 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measurement (ions, pilots); </a:t>
            </a:r>
            <a:r>
              <a:rPr lang="en-GB" sz="1400" dirty="0">
                <a:solidFill>
                  <a:schemeClr val="accent1">
                    <a:lumMod val="50000"/>
                  </a:schemeClr>
                </a:solidFill>
              </a:rPr>
              <a:t>14 bit; 100 S/s; </a:t>
            </a:r>
            <a:r>
              <a:rPr lang="en-GB" sz="1400" dirty="0" err="1">
                <a:solidFill>
                  <a:schemeClr val="accent1">
                    <a:lumMod val="50000"/>
                  </a:schemeClr>
                </a:solidFill>
              </a:rPr>
              <a:t>rms</a:t>
            </a:r>
            <a:r>
              <a:rPr lang="en-GB" sz="1400" dirty="0">
                <a:solidFill>
                  <a:schemeClr val="accent1">
                    <a:lumMod val="50000"/>
                  </a:schemeClr>
                </a:solidFill>
              </a:rPr>
              <a:t> noise ~6 E7 charges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2 optical </a:t>
            </a:r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links to SMP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(2 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CTDAB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modules to 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replace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1 CTDCR and 1 CTDLT) </a:t>
            </a:r>
            <a:r>
              <a:rPr lang="en-GB" dirty="0" smtClean="0">
                <a:solidFill>
                  <a:srgbClr val="FF0000"/>
                </a:solidFill>
              </a:rPr>
              <a:t>NEW</a:t>
            </a: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8217" y="3745948"/>
            <a:ext cx="8051699" cy="14773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BA5</a:t>
            </a: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2 CERN made BCTDCs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High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beam intensity 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measurement (protons); </a:t>
            </a:r>
            <a:r>
              <a:rPr lang="en-GB" sz="1400" dirty="0">
                <a:solidFill>
                  <a:schemeClr val="accent1">
                    <a:lumMod val="50000"/>
                  </a:schemeClr>
                </a:solidFill>
              </a:rPr>
              <a:t>16 bit; 100 S/s; </a:t>
            </a:r>
            <a:r>
              <a:rPr lang="en-GB" sz="1400" dirty="0" err="1">
                <a:solidFill>
                  <a:schemeClr val="accent1">
                    <a:lumMod val="50000"/>
                  </a:schemeClr>
                </a:solidFill>
              </a:rPr>
              <a:t>rms</a:t>
            </a:r>
            <a:r>
              <a:rPr lang="en-GB" sz="1400" dirty="0">
                <a:solidFill>
                  <a:schemeClr val="accent1">
                    <a:lumMod val="50000"/>
                  </a:schemeClr>
                </a:solidFill>
              </a:rPr>
              <a:t> noise </a:t>
            </a:r>
            <a:r>
              <a:rPr lang="en-GB" sz="1400" dirty="0" smtClean="0">
                <a:solidFill>
                  <a:schemeClr val="accent1">
                    <a:lumMod val="50000"/>
                  </a:schemeClr>
                </a:solidFill>
              </a:rPr>
              <a:t>~1.5 E9 charges                                </a:t>
            </a:r>
            <a:endParaRPr lang="en-GB" sz="14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1 optical </a:t>
            </a:r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links to SMP  </a:t>
            </a:r>
            <a:r>
              <a:rPr lang="en-GB" dirty="0" smtClean="0">
                <a:solidFill>
                  <a:srgbClr val="FF0000"/>
                </a:solidFill>
              </a:rPr>
              <a:t>NEW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62134" y="5234965"/>
            <a:ext cx="221226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B050"/>
                </a:solidFill>
              </a:rPr>
              <a:t>monitors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B050"/>
                </a:solidFill>
              </a:rPr>
              <a:t>electronics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B050"/>
                </a:solidFill>
              </a:rPr>
              <a:t>acquisition crates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B050"/>
                </a:solidFill>
              </a:rPr>
              <a:t>FESA class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62134" y="4644866"/>
            <a:ext cx="1849080" cy="553998"/>
          </a:xfrm>
          <a:prstGeom prst="rect">
            <a:avLst/>
          </a:prstGeom>
          <a:noFill/>
          <a:ln w="3175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900" dirty="0">
                <a:solidFill>
                  <a:schemeClr val="accent1">
                    <a:lumMod val="50000"/>
                  </a:schemeClr>
                </a:solidFill>
              </a:rPr>
              <a:t>HW modification to be tested in machine </a:t>
            </a:r>
            <a:r>
              <a:rPr lang="en-GB" sz="900" dirty="0" smtClean="0">
                <a:solidFill>
                  <a:schemeClr val="accent1">
                    <a:lumMod val="50000"/>
                  </a:schemeClr>
                </a:solidFill>
              </a:rPr>
              <a:t>conditions for a potential </a:t>
            </a:r>
            <a:r>
              <a:rPr lang="en-GB" sz="900" dirty="0">
                <a:solidFill>
                  <a:schemeClr val="accent1">
                    <a:lumMod val="50000"/>
                  </a:schemeClr>
                </a:solidFill>
              </a:rPr>
              <a:t>reduction by a factor of </a:t>
            </a:r>
            <a:r>
              <a:rPr lang="en-GB" sz="900" dirty="0" smtClean="0">
                <a:solidFill>
                  <a:schemeClr val="accent1">
                    <a:lumMod val="50000"/>
                  </a:schemeClr>
                </a:solidFill>
              </a:rPr>
              <a:t>~ 4</a:t>
            </a:r>
            <a:endParaRPr lang="fr-FR" sz="9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283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03/03/2017</a:t>
            </a:r>
            <a:endParaRPr lang="fr-FR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1725561" y="6356351"/>
            <a:ext cx="6009968" cy="365125"/>
          </a:xfrm>
        </p:spPr>
        <p:txBody>
          <a:bodyPr/>
          <a:lstStyle/>
          <a:p>
            <a:r>
              <a:rPr lang="en-GB" dirty="0" smtClean="0"/>
              <a:t>141st SPS and LHC Machine Protection Panel Meeting                 </a:t>
            </a:r>
            <a:r>
              <a:rPr lang="en-GB" dirty="0" err="1" smtClean="0"/>
              <a:t>P.Odier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53F19-0434-4745-A978-FAEDAE08338C}" type="slidenum">
              <a:rPr lang="fr-FR" smtClean="0"/>
              <a:t>5</a:t>
            </a:fld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415823" y="233070"/>
            <a:ext cx="835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chemeClr val="accent1">
                    <a:lumMod val="50000"/>
                  </a:schemeClr>
                </a:solidFill>
              </a:rPr>
              <a:t>Layout of the SPS BCTDCs and link to the SMP in 2017</a:t>
            </a:r>
            <a:endParaRPr lang="fr-FR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48450" y="5657850"/>
            <a:ext cx="876300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 err="1" smtClean="0"/>
              <a:t>S.Gabourin</a:t>
            </a:r>
            <a:endParaRPr lang="fr-FR" sz="1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2464" y="1120120"/>
            <a:ext cx="7717186" cy="5031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196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03/03/2017</a:t>
            </a:r>
            <a:endParaRPr lang="fr-FR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1673942" y="6356351"/>
            <a:ext cx="5641258" cy="365125"/>
          </a:xfrm>
        </p:spPr>
        <p:txBody>
          <a:bodyPr/>
          <a:lstStyle/>
          <a:p>
            <a:r>
              <a:rPr lang="en-GB" dirty="0" smtClean="0"/>
              <a:t>141st SPS and LHC Machine Protection Panel Meeting                 </a:t>
            </a:r>
            <a:r>
              <a:rPr lang="en-GB" dirty="0" err="1" smtClean="0"/>
              <a:t>P.Odier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53F19-0434-4745-A978-FAEDAE08338C}" type="slidenum">
              <a:rPr lang="fr-FR" smtClean="0"/>
              <a:t>6</a:t>
            </a:fld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215900" y="247135"/>
            <a:ext cx="86614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chemeClr val="accent1">
                    <a:lumMod val="50000"/>
                  </a:schemeClr>
                </a:solidFill>
              </a:rPr>
              <a:t>Layout of the LHC BCTDC link to the SMP in 2016</a:t>
            </a:r>
            <a:endParaRPr lang="fr-FR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0" y="1219199"/>
            <a:ext cx="7819610" cy="4708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19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03/03/2017</a:t>
            </a:r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755058" y="6356351"/>
            <a:ext cx="5788742" cy="365125"/>
          </a:xfrm>
        </p:spPr>
        <p:txBody>
          <a:bodyPr/>
          <a:lstStyle/>
          <a:p>
            <a:r>
              <a:rPr lang="en-GB" dirty="0" smtClean="0"/>
              <a:t>141st SPS and LHC Machine Protection Panel Meeting                 </a:t>
            </a:r>
            <a:r>
              <a:rPr lang="en-GB" dirty="0" err="1" smtClean="0"/>
              <a:t>P.Odier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53F19-0434-4745-A978-FAEDAE08338C}" type="slidenum">
              <a:rPr lang="fr-FR" smtClean="0"/>
              <a:t>7</a:t>
            </a:fld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435077" y="756427"/>
            <a:ext cx="8336526" cy="24622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System A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Beam 1 &amp; 2</a:t>
            </a:r>
          </a:p>
          <a:p>
            <a:endParaRPr lang="en-GB" sz="1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2 CERN made BCTDCs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16 bit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 ADC located in surface; 4 ranges + </a:t>
            </a:r>
            <a:r>
              <a:rPr lang="en-GB" u="sng" dirty="0" smtClean="0">
                <a:solidFill>
                  <a:schemeClr val="accent1">
                    <a:lumMod val="50000"/>
                  </a:schemeClr>
                </a:solidFill>
              </a:rPr>
              <a:t>aux signals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; 1 S/s; </a:t>
            </a:r>
            <a:r>
              <a:rPr lang="en-GB" dirty="0" err="1" smtClean="0">
                <a:solidFill>
                  <a:schemeClr val="accent1">
                    <a:lumMod val="50000"/>
                  </a:schemeClr>
                </a:solidFill>
              </a:rPr>
              <a:t>rms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 noise ~ 8 E8 charges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MTT modules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remain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in 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place (links to SMP in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2016 still available) </a:t>
            </a:r>
            <a:endParaRPr lang="en-GB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1"/>
            <a:endParaRPr lang="en-GB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24 bit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ADC located next to the monitors; 1S/s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;  </a:t>
            </a:r>
            <a:r>
              <a:rPr lang="en-GB" dirty="0" err="1">
                <a:solidFill>
                  <a:schemeClr val="accent1">
                    <a:lumMod val="50000"/>
                  </a:schemeClr>
                </a:solidFill>
              </a:rPr>
              <a:t>rms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 noise ~ 8 E8 charges </a:t>
            </a:r>
            <a:endParaRPr lang="en-GB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2 </a:t>
            </a:r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optical links to SMP. </a:t>
            </a:r>
            <a:r>
              <a:rPr lang="en-GB" dirty="0" smtClean="0">
                <a:solidFill>
                  <a:srgbClr val="FF0000"/>
                </a:solidFill>
              </a:rPr>
              <a:t>NEW.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 Successfully tested in 2016 TS3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no experience with ageing due to radiations                                    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7255" y="158389"/>
            <a:ext cx="82443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chemeClr val="accent1">
                    <a:lumMod val="50000"/>
                  </a:schemeClr>
                </a:solidFill>
              </a:rPr>
              <a:t>Status of the LHC BCTDC and link to the SMP in </a:t>
            </a:r>
            <a:r>
              <a:rPr lang="en-GB" sz="2800" dirty="0" smtClean="0">
                <a:solidFill>
                  <a:schemeClr val="accent1">
                    <a:lumMod val="50000"/>
                  </a:schemeClr>
                </a:solidFill>
              </a:rPr>
              <a:t>2017</a:t>
            </a:r>
            <a:endParaRPr lang="en-GB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5077" y="3345083"/>
            <a:ext cx="8336526" cy="190821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System B 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Beam 1 &amp; 2</a:t>
            </a:r>
          </a:p>
          <a:p>
            <a:endParaRPr lang="en-GB" sz="1000" b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2 CERN made BCTDCs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16 </a:t>
            </a:r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bit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ADC located in surface; 4 ranges 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+ </a:t>
            </a:r>
            <a:r>
              <a:rPr lang="en-GB" u="sng" dirty="0">
                <a:solidFill>
                  <a:schemeClr val="accent1">
                    <a:lumMod val="50000"/>
                  </a:schemeClr>
                </a:solidFill>
              </a:rPr>
              <a:t>aux signals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; 1 S/s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; </a:t>
            </a:r>
            <a:r>
              <a:rPr lang="en-GB" dirty="0" err="1" smtClean="0">
                <a:solidFill>
                  <a:schemeClr val="accent1">
                    <a:lumMod val="50000"/>
                  </a:schemeClr>
                </a:solidFill>
              </a:rPr>
              <a:t>rms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noise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2 </a:t>
            </a:r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optical links to SMP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; 10 S/s; SW filter on B2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24 </a:t>
            </a:r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bit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ADC located 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next to the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monitors; 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1S/s;  </a:t>
            </a:r>
            <a:r>
              <a:rPr lang="en-GB" dirty="0" err="1">
                <a:solidFill>
                  <a:schemeClr val="accent1">
                    <a:lumMod val="50000"/>
                  </a:schemeClr>
                </a:solidFill>
              </a:rPr>
              <a:t>rms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noise</a:t>
            </a:r>
            <a:endParaRPr lang="fr-FR" dirty="0"/>
          </a:p>
        </p:txBody>
      </p:sp>
      <p:sp>
        <p:nvSpPr>
          <p:cNvPr id="11" name="TextBox 10"/>
          <p:cNvSpPr txBox="1"/>
          <p:nvPr/>
        </p:nvSpPr>
        <p:spPr>
          <a:xfrm>
            <a:off x="1755058" y="5652421"/>
            <a:ext cx="51609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B050"/>
                </a:solidFill>
              </a:rPr>
              <a:t>Again </a:t>
            </a:r>
            <a:r>
              <a:rPr lang="en-GB" dirty="0" smtClean="0">
                <a:solidFill>
                  <a:srgbClr val="00B050"/>
                </a:solidFill>
              </a:rPr>
              <a:t>good level </a:t>
            </a:r>
            <a:r>
              <a:rPr lang="en-GB" dirty="0">
                <a:solidFill>
                  <a:srgbClr val="00B050"/>
                </a:solidFill>
              </a:rPr>
              <a:t>of redundancy: </a:t>
            </a:r>
            <a:r>
              <a:rPr lang="en-GB" dirty="0" smtClean="0">
                <a:solidFill>
                  <a:srgbClr val="00B050"/>
                </a:solidFill>
              </a:rPr>
              <a:t>  </a:t>
            </a:r>
            <a:r>
              <a:rPr lang="en-GB" dirty="0" smtClean="0">
                <a:solidFill>
                  <a:srgbClr val="00B050"/>
                </a:solidFill>
              </a:rPr>
              <a:t>2 separate systems</a:t>
            </a:r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>
            <a:off x="7111639" y="3980169"/>
            <a:ext cx="17447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accent1">
                    <a:lumMod val="50000"/>
                  </a:schemeClr>
                </a:solidFill>
              </a:rPr>
              <a:t>~8.0 E8 charges (B1)</a:t>
            </a:r>
          </a:p>
          <a:p>
            <a:r>
              <a:rPr lang="en-GB" sz="1400" dirty="0" smtClean="0">
                <a:solidFill>
                  <a:schemeClr val="accent1">
                    <a:lumMod val="50000"/>
                  </a:schemeClr>
                </a:solidFill>
              </a:rPr>
              <a:t>~1.6 E9 charges (B2)</a:t>
            </a:r>
            <a:endParaRPr lang="fr-FR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99414" y="5264918"/>
            <a:ext cx="2233971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B050"/>
                </a:solidFill>
              </a:rPr>
              <a:t>monitors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B050"/>
                </a:solidFill>
              </a:rPr>
              <a:t>electronics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B050"/>
                </a:solidFill>
              </a:rPr>
              <a:t>acquisition crates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B050"/>
                </a:solidFill>
              </a:rPr>
              <a:t>FESA class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29276" y="4747081"/>
            <a:ext cx="1698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accent1">
                    <a:lumMod val="50000"/>
                  </a:schemeClr>
                </a:solidFill>
              </a:rPr>
              <a:t>~8.0 E8 charges (B1)</a:t>
            </a:r>
          </a:p>
          <a:p>
            <a:r>
              <a:rPr lang="en-GB" sz="1400" dirty="0" smtClean="0">
                <a:solidFill>
                  <a:schemeClr val="accent1">
                    <a:lumMod val="50000"/>
                  </a:schemeClr>
                </a:solidFill>
              </a:rPr>
              <a:t>~1.6 E9 charges (B2)</a:t>
            </a:r>
            <a:endParaRPr lang="fr-FR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7888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03/03/2017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46787" y="6356351"/>
            <a:ext cx="5287297" cy="365125"/>
          </a:xfrm>
        </p:spPr>
        <p:txBody>
          <a:bodyPr/>
          <a:lstStyle/>
          <a:p>
            <a:r>
              <a:rPr lang="en-GB" dirty="0" smtClean="0"/>
              <a:t>141st SPS and LHC Machine Protection Panel Meeting                 </a:t>
            </a:r>
            <a:r>
              <a:rPr lang="en-GB" dirty="0" err="1" smtClean="0"/>
              <a:t>P.Odier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53F19-0434-4745-A978-FAEDAE08338C}" type="slidenum">
              <a:rPr lang="fr-FR" smtClean="0"/>
              <a:t>8</a:t>
            </a:fld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279400" y="279401"/>
            <a:ext cx="8540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chemeClr val="accent1">
                    <a:lumMod val="50000"/>
                  </a:schemeClr>
                </a:solidFill>
              </a:rPr>
              <a:t>Layout of the LHC BCTDC link to the SMP in 2017</a:t>
            </a:r>
            <a:endParaRPr lang="fr-FR" sz="28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0" y="1115066"/>
            <a:ext cx="8114539" cy="4867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874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39765"/>
            <a:ext cx="7886700" cy="556648"/>
          </a:xfrm>
        </p:spPr>
        <p:txBody>
          <a:bodyPr>
            <a:normAutofit/>
          </a:bodyPr>
          <a:lstStyle/>
          <a:p>
            <a:pPr algn="ctr"/>
            <a:r>
              <a:rPr lang="en-GB" sz="32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Commissioning</a:t>
            </a:r>
            <a:endParaRPr lang="fr-FR" sz="32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000" b="1" dirty="0" smtClean="0">
                <a:solidFill>
                  <a:schemeClr val="accent1">
                    <a:lumMod val="50000"/>
                  </a:schemeClr>
                </a:solidFill>
              </a:rPr>
              <a:t>Precise calibration of the BCTDCs</a:t>
            </a:r>
          </a:p>
          <a:p>
            <a:pPr marL="0" indent="0">
              <a:buNone/>
            </a:pPr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</a:rPr>
              <a:t>Reference current injected into the monitors, averaging over </a:t>
            </a:r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</a:rPr>
              <a:t>60s for the offset and scaling factors measurement</a:t>
            </a:r>
            <a:endParaRPr lang="en-GB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1"/>
            <a:r>
              <a:rPr lang="en-GB" sz="1600" dirty="0" smtClean="0">
                <a:solidFill>
                  <a:schemeClr val="accent1">
                    <a:lumMod val="50000"/>
                  </a:schemeClr>
                </a:solidFill>
              </a:rPr>
              <a:t>16 </a:t>
            </a:r>
            <a:r>
              <a:rPr lang="en-GB" sz="1600" dirty="0" smtClean="0">
                <a:solidFill>
                  <a:schemeClr val="accent1">
                    <a:lumMod val="50000"/>
                  </a:schemeClr>
                </a:solidFill>
              </a:rPr>
              <a:t>bit, 4 </a:t>
            </a:r>
            <a:r>
              <a:rPr lang="en-GB" sz="1600" dirty="0" smtClean="0">
                <a:solidFill>
                  <a:schemeClr val="accent1">
                    <a:lumMod val="50000"/>
                  </a:schemeClr>
                </a:solidFill>
              </a:rPr>
              <a:t>ranges</a:t>
            </a:r>
          </a:p>
          <a:p>
            <a:pPr lvl="1"/>
            <a:r>
              <a:rPr lang="en-GB" sz="1600" dirty="0" smtClean="0">
                <a:solidFill>
                  <a:schemeClr val="accent1">
                    <a:lumMod val="50000"/>
                  </a:schemeClr>
                </a:solidFill>
              </a:rPr>
              <a:t>24 bit 1 range</a:t>
            </a:r>
          </a:p>
          <a:p>
            <a:pPr marL="0" indent="0">
              <a:buNone/>
            </a:pPr>
            <a:endParaRPr lang="en-GB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GB" sz="2000" b="1" dirty="0" smtClean="0">
                <a:solidFill>
                  <a:schemeClr val="accent1">
                    <a:lumMod val="50000"/>
                  </a:schemeClr>
                </a:solidFill>
              </a:rPr>
              <a:t>Check of the data transmission to the SMP</a:t>
            </a:r>
          </a:p>
          <a:p>
            <a:pPr marL="0" indent="0">
              <a:buNone/>
            </a:pPr>
            <a:endParaRPr lang="en-GB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</a:rPr>
              <a:t>SPS and LHC: week 14 (3rd to 7th of April), to be discussed / confirmed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03/03/2017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69805" y="6356351"/>
            <a:ext cx="5670755" cy="365125"/>
          </a:xfrm>
        </p:spPr>
        <p:txBody>
          <a:bodyPr/>
          <a:lstStyle/>
          <a:p>
            <a:r>
              <a:rPr lang="en-GB" dirty="0" smtClean="0"/>
              <a:t>141st SPS and LHC Machine Protection Panel Meeting                 </a:t>
            </a:r>
            <a:r>
              <a:rPr lang="en-GB" dirty="0" err="1" smtClean="0"/>
              <a:t>P.Odier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53F19-0434-4745-A978-FAEDAE08338C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241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732</TotalTime>
  <Words>603</Words>
  <Application>Microsoft Office PowerPoint</Application>
  <PresentationFormat>On-screen Show (4:3)</PresentationFormat>
  <Paragraphs>112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Courier New</vt:lpstr>
      <vt:lpstr>Wingdings</vt:lpstr>
      <vt:lpstr>Office Theme</vt:lpstr>
      <vt:lpstr>SPS and LHC BCTDCs link to the SMP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Commissioning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24bit ADC DCBCTs for the LHC and SPS, redundant intensity signals in the SPS</dc:title>
  <dc:creator>Patrick Odier</dc:creator>
  <cp:lastModifiedBy>Patrick Odier</cp:lastModifiedBy>
  <cp:revision>56</cp:revision>
  <cp:lastPrinted>2017-03-02T09:53:08Z</cp:lastPrinted>
  <dcterms:created xsi:type="dcterms:W3CDTF">2017-03-01T09:45:16Z</dcterms:created>
  <dcterms:modified xsi:type="dcterms:W3CDTF">2017-03-03T07:51:00Z</dcterms:modified>
</cp:coreProperties>
</file>