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65" r:id="rId2"/>
    <p:sldMasterId id="2147483681" r:id="rId3"/>
  </p:sldMasterIdLst>
  <p:notesMasterIdLst>
    <p:notesMasterId r:id="rId14"/>
  </p:notesMasterIdLst>
  <p:handoutMasterIdLst>
    <p:handoutMasterId r:id="rId15"/>
  </p:handoutMasterIdLst>
  <p:sldIdLst>
    <p:sldId id="256" r:id="rId4"/>
    <p:sldId id="295" r:id="rId5"/>
    <p:sldId id="296" r:id="rId6"/>
    <p:sldId id="297" r:id="rId7"/>
    <p:sldId id="298" r:id="rId8"/>
    <p:sldId id="299" r:id="rId9"/>
    <p:sldId id="300" r:id="rId10"/>
    <p:sldId id="301" r:id="rId11"/>
    <p:sldId id="302" r:id="rId12"/>
    <p:sldId id="30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00FF"/>
    <a:srgbClr val="408000"/>
    <a:srgbClr val="00FF00"/>
    <a:srgbClr val="FFFF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5" autoAdjust="0"/>
    <p:restoredTop sz="94507" autoAdjust="0"/>
  </p:normalViewPr>
  <p:slideViewPr>
    <p:cSldViewPr snapToGrid="0" snapToObjects="1" showGuides="1">
      <p:cViewPr>
        <p:scale>
          <a:sx n="99" d="100"/>
          <a:sy n="99" d="100"/>
        </p:scale>
        <p:origin x="-704" y="-8"/>
      </p:cViewPr>
      <p:guideLst>
        <p:guide orient="horz" pos="3440"/>
        <p:guide pos="4788"/>
      </p:guideLst>
    </p:cSldViewPr>
  </p:slideViewPr>
  <p:outlineViewPr>
    <p:cViewPr>
      <p:scale>
        <a:sx n="33" d="100"/>
        <a:sy n="33" d="100"/>
      </p:scale>
      <p:origin x="0" y="19432"/>
    </p:cViewPr>
  </p:outlineViewPr>
  <p:notesTextViewPr>
    <p:cViewPr>
      <p:scale>
        <a:sx n="100" d="100"/>
        <a:sy n="100" d="100"/>
      </p:scale>
      <p:origin x="0" y="0"/>
    </p:cViewPr>
  </p:notesTextViewPr>
  <p:sorterViewPr>
    <p:cViewPr>
      <p:scale>
        <a:sx n="93" d="100"/>
        <a:sy n="93"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40A57A0-21A5-C44F-B574-029B9A17E911}" type="datetimeFigureOut">
              <a:rPr lang="en-US" smtClean="0"/>
              <a:t>08.03.17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C2346C-4028-B349-9518-0C5645702D52}" type="slidenum">
              <a:rPr lang="en-US" smtClean="0"/>
              <a:t>‹#›</a:t>
            </a:fld>
            <a:endParaRPr lang="en-US"/>
          </a:p>
        </p:txBody>
      </p:sp>
    </p:spTree>
    <p:extLst>
      <p:ext uri="{BB962C8B-B14F-4D97-AF65-F5344CB8AC3E}">
        <p14:creationId xmlns:p14="http://schemas.microsoft.com/office/powerpoint/2010/main" val="27953639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68B5CF-85C9-8E4C-AD5B-D680F3AA62C6}" type="datetimeFigureOut">
              <a:rPr lang="en-US" smtClean="0"/>
              <a:t>08.03.17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48C520-0C07-3B40-A47A-08C0BFF95383}" type="slidenum">
              <a:rPr lang="en-US" smtClean="0"/>
              <a:t>‹#›</a:t>
            </a:fld>
            <a:endParaRPr lang="en-US"/>
          </a:p>
        </p:txBody>
      </p:sp>
    </p:spTree>
    <p:extLst>
      <p:ext uri="{BB962C8B-B14F-4D97-AF65-F5344CB8AC3E}">
        <p14:creationId xmlns:p14="http://schemas.microsoft.com/office/powerpoint/2010/main" val="21802716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alphaModFix amt="50000"/>
            <a:extLst>
              <a:ext uri="{28A0092B-C50C-407E-A947-70E740481C1C}">
                <a14:useLocalDpi xmlns:a14="http://schemas.microsoft.com/office/drawing/2010/main" val="0"/>
              </a:ext>
            </a:extLst>
          </a:blip>
          <a:srcRect l="2513"/>
          <a:stretch>
            <a:fillRect/>
          </a:stretch>
        </p:blipFill>
        <p:spPr bwMode="auto">
          <a:xfrm>
            <a:off x="0" y="546100"/>
            <a:ext cx="1825625" cy="2520950"/>
          </a:xfrm>
          <a:prstGeom prst="rect">
            <a:avLst/>
          </a:prstGeom>
          <a:noFill/>
          <a:ln>
            <a:noFill/>
          </a:ln>
          <a:extLst>
            <a:ext uri="{909E8E84-426E-40dd-AFC4-6F175D3DCCD1}">
              <a14:hiddenFill xmlns:a14="http://schemas.microsoft.com/office/drawing/2010/main">
                <a:solidFill>
                  <a:srgbClr val="FFFFFF">
                    <a:alpha val="50000"/>
                  </a:srgbClr>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8"/>
          <p:cNvGrpSpPr>
            <a:grpSpLocks/>
          </p:cNvGrpSpPr>
          <p:nvPr/>
        </p:nvGrpSpPr>
        <p:grpSpPr bwMode="auto">
          <a:xfrm rot="5400000">
            <a:off x="6111875" y="3133725"/>
            <a:ext cx="3213100" cy="2851150"/>
            <a:chOff x="1709777" y="364301"/>
            <a:chExt cx="4683889" cy="4120344"/>
          </a:xfrm>
        </p:grpSpPr>
        <p:pic>
          <p:nvPicPr>
            <p:cNvPr id="6" name="Picture 9" descr="network-structur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flipV="1">
              <a:off x="1821666" y="364301"/>
              <a:ext cx="4572000" cy="38005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Oval 6"/>
            <p:cNvSpPr/>
            <p:nvPr/>
          </p:nvSpPr>
          <p:spPr>
            <a:xfrm>
              <a:off x="1707464" y="3358204"/>
              <a:ext cx="1835140" cy="112873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12"/>
          <p:cNvPicPr>
            <a:picLocks noChangeAspect="1"/>
          </p:cNvPicPr>
          <p:nvPr/>
        </p:nvPicPr>
        <p:blipFill>
          <a:blip r:embed="rId4">
            <a:extLst>
              <a:ext uri="{28A0092B-C50C-407E-A947-70E740481C1C}">
                <a14:useLocalDpi xmlns:a14="http://schemas.microsoft.com/office/drawing/2010/main" val="0"/>
              </a:ext>
            </a:extLst>
          </a:blip>
          <a:srcRect r="24615"/>
          <a:stretch>
            <a:fillRect/>
          </a:stretch>
        </p:blipFill>
        <p:spPr bwMode="auto">
          <a:xfrm>
            <a:off x="7761288" y="0"/>
            <a:ext cx="138271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txBox="1">
            <a:spLocks/>
          </p:cNvSpPr>
          <p:nvPr/>
        </p:nvSpPr>
        <p:spPr>
          <a:xfrm>
            <a:off x="776749" y="6337091"/>
            <a:ext cx="5589637"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3"/>
          <p:cNvSpPr>
            <a:spLocks noGrp="1"/>
          </p:cNvSpPr>
          <p:nvPr>
            <p:ph type="dt" sz="half" idx="10"/>
          </p:nvPr>
        </p:nvSpPr>
        <p:spPr>
          <a:xfrm>
            <a:off x="6513513" y="6354763"/>
            <a:ext cx="1460500" cy="365125"/>
          </a:xfrm>
        </p:spPr>
        <p:txBody>
          <a:bodyPr/>
          <a:lstStyle>
            <a:lvl1pPr>
              <a:defRPr dirty="0" smtClean="0">
                <a:solidFill>
                  <a:srgbClr val="FFFFFF"/>
                </a:solidFill>
              </a:defRPr>
            </a:lvl1pPr>
          </a:lstStyle>
          <a:p>
            <a:r>
              <a:rPr lang="en-US" smtClean="0"/>
              <a:t>13/03/17</a:t>
            </a:r>
            <a:endParaRPr lang="en-US"/>
          </a:p>
        </p:txBody>
      </p:sp>
      <p:sp>
        <p:nvSpPr>
          <p:cNvPr id="11" name="Slide Number Placeholder 5"/>
          <p:cNvSpPr>
            <a:spLocks noGrp="1"/>
          </p:cNvSpPr>
          <p:nvPr>
            <p:ph type="sldNum" sz="quarter" idx="11"/>
          </p:nvPr>
        </p:nvSpPr>
        <p:spPr>
          <a:xfrm>
            <a:off x="8112125" y="6356350"/>
            <a:ext cx="574675" cy="365125"/>
          </a:xfrm>
        </p:spPr>
        <p:txBody>
          <a:bodyPr/>
          <a:lstStyle>
            <a:lvl1pPr>
              <a:defRPr smtClean="0">
                <a:solidFill>
                  <a:srgbClr val="FFFFFF"/>
                </a:solidFill>
              </a:defRPr>
            </a:lvl1pPr>
          </a:lstStyle>
          <a:p>
            <a:fld id="{D3517025-743B-E149-A4BA-6A929B1A7CEC}" type="slidenum">
              <a:rPr lang="en-US" smtClean="0"/>
              <a:t>‹#›</a:t>
            </a:fld>
            <a:endParaRPr lang="en-US"/>
          </a:p>
        </p:txBody>
      </p:sp>
    </p:spTree>
    <p:extLst>
      <p:ext uri="{BB962C8B-B14F-4D97-AF65-F5344CB8AC3E}">
        <p14:creationId xmlns:p14="http://schemas.microsoft.com/office/powerpoint/2010/main" val="1235005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4"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CD3B3D7-85FB-492D-A304-E041957A69F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14558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3"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97731AA-588D-417F-80D0-45FC2D0B209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1333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6D43721-7B6E-4378-8A3B-4FC85D1ADD4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444014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5AF4BAD-0039-4134-885C-5656C84AC03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49968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1C7B110-2DC2-4067-9D35-3192A57E969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62170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81375D-813E-4B2F-B2E9-916BC7CBC66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37074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90"/>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7"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884B38BB-C3DD-4F3F-83B4-02AF2AC63B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484724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9"/>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4"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93A37C5-B5E7-4A45-8FE8-A8AE78DC5C4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989417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93EC78-9596-42F8-A1F9-F2E364DAA3B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53912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57200" y="3938590"/>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7"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17D5366-82AF-414E-8059-8D8B5866E17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4097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a:xfrm>
            <a:off x="6316663" y="6342063"/>
            <a:ext cx="1439862" cy="365125"/>
          </a:xfrm>
        </p:spPr>
        <p:txBody>
          <a:bodyPr/>
          <a:lstStyle>
            <a:lvl1pPr>
              <a:defRPr/>
            </a:lvl1pPr>
          </a:lstStyle>
          <a:p>
            <a:r>
              <a:rPr lang="en-US" smtClean="0"/>
              <a:t>13/03/17</a:t>
            </a:r>
            <a:endParaRPr lang="en-US"/>
          </a:p>
        </p:txBody>
      </p:sp>
      <p:sp>
        <p:nvSpPr>
          <p:cNvPr id="6" name="Footer Placeholder 4"/>
          <p:cNvSpPr>
            <a:spLocks noGrp="1"/>
          </p:cNvSpPr>
          <p:nvPr>
            <p:ph type="ftr" sz="quarter" idx="11"/>
          </p:nvPr>
        </p:nvSpPr>
        <p:spPr>
          <a:xfrm>
            <a:off x="1965325" y="6345238"/>
            <a:ext cx="4229100" cy="365125"/>
          </a:xfrm>
        </p:spPr>
        <p:txBody>
          <a:bodyPr/>
          <a:lstStyle>
            <a:lvl1pPr>
              <a:defRPr/>
            </a:lvl1pPr>
          </a:lstStyle>
          <a:p>
            <a:r>
              <a:rPr lang="en-US" smtClean="0"/>
              <a:t>Simone Campana – ATLAS Week</a:t>
            </a:r>
            <a:endParaRPr lang="en-US"/>
          </a:p>
        </p:txBody>
      </p:sp>
      <p:sp>
        <p:nvSpPr>
          <p:cNvPr id="7" name="Slide Number Placeholder 5"/>
          <p:cNvSpPr>
            <a:spLocks noGrp="1"/>
          </p:cNvSpPr>
          <p:nvPr>
            <p:ph type="sldNum" sz="quarter" idx="12"/>
          </p:nvPr>
        </p:nvSpPr>
        <p:spPr>
          <a:xfrm>
            <a:off x="7923213" y="6337300"/>
            <a:ext cx="763587" cy="365125"/>
          </a:xfrm>
        </p:spPr>
        <p:txBody>
          <a:bodyPr/>
          <a:lstStyle>
            <a:lvl1pPr>
              <a:defRPr/>
            </a:lvl1pPr>
          </a:lstStyle>
          <a:p>
            <a:fld id="{D3517025-743B-E149-A4BA-6A929B1A7CEC}" type="slidenum">
              <a:rPr lang="en-US" smtClean="0"/>
              <a:t>‹#›</a:t>
            </a:fld>
            <a:endParaRPr lang="en-US"/>
          </a:p>
        </p:txBody>
      </p:sp>
      <p:pic>
        <p:nvPicPr>
          <p:cNvPr id="9" name="Picture 8"/>
          <p:cNvPicPr>
            <a:picLocks noChangeAspect="1"/>
          </p:cNvPicPr>
          <p:nvPr userDrawn="1"/>
        </p:nvPicPr>
        <p:blipFill>
          <a:blip r:embed="rId2"/>
          <a:stretch>
            <a:fillRect/>
          </a:stretch>
        </p:blipFill>
        <p:spPr>
          <a:xfrm>
            <a:off x="703050" y="6311899"/>
            <a:ext cx="1262275" cy="452863"/>
          </a:xfrm>
          <a:prstGeom prst="rect">
            <a:avLst/>
          </a:prstGeom>
        </p:spPr>
      </p:pic>
    </p:spTree>
    <p:extLst>
      <p:ext uri="{BB962C8B-B14F-4D97-AF65-F5344CB8AC3E}">
        <p14:creationId xmlns:p14="http://schemas.microsoft.com/office/powerpoint/2010/main" val="18174542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CE39A8A-5319-46BC-8D6F-B4888E7B9AD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12202811"/>
      </p:ext>
    </p:extLst>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91400" cy="609600"/>
          </a:xfrm>
        </p:spPr>
        <p:txBody>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645C524-08AB-4242-A0A8-74587058460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5419819"/>
      </p:ext>
    </p:extLst>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9F81B34-E302-40C6-B09C-F318F3B195D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042995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B0A7953-BA0C-42DA-8EA7-058E7D3AD5B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46119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8"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C5A3E8E-3BD6-4231-BB98-8D635BF7203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70215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4"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CD3B3D7-85FB-492D-A304-E041957A69F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98774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3"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97731AA-588D-417F-80D0-45FC2D0B209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665773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6D43721-7B6E-4378-8A3B-4FC85D1ADD4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979956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5AF4BAD-0039-4134-885C-5656C84AC03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656840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1C7B110-2DC2-4067-9D35-3192A57E969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2891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a:t>
            </a:fld>
            <a:endParaRPr lang="en-US"/>
          </a:p>
        </p:txBody>
      </p:sp>
      <p:pic>
        <p:nvPicPr>
          <p:cNvPr id="8" name="Picture 7"/>
          <p:cNvPicPr>
            <a:picLocks noChangeAspect="1"/>
          </p:cNvPicPr>
          <p:nvPr userDrawn="1"/>
        </p:nvPicPr>
        <p:blipFill>
          <a:blip r:embed="rId2"/>
          <a:stretch>
            <a:fillRect/>
          </a:stretch>
        </p:blipFill>
        <p:spPr>
          <a:xfrm>
            <a:off x="703050" y="6311899"/>
            <a:ext cx="1262275" cy="452863"/>
          </a:xfrm>
          <a:prstGeom prst="rect">
            <a:avLst/>
          </a:prstGeom>
        </p:spPr>
      </p:pic>
    </p:spTree>
    <p:extLst>
      <p:ext uri="{BB962C8B-B14F-4D97-AF65-F5344CB8AC3E}">
        <p14:creationId xmlns:p14="http://schemas.microsoft.com/office/powerpoint/2010/main" val="22479560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81375D-813E-4B2F-B2E9-916BC7CBC66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422131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90"/>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7"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884B38BB-C3DD-4F3F-83B4-02AF2AC63B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545408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9"/>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4"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93A37C5-B5E7-4A45-8FE8-A8AE78DC5C4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468105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93EC78-9596-42F8-A1F9-F2E364DAA3B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83121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57200" y="3938590"/>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7"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17D5366-82AF-414E-8059-8D8B5866E17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12541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6"/>
            <a:ext cx="8520599"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599" cy="45551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2101846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CE39A8A-5319-46BC-8D6F-B4888E7B9AD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34735093"/>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91400" cy="609600"/>
          </a:xfrm>
        </p:spPr>
        <p:txBody>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645C524-08AB-4242-A0A8-74587058460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59684490"/>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5"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9F81B34-E302-40C6-B09C-F318F3B195D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81853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6"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B0A7953-BA0C-42DA-8EA7-058E7D3AD5B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52602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13/03/17</a:t>
            </a:r>
            <a:endParaRPr lang="en-US">
              <a:solidFill>
                <a:srgbClr val="000000"/>
              </a:solidFill>
            </a:endParaRPr>
          </a:p>
        </p:txBody>
      </p:sp>
      <p:sp>
        <p:nvSpPr>
          <p:cNvPr id="8" name="Rectangle 5"/>
          <p:cNvSpPr>
            <a:spLocks noGrp="1" noChangeArrowheads="1"/>
          </p:cNvSpPr>
          <p:nvPr>
            <p:ph type="ftr" sz="quarter" idx="11"/>
          </p:nvPr>
        </p:nvSpPr>
        <p:spPr>
          <a:xfrm>
            <a:off x="2667000" y="6245225"/>
            <a:ext cx="3886200" cy="476251"/>
          </a:xfrm>
          <a:ln/>
        </p:spPr>
        <p:txBody>
          <a:bodyPr/>
          <a:lstStyle>
            <a:lvl1pPr>
              <a:defRPr/>
            </a:lvl1pPr>
          </a:lstStyle>
          <a:p>
            <a:pPr>
              <a:defRPr/>
            </a:pPr>
            <a:r>
              <a:rPr lang="en-US" smtClean="0">
                <a:solidFill>
                  <a:srgbClr val="000000"/>
                </a:solidFill>
              </a:rPr>
              <a:t>Simone Campana – ATLAS Week</a:t>
            </a: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C5A3E8E-3BD6-4231-BB98-8D635BF7203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1626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5.xml"/><Relationship Id="rId12" Type="http://schemas.openxmlformats.org/officeDocument/2006/relationships/slideLayout" Target="../slideLayouts/slideLayout16.xml"/><Relationship Id="rId13" Type="http://schemas.openxmlformats.org/officeDocument/2006/relationships/slideLayout" Target="../slideLayouts/slideLayout17.xml"/><Relationship Id="rId14" Type="http://schemas.openxmlformats.org/officeDocument/2006/relationships/slideLayout" Target="../slideLayouts/slideLayout18.xml"/><Relationship Id="rId15" Type="http://schemas.openxmlformats.org/officeDocument/2006/relationships/slideLayout" Target="../slideLayouts/slideLayout19.xml"/><Relationship Id="rId16" Type="http://schemas.openxmlformats.org/officeDocument/2006/relationships/theme" Target="../theme/theme2.xml"/><Relationship Id="rId17" Type="http://schemas.openxmlformats.org/officeDocument/2006/relationships/image" Target="../media/image6.jpeg"/><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 Id="rId9" Type="http://schemas.openxmlformats.org/officeDocument/2006/relationships/slideLayout" Target="../slideLayouts/slideLayout13.xml"/><Relationship Id="rId10"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0.xml"/><Relationship Id="rId12" Type="http://schemas.openxmlformats.org/officeDocument/2006/relationships/slideLayout" Target="../slideLayouts/slideLayout31.xml"/><Relationship Id="rId13" Type="http://schemas.openxmlformats.org/officeDocument/2006/relationships/slideLayout" Target="../slideLayouts/slideLayout32.xml"/><Relationship Id="rId14" Type="http://schemas.openxmlformats.org/officeDocument/2006/relationships/slideLayout" Target="../slideLayouts/slideLayout33.xml"/><Relationship Id="rId15" Type="http://schemas.openxmlformats.org/officeDocument/2006/relationships/slideLayout" Target="../slideLayouts/slideLayout34.xml"/><Relationship Id="rId16" Type="http://schemas.openxmlformats.org/officeDocument/2006/relationships/theme" Target="../theme/theme3.xml"/><Relationship Id="rId17" Type="http://schemas.openxmlformats.org/officeDocument/2006/relationships/image" Target="../media/image6.jpeg"/><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 Id="rId9" Type="http://schemas.openxmlformats.org/officeDocument/2006/relationships/slideLayout" Target="../slideLayouts/slideLayout28.xml"/><Relationship Id="rId10"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8" name="Text Placeholder 2"/>
          <p:cNvSpPr>
            <a:spLocks noGrp="1"/>
          </p:cNvSpPr>
          <p:nvPr>
            <p:ph type="body" idx="1"/>
          </p:nvPr>
        </p:nvSpPr>
        <p:spPr bwMode="auto">
          <a:xfrm>
            <a:off x="457200" y="1535113"/>
            <a:ext cx="8229600" cy="446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316663" y="6361113"/>
            <a:ext cx="1439862" cy="365125"/>
          </a:xfrm>
          <a:prstGeom prst="rect">
            <a:avLst/>
          </a:prstGeom>
        </p:spPr>
        <p:txBody>
          <a:bodyPr vert="horz" lIns="91440" tIns="45720" rIns="91440" bIns="45720" rtlCol="0" anchor="ctr"/>
          <a:lstStyle>
            <a:lvl1pPr algn="r" fontAlgn="auto">
              <a:spcBef>
                <a:spcPts val="0"/>
              </a:spcBef>
              <a:spcAft>
                <a:spcPts val="0"/>
              </a:spcAft>
              <a:defRPr sz="1200" dirty="0" smtClean="0">
                <a:solidFill>
                  <a:schemeClr val="bg1">
                    <a:lumMod val="95000"/>
                  </a:schemeClr>
                </a:solidFill>
                <a:latin typeface="+mn-lt"/>
                <a:ea typeface="+mn-ea"/>
                <a:cs typeface="+mn-cs"/>
              </a:defRPr>
            </a:lvl1pPr>
          </a:lstStyle>
          <a:p>
            <a:r>
              <a:rPr lang="en-US" smtClean="0"/>
              <a:t>13/03/17</a:t>
            </a:r>
            <a:endParaRPr lang="en-US" dirty="0"/>
          </a:p>
        </p:txBody>
      </p:sp>
      <p:sp>
        <p:nvSpPr>
          <p:cNvPr id="5" name="Footer Placeholder 4"/>
          <p:cNvSpPr>
            <a:spLocks noGrp="1"/>
          </p:cNvSpPr>
          <p:nvPr>
            <p:ph type="ftr" sz="quarter" idx="3"/>
          </p:nvPr>
        </p:nvSpPr>
        <p:spPr>
          <a:xfrm>
            <a:off x="2024063" y="6361113"/>
            <a:ext cx="4194175" cy="365125"/>
          </a:xfrm>
          <a:prstGeom prst="rect">
            <a:avLst/>
          </a:prstGeom>
        </p:spPr>
        <p:txBody>
          <a:bodyPr vert="horz" lIns="91440" tIns="45720" rIns="91440" bIns="45720" rtlCol="0" anchor="ctr"/>
          <a:lstStyle>
            <a:lvl1pPr algn="ctr" fontAlgn="auto">
              <a:spcBef>
                <a:spcPts val="0"/>
              </a:spcBef>
              <a:spcAft>
                <a:spcPts val="0"/>
              </a:spcAft>
              <a:defRPr sz="1200" dirty="0" err="1" smtClean="0">
                <a:solidFill>
                  <a:srgbClr val="F2F2F2"/>
                </a:solidFill>
                <a:latin typeface="+mn-lt"/>
                <a:ea typeface="+mn-ea"/>
                <a:cs typeface="+mn-cs"/>
              </a:defRPr>
            </a:lvl1pPr>
          </a:lstStyle>
          <a:p>
            <a:r>
              <a:rPr lang="en-US" smtClean="0"/>
              <a:t>Simone Campana – ATLAS Week</a:t>
            </a:r>
            <a:endParaRPr lang="en-US" dirty="0"/>
          </a:p>
        </p:txBody>
      </p:sp>
      <p:sp>
        <p:nvSpPr>
          <p:cNvPr id="6" name="Slide Number Placeholder 5"/>
          <p:cNvSpPr>
            <a:spLocks noGrp="1"/>
          </p:cNvSpPr>
          <p:nvPr>
            <p:ph type="sldNum" sz="quarter" idx="4"/>
          </p:nvPr>
        </p:nvSpPr>
        <p:spPr>
          <a:xfrm>
            <a:off x="7923213" y="6356350"/>
            <a:ext cx="763587"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2F2F2"/>
                </a:solidFill>
                <a:latin typeface="+mn-lt"/>
                <a:ea typeface="+mn-ea"/>
                <a:cs typeface="+mn-cs"/>
              </a:defRPr>
            </a:lvl1pPr>
          </a:lstStyle>
          <a:p>
            <a:fld id="{D3517025-743B-E149-A4BA-6A929B1A7C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p:txStyles>
    <p:titleStyle>
      <a:lvl1pPr algn="ctr" defTabSz="457200" rtl="0" eaLnBrk="1" fontAlgn="base" hangingPunct="1">
        <a:spcBef>
          <a:spcPct val="0"/>
        </a:spcBef>
        <a:spcAft>
          <a:spcPct val="0"/>
        </a:spcAft>
        <a:defRPr sz="3200" b="1" kern="1200">
          <a:solidFill>
            <a:schemeClr val="accent1"/>
          </a:solidFill>
          <a:latin typeface="News Gothic MT"/>
          <a:ea typeface="ＭＳ Ｐゴシック" charset="0"/>
          <a:cs typeface="ＭＳ Ｐゴシック" charset="0"/>
        </a:defRPr>
      </a:lvl1pPr>
      <a:lvl2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2pPr>
      <a:lvl3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3pPr>
      <a:lvl4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4pPr>
      <a:lvl5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5pPr>
      <a:lvl6pPr marL="4572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6pPr>
      <a:lvl7pPr marL="9144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7pPr>
      <a:lvl8pPr marL="13716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8pPr>
      <a:lvl9pPr marL="18288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Clr>
          <a:schemeClr val="accent1"/>
        </a:buClr>
        <a:buFont typeface="Wingdings" charset="0"/>
        <a:buChar char="§"/>
        <a:defRPr sz="3200" kern="1200">
          <a:solidFill>
            <a:srgbClr val="18579B"/>
          </a:solidFill>
          <a:latin typeface="News Gothic M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Wingdings" charset="0"/>
        <a:buChar char="Ø"/>
        <a:defRPr lang="en-US" sz="2800" kern="1200" dirty="0">
          <a:solidFill>
            <a:srgbClr val="2F97B5"/>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2400" kern="1200">
          <a:solidFill>
            <a:srgbClr val="660066"/>
          </a:solidFill>
          <a:latin typeface="News Gothic MT"/>
          <a:ea typeface="ＭＳ Ｐゴシック" charset="0"/>
          <a:cs typeface="+mn-cs"/>
        </a:defRPr>
      </a:lvl3pPr>
      <a:lvl4pPr marL="1600200" indent="-228600" algn="l" defTabSz="457200" rtl="0" eaLnBrk="1" fontAlgn="base" hangingPunct="1">
        <a:spcBef>
          <a:spcPct val="20000"/>
        </a:spcBef>
        <a:spcAft>
          <a:spcPct val="0"/>
        </a:spcAft>
        <a:buClr>
          <a:schemeClr val="accent2"/>
        </a:buClr>
        <a:buFont typeface="Wingdings" charset="0"/>
        <a:buChar char="§"/>
        <a:defRPr sz="2000" kern="1200">
          <a:solidFill>
            <a:srgbClr val="404040"/>
          </a:solidFill>
          <a:latin typeface="News Gothic MT"/>
          <a:ea typeface="ＭＳ Ｐゴシック" charset="0"/>
          <a:cs typeface="+mn-cs"/>
        </a:defRPr>
      </a:lvl4pPr>
      <a:lvl5pPr marL="2057400" indent="-228600" algn="l" defTabSz="457200" rtl="0" eaLnBrk="1" fontAlgn="base" hangingPunct="1">
        <a:spcBef>
          <a:spcPct val="20000"/>
        </a:spcBef>
        <a:spcAft>
          <a:spcPct val="0"/>
        </a:spcAft>
        <a:buClr>
          <a:schemeClr val="accent1"/>
        </a:buClr>
        <a:buFont typeface="Wingdings" charset="0"/>
        <a:buChar char="§"/>
        <a:defRPr sz="2000" kern="1200">
          <a:solidFill>
            <a:srgbClr val="404040"/>
          </a:solidFill>
          <a:latin typeface="News Gothic M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990600" y="0"/>
            <a:ext cx="76200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7171"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2" name="Rectangle 4"/>
          <p:cNvSpPr>
            <a:spLocks noGrp="1" noChangeArrowheads="1"/>
          </p:cNvSpPr>
          <p:nvPr>
            <p:ph type="dt" sz="half" idx="2"/>
          </p:nvPr>
        </p:nvSpPr>
        <p:spPr bwMode="auto">
          <a:xfrm>
            <a:off x="457200" y="6245225"/>
            <a:ext cx="21336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defTabSz="914400" fontAlgn="base">
              <a:spcBef>
                <a:spcPct val="0"/>
              </a:spcBef>
              <a:spcAft>
                <a:spcPct val="0"/>
              </a:spcAft>
              <a:defRPr/>
            </a:pPr>
            <a:r>
              <a:rPr lang="en-US" smtClean="0">
                <a:solidFill>
                  <a:srgbClr val="000000"/>
                </a:solidFill>
                <a:latin typeface="Times New Roman" pitchFamily="18" charset="0"/>
                <a:cs typeface="Times New Roman" pitchFamily="18" charset="0"/>
              </a:rPr>
              <a:t>13/03/17</a:t>
            </a:r>
            <a:endParaRPr lang="en-US">
              <a:solidFill>
                <a:srgbClr val="000000"/>
              </a:solidFill>
              <a:latin typeface="Times New Roman" pitchFamily="18" charset="0"/>
              <a:cs typeface="Times New Roman" pitchFamily="18" charset="0"/>
            </a:endParaRPr>
          </a:p>
        </p:txBody>
      </p:sp>
      <p:sp>
        <p:nvSpPr>
          <p:cNvPr id="7173" name="Rectangle 5"/>
          <p:cNvSpPr>
            <a:spLocks noGrp="1" noChangeArrowheads="1"/>
          </p:cNvSpPr>
          <p:nvPr>
            <p:ph type="ftr" sz="quarter" idx="3"/>
          </p:nvPr>
        </p:nvSpPr>
        <p:spPr bwMode="auto">
          <a:xfrm>
            <a:off x="2667000" y="6245225"/>
            <a:ext cx="38862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defTabSz="914400" fontAlgn="base">
              <a:spcBef>
                <a:spcPct val="0"/>
              </a:spcBef>
              <a:spcAft>
                <a:spcPct val="0"/>
              </a:spcAft>
              <a:defRPr/>
            </a:pPr>
            <a:r>
              <a:rPr lang="en-US" smtClean="0">
                <a:solidFill>
                  <a:srgbClr val="000000"/>
                </a:solidFill>
                <a:latin typeface="Times New Roman" pitchFamily="18" charset="0"/>
                <a:cs typeface="Times New Roman" pitchFamily="18" charset="0"/>
              </a:rPr>
              <a:t>Simone Campana – ATLAS Week</a:t>
            </a:r>
            <a:endParaRPr lang="en-US">
              <a:solidFill>
                <a:srgbClr val="000000"/>
              </a:solidFill>
              <a:latin typeface="Times New Roman" pitchFamily="18" charset="0"/>
              <a:cs typeface="Times New Roman" pitchFamily="18" charset="0"/>
            </a:endParaRPr>
          </a:p>
        </p:txBody>
      </p:sp>
      <p:sp>
        <p:nvSpPr>
          <p:cNvPr id="7174" name="Rectangle 6"/>
          <p:cNvSpPr>
            <a:spLocks noGrp="1" noChangeArrowheads="1"/>
          </p:cNvSpPr>
          <p:nvPr>
            <p:ph type="sldNum" sz="quarter" idx="4"/>
          </p:nvPr>
        </p:nvSpPr>
        <p:spPr bwMode="auto">
          <a:xfrm>
            <a:off x="6553200" y="6245225"/>
            <a:ext cx="21336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defRPr/>
            </a:pPr>
            <a:fld id="{F4BAAAE6-7900-44E6-884A-32D182371A23}" type="slidenum">
              <a:rPr lang="en-US">
                <a:solidFill>
                  <a:srgbClr val="000000"/>
                </a:solidFill>
                <a:latin typeface="Times New Roman" pitchFamily="18" charset="0"/>
                <a:cs typeface="Times New Roman" pitchFamily="18" charset="0"/>
              </a:rPr>
              <a:pPr defTabSz="914400" fontAlgn="base">
                <a:spcBef>
                  <a:spcPct val="0"/>
                </a:spcBef>
                <a:spcAft>
                  <a:spcPct val="0"/>
                </a:spcAft>
                <a:defRPr/>
              </a:pPr>
              <a:t>‹#›</a:t>
            </a:fld>
            <a:endParaRPr lang="en-US" dirty="0">
              <a:solidFill>
                <a:srgbClr val="000000"/>
              </a:solidFill>
              <a:latin typeface="Times New Roman" pitchFamily="18" charset="0"/>
              <a:cs typeface="Times New Roman" pitchFamily="18" charset="0"/>
            </a:endParaRPr>
          </a:p>
        </p:txBody>
      </p:sp>
      <p:pic>
        <p:nvPicPr>
          <p:cNvPr id="1026" name="Picture 2" descr="C:\Users\rmcphers\Desktop\ATLAS-Logo-Ref-RGB-H_0.jp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 y="1"/>
            <a:ext cx="1013636" cy="533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306820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b="1">
          <a:solidFill>
            <a:srgbClr val="3333CC"/>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har char="–"/>
        <a:defRPr sz="2800" b="1">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har char="•"/>
        <a:defRPr sz="2400" b="1">
          <a:solidFill>
            <a:srgbClr val="CC3300"/>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har char="–"/>
        <a:defRPr sz="2000" b="1">
          <a:solidFill>
            <a:schemeClr val="folHlink"/>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har char="»"/>
        <a:defRPr sz="2000" b="1">
          <a:solidFill>
            <a:srgbClr val="D60093"/>
          </a:solidFill>
          <a:effectLst>
            <a:outerShdw blurRad="38100" dist="38100" dir="2700000" algn="tl">
              <a:srgbClr val="C0C0C0"/>
            </a:outerShdw>
          </a:effectLst>
          <a:latin typeface="+mn-lt"/>
        </a:defRPr>
      </a:lvl5pPr>
      <a:lvl6pPr marL="25146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6pPr>
      <a:lvl7pPr marL="29718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7pPr>
      <a:lvl8pPr marL="34290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8pPr>
      <a:lvl9pPr marL="38862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990600" y="0"/>
            <a:ext cx="76200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7171"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2" name="Rectangle 4"/>
          <p:cNvSpPr>
            <a:spLocks noGrp="1" noChangeArrowheads="1"/>
          </p:cNvSpPr>
          <p:nvPr>
            <p:ph type="dt" sz="half" idx="2"/>
          </p:nvPr>
        </p:nvSpPr>
        <p:spPr bwMode="auto">
          <a:xfrm>
            <a:off x="457200" y="6245225"/>
            <a:ext cx="21336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defTabSz="914400" fontAlgn="base">
              <a:spcBef>
                <a:spcPct val="0"/>
              </a:spcBef>
              <a:spcAft>
                <a:spcPct val="0"/>
              </a:spcAft>
              <a:defRPr/>
            </a:pPr>
            <a:r>
              <a:rPr lang="en-US" smtClean="0">
                <a:solidFill>
                  <a:srgbClr val="000000"/>
                </a:solidFill>
                <a:latin typeface="Times New Roman" pitchFamily="18" charset="0"/>
                <a:cs typeface="Times New Roman" pitchFamily="18" charset="0"/>
              </a:rPr>
              <a:t>13/03/17</a:t>
            </a:r>
            <a:endParaRPr lang="en-US">
              <a:solidFill>
                <a:srgbClr val="000000"/>
              </a:solidFill>
              <a:latin typeface="Times New Roman" pitchFamily="18" charset="0"/>
              <a:cs typeface="Times New Roman" pitchFamily="18" charset="0"/>
            </a:endParaRPr>
          </a:p>
        </p:txBody>
      </p:sp>
      <p:sp>
        <p:nvSpPr>
          <p:cNvPr id="7173" name="Rectangle 5"/>
          <p:cNvSpPr>
            <a:spLocks noGrp="1" noChangeArrowheads="1"/>
          </p:cNvSpPr>
          <p:nvPr>
            <p:ph type="ftr" sz="quarter" idx="3"/>
          </p:nvPr>
        </p:nvSpPr>
        <p:spPr bwMode="auto">
          <a:xfrm>
            <a:off x="2667000" y="6245225"/>
            <a:ext cx="38862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defTabSz="914400" fontAlgn="base">
              <a:spcBef>
                <a:spcPct val="0"/>
              </a:spcBef>
              <a:spcAft>
                <a:spcPct val="0"/>
              </a:spcAft>
              <a:defRPr/>
            </a:pPr>
            <a:r>
              <a:rPr lang="en-US" smtClean="0">
                <a:solidFill>
                  <a:srgbClr val="000000"/>
                </a:solidFill>
                <a:latin typeface="Times New Roman" pitchFamily="18" charset="0"/>
                <a:cs typeface="Times New Roman" pitchFamily="18" charset="0"/>
              </a:rPr>
              <a:t>Simone Campana – ATLAS Week</a:t>
            </a:r>
            <a:endParaRPr lang="en-US">
              <a:solidFill>
                <a:srgbClr val="000000"/>
              </a:solidFill>
              <a:latin typeface="Times New Roman" pitchFamily="18" charset="0"/>
              <a:cs typeface="Times New Roman" pitchFamily="18" charset="0"/>
            </a:endParaRPr>
          </a:p>
        </p:txBody>
      </p:sp>
      <p:sp>
        <p:nvSpPr>
          <p:cNvPr id="7174" name="Rectangle 6"/>
          <p:cNvSpPr>
            <a:spLocks noGrp="1" noChangeArrowheads="1"/>
          </p:cNvSpPr>
          <p:nvPr>
            <p:ph type="sldNum" sz="quarter" idx="4"/>
          </p:nvPr>
        </p:nvSpPr>
        <p:spPr bwMode="auto">
          <a:xfrm>
            <a:off x="6553200" y="6245225"/>
            <a:ext cx="21336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defRPr/>
            </a:pPr>
            <a:fld id="{F4BAAAE6-7900-44E6-884A-32D182371A23}" type="slidenum">
              <a:rPr lang="en-US">
                <a:solidFill>
                  <a:srgbClr val="000000"/>
                </a:solidFill>
                <a:latin typeface="Times New Roman" pitchFamily="18" charset="0"/>
                <a:cs typeface="Times New Roman" pitchFamily="18" charset="0"/>
              </a:rPr>
              <a:pPr defTabSz="914400" fontAlgn="base">
                <a:spcBef>
                  <a:spcPct val="0"/>
                </a:spcBef>
                <a:spcAft>
                  <a:spcPct val="0"/>
                </a:spcAft>
                <a:defRPr/>
              </a:pPr>
              <a:t>‹#›</a:t>
            </a:fld>
            <a:endParaRPr lang="en-US" dirty="0">
              <a:solidFill>
                <a:srgbClr val="000000"/>
              </a:solidFill>
              <a:latin typeface="Times New Roman" pitchFamily="18" charset="0"/>
              <a:cs typeface="Times New Roman" pitchFamily="18" charset="0"/>
            </a:endParaRPr>
          </a:p>
        </p:txBody>
      </p:sp>
      <p:pic>
        <p:nvPicPr>
          <p:cNvPr id="1026" name="Picture 2" descr="C:\Users\rmcphers\Desktop\ATLAS-Logo-Ref-RGB-H_0.jp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 y="1"/>
            <a:ext cx="1013636" cy="533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18664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b="1">
          <a:solidFill>
            <a:srgbClr val="3333CC"/>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har char="–"/>
        <a:defRPr sz="2800" b="1">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har char="•"/>
        <a:defRPr sz="2400" b="1">
          <a:solidFill>
            <a:srgbClr val="CC3300"/>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har char="–"/>
        <a:defRPr sz="2000" b="1">
          <a:solidFill>
            <a:schemeClr val="folHlink"/>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har char="»"/>
        <a:defRPr sz="2000" b="1">
          <a:solidFill>
            <a:srgbClr val="D60093"/>
          </a:solidFill>
          <a:effectLst>
            <a:outerShdw blurRad="38100" dist="38100" dir="2700000" algn="tl">
              <a:srgbClr val="C0C0C0"/>
            </a:outerShdw>
          </a:effectLst>
          <a:latin typeface="+mn-lt"/>
        </a:defRPr>
      </a:lvl5pPr>
      <a:lvl6pPr marL="25146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6pPr>
      <a:lvl7pPr marL="29718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7pPr>
      <a:lvl8pPr marL="34290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8pPr>
      <a:lvl9pPr marL="3886200" indent="-228600" algn="l" rtl="0" fontAlgn="base">
        <a:spcBef>
          <a:spcPct val="20000"/>
        </a:spcBef>
        <a:spcAft>
          <a:spcPct val="0"/>
        </a:spcAft>
        <a:buChar char="»"/>
        <a:defRPr sz="2000" b="1">
          <a:solidFill>
            <a:srgbClr val="D60093"/>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2753"/>
            <a:ext cx="7772400" cy="1470025"/>
          </a:xfrm>
        </p:spPr>
        <p:txBody>
          <a:bodyPr/>
          <a:lstStyle/>
          <a:p>
            <a:r>
              <a:rPr lang="en-US" dirty="0" smtClean="0"/>
              <a:t>DCC Workshop</a:t>
            </a:r>
            <a:br>
              <a:rPr lang="en-US" dirty="0" smtClean="0"/>
            </a:br>
            <a:r>
              <a:rPr lang="en-US" dirty="0" smtClean="0"/>
              <a:t/>
            </a:r>
            <a:br>
              <a:rPr lang="en-US" dirty="0" smtClean="0"/>
            </a:br>
            <a:r>
              <a:rPr lang="en-US" dirty="0" smtClean="0"/>
              <a:t>Input from Computing Coordination</a:t>
            </a:r>
            <a:endParaRPr lang="en-US" dirty="0"/>
          </a:p>
        </p:txBody>
      </p:sp>
      <p:sp>
        <p:nvSpPr>
          <p:cNvPr id="5" name="Subtitle 4"/>
          <p:cNvSpPr>
            <a:spLocks noGrp="1"/>
          </p:cNvSpPr>
          <p:nvPr>
            <p:ph type="subTitle" idx="1"/>
          </p:nvPr>
        </p:nvSpPr>
        <p:spPr>
          <a:xfrm>
            <a:off x="538825" y="3507804"/>
            <a:ext cx="8043897" cy="1122785"/>
          </a:xfrm>
        </p:spPr>
        <p:txBody>
          <a:bodyPr/>
          <a:lstStyle/>
          <a:p>
            <a:r>
              <a:rPr lang="en-US" sz="2000" u="sng" dirty="0" smtClean="0"/>
              <a:t>Simone Campana, Torre </a:t>
            </a:r>
            <a:r>
              <a:rPr lang="en-US" sz="2000" u="sng" dirty="0" err="1" smtClean="0"/>
              <a:t>Wenaus</a:t>
            </a:r>
            <a:r>
              <a:rPr lang="en-US" sz="2000" u="sng" dirty="0" smtClean="0"/>
              <a:t> </a:t>
            </a:r>
          </a:p>
          <a:p>
            <a:endParaRPr lang="en-US" sz="2000" dirty="0" smtClean="0"/>
          </a:p>
        </p:txBody>
      </p:sp>
      <p:sp>
        <p:nvSpPr>
          <p:cNvPr id="3" name="Date Placeholder 2"/>
          <p:cNvSpPr>
            <a:spLocks noGrp="1"/>
          </p:cNvSpPr>
          <p:nvPr>
            <p:ph type="dt" sz="half" idx="10"/>
          </p:nvPr>
        </p:nvSpPr>
        <p:spPr/>
        <p:txBody>
          <a:bodyPr/>
          <a:lstStyle/>
          <a:p>
            <a:r>
              <a:rPr lang="en-US" smtClean="0"/>
              <a:t>13/03/17</a:t>
            </a:r>
            <a:endParaRPr lang="en-US"/>
          </a:p>
        </p:txBody>
      </p:sp>
      <p:sp>
        <p:nvSpPr>
          <p:cNvPr id="11" name="Footer Placeholder 10"/>
          <p:cNvSpPr>
            <a:spLocks noGrp="1"/>
          </p:cNvSpPr>
          <p:nvPr>
            <p:ph type="ftr" sz="quarter" idx="11"/>
          </p:nvPr>
        </p:nvSpPr>
        <p:spPr/>
        <p:txBody>
          <a:bodyPr/>
          <a:lstStyle/>
          <a:p>
            <a:r>
              <a:rPr lang="en-US" smtClean="0"/>
              <a:t>Simone Campana – ATLAS Week</a:t>
            </a:r>
            <a:endParaRPr lang="en-US"/>
          </a:p>
        </p:txBody>
      </p:sp>
      <p:sp>
        <p:nvSpPr>
          <p:cNvPr id="7" name="Slide Number Placeholder 6"/>
          <p:cNvSpPr>
            <a:spLocks noGrp="1"/>
          </p:cNvSpPr>
          <p:nvPr>
            <p:ph type="sldNum" sz="quarter" idx="12"/>
          </p:nvPr>
        </p:nvSpPr>
        <p:spPr/>
        <p:txBody>
          <a:bodyPr/>
          <a:lstStyle/>
          <a:p>
            <a:fld id="{D3517025-743B-E149-A4BA-6A929B1A7CEC}" type="slidenum">
              <a:rPr lang="en-US" smtClean="0"/>
              <a:t>1</a:t>
            </a:fld>
            <a:endParaRPr lang="en-US"/>
          </a:p>
        </p:txBody>
      </p:sp>
      <p:sp>
        <p:nvSpPr>
          <p:cNvPr id="9" name="Title 1"/>
          <p:cNvSpPr txBox="1">
            <a:spLocks/>
          </p:cNvSpPr>
          <p:nvPr/>
        </p:nvSpPr>
        <p:spPr bwMode="auto">
          <a:xfrm>
            <a:off x="685333" y="4657941"/>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3200" b="1" kern="1200">
                <a:solidFill>
                  <a:schemeClr val="accent1"/>
                </a:solidFill>
                <a:latin typeface="News Gothic MT"/>
                <a:ea typeface="ＭＳ Ｐゴシック" charset="0"/>
                <a:cs typeface="ＭＳ Ｐゴシック" charset="0"/>
              </a:defRPr>
            </a:lvl1pPr>
            <a:lvl2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2pPr>
            <a:lvl3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3pPr>
            <a:lvl4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4pPr>
            <a:lvl5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5pPr>
            <a:lvl6pPr marL="4572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6pPr>
            <a:lvl7pPr marL="9144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7pPr>
            <a:lvl8pPr marL="13716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8pPr>
            <a:lvl9pPr marL="18288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9pPr>
          </a:lstStyle>
          <a:p>
            <a:endParaRPr lang="en-US" sz="2400" dirty="0"/>
          </a:p>
        </p:txBody>
      </p:sp>
    </p:spTree>
    <p:extLst>
      <p:ext uri="{BB962C8B-B14F-4D97-AF65-F5344CB8AC3E}">
        <p14:creationId xmlns:p14="http://schemas.microsoft.com/office/powerpoint/2010/main" val="3823323410"/>
      </p:ext>
    </p:extLst>
  </p:cSld>
  <p:clrMapOvr>
    <a:masterClrMapping/>
  </p:clrMapOvr>
  <mc:AlternateContent xmlns:mc="http://schemas.openxmlformats.org/markup-compatibility/2006" xmlns:p14="http://schemas.microsoft.com/office/powerpoint/2010/main">
    <mc:Choice Requires="p14">
      <p:transition spd="slow" p14:dur="2000" advTm="4936"/>
    </mc:Choice>
    <mc:Fallback xmlns="">
      <p:transition xmlns:p14="http://schemas.microsoft.com/office/powerpoint/2010/main" spd="slow" advTm="4936"/>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530"/>
            <a:ext cx="8229600" cy="1143000"/>
          </a:xfrm>
        </p:spPr>
        <p:txBody>
          <a:bodyPr/>
          <a:lstStyle/>
          <a:p>
            <a:r>
              <a:rPr lang="en-US" sz="2800" dirty="0" smtClean="0"/>
              <a:t>More ideas and use cases</a:t>
            </a:r>
            <a:endParaRPr lang="en-US" sz="2800" dirty="0"/>
          </a:p>
        </p:txBody>
      </p:sp>
      <p:sp>
        <p:nvSpPr>
          <p:cNvPr id="3" name="Content Placeholder 2"/>
          <p:cNvSpPr>
            <a:spLocks noGrp="1"/>
          </p:cNvSpPr>
          <p:nvPr>
            <p:ph idx="1"/>
          </p:nvPr>
        </p:nvSpPr>
        <p:spPr>
          <a:xfrm>
            <a:off x="457200" y="1586424"/>
            <a:ext cx="8229600" cy="4994181"/>
          </a:xfrm>
        </p:spPr>
        <p:txBody>
          <a:bodyPr>
            <a:normAutofit fontScale="70000" lnSpcReduction="20000"/>
          </a:bodyPr>
          <a:lstStyle/>
          <a:p>
            <a:r>
              <a:rPr lang="en-US" dirty="0" smtClean="0"/>
              <a:t>DCC being an </a:t>
            </a:r>
            <a:r>
              <a:rPr lang="en-US" dirty="0"/>
              <a:t>essential piece in ensuring reproducibility. </a:t>
            </a:r>
            <a:r>
              <a:rPr lang="en-US" dirty="0"/>
              <a:t>N</a:t>
            </a:r>
            <a:r>
              <a:rPr lang="en-US" dirty="0" smtClean="0"/>
              <a:t>eeds </a:t>
            </a:r>
            <a:r>
              <a:rPr lang="en-US" dirty="0"/>
              <a:t>to be implemented consistently across </a:t>
            </a:r>
            <a:r>
              <a:rPr lang="en-US" dirty="0" smtClean="0"/>
              <a:t>components</a:t>
            </a:r>
          </a:p>
          <a:p>
            <a:endParaRPr lang="en-US" dirty="0" smtClean="0"/>
          </a:p>
          <a:p>
            <a:r>
              <a:rPr lang="en-US" dirty="0" smtClean="0"/>
              <a:t>DCC as a great </a:t>
            </a:r>
            <a:r>
              <a:rPr lang="en-US" dirty="0"/>
              <a:t>opportunity to reduce complexity: simple decisions like “how to call a campaign: MC16c of </a:t>
            </a:r>
            <a:r>
              <a:rPr lang="en-US" dirty="0" smtClean="0"/>
              <a:t>MC17” today </a:t>
            </a:r>
            <a:r>
              <a:rPr lang="en-US" dirty="0"/>
              <a:t>are forced upon us by </a:t>
            </a:r>
            <a:r>
              <a:rPr lang="en-US" dirty="0" smtClean="0"/>
              <a:t>complexity (information being sometime disperse</a:t>
            </a:r>
            <a:r>
              <a:rPr lang="en-US" dirty="0"/>
              <a:t>, eventually consistent, hard </a:t>
            </a:r>
            <a:r>
              <a:rPr lang="en-US" dirty="0" smtClean="0"/>
              <a:t>coded)</a:t>
            </a:r>
          </a:p>
          <a:p>
            <a:endParaRPr lang="en-US" dirty="0" smtClean="0"/>
          </a:p>
          <a:p>
            <a:r>
              <a:rPr lang="en-US" dirty="0"/>
              <a:t>The definitive performance metric for our computing is event </a:t>
            </a:r>
            <a:r>
              <a:rPr lang="en-US" dirty="0" smtClean="0"/>
              <a:t>throughput. DCC could store and supply information to normalize event throughput across different workflows, releases, sites.  </a:t>
            </a:r>
            <a:r>
              <a:rPr lang="en-US" dirty="0"/>
              <a:t>    </a:t>
            </a:r>
            <a:endParaRPr lang="en-US" dirty="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10</a:t>
            </a:fld>
            <a:endParaRPr lang="en-US"/>
          </a:p>
        </p:txBody>
      </p:sp>
    </p:spTree>
    <p:extLst>
      <p:ext uri="{BB962C8B-B14F-4D97-AF65-F5344CB8AC3E}">
        <p14:creationId xmlns:p14="http://schemas.microsoft.com/office/powerpoint/2010/main" val="2706194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3094"/>
          </a:xfrm>
        </p:spPr>
        <p:txBody>
          <a:bodyPr/>
          <a:lstStyle/>
          <a:p>
            <a:r>
              <a:rPr lang="en-US" sz="2800" dirty="0" smtClean="0"/>
              <a:t>Introduction</a:t>
            </a:r>
            <a:endParaRPr lang="en-US" sz="2800" dirty="0"/>
          </a:p>
        </p:txBody>
      </p:sp>
      <p:sp>
        <p:nvSpPr>
          <p:cNvPr id="3" name="Content Placeholder 2"/>
          <p:cNvSpPr>
            <a:spLocks noGrp="1"/>
          </p:cNvSpPr>
          <p:nvPr>
            <p:ph idx="1"/>
          </p:nvPr>
        </p:nvSpPr>
        <p:spPr>
          <a:xfrm>
            <a:off x="457200" y="1372566"/>
            <a:ext cx="8229600" cy="4874518"/>
          </a:xfrm>
        </p:spPr>
        <p:txBody>
          <a:bodyPr>
            <a:normAutofit/>
          </a:bodyPr>
          <a:lstStyle/>
          <a:p>
            <a:r>
              <a:rPr lang="en-US" sz="2800" dirty="0" smtClean="0">
                <a:latin typeface="Arial"/>
                <a:cs typeface="Arial"/>
              </a:rPr>
              <a:t>The mandate for this talk: </a:t>
            </a:r>
          </a:p>
          <a:p>
            <a:endParaRPr lang="en-US" dirty="0"/>
          </a:p>
          <a:p>
            <a:pPr marL="0" indent="0" algn="just">
              <a:buNone/>
            </a:pPr>
            <a:r>
              <a:rPr lang="en-US" sz="2400" dirty="0" smtClean="0">
                <a:latin typeface="Chalkboard"/>
                <a:cs typeface="Chalkboard"/>
              </a:rPr>
              <a:t>“We </a:t>
            </a:r>
            <a:r>
              <a:rPr lang="en-US" sz="2400" dirty="0">
                <a:latin typeface="Chalkboard"/>
                <a:cs typeface="Chalkboard"/>
              </a:rPr>
              <a:t>thought that this could be a </a:t>
            </a:r>
            <a:r>
              <a:rPr lang="en-US" sz="2400" dirty="0" smtClean="0">
                <a:latin typeface="Chalkboard"/>
                <a:cs typeface="Chalkboard"/>
              </a:rPr>
              <a:t>blue skies </a:t>
            </a:r>
            <a:r>
              <a:rPr lang="en-US" sz="2400" dirty="0">
                <a:latin typeface="Chalkboard"/>
                <a:cs typeface="Chalkboard"/>
              </a:rPr>
              <a:t>talk looking at Run 3 and beyond, what does and doesn’t scale, event streaming services, etc.  How could we reimagine data management and production systems interacting in the future, what granularity will we need to control data processing for HPC workflows, etc</a:t>
            </a:r>
            <a:r>
              <a:rPr lang="en-US" sz="2400" dirty="0" smtClean="0">
                <a:latin typeface="Chalkboard"/>
                <a:cs typeface="Chalkboard"/>
              </a:rPr>
              <a:t>.”</a:t>
            </a:r>
          </a:p>
          <a:p>
            <a:pPr marL="0" indent="0" algn="just">
              <a:buNone/>
            </a:pPr>
            <a:endParaRPr lang="en-US" sz="2400" dirty="0">
              <a:latin typeface="Chalkboard"/>
              <a:cs typeface="Chalkboard"/>
            </a:endParaRPr>
          </a:p>
          <a:p>
            <a:r>
              <a:rPr lang="mr-IN" sz="2800" dirty="0" smtClean="0">
                <a:latin typeface="Arial"/>
                <a:cs typeface="Arial"/>
              </a:rPr>
              <a:t>…</a:t>
            </a:r>
            <a:r>
              <a:rPr lang="en-US" sz="2800" dirty="0" smtClean="0">
                <a:latin typeface="Arial"/>
                <a:cs typeface="Arial"/>
              </a:rPr>
              <a:t> and so this is (not) what I will talk about.</a:t>
            </a:r>
          </a:p>
          <a:p>
            <a:pPr marL="0" indent="0">
              <a:buNone/>
            </a:pPr>
            <a:endParaRPr lang="en-US" sz="2800" dirty="0" smtClean="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2</a:t>
            </a:fld>
            <a:endParaRPr lang="en-US"/>
          </a:p>
        </p:txBody>
      </p:sp>
    </p:spTree>
    <p:extLst>
      <p:ext uri="{BB962C8B-B14F-4D97-AF65-F5344CB8AC3E}">
        <p14:creationId xmlns:p14="http://schemas.microsoft.com/office/powerpoint/2010/main" val="868404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a:t>We are defining the roadmap for a Run-4 computing </a:t>
            </a:r>
            <a:r>
              <a:rPr lang="en-US" dirty="0" smtClean="0"/>
              <a:t>model</a:t>
            </a:r>
          </a:p>
          <a:p>
            <a:endParaRPr lang="en-US" dirty="0" smtClean="0"/>
          </a:p>
          <a:p>
            <a:r>
              <a:rPr lang="en-US" dirty="0" smtClean="0"/>
              <a:t>We </a:t>
            </a:r>
            <a:r>
              <a:rPr lang="en-US" dirty="0"/>
              <a:t>like an adiabatic approach, where new concepts and components are prototyped and evaluated in the context of the existing </a:t>
            </a:r>
            <a:r>
              <a:rPr lang="en-US" dirty="0" smtClean="0"/>
              <a:t>ecosystem</a:t>
            </a:r>
          </a:p>
          <a:p>
            <a:endParaRPr lang="en-US" dirty="0"/>
          </a:p>
          <a:p>
            <a:r>
              <a:rPr lang="en-US" dirty="0" smtClean="0"/>
              <a:t>Such </a:t>
            </a:r>
            <a:r>
              <a:rPr lang="en-US" dirty="0"/>
              <a:t>components can go to production much earlier than Run-4 or be abandoned. </a:t>
            </a:r>
            <a:endParaRPr lang="en-US" dirty="0" smtClean="0"/>
          </a:p>
          <a:p>
            <a:endParaRPr lang="en-US" dirty="0"/>
          </a:p>
          <a:p>
            <a:r>
              <a:rPr lang="en-US" dirty="0" smtClean="0"/>
              <a:t>This </a:t>
            </a:r>
            <a:r>
              <a:rPr lang="en-US" dirty="0"/>
              <a:t>is how we think we should do R&amp;D </a:t>
            </a:r>
          </a:p>
          <a:p>
            <a:r>
              <a:rPr lang="en-US" dirty="0"/>
              <a:t>Data </a:t>
            </a:r>
            <a:r>
              <a:rPr lang="en-US" dirty="0" err="1"/>
              <a:t>Curation</a:t>
            </a:r>
            <a:r>
              <a:rPr lang="en-US" dirty="0"/>
              <a:t> and Characterization plays a central role in the model we are defining. </a:t>
            </a:r>
          </a:p>
          <a:p>
            <a:pPr marL="0" indent="0">
              <a:buNone/>
            </a:pPr>
            <a:endParaRPr lang="en-US" dirty="0">
              <a:latin typeface="Arial"/>
              <a:cs typeface="Arial"/>
            </a:endParaRPr>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3</a:t>
            </a:fld>
            <a:endParaRPr lang="en-US"/>
          </a:p>
        </p:txBody>
      </p:sp>
    </p:spTree>
    <p:extLst>
      <p:ext uri="{BB962C8B-B14F-4D97-AF65-F5344CB8AC3E}">
        <p14:creationId xmlns:p14="http://schemas.microsoft.com/office/powerpoint/2010/main" val="4161354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Axioms</a:t>
            </a:r>
            <a:br>
              <a:rPr lang="en-US" sz="2800" dirty="0"/>
            </a:br>
            <a:r>
              <a:rPr lang="en-US" sz="2800" dirty="0"/>
              <a:t>(https://</a:t>
            </a:r>
            <a:r>
              <a:rPr lang="en-US" sz="2800" dirty="0" err="1"/>
              <a:t>en.wikipedia.org</a:t>
            </a:r>
            <a:r>
              <a:rPr lang="en-US" sz="2800" dirty="0"/>
              <a:t>/wiki/</a:t>
            </a:r>
            <a:r>
              <a:rPr lang="en-US" sz="2800" dirty="0" smtClean="0"/>
              <a:t>Axiom)</a:t>
            </a:r>
            <a:endParaRPr lang="en-US" sz="2800" dirty="0"/>
          </a:p>
        </p:txBody>
      </p:sp>
      <p:sp>
        <p:nvSpPr>
          <p:cNvPr id="3" name="Content Placeholder 2"/>
          <p:cNvSpPr>
            <a:spLocks noGrp="1"/>
          </p:cNvSpPr>
          <p:nvPr>
            <p:ph idx="1"/>
          </p:nvPr>
        </p:nvSpPr>
        <p:spPr>
          <a:xfrm>
            <a:off x="457200" y="1919953"/>
            <a:ext cx="8229600" cy="4019274"/>
          </a:xfrm>
        </p:spPr>
        <p:txBody>
          <a:bodyPr>
            <a:normAutofit fontScale="62500" lnSpcReduction="20000"/>
          </a:bodyPr>
          <a:lstStyle/>
          <a:p>
            <a:r>
              <a:rPr lang="en-US" dirty="0"/>
              <a:t>The granularity of </a:t>
            </a:r>
            <a:r>
              <a:rPr lang="en-US" dirty="0" smtClean="0"/>
              <a:t>our data </a:t>
            </a:r>
            <a:r>
              <a:rPr lang="en-US" dirty="0"/>
              <a:t>processing is the </a:t>
            </a:r>
            <a:r>
              <a:rPr lang="en-US" dirty="0" smtClean="0"/>
              <a:t>event: we </a:t>
            </a:r>
            <a:r>
              <a:rPr lang="en-US" dirty="0"/>
              <a:t>process one event at the </a:t>
            </a:r>
            <a:r>
              <a:rPr lang="en-US" dirty="0" smtClean="0"/>
              <a:t>time. </a:t>
            </a:r>
            <a:r>
              <a:rPr lang="en-US" dirty="0"/>
              <a:t>We organize events in files because this is what </a:t>
            </a:r>
            <a:r>
              <a:rPr lang="en-US" dirty="0" smtClean="0"/>
              <a:t>file systems </a:t>
            </a:r>
            <a:r>
              <a:rPr lang="en-US" dirty="0"/>
              <a:t>supports, we organize files in datasets because this is practical, we organize datasets in containers to characterize data </a:t>
            </a:r>
          </a:p>
          <a:p>
            <a:r>
              <a:rPr lang="en-US" dirty="0"/>
              <a:t>Most of our data is “cold” data. We write it once, we access it O(10) times, peaked in time. Treating all data as equally “hot” has a </a:t>
            </a:r>
            <a:r>
              <a:rPr lang="en-US" dirty="0" smtClean="0"/>
              <a:t>cost. Treating all metadata as “hot” has a cost  </a:t>
            </a:r>
            <a:endParaRPr lang="en-US" dirty="0"/>
          </a:p>
          <a:p>
            <a:r>
              <a:rPr lang="en-US" dirty="0"/>
              <a:t>Most of our data is reproducible. RAW data is not reproducible, all the rest is reproducible. “Very complicated, labor intensive, organizationally expensive, error prone to reproduce” == “irreproducible”. Treating all data as irreproducible has a </a:t>
            </a:r>
            <a:r>
              <a:rPr lang="en-US" dirty="0" smtClean="0"/>
              <a:t>cost</a:t>
            </a:r>
            <a:endParaRPr lang="en-US" dirty="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4</a:t>
            </a:fld>
            <a:endParaRPr lang="en-US"/>
          </a:p>
        </p:txBody>
      </p:sp>
    </p:spTree>
    <p:extLst>
      <p:ext uri="{BB962C8B-B14F-4D97-AF65-F5344CB8AC3E}">
        <p14:creationId xmlns:p14="http://schemas.microsoft.com/office/powerpoint/2010/main" val="3727306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event service works </a:t>
            </a:r>
            <a:r>
              <a:rPr lang="en-US" dirty="0" smtClean="0"/>
              <a:t>today with </a:t>
            </a:r>
            <a:r>
              <a:rPr lang="en-US" dirty="0"/>
              <a:t>fine grained data at the event (range) level. Presently this fine granularity is short-</a:t>
            </a:r>
            <a:r>
              <a:rPr lang="en-US" dirty="0" smtClean="0"/>
              <a:t>lived</a:t>
            </a:r>
          </a:p>
          <a:p>
            <a:endParaRPr lang="en-US" dirty="0" smtClean="0"/>
          </a:p>
          <a:p>
            <a:r>
              <a:rPr lang="en-US" dirty="0" smtClean="0"/>
              <a:t>DCC </a:t>
            </a:r>
            <a:r>
              <a:rPr lang="en-US" dirty="0"/>
              <a:t>could take on a scalable, flexible, extensible means of recording such fine grained </a:t>
            </a:r>
            <a:r>
              <a:rPr lang="en-US" dirty="0" smtClean="0"/>
              <a:t>information. (Quasi) persistently</a:t>
            </a:r>
          </a:p>
          <a:p>
            <a:endParaRPr lang="en-US" dirty="0" smtClean="0"/>
          </a:p>
          <a:p>
            <a:r>
              <a:rPr lang="en-US" dirty="0" smtClean="0"/>
              <a:t>The Event Index and </a:t>
            </a:r>
            <a:r>
              <a:rPr lang="en-US" dirty="0" err="1" smtClean="0"/>
              <a:t>Rucio</a:t>
            </a:r>
            <a:r>
              <a:rPr lang="en-US" dirty="0" smtClean="0"/>
              <a:t> would evolve </a:t>
            </a:r>
            <a:r>
              <a:rPr lang="en-US" dirty="0"/>
              <a:t>to sustain scalability </a:t>
            </a:r>
            <a:r>
              <a:rPr lang="en-US" dirty="0" smtClean="0"/>
              <a:t>requirements and function as building blocks  </a:t>
            </a:r>
            <a:endParaRPr lang="en-US" dirty="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5</a:t>
            </a:fld>
            <a:endParaRPr lang="en-US"/>
          </a:p>
        </p:txBody>
      </p:sp>
    </p:spTree>
    <p:extLst>
      <p:ext uri="{BB962C8B-B14F-4D97-AF65-F5344CB8AC3E}">
        <p14:creationId xmlns:p14="http://schemas.microsoft.com/office/powerpoint/2010/main" val="1385515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Event Streaming and Caching</a:t>
            </a:r>
            <a:endParaRPr lang="en-US" sz="2800" dirty="0"/>
          </a:p>
        </p:txBody>
      </p:sp>
      <p:sp>
        <p:nvSpPr>
          <p:cNvPr id="3" name="Content Placeholder 2"/>
          <p:cNvSpPr>
            <a:spLocks noGrp="1"/>
          </p:cNvSpPr>
          <p:nvPr>
            <p:ph idx="1"/>
          </p:nvPr>
        </p:nvSpPr>
        <p:spPr/>
        <p:txBody>
          <a:bodyPr>
            <a:normAutofit fontScale="62500" lnSpcReduction="20000"/>
          </a:bodyPr>
          <a:lstStyle/>
          <a:p>
            <a:r>
              <a:rPr lang="en-US" dirty="0" smtClean="0"/>
              <a:t>The Event Streaming Service would be the complement of the Event Service, for asynchronous delivery of data to be processed at fine granularity. Events or event collections</a:t>
            </a:r>
          </a:p>
          <a:p>
            <a:endParaRPr lang="en-US" dirty="0"/>
          </a:p>
          <a:p>
            <a:r>
              <a:rPr lang="en-US" dirty="0" smtClean="0"/>
              <a:t>A first implementation could deliver client-side pre fetch. In a more sophisticated scenario, a central intelligence mediates the dialog between the WFMS and the DDM systems, complementing the data transfer capabilities of DDM with a server side data access system</a:t>
            </a:r>
          </a:p>
          <a:p>
            <a:endParaRPr lang="en-US" dirty="0" smtClean="0"/>
          </a:p>
          <a:p>
            <a:r>
              <a:rPr lang="en-US" dirty="0" smtClean="0"/>
              <a:t>It </a:t>
            </a:r>
            <a:r>
              <a:rPr lang="en-US" dirty="0"/>
              <a:t>can be complemented with </a:t>
            </a:r>
            <a:r>
              <a:rPr lang="en-US" dirty="0" smtClean="0"/>
              <a:t>hierarchical caching </a:t>
            </a:r>
            <a:r>
              <a:rPr lang="en-US" dirty="0"/>
              <a:t>based on data meta-information and access pattern </a:t>
            </a:r>
            <a:r>
              <a:rPr lang="en-US" dirty="0" smtClean="0"/>
              <a:t>statistics</a:t>
            </a:r>
          </a:p>
          <a:p>
            <a:endParaRPr lang="en-US" dirty="0" smtClean="0"/>
          </a:p>
          <a:p>
            <a:r>
              <a:rPr lang="en-US" dirty="0" smtClean="0"/>
              <a:t>The </a:t>
            </a:r>
            <a:r>
              <a:rPr lang="en-US" dirty="0"/>
              <a:t>way data is </a:t>
            </a:r>
            <a:r>
              <a:rPr lang="en-US" dirty="0" smtClean="0"/>
              <a:t>characterized </a:t>
            </a:r>
            <a:r>
              <a:rPr lang="en-US" dirty="0"/>
              <a:t>and used drives policies and rules to </a:t>
            </a:r>
            <a:r>
              <a:rPr lang="en-US" dirty="0" smtClean="0"/>
              <a:t>optimize </a:t>
            </a:r>
            <a:r>
              <a:rPr lang="en-US" dirty="0"/>
              <a:t>cache use and </a:t>
            </a:r>
            <a:r>
              <a:rPr lang="en-US" dirty="0" smtClean="0"/>
              <a:t>reuse </a:t>
            </a:r>
            <a:r>
              <a:rPr lang="en-US" dirty="0"/>
              <a:t>  </a:t>
            </a:r>
            <a:endParaRPr lang="en-US" dirty="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6</a:t>
            </a:fld>
            <a:endParaRPr lang="en-US"/>
          </a:p>
        </p:txBody>
      </p:sp>
    </p:spTree>
    <p:extLst>
      <p:ext uri="{BB962C8B-B14F-4D97-AF65-F5344CB8AC3E}">
        <p14:creationId xmlns:p14="http://schemas.microsoft.com/office/powerpoint/2010/main" val="3438711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DCC “whiteboard”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Supplements the capability to “annotate” meta information</a:t>
            </a:r>
          </a:p>
          <a:p>
            <a:endParaRPr lang="en-US" dirty="0" smtClean="0"/>
          </a:p>
          <a:p>
            <a:r>
              <a:rPr lang="en-US" dirty="0" smtClean="0"/>
              <a:t>‘</a:t>
            </a:r>
            <a:r>
              <a:rPr lang="en-US" dirty="0"/>
              <a:t>Data in play’ </a:t>
            </a:r>
            <a:r>
              <a:rPr lang="en-US" dirty="0" smtClean="0"/>
              <a:t>whiteboard:</a:t>
            </a:r>
          </a:p>
          <a:p>
            <a:pPr lvl="1"/>
            <a:r>
              <a:rPr lang="en-US" dirty="0" smtClean="0"/>
              <a:t>at </a:t>
            </a:r>
            <a:r>
              <a:rPr lang="en-US" dirty="0"/>
              <a:t>any given time, a subset of datasets/collections is ‘in play’, in use in the system. </a:t>
            </a:r>
            <a:endParaRPr lang="en-US" dirty="0" smtClean="0"/>
          </a:p>
          <a:p>
            <a:pPr lvl="1"/>
            <a:r>
              <a:rPr lang="en-US" dirty="0" smtClean="0"/>
              <a:t>As </a:t>
            </a:r>
            <a:r>
              <a:rPr lang="en-US" dirty="0"/>
              <a:t>this data is manipulated, replicated etc. knowledge about it could be dynamically cached in a </a:t>
            </a:r>
            <a:r>
              <a:rPr lang="en-US" dirty="0" smtClean="0"/>
              <a:t>whiteboard </a:t>
            </a:r>
            <a:r>
              <a:rPr lang="en-US" dirty="0"/>
              <a:t>at the </a:t>
            </a:r>
            <a:r>
              <a:rPr lang="en-US" dirty="0" smtClean="0"/>
              <a:t>event collection level</a:t>
            </a:r>
          </a:p>
          <a:p>
            <a:pPr lvl="1"/>
            <a:r>
              <a:rPr lang="en-US" dirty="0" smtClean="0"/>
              <a:t>The whiteboard can </a:t>
            </a:r>
            <a:r>
              <a:rPr lang="en-US" dirty="0"/>
              <a:t>flexibly receive arbitrary information associated with particular </a:t>
            </a:r>
            <a:r>
              <a:rPr lang="en-US" dirty="0" smtClean="0"/>
              <a:t>event collections (</a:t>
            </a:r>
            <a:r>
              <a:rPr lang="en-US" dirty="0" err="1"/>
              <a:t>eg</a:t>
            </a:r>
            <a:r>
              <a:rPr lang="en-US" dirty="0"/>
              <a:t> via tags</a:t>
            </a:r>
            <a:r>
              <a:rPr lang="en-US" dirty="0" smtClean="0"/>
              <a:t>). Information can be auto-generated from the system or from users  </a:t>
            </a:r>
            <a:r>
              <a:rPr lang="en-US" dirty="0"/>
              <a:t> </a:t>
            </a:r>
          </a:p>
          <a:p>
            <a:r>
              <a:rPr lang="en-US" dirty="0" smtClean="0"/>
              <a:t>Usage Examples</a:t>
            </a:r>
          </a:p>
          <a:p>
            <a:pPr lvl="1"/>
            <a:r>
              <a:rPr lang="en-US" dirty="0" smtClean="0"/>
              <a:t>Physics </a:t>
            </a:r>
            <a:r>
              <a:rPr lang="en-US" dirty="0"/>
              <a:t>collections in use by an analysis group could be annotated as such in the whiteboard, with consequent special </a:t>
            </a:r>
            <a:r>
              <a:rPr lang="en-US" dirty="0" smtClean="0"/>
              <a:t>treatment </a:t>
            </a:r>
          </a:p>
          <a:p>
            <a:pPr lvl="1"/>
            <a:r>
              <a:rPr lang="en-US" dirty="0" smtClean="0"/>
              <a:t>Sites</a:t>
            </a:r>
            <a:r>
              <a:rPr lang="en-US" dirty="0"/>
              <a:t>/regions could annotate particular interest in certain data that could factor into caching/replication behavior.</a:t>
            </a:r>
            <a:r>
              <a:rPr lang="en-US" dirty="0" smtClean="0"/>
              <a:t> </a:t>
            </a:r>
            <a:endParaRPr lang="en-US" dirty="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7</a:t>
            </a:fld>
            <a:endParaRPr lang="en-US"/>
          </a:p>
        </p:txBody>
      </p:sp>
    </p:spTree>
    <p:extLst>
      <p:ext uri="{BB962C8B-B14F-4D97-AF65-F5344CB8AC3E}">
        <p14:creationId xmlns:p14="http://schemas.microsoft.com/office/powerpoint/2010/main" val="169029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DCC “whiteboard”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“Processing </a:t>
            </a:r>
            <a:r>
              <a:rPr lang="en-US" dirty="0"/>
              <a:t>in </a:t>
            </a:r>
            <a:r>
              <a:rPr lang="en-US" dirty="0" smtClean="0"/>
              <a:t>play” whiteboard</a:t>
            </a:r>
          </a:p>
          <a:p>
            <a:endParaRPr lang="en-US" dirty="0"/>
          </a:p>
          <a:p>
            <a:pPr lvl="1"/>
            <a:r>
              <a:rPr lang="en-US" dirty="0" smtClean="0"/>
              <a:t>Tasks </a:t>
            </a:r>
            <a:r>
              <a:rPr lang="en-US" dirty="0"/>
              <a:t>currently (or recently) in active processing could also benefit from a whiteboard. e.g. </a:t>
            </a:r>
            <a:r>
              <a:rPr lang="en-US" dirty="0" smtClean="0"/>
              <a:t>for monitoring purposes.</a:t>
            </a:r>
          </a:p>
          <a:p>
            <a:pPr lvl="1"/>
            <a:r>
              <a:rPr lang="en-US" dirty="0" smtClean="0"/>
              <a:t>Also</a:t>
            </a:r>
            <a:r>
              <a:rPr lang="en-US" dirty="0"/>
              <a:t>, others could add to task whiteboard entries with annotations and information. </a:t>
            </a:r>
          </a:p>
          <a:p>
            <a:r>
              <a:rPr lang="en-US" dirty="0" smtClean="0"/>
              <a:t>A “request level” </a:t>
            </a:r>
            <a:r>
              <a:rPr lang="en-US" dirty="0"/>
              <a:t>whiteboard would have its uses also </a:t>
            </a:r>
          </a:p>
          <a:p>
            <a:pPr lvl="1"/>
            <a:r>
              <a:rPr lang="en-US" dirty="0"/>
              <a:t>could cross correlate prodsys</a:t>
            </a:r>
            <a:r>
              <a:rPr lang="en-US" dirty="0"/>
              <a:t> requests with </a:t>
            </a:r>
            <a:r>
              <a:rPr lang="en-US" dirty="0" smtClean="0"/>
              <a:t>spreadsheets entries </a:t>
            </a:r>
            <a:r>
              <a:rPr lang="en-US" dirty="0"/>
              <a:t>managed by PMG/MC prod (via programmatic API) to automate the refreshing of information on submission and processing status </a:t>
            </a:r>
          </a:p>
          <a:p>
            <a:pPr lvl="1"/>
            <a:r>
              <a:rPr lang="en-US" dirty="0"/>
              <a:t>Requests associated with a particular analysis group, paper or CP group could be tagged as such, and this tagging propagated through the downstream processing and data </a:t>
            </a:r>
            <a:r>
              <a:rPr lang="en-US" dirty="0" smtClean="0"/>
              <a:t>products</a:t>
            </a:r>
            <a:endParaRPr lang="en-US" dirty="0"/>
          </a:p>
          <a:p>
            <a:endParaRPr lang="en-US" dirty="0" smtClean="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8</a:t>
            </a:fld>
            <a:endParaRPr lang="en-US"/>
          </a:p>
        </p:txBody>
      </p:sp>
    </p:spTree>
    <p:extLst>
      <p:ext uri="{BB962C8B-B14F-4D97-AF65-F5344CB8AC3E}">
        <p14:creationId xmlns:p14="http://schemas.microsoft.com/office/powerpoint/2010/main" val="3983512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The DCC “whiteboard”</a:t>
            </a:r>
            <a:endParaRPr lang="en-US" sz="2800" dirty="0"/>
          </a:p>
        </p:txBody>
      </p:sp>
      <p:sp>
        <p:nvSpPr>
          <p:cNvPr id="3" name="Content Placeholder 2"/>
          <p:cNvSpPr>
            <a:spLocks noGrp="1"/>
          </p:cNvSpPr>
          <p:nvPr>
            <p:ph idx="1"/>
          </p:nvPr>
        </p:nvSpPr>
        <p:spPr>
          <a:xfrm>
            <a:off x="457200" y="1714704"/>
            <a:ext cx="8229600" cy="4596519"/>
          </a:xfrm>
        </p:spPr>
        <p:txBody>
          <a:bodyPr>
            <a:normAutofit fontScale="62500" lnSpcReduction="20000"/>
          </a:bodyPr>
          <a:lstStyle/>
          <a:p>
            <a:r>
              <a:rPr lang="en-US" dirty="0" smtClean="0"/>
              <a:t>The definition of “in play” is flexible. Annotations can be made persistent after the entity they refer to is not “in play” anymore. </a:t>
            </a:r>
          </a:p>
          <a:p>
            <a:endParaRPr lang="en-US" dirty="0" smtClean="0"/>
          </a:p>
          <a:p>
            <a:r>
              <a:rPr lang="en-US" dirty="0" smtClean="0"/>
              <a:t>If we accept the concept of hierarchical storage, we have to accept the concept of hierarchical meta-storage (different latency for different levels)</a:t>
            </a:r>
          </a:p>
          <a:p>
            <a:endParaRPr lang="en-US" dirty="0" smtClean="0"/>
          </a:p>
          <a:p>
            <a:r>
              <a:rPr lang="en-US" dirty="0" smtClean="0"/>
              <a:t>How many whiteboards do we need, </a:t>
            </a:r>
            <a:r>
              <a:rPr lang="en-US" dirty="0"/>
              <a:t>w</a:t>
            </a:r>
            <a:r>
              <a:rPr lang="en-US" dirty="0" smtClean="0"/>
              <a:t>hich technology, which architecture... You do not expect me to answer all that, right?</a:t>
            </a:r>
          </a:p>
          <a:p>
            <a:endParaRPr lang="en-US" dirty="0"/>
          </a:p>
          <a:p>
            <a:r>
              <a:rPr lang="en-US" dirty="0"/>
              <a:t>The ‘whiteboard’ approach is an R&amp;D/exploratory approach that gives an easy means of adding and accessing information to play with possible uses, quickly prototype an idea</a:t>
            </a:r>
            <a:r>
              <a:rPr lang="en-US" dirty="0" smtClean="0"/>
              <a:t>.  </a:t>
            </a:r>
            <a:endParaRPr lang="en-US" dirty="0"/>
          </a:p>
        </p:txBody>
      </p:sp>
      <p:sp>
        <p:nvSpPr>
          <p:cNvPr id="4" name="Date Placeholder 3"/>
          <p:cNvSpPr>
            <a:spLocks noGrp="1"/>
          </p:cNvSpPr>
          <p:nvPr>
            <p:ph type="dt" sz="half" idx="10"/>
          </p:nvPr>
        </p:nvSpPr>
        <p:spPr/>
        <p:txBody>
          <a:bodyPr/>
          <a:lstStyle/>
          <a:p>
            <a:r>
              <a:rPr lang="en-US" smtClean="0"/>
              <a:t>13/03/17</a:t>
            </a:r>
            <a:endParaRPr lang="en-US"/>
          </a:p>
        </p:txBody>
      </p:sp>
      <p:sp>
        <p:nvSpPr>
          <p:cNvPr id="5" name="Footer Placeholder 4"/>
          <p:cNvSpPr>
            <a:spLocks noGrp="1"/>
          </p:cNvSpPr>
          <p:nvPr>
            <p:ph type="ftr" sz="quarter" idx="11"/>
          </p:nvPr>
        </p:nvSpPr>
        <p:spPr/>
        <p:txBody>
          <a:bodyPr/>
          <a:lstStyle/>
          <a:p>
            <a:r>
              <a:rPr lang="en-US" smtClean="0"/>
              <a:t>Simone Campana – ATLAS Week</a:t>
            </a:r>
            <a:endParaRPr lang="en-US"/>
          </a:p>
        </p:txBody>
      </p:sp>
      <p:sp>
        <p:nvSpPr>
          <p:cNvPr id="6" name="Slide Number Placeholder 5"/>
          <p:cNvSpPr>
            <a:spLocks noGrp="1"/>
          </p:cNvSpPr>
          <p:nvPr>
            <p:ph type="sldNum" sz="quarter" idx="12"/>
          </p:nvPr>
        </p:nvSpPr>
        <p:spPr/>
        <p:txBody>
          <a:bodyPr/>
          <a:lstStyle/>
          <a:p>
            <a:fld id="{D3517025-743B-E149-A4BA-6A929B1A7CEC}" type="slidenum">
              <a:rPr lang="en-US" smtClean="0"/>
              <a:t>9</a:t>
            </a:fld>
            <a:endParaRPr lang="en-US"/>
          </a:p>
        </p:txBody>
      </p:sp>
    </p:spTree>
    <p:extLst>
      <p:ext uri="{BB962C8B-B14F-4D97-AF65-F5344CB8AC3E}">
        <p14:creationId xmlns:p14="http://schemas.microsoft.com/office/powerpoint/2010/main" val="3418728128"/>
      </p:ext>
    </p:extLst>
  </p:cSld>
  <p:clrMapOvr>
    <a:masterClrMapping/>
  </p:clrMapOvr>
</p:sld>
</file>

<file path=ppt/theme/theme1.xml><?xml version="1.0" encoding="utf-8"?>
<a:theme xmlns:a="http://schemas.openxmlformats.org/drawingml/2006/main" name="Default Them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2.xml><?xml version="1.0" encoding="utf-8"?>
<a:theme xmlns:a="http://schemas.openxmlformats.org/drawingml/2006/main" name="TRIUMF_pptemplate_07">
  <a:themeElements>
    <a:clrScheme name="TRIUMF_pptemplate_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RIUMF_pptemplate_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RIUMF_pptemplate_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RIUMF_pptemplate_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RIUMF_pptemplate_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RIUMF_pptemplate_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RIUMF_pptemplate_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RIUMF_pptemplate_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RIUMF_pptemplate_07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RIUMF_pptemplate_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RIUMF_pptemplate_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RIUMF_pptemplate_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RIUMF_pptemplate_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RIUMF_pptemplate_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RIUMF_pptemplate_07">
  <a:themeElements>
    <a:clrScheme name="TRIUMF_pptemplate_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RIUMF_pptemplate_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RIUMF_pptemplate_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RIUMF_pptemplate_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RIUMF_pptemplate_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RIUMF_pptemplate_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RIUMF_pptemplate_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RIUMF_pptemplate_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RIUMF_pptemplate_07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RIUMF_pptemplate_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RIUMF_pptemplate_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RIUMF_pptemplate_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RIUMF_pptemplate_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RIUMF_pptemplate_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60452</TotalTime>
  <Words>1035</Words>
  <Application>Microsoft Macintosh PowerPoint</Application>
  <PresentationFormat>On-screen Show (4:3)</PresentationFormat>
  <Paragraphs>97</Paragraphs>
  <Slides>10</Slides>
  <Notes>0</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Default Theme</vt:lpstr>
      <vt:lpstr>TRIUMF_pptemplate_07</vt:lpstr>
      <vt:lpstr>1_TRIUMF_pptemplate_07</vt:lpstr>
      <vt:lpstr>DCC Workshop  Input from Computing Coordination</vt:lpstr>
      <vt:lpstr>Introduction</vt:lpstr>
      <vt:lpstr>Introduction</vt:lpstr>
      <vt:lpstr>Axioms (https://en.wikipedia.org/wiki/Axiom)</vt:lpstr>
      <vt:lpstr>Events</vt:lpstr>
      <vt:lpstr>Event Streaming and Caching</vt:lpstr>
      <vt:lpstr>The DCC “whiteboard”</vt:lpstr>
      <vt:lpstr>The DCC “whiteboard”</vt:lpstr>
      <vt:lpstr>The DCC “whiteboard”</vt:lpstr>
      <vt:lpstr>More ideas and use cases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Simone Campana</dc:creator>
  <cp:lastModifiedBy>Simone Campana</cp:lastModifiedBy>
  <cp:revision>444</cp:revision>
  <cp:lastPrinted>2015-06-17T16:10:09Z</cp:lastPrinted>
  <dcterms:created xsi:type="dcterms:W3CDTF">2014-05-22T09:10:29Z</dcterms:created>
  <dcterms:modified xsi:type="dcterms:W3CDTF">2017-03-08T16:00:02Z</dcterms:modified>
</cp:coreProperties>
</file>