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33"/>
  </p:notesMasterIdLst>
  <p:handoutMasterIdLst>
    <p:handoutMasterId r:id="rId34"/>
  </p:handoutMasterIdLst>
  <p:sldIdLst>
    <p:sldId id="257" r:id="rId3"/>
    <p:sldId id="262" r:id="rId4"/>
    <p:sldId id="286" r:id="rId5"/>
    <p:sldId id="287" r:id="rId6"/>
    <p:sldId id="265" r:id="rId7"/>
    <p:sldId id="275" r:id="rId8"/>
    <p:sldId id="276" r:id="rId9"/>
    <p:sldId id="305" r:id="rId10"/>
    <p:sldId id="301" r:id="rId11"/>
    <p:sldId id="290" r:id="rId12"/>
    <p:sldId id="299" r:id="rId13"/>
    <p:sldId id="293" r:id="rId14"/>
    <p:sldId id="295" r:id="rId15"/>
    <p:sldId id="296" r:id="rId16"/>
    <p:sldId id="313" r:id="rId17"/>
    <p:sldId id="302" r:id="rId18"/>
    <p:sldId id="281" r:id="rId19"/>
    <p:sldId id="304" r:id="rId20"/>
    <p:sldId id="306" r:id="rId21"/>
    <p:sldId id="291" r:id="rId22"/>
    <p:sldId id="298" r:id="rId23"/>
    <p:sldId id="307" r:id="rId24"/>
    <p:sldId id="310" r:id="rId25"/>
    <p:sldId id="312" r:id="rId26"/>
    <p:sldId id="308" r:id="rId27"/>
    <p:sldId id="309" r:id="rId28"/>
    <p:sldId id="280" r:id="rId29"/>
    <p:sldId id="289" r:id="rId30"/>
    <p:sldId id="314" r:id="rId31"/>
    <p:sldId id="29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2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77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C66D5-35F2-4B2B-B66A-28018F619124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073D5-63C2-4933-B970-D96552757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81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B7E8A-1102-47A1-B1C3-36AE88809383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11EAB-687D-4AE4-B775-678A923E9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03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3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286" y="0"/>
            <a:ext cx="9141714" cy="6858000"/>
            <a:chOff x="3048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3048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574798" y="3537161"/>
              <a:ext cx="9144001" cy="196717"/>
              <a:chOff x="1523999" y="4379129"/>
              <a:chExt cx="9144001" cy="196717"/>
            </a:xfrm>
          </p:grpSpPr>
          <p:sp>
            <p:nvSpPr>
              <p:cNvPr id="19" name="Rectangle 18" descr="Gold bar"/>
              <p:cNvSpPr>
                <a:spLocks noChangeArrowheads="1"/>
              </p:cNvSpPr>
              <p:nvPr/>
            </p:nvSpPr>
            <p:spPr bwMode="auto">
              <a:xfrm rot="16200000" flipH="1">
                <a:off x="2949872" y="2953256"/>
                <a:ext cx="196717" cy="30484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" name="Rectangle 19" descr="Orange bar"/>
              <p:cNvSpPr>
                <a:spLocks noChangeArrowheads="1"/>
              </p:cNvSpPr>
              <p:nvPr/>
            </p:nvSpPr>
            <p:spPr bwMode="auto">
              <a:xfrm rot="16200000" flipH="1">
                <a:off x="5998335" y="2953256"/>
                <a:ext cx="196717" cy="3048463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" name="Rectangle 20" descr="Slate bar"/>
              <p:cNvSpPr>
                <a:spLocks noChangeArrowheads="1"/>
              </p:cNvSpPr>
              <p:nvPr/>
            </p:nvSpPr>
            <p:spPr bwMode="auto">
              <a:xfrm rot="16200000" flipH="1">
                <a:off x="9045410" y="2953256"/>
                <a:ext cx="196717" cy="3048463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18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56115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12610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5DE3B5DE-687E-4601-9C25-48F7ABE0D7C5}" type="datetime1">
              <a:rPr lang="en-US" smtClean="0"/>
              <a:t>3/30/2017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0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BFD467DE-D084-42AA-B27F-22F6084CB8BB}" type="datetime1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9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3782E027-C2A0-4932-A761-986BAD82B671}" type="datetime1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2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96AC42F1-294F-4AFB-8F78-2EF579F09459}" type="datetime1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7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1580A6EB-69F5-4723-B5E3-A6D9E36A957A}" type="datetime1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4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0FB02ED0-9CAE-481B-8D1D-B242F0282967}" type="datetime1">
              <a:rPr lang="en-US" smtClean="0"/>
              <a:t>3/30/2017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0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248" y="2193926"/>
            <a:ext cx="3868340" cy="397827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2248" y="1489075"/>
            <a:ext cx="3868340" cy="6413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6"/>
            <a:ext cx="3867150" cy="397827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4696AB3F-7B84-45BD-A122-497866A73F4B}" type="datetime1">
              <a:rPr lang="en-US" smtClean="0"/>
              <a:t>3/30/2017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2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6395E536-1457-4CE4-8497-197239F05587}" type="datetime1">
              <a:rPr lang="en-US" smtClean="0"/>
              <a:t>3/30/2017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A4AF2F65-2726-4707-A7A6-DE21D14E80C5}" type="datetime1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0"/>
            <a:ext cx="2949178" cy="375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1FA85564-6B99-4FC4-9CE3-22E750398B2E}" type="datetime1">
              <a:rPr lang="en-US" smtClean="0"/>
              <a:t>3/30/2017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0"/>
            <a:ext cx="2949178" cy="375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2BCD2BEA-7F40-407D-B082-13022E8B2C99}" type="datetime1">
              <a:rPr lang="en-US" smtClean="0"/>
              <a:t>3/30/2017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6"/>
            <a:ext cx="9141714" cy="6858006"/>
            <a:chOff x="-2728" y="-5"/>
            <a:chExt cx="12188952" cy="6858006"/>
          </a:xfrm>
        </p:grpSpPr>
        <p:sp>
          <p:nvSpPr>
            <p:cNvPr id="26" name="Rectangle 25"/>
            <p:cNvSpPr/>
            <p:nvPr/>
          </p:nvSpPr>
          <p:spPr>
            <a:xfrm>
              <a:off x="-2728" y="1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-2727" y="-5"/>
              <a:ext cx="716424" cy="6858000"/>
              <a:chOff x="-2727" y="-5"/>
              <a:chExt cx="716424" cy="6858000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-2727" y="-5"/>
                <a:ext cx="571473" cy="6858000"/>
                <a:chOff x="6048440" y="-936481"/>
                <a:chExt cx="196717" cy="9144001"/>
              </a:xfrm>
            </p:grpSpPr>
            <p:sp>
              <p:nvSpPr>
                <p:cNvPr id="46" name="Rectangle 45" descr="Gold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5159057"/>
                  <a:ext cx="196717" cy="3048463"/>
                </a:xfrm>
                <a:prstGeom prst="rect">
                  <a:avLst/>
                </a:prstGeom>
                <a:solidFill>
                  <a:schemeClr val="accent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18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Rectangle 46" descr="Orang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2110594"/>
                  <a:ext cx="196717" cy="3048463"/>
                </a:xfrm>
                <a:prstGeom prst="rect">
                  <a:avLst/>
                </a:prstGeom>
                <a:solidFill>
                  <a:schemeClr val="accent4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18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Rectangle 47" descr="Slat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-936481"/>
                  <a:ext cx="196717" cy="3048463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18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566005" y="-5"/>
                <a:ext cx="147692" cy="6858000"/>
                <a:chOff x="6048440" y="-936481"/>
                <a:chExt cx="196717" cy="9144001"/>
              </a:xfrm>
            </p:grpSpPr>
            <p:sp>
              <p:nvSpPr>
                <p:cNvPr id="43" name="Rectangle 42" descr="Gold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5159057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prstClr val="white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lvl="0" algn="ctr"/>
                  <a:endParaRPr lang="en-US" sz="18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Rectangle 43" descr="Orang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2110594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prstClr val="white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18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44" descr="Slat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-936481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18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2" name="Rectangle 41"/>
              <p:cNvSpPr/>
              <p:nvPr/>
            </p:nvSpPr>
            <p:spPr>
              <a:xfrm>
                <a:off x="646782" y="-5"/>
                <a:ext cx="45719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fld id="{CA734DBA-6852-4C6A-AB8B-E28C0C52CB53}" type="datetime1">
              <a:rPr lang="en-US" smtClean="0"/>
              <a:t>3/30/2017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8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90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0.emf"/><Relationship Id="rId4" Type="http://schemas.openxmlformats.org/officeDocument/2006/relationships/package" Target="../embeddings/Microsoft_Word_Document1.docx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6.jpeg"/><Relationship Id="rId21" Type="http://schemas.openxmlformats.org/officeDocument/2006/relationships/image" Target="../media/image24.jpeg"/><Relationship Id="rId34" Type="http://schemas.openxmlformats.org/officeDocument/2006/relationships/image" Target="../media/image37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36" Type="http://schemas.openxmlformats.org/officeDocument/2006/relationships/image" Target="../media/image39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35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Francesco La Torre </a:t>
            </a:r>
          </a:p>
          <a:p>
            <a:r>
              <a:rPr lang="en-US" dirty="0" smtClean="0"/>
              <a:t>on behalf of the ELICA project team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912" y="912610"/>
            <a:ext cx="7225990" cy="2387600"/>
          </a:xfrm>
        </p:spPr>
        <p:txBody>
          <a:bodyPr/>
          <a:lstStyle/>
          <a:p>
            <a:r>
              <a:rPr lang="en-US" dirty="0" smtClean="0"/>
              <a:t>ELICA</a:t>
            </a:r>
            <a:br>
              <a:rPr lang="en-US" dirty="0" smtClean="0"/>
            </a:br>
            <a:r>
              <a:rPr lang="en-US" sz="3200" dirty="0" smtClean="0"/>
              <a:t>(Elimination of TFA Cables)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15668" y="557561"/>
            <a:ext cx="220050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EDMS No:</a:t>
            </a:r>
            <a:r>
              <a:rPr lang="is-IS" dirty="0"/>
              <a:t>1773038</a:t>
            </a:r>
            <a:r>
              <a:rPr lang="en-GB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2198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271" y="0"/>
            <a:ext cx="7886700" cy="1325563"/>
          </a:xfrm>
        </p:spPr>
        <p:txBody>
          <a:bodyPr/>
          <a:lstStyle/>
          <a:p>
            <a:pPr algn="ctr"/>
            <a:r>
              <a:rPr lang="fr-FR" dirty="0" smtClean="0"/>
              <a:t>Méthodologie de caractérisation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440137"/>
              </p:ext>
            </p:extLst>
          </p:nvPr>
        </p:nvGraphicFramePr>
        <p:xfrm>
          <a:off x="108282" y="1331494"/>
          <a:ext cx="8855239" cy="5165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Document" r:id="rId4" imgW="5943600" imgH="3467100" progId="Word.Document.12">
                  <p:embed/>
                </p:oleObj>
              </mc:Choice>
              <mc:Fallback>
                <p:oleObj name="Document" r:id="rId4" imgW="5943600" imgH="3467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8282" y="1331494"/>
                        <a:ext cx="8855239" cy="51655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881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333040"/>
              </p:ext>
            </p:extLst>
          </p:nvPr>
        </p:nvGraphicFramePr>
        <p:xfrm>
          <a:off x="150470" y="937548"/>
          <a:ext cx="8877782" cy="50428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7547"/>
                <a:gridCol w="927530"/>
                <a:gridCol w="927530"/>
                <a:gridCol w="1071077"/>
                <a:gridCol w="1192537"/>
                <a:gridCol w="1137327"/>
                <a:gridCol w="1104199"/>
                <a:gridCol w="1060035"/>
              </a:tblGrid>
              <a:tr h="59327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Summary cable families [</a:t>
                      </a:r>
                      <a:r>
                        <a:rPr lang="en-US" sz="1600" b="1" u="none" strike="noStrike" dirty="0" err="1">
                          <a:effectLst/>
                        </a:rPr>
                        <a:t>wt</a:t>
                      </a:r>
                      <a:r>
                        <a:rPr lang="en-US" sz="1600" b="1" u="none" strike="noStrike" dirty="0">
                          <a:effectLst/>
                        </a:rPr>
                        <a:t>-</a:t>
                      </a:r>
                      <a:r>
                        <a:rPr lang="en-US" sz="1600" b="1" u="none" strike="noStrike" dirty="0" smtClean="0">
                          <a:effectLst/>
                        </a:rPr>
                        <a:t>%]*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23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Matrix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Power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Power Cu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Signal Cu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Coax Cu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Coax </a:t>
                      </a:r>
                      <a:r>
                        <a:rPr lang="en-US" sz="1400" b="1" u="none" strike="noStrike" dirty="0" err="1">
                          <a:effectLst/>
                        </a:rPr>
                        <a:t>Cu+Al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Stripped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Shredded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</a:tr>
              <a:tr h="5561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Density (g/cm3)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</a:rPr>
                        <a:t>1.9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2.8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</a:rPr>
                        <a:t>1.6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</a:rPr>
                        <a:t>1.7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</a:rPr>
                        <a:t>1.3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</a:rPr>
                        <a:t>0.95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</a:rPr>
                        <a:t>0.5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</a:tr>
              <a:tr h="5561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</a:tr>
              <a:tr h="5561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Copper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63.8%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47.2%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42.5%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31.2%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</a:tr>
              <a:tr h="5561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 smtClean="0">
                          <a:effectLst/>
                        </a:rPr>
                        <a:t>Aluminium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53.5%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15.4%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</a:tr>
              <a:tr h="5561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Outer insulation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19.7%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22.8%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30.4%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30.3%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25.3%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54.4%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57.7%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</a:tr>
              <a:tr h="5561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Inner insulation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26.8%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13.4%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22.3%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27.3%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28.1%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>
                          <a:effectLst/>
                        </a:rPr>
                        <a:t>45.6%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42.3%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3598" marR="3598" marT="3598" marB="0" anchor="ctr"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1666443" y="1655181"/>
            <a:ext cx="7361809" cy="795712"/>
            <a:chOff x="1944235" y="3148315"/>
            <a:chExt cx="7361809" cy="795712"/>
          </a:xfrm>
        </p:grpSpPr>
        <p:pic>
          <p:nvPicPr>
            <p:cNvPr id="7" name="Picture 6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235" y="3192936"/>
              <a:ext cx="860785" cy="716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9745" y="3192936"/>
              <a:ext cx="888673" cy="7162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4893" y="3192936"/>
              <a:ext cx="970351" cy="7162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855" y="3148315"/>
              <a:ext cx="1011383" cy="795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0383" y="3192935"/>
              <a:ext cx="1041141" cy="716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11" descr="G:\Projects\RW_Pilot_Projects\04. ELICA\1.5 Characterisation\1.5.3 Photos\IMG_4084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97" t="24720" b="4706"/>
            <a:stretch/>
          </p:blipFill>
          <p:spPr bwMode="auto">
            <a:xfrm>
              <a:off x="7188426" y="3192936"/>
              <a:ext cx="1018024" cy="7162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 descr="C:\Users\flatorre\Documents\Dropbox\Felloship\Project_ELICA\Info_cables\Ratio_PVC_metal_Photos\Shredded\CR-049723_6.JP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76" t="8898" r="7573" b="11064"/>
            <a:stretch/>
          </p:blipFill>
          <p:spPr bwMode="auto">
            <a:xfrm>
              <a:off x="8293351" y="3192936"/>
              <a:ext cx="1012693" cy="7162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974557" y="6075942"/>
            <a:ext cx="3393878" cy="307777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*based on 40 types of cable samples</a:t>
            </a:r>
            <a:endParaRPr lang="en-US" sz="1400" dirty="0" err="1" smtClean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197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0681" y="2482684"/>
            <a:ext cx="7886700" cy="1325563"/>
          </a:xfrm>
        </p:spPr>
        <p:txBody>
          <a:bodyPr/>
          <a:lstStyle/>
          <a:p>
            <a:r>
              <a:rPr lang="en-US" dirty="0" smtClean="0"/>
              <a:t>A big issue</a:t>
            </a:r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4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16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70420" y="1706116"/>
            <a:ext cx="14317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0.5 cm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10265" y="2075448"/>
            <a:ext cx="1491913" cy="6015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1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1"/>
          <a:stretch/>
        </p:blipFill>
        <p:spPr>
          <a:xfrm>
            <a:off x="2233914" y="27691"/>
            <a:ext cx="5044634" cy="6830309"/>
          </a:xfrm>
        </p:spPr>
      </p:pic>
    </p:spTree>
    <p:extLst>
      <p:ext uri="{BB962C8B-B14F-4D97-AF65-F5344CB8AC3E}">
        <p14:creationId xmlns:p14="http://schemas.microsoft.com/office/powerpoint/2010/main" val="44363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55" y="549773"/>
            <a:ext cx="5656001" cy="65628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85602" y="2013995"/>
            <a:ext cx="3050567" cy="12330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381" y="643594"/>
            <a:ext cx="2593979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Portable XRF analyzer</a:t>
            </a:r>
          </a:p>
          <a:p>
            <a:pPr algn="ctr"/>
            <a:r>
              <a:rPr lang="en-US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Niton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XL3t </a:t>
            </a:r>
          </a:p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 </a:t>
            </a:r>
            <a:r>
              <a:rPr lang="en-US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Thermo</a:t>
            </a:r>
            <a:endParaRPr lang="en-US" dirty="0" smtClean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5613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740627"/>
              </p:ext>
            </p:extLst>
          </p:nvPr>
        </p:nvGraphicFramePr>
        <p:xfrm>
          <a:off x="983849" y="983847"/>
          <a:ext cx="7419370" cy="5335925"/>
        </p:xfrm>
        <a:graphic>
          <a:graphicData uri="http://schemas.openxmlformats.org/drawingml/2006/table">
            <a:tbl>
              <a:tblPr/>
              <a:tblGrid>
                <a:gridCol w="848633"/>
                <a:gridCol w="735731"/>
                <a:gridCol w="735731"/>
                <a:gridCol w="735731"/>
                <a:gridCol w="735731"/>
                <a:gridCol w="735731"/>
                <a:gridCol w="735731"/>
                <a:gridCol w="735731"/>
                <a:gridCol w="735731"/>
                <a:gridCol w="684889"/>
              </a:tblGrid>
              <a:tr h="240856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800" b="1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Power cables (aluminium)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59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Sample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CR-049718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CR-049719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CR-049962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CR-049963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960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Pb [wt-%]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0.52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1.58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0.38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0.80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8409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800" b="1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Power cables (copper)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59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Sample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CR-049959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Pb [wt-%]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0.03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0.00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0.002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856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800" b="1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Signal cables (copper)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59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Sample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CR-049977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CR-049982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CR-049983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CR-049984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Pb [wt-%]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1.26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2.27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2.86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1.24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0.69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0.50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0.13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0.85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0.004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59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Sample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CR-049985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CR-049987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CR-049989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CR-049990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CR-049991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CR-049992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Pb [wt-%]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1,08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0,01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0,21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0,55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0,001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0,71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1,41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5962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Coaxial cable (copper)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59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Sample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CR-049964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CR-049965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CR-049972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CR-049973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Pb [wt-%]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1,09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0,56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0,36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0,91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0,06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0,8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3,25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0,54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59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Sample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CR-049974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CR-049975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Pb [wt-%]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1,06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2,82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7569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800" b="1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Coaxial cable (copper +aluminium)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59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Sample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CR-049720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CR-049721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CR-049967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Pb [wt-%]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0,01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0,409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0,001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800" b="1" dirty="0">
                          <a:effectLst/>
                          <a:latin typeface="Verdana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1100" dirty="0">
                        <a:effectLst/>
                        <a:latin typeface="Verdana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313727" y="358816"/>
            <a:ext cx="6927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Verdana" charset="0"/>
                <a:ea typeface="Calibri" charset="0"/>
                <a:cs typeface="Times New Roman" charset="0"/>
              </a:rPr>
              <a:t>Lead content measurements for the collected cable samples. The results are given as mass fraction over the entire cable.</a:t>
            </a:r>
            <a:r>
              <a:rPr lang="en-US" sz="1400" dirty="0"/>
              <a:t> </a:t>
            </a:r>
          </a:p>
        </p:txBody>
      </p:sp>
      <p:sp>
        <p:nvSpPr>
          <p:cNvPr id="10" name="Oval 9"/>
          <p:cNvSpPr/>
          <p:nvPr/>
        </p:nvSpPr>
        <p:spPr>
          <a:xfrm>
            <a:off x="6944811" y="4259485"/>
            <a:ext cx="821803" cy="7755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ELICA elimination pathway</a:t>
            </a:r>
            <a:r>
              <a:rPr lang="is-IS" dirty="0" smtClean="0"/>
              <a:t/>
            </a:r>
            <a:br>
              <a:rPr lang="is-IS" dirty="0" smtClean="0"/>
            </a:br>
            <a:r>
              <a:rPr lang="is-IS" dirty="0"/>
              <a:t/>
            </a:r>
            <a:br>
              <a:rPr lang="is-I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56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122744"/>
              </p:ext>
            </p:extLst>
          </p:nvPr>
        </p:nvGraphicFramePr>
        <p:xfrm>
          <a:off x="439838" y="566700"/>
          <a:ext cx="8310623" cy="522973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2297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Program manager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Selection of elimination campaign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212843"/>
              </p:ext>
            </p:extLst>
          </p:nvPr>
        </p:nvGraphicFramePr>
        <p:xfrm>
          <a:off x="439838" y="1089673"/>
          <a:ext cx="8310623" cy="57912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5296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Characterization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Campaign</a:t>
                      </a:r>
                      <a:r>
                        <a:rPr lang="en-US" sz="1600" baseline="0" dirty="0" smtClean="0"/>
                        <a:t> boundaries and batch selection (TREC info + visual inspection)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118885"/>
              </p:ext>
            </p:extLst>
          </p:nvPr>
        </p:nvGraphicFramePr>
        <p:xfrm>
          <a:off x="439837" y="1668793"/>
          <a:ext cx="8310623" cy="522973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2297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Operation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Radiological info (RADOS or dose rate measurements)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234454"/>
              </p:ext>
            </p:extLst>
          </p:nvPr>
        </p:nvGraphicFramePr>
        <p:xfrm>
          <a:off x="439836" y="2191766"/>
          <a:ext cx="8310623" cy="522973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2297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Characterization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Sampling</a:t>
                      </a:r>
                      <a:r>
                        <a:rPr lang="en-US" sz="1600" baseline="0" dirty="0" smtClean="0"/>
                        <a:t> definition (numbers and containers)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03970"/>
              </p:ext>
            </p:extLst>
          </p:nvPr>
        </p:nvGraphicFramePr>
        <p:xfrm>
          <a:off x="439836" y="2714739"/>
          <a:ext cx="8310623" cy="522973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2297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Operation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Sample collection and traceability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335717"/>
              </p:ext>
            </p:extLst>
          </p:nvPr>
        </p:nvGraphicFramePr>
        <p:xfrm>
          <a:off x="439836" y="3237712"/>
          <a:ext cx="8310623" cy="57912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5296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Characterization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Radionuclides</a:t>
                      </a:r>
                      <a:r>
                        <a:rPr lang="en-US" sz="1600" baseline="0" dirty="0" smtClean="0"/>
                        <a:t> inventory (</a:t>
                      </a:r>
                      <a:r>
                        <a:rPr lang="en-US" sz="1600" baseline="0" dirty="0" err="1" smtClean="0"/>
                        <a:t>ActiWiz</a:t>
                      </a:r>
                      <a:r>
                        <a:rPr lang="en-US" sz="1600" baseline="0" dirty="0" smtClean="0"/>
                        <a:t> calculations) and shipping for gamma spectroscopy and radiochemical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407403"/>
              </p:ext>
            </p:extLst>
          </p:nvPr>
        </p:nvGraphicFramePr>
        <p:xfrm>
          <a:off x="439835" y="3816832"/>
          <a:ext cx="8310623" cy="579120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5296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Operation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Cable</a:t>
                      </a:r>
                      <a:r>
                        <a:rPr lang="en-US" sz="1600" baseline="0" dirty="0" smtClean="0"/>
                        <a:t> sorting and packaging + in situ gamma spectroscopy of packages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919238"/>
              </p:ext>
            </p:extLst>
          </p:nvPr>
        </p:nvGraphicFramePr>
        <p:xfrm>
          <a:off x="439834" y="4395952"/>
          <a:ext cx="8310623" cy="522973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2297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Characterization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Scaling factors and IRAS calculations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562304"/>
              </p:ext>
            </p:extLst>
          </p:nvPr>
        </p:nvGraphicFramePr>
        <p:xfrm>
          <a:off x="439833" y="4862778"/>
          <a:ext cx="8310623" cy="522973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2297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Operation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Quality controls on cable</a:t>
                      </a:r>
                      <a:r>
                        <a:rPr lang="en-US" sz="1600" baseline="0" dirty="0" smtClean="0"/>
                        <a:t> containers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996089"/>
              </p:ext>
            </p:extLst>
          </p:nvPr>
        </p:nvGraphicFramePr>
        <p:xfrm>
          <a:off x="439832" y="5385751"/>
          <a:ext cx="8310623" cy="57912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5296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Characterization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Quality controls</a:t>
                      </a:r>
                      <a:r>
                        <a:rPr lang="en-US" sz="1600" baseline="0" dirty="0" smtClean="0"/>
                        <a:t> on calculations and IRAS values + communications to ANDRA 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263358"/>
              </p:ext>
            </p:extLst>
          </p:nvPr>
        </p:nvGraphicFramePr>
        <p:xfrm>
          <a:off x="439832" y="5964871"/>
          <a:ext cx="8310623" cy="522973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472341"/>
                <a:gridCol w="2037420"/>
                <a:gridCol w="5800862"/>
              </a:tblGrid>
              <a:tr h="52297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Operation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 smtClean="0"/>
                        <a:t>Shipping</a:t>
                      </a:r>
                      <a:r>
                        <a:rPr lang="en-US" sz="1600" baseline="0" dirty="0" smtClean="0"/>
                        <a:t> of cable containers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840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r>
              <a:rPr lang="is-IS" dirty="0" smtClean="0"/>
              <a:t/>
            </a:r>
            <a:br>
              <a:rPr lang="is-IS" dirty="0" smtClean="0"/>
            </a:br>
            <a:r>
              <a:rPr lang="is-IS" dirty="0"/>
              <a:t/>
            </a:r>
            <a:br>
              <a:rPr lang="is-I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25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1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2432" y="1431464"/>
            <a:ext cx="8611565" cy="466162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/>
              <a:t>Increased project effort with a cut of resources</a:t>
            </a:r>
          </a:p>
          <a:p>
            <a:endParaRPr lang="en-US" sz="2400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628650" y="3364447"/>
            <a:ext cx="7886700" cy="441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3200" b="1" u="sng" dirty="0" smtClean="0">
                <a:solidFill>
                  <a:srgbClr val="92D050"/>
                </a:solidFill>
              </a:rPr>
              <a:t>Do</a:t>
            </a:r>
            <a:r>
              <a:rPr lang="en-US" sz="2800" b="1" u="sng" dirty="0">
                <a:solidFill>
                  <a:srgbClr val="92D050"/>
                </a:solidFill>
              </a:rPr>
              <a:t>s</a:t>
            </a:r>
            <a:endParaRPr lang="en-US" sz="3200" b="1" u="sng" dirty="0" smtClean="0">
              <a:solidFill>
                <a:srgbClr val="92D050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32434" y="274896"/>
            <a:ext cx="8611565" cy="4642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3200" b="1" u="sng" dirty="0" smtClean="0">
                <a:solidFill>
                  <a:srgbClr val="FF0000"/>
                </a:solidFill>
              </a:rPr>
              <a:t>Don’t</a:t>
            </a:r>
            <a:r>
              <a:rPr lang="en-US" sz="2800" b="1" u="sng" dirty="0" smtClean="0">
                <a:solidFill>
                  <a:srgbClr val="FF0000"/>
                </a:solidFill>
              </a:rPr>
              <a:t>s</a:t>
            </a:r>
          </a:p>
          <a:p>
            <a:endParaRPr lang="en-US" sz="3200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532435" y="953278"/>
            <a:ext cx="8611565" cy="311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n-US" sz="2400" dirty="0" smtClean="0"/>
              <a:t>Project manager with other tasks in the same project</a:t>
            </a:r>
          </a:p>
          <a:p>
            <a:endParaRPr lang="en-US" sz="2400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532435" y="2427516"/>
            <a:ext cx="8611565" cy="662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n-US" sz="2400" dirty="0"/>
              <a:t>C</a:t>
            </a:r>
            <a:r>
              <a:rPr lang="en-US" sz="2400" dirty="0" smtClean="0"/>
              <a:t>onsultant support with no CERN experience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532433" y="1912147"/>
            <a:ext cx="8611567" cy="433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n-US" sz="2350" dirty="0" smtClean="0"/>
              <a:t>Underestimation of the required info (physical, chemical)</a:t>
            </a:r>
          </a:p>
          <a:p>
            <a:endParaRPr lang="en-US" sz="2350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28650" y="4601014"/>
            <a:ext cx="7886700" cy="4179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2D050"/>
              </a:buClr>
            </a:pPr>
            <a:r>
              <a:rPr lang="en-US" sz="2400" dirty="0" smtClean="0"/>
              <a:t>ANDRA and AMEC framework contracts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628650" y="5085227"/>
            <a:ext cx="7886700" cy="46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2D050"/>
              </a:buClr>
            </a:pPr>
            <a:r>
              <a:rPr lang="en-US" sz="2400" dirty="0"/>
              <a:t>P</a:t>
            </a:r>
            <a:r>
              <a:rPr lang="en-US" sz="2400" dirty="0" smtClean="0"/>
              <a:t>roject support from the RP management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628649" y="5614492"/>
            <a:ext cx="8307007" cy="4629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2D050"/>
              </a:buClr>
            </a:pPr>
            <a:r>
              <a:rPr lang="en-US" sz="2400" dirty="0" smtClean="0"/>
              <a:t>Team with many years of RW experience at CERN!</a:t>
            </a:r>
            <a:endParaRPr lang="en-US" sz="2400" dirty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628650" y="4094275"/>
            <a:ext cx="7886700" cy="4179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2D050"/>
              </a:buClr>
            </a:pPr>
            <a:r>
              <a:rPr lang="en-US" sz="2400" dirty="0" smtClean="0"/>
              <a:t>Approved project charter</a:t>
            </a:r>
          </a:p>
        </p:txBody>
      </p:sp>
    </p:spTree>
    <p:extLst>
      <p:ext uri="{BB962C8B-B14F-4D97-AF65-F5344CB8AC3E}">
        <p14:creationId xmlns:p14="http://schemas.microsoft.com/office/powerpoint/2010/main" val="173673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/>
      <p:bldP spid="12" grpId="0"/>
      <p:bldP spid="13" grpId="0"/>
      <p:bldP spid="14" grpId="0"/>
      <p:bldP spid="15" grpId="0"/>
      <p:bldP spid="1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7074" y="1412896"/>
            <a:ext cx="8341731" cy="51152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err="1" smtClean="0"/>
              <a:t>Pre-treatment</a:t>
            </a:r>
            <a:r>
              <a:rPr lang="fr-FR" b="1" dirty="0" smtClean="0"/>
              <a:t>:</a:t>
            </a:r>
          </a:p>
          <a:p>
            <a:pPr>
              <a:buClr>
                <a:schemeClr val="tx1"/>
              </a:buClr>
            </a:pPr>
            <a:r>
              <a:rPr lang="fr-FR" dirty="0" smtClean="0"/>
              <a:t>452 </a:t>
            </a:r>
            <a:r>
              <a:rPr lang="fr-FR" dirty="0" err="1" smtClean="0"/>
              <a:t>metallic</a:t>
            </a:r>
            <a:r>
              <a:rPr lang="fr-FR" dirty="0" smtClean="0"/>
              <a:t> baskets of </a:t>
            </a:r>
            <a:r>
              <a:rPr lang="fr-FR" dirty="0" err="1" smtClean="0"/>
              <a:t>cables</a:t>
            </a:r>
            <a:r>
              <a:rPr lang="fr-FR" dirty="0" smtClean="0"/>
              <a:t> </a:t>
            </a:r>
          </a:p>
          <a:p>
            <a:pPr>
              <a:buClr>
                <a:schemeClr val="tx1"/>
              </a:buClr>
            </a:pPr>
            <a:r>
              <a:rPr lang="fr-FR" dirty="0"/>
              <a:t>ISR </a:t>
            </a:r>
            <a:r>
              <a:rPr lang="fr-FR" dirty="0" err="1"/>
              <a:t>occupied</a:t>
            </a:r>
            <a:r>
              <a:rPr lang="fr-FR" dirty="0"/>
              <a:t> volume: ~ 452 </a:t>
            </a:r>
            <a:r>
              <a:rPr lang="fr-FR" dirty="0" smtClean="0"/>
              <a:t>m3</a:t>
            </a:r>
          </a:p>
          <a:p>
            <a:pPr>
              <a:buClr>
                <a:schemeClr val="tx1"/>
              </a:buClr>
            </a:pPr>
            <a:r>
              <a:rPr lang="fr-FR" dirty="0" err="1"/>
              <a:t>Average</a:t>
            </a:r>
            <a:r>
              <a:rPr lang="fr-FR" dirty="0"/>
              <a:t> </a:t>
            </a:r>
            <a:r>
              <a:rPr lang="fr-FR" dirty="0" err="1"/>
              <a:t>density</a:t>
            </a:r>
            <a:r>
              <a:rPr lang="fr-FR" dirty="0"/>
              <a:t>: </a:t>
            </a:r>
            <a:r>
              <a:rPr lang="fr-FR" dirty="0" smtClean="0"/>
              <a:t>0.47</a:t>
            </a:r>
          </a:p>
          <a:p>
            <a:pPr>
              <a:buClr>
                <a:schemeClr val="tx1"/>
              </a:buClr>
            </a:pPr>
            <a:endParaRPr lang="fr-FR" dirty="0" smtClean="0"/>
          </a:p>
          <a:p>
            <a:pPr marL="0" indent="0">
              <a:buClr>
                <a:schemeClr val="tx1"/>
              </a:buClr>
              <a:buNone/>
            </a:pPr>
            <a:r>
              <a:rPr lang="fr-FR" b="1" dirty="0" smtClean="0"/>
              <a:t>Post-</a:t>
            </a:r>
            <a:r>
              <a:rPr lang="fr-FR" b="1" dirty="0" err="1" smtClean="0"/>
              <a:t>treatment</a:t>
            </a:r>
            <a:r>
              <a:rPr lang="fr-FR" b="1" dirty="0" smtClean="0"/>
              <a:t>:</a:t>
            </a:r>
          </a:p>
          <a:p>
            <a:pPr>
              <a:buClr>
                <a:schemeClr val="tx1"/>
              </a:buClr>
            </a:pPr>
            <a:r>
              <a:rPr lang="fr-FR" dirty="0" smtClean="0"/>
              <a:t>192 ANDRA container</a:t>
            </a:r>
          </a:p>
          <a:p>
            <a:pPr>
              <a:buClr>
                <a:schemeClr val="tx1"/>
              </a:buClr>
            </a:pPr>
            <a:r>
              <a:rPr lang="fr-FR" dirty="0"/>
              <a:t>Total volume: 249.6 </a:t>
            </a:r>
            <a:r>
              <a:rPr lang="fr-FR" dirty="0" smtClean="0"/>
              <a:t>m</a:t>
            </a:r>
            <a:r>
              <a:rPr lang="fr-FR" baseline="30000" dirty="0" smtClean="0"/>
              <a:t>3</a:t>
            </a:r>
            <a:endParaRPr lang="fr-FR" dirty="0" smtClean="0"/>
          </a:p>
          <a:p>
            <a:pPr>
              <a:buClr>
                <a:schemeClr val="tx1"/>
              </a:buClr>
            </a:pPr>
            <a:r>
              <a:rPr lang="fr-FR" dirty="0" err="1"/>
              <a:t>Average</a:t>
            </a:r>
            <a:r>
              <a:rPr lang="fr-FR" dirty="0"/>
              <a:t> </a:t>
            </a:r>
            <a:r>
              <a:rPr lang="fr-FR" dirty="0" err="1"/>
              <a:t>density</a:t>
            </a:r>
            <a:r>
              <a:rPr lang="fr-FR" dirty="0"/>
              <a:t>: </a:t>
            </a:r>
            <a:r>
              <a:rPr lang="fr-FR" dirty="0" smtClean="0"/>
              <a:t>0.85</a:t>
            </a:r>
          </a:p>
          <a:p>
            <a:pPr>
              <a:buClr>
                <a:schemeClr val="tx1"/>
              </a:buClr>
            </a:pPr>
            <a:endParaRPr lang="fr-FR" dirty="0" smtClean="0"/>
          </a:p>
          <a:p>
            <a:pPr>
              <a:buClr>
                <a:schemeClr val="tx1"/>
              </a:buClr>
              <a:buFont typeface="Wingdings" charset="2"/>
              <a:buChar char="Ø"/>
            </a:pPr>
            <a:r>
              <a:rPr lang="fr-FR" dirty="0" smtClean="0"/>
              <a:t>211 </a:t>
            </a:r>
            <a:r>
              <a:rPr lang="fr-FR" dirty="0"/>
              <a:t>tons of </a:t>
            </a:r>
            <a:r>
              <a:rPr lang="fr-FR" dirty="0" err="1"/>
              <a:t>processed</a:t>
            </a:r>
            <a:r>
              <a:rPr lang="fr-FR" dirty="0"/>
              <a:t> </a:t>
            </a:r>
            <a:r>
              <a:rPr lang="fr-FR" dirty="0" err="1" smtClean="0"/>
              <a:t>cables</a:t>
            </a:r>
            <a:endParaRPr lang="fr-FR" dirty="0" smtClean="0"/>
          </a:p>
          <a:p>
            <a:pPr>
              <a:buClr>
                <a:schemeClr val="tx1"/>
              </a:buClr>
              <a:buFont typeface="Wingdings" charset="2"/>
              <a:buChar char="Ø"/>
            </a:pPr>
            <a:r>
              <a:rPr lang="fr-FR" dirty="0"/>
              <a:t>112 containers </a:t>
            </a:r>
            <a:r>
              <a:rPr lang="fr-FR" dirty="0" err="1"/>
              <a:t>shipped</a:t>
            </a:r>
            <a:r>
              <a:rPr lang="fr-FR" dirty="0"/>
              <a:t> to </a:t>
            </a:r>
            <a:r>
              <a:rPr lang="fr-FR" dirty="0" smtClean="0"/>
              <a:t>ANDRA</a:t>
            </a:r>
            <a:endParaRPr lang="en-GB" dirty="0"/>
          </a:p>
          <a:p>
            <a:pPr>
              <a:buClr>
                <a:schemeClr val="tx1"/>
              </a:buClr>
              <a:buFont typeface="Wingdings" charset="2"/>
              <a:buChar char="Ø"/>
            </a:pPr>
            <a:r>
              <a:rPr lang="en-GB" b="1" dirty="0" smtClean="0"/>
              <a:t>348 m</a:t>
            </a:r>
            <a:r>
              <a:rPr lang="en-GB" b="1" baseline="30000" dirty="0" smtClean="0"/>
              <a:t>3</a:t>
            </a:r>
            <a:r>
              <a:rPr lang="en-GB" b="1" dirty="0" smtClean="0"/>
              <a:t> of space freed at ISR</a:t>
            </a:r>
            <a:endParaRPr lang="fr-FR" b="1" baseline="30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6052" y="87333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Summary (24/03/2017)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44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30502" y="127322"/>
            <a:ext cx="1493135" cy="46166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03/2016</a:t>
            </a:r>
            <a:endParaRPr lang="en-US" sz="2400" b="1" dirty="0" err="1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63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3" t="14602" b="13168"/>
          <a:stretch/>
        </p:blipFill>
        <p:spPr>
          <a:xfrm>
            <a:off x="4211" y="0"/>
            <a:ext cx="9139789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69932" y="515280"/>
            <a:ext cx="1493135" cy="46166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03/2017</a:t>
            </a:r>
          </a:p>
        </p:txBody>
      </p:sp>
    </p:spTree>
    <p:extLst>
      <p:ext uri="{BB962C8B-B14F-4D97-AF65-F5344CB8AC3E}">
        <p14:creationId xmlns:p14="http://schemas.microsoft.com/office/powerpoint/2010/main" val="77441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12111" y="4307711"/>
            <a:ext cx="2893671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Luca Bruno</a:t>
            </a:r>
          </a:p>
          <a:p>
            <a:pPr algn="ctr"/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Bertand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Cellerier</a:t>
            </a: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Matteo </a:t>
            </a:r>
            <a:r>
              <a:rPr lang="en-US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Magistris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2825" y="4307711"/>
            <a:ext cx="2893671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 Michaud</a:t>
            </a:r>
          </a:p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Luisa </a:t>
            </a:r>
            <a:r>
              <a:rPr lang="en-US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Ulrici</a:t>
            </a: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Nick Walter</a:t>
            </a:r>
          </a:p>
        </p:txBody>
      </p:sp>
    </p:spTree>
    <p:extLst>
      <p:ext uri="{BB962C8B-B14F-4D97-AF65-F5344CB8AC3E}">
        <p14:creationId xmlns:p14="http://schemas.microsoft.com/office/powerpoint/2010/main" val="27786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r>
              <a:rPr lang="is-IS" dirty="0"/>
              <a:t/>
            </a:r>
            <a:br>
              <a:rPr lang="is-I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09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984738"/>
              </p:ext>
            </p:extLst>
          </p:nvPr>
        </p:nvGraphicFramePr>
        <p:xfrm>
          <a:off x="474562" y="436663"/>
          <a:ext cx="823755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531"/>
                <a:gridCol w="1922248"/>
                <a:gridCol w="2200309"/>
                <a:gridCol w="191847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Planned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Actual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Deliverable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smtClean="0"/>
                        <a:t>Deliverable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335070"/>
              </p:ext>
            </p:extLst>
          </p:nvPr>
        </p:nvGraphicFramePr>
        <p:xfrm>
          <a:off x="474562" y="1178343"/>
          <a:ext cx="8237558" cy="944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6531"/>
                <a:gridCol w="1922248"/>
                <a:gridCol w="2200309"/>
                <a:gridCol w="191847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Dossier for the </a:t>
                      </a:r>
                      <a:r>
                        <a:rPr lang="fr-FR" sz="1400" dirty="0" err="1" smtClean="0"/>
                        <a:t>disposal</a:t>
                      </a:r>
                      <a:r>
                        <a:rPr lang="fr-FR" sz="1400" dirty="0" smtClean="0"/>
                        <a:t> of 1000 m</a:t>
                      </a:r>
                      <a:r>
                        <a:rPr lang="fr-FR" sz="1400" baseline="30000" dirty="0" smtClean="0"/>
                        <a:t>3</a:t>
                      </a:r>
                      <a:r>
                        <a:rPr lang="fr-FR" sz="1400" dirty="0" smtClean="0"/>
                        <a:t> of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historical</a:t>
                      </a:r>
                      <a:r>
                        <a:rPr lang="fr-FR" sz="1400" baseline="0" dirty="0" smtClean="0"/>
                        <a:t> TFA </a:t>
                      </a:r>
                      <a:r>
                        <a:rPr lang="fr-FR" sz="1400" baseline="0" dirty="0" err="1" smtClean="0"/>
                        <a:t>cables</a:t>
                      </a:r>
                      <a:r>
                        <a:rPr lang="fr-FR" sz="1400" baseline="0" dirty="0" smtClean="0"/>
                        <a:t> (</a:t>
                      </a:r>
                      <a:r>
                        <a:rPr lang="fr-FR" sz="1400" dirty="0" smtClean="0"/>
                        <a:t>2016 – 2018)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Draft: 05/2016</a:t>
                      </a:r>
                    </a:p>
                    <a:p>
                      <a:pPr algn="l"/>
                      <a:r>
                        <a:rPr lang="en-US" dirty="0" smtClean="0"/>
                        <a:t>Approval: 09/2016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Dossier for the disposal of 2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110 m</a:t>
                      </a:r>
                      <a:r>
                        <a:rPr kumimoji="0" lang="fr-FR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historical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and future TFA 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cables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5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(2016-2023)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Draft: 06/2016</a:t>
                      </a:r>
                    </a:p>
                    <a:p>
                      <a:pPr algn="l"/>
                      <a:r>
                        <a:rPr lang="en-US" dirty="0" smtClean="0"/>
                        <a:t>Final: 01/2017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871194"/>
              </p:ext>
            </p:extLst>
          </p:nvPr>
        </p:nvGraphicFramePr>
        <p:xfrm>
          <a:off x="474562" y="2123223"/>
          <a:ext cx="8237558" cy="7239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96531"/>
                <a:gridCol w="1922248"/>
                <a:gridCol w="2200309"/>
                <a:gridCol w="1918470"/>
              </a:tblGrid>
              <a:tr h="72390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200 m</a:t>
                      </a:r>
                      <a:r>
                        <a:rPr lang="fr-FR" sz="1400" baseline="30000" dirty="0" smtClean="0"/>
                        <a:t>3</a:t>
                      </a:r>
                      <a:r>
                        <a:rPr lang="fr-FR" sz="1400" dirty="0" smtClean="0"/>
                        <a:t> of </a:t>
                      </a:r>
                      <a:r>
                        <a:rPr lang="fr-FR" sz="1400" dirty="0" err="1" smtClean="0"/>
                        <a:t>processed</a:t>
                      </a:r>
                      <a:r>
                        <a:rPr lang="fr-FR" sz="1400" dirty="0" smtClean="0"/>
                        <a:t> TFA </a:t>
                      </a:r>
                      <a:r>
                        <a:rPr lang="fr-FR" sz="1400" dirty="0" err="1" smtClean="0"/>
                        <a:t>cables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ready</a:t>
                      </a:r>
                      <a:r>
                        <a:rPr lang="fr-FR" sz="1400" dirty="0" smtClean="0"/>
                        <a:t> to 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January</a:t>
                      </a:r>
                      <a:r>
                        <a:rPr lang="en-US" baseline="0" dirty="0" smtClean="0"/>
                        <a:t> 2017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m</a:t>
                      </a:r>
                      <a:r>
                        <a:rPr kumimoji="0" lang="fr-FR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processed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TFA 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cables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ready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to 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smtClean="0"/>
                        <a:t>November 2016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51649"/>
              </p:ext>
            </p:extLst>
          </p:nvPr>
        </p:nvGraphicFramePr>
        <p:xfrm>
          <a:off x="474562" y="2847123"/>
          <a:ext cx="8237558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6531"/>
                <a:gridCol w="1922248"/>
                <a:gridCol w="2200309"/>
                <a:gridCol w="191847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Characterization</a:t>
                      </a:r>
                      <a:r>
                        <a:rPr lang="fr-FR" sz="1400" dirty="0" smtClean="0"/>
                        <a:t> plan for </a:t>
                      </a:r>
                      <a:r>
                        <a:rPr lang="fr-FR" sz="1400" dirty="0" err="1" smtClean="0"/>
                        <a:t>historical</a:t>
                      </a:r>
                      <a:r>
                        <a:rPr lang="fr-FR" sz="1400" dirty="0" smtClean="0"/>
                        <a:t> TFA </a:t>
                      </a:r>
                      <a:r>
                        <a:rPr lang="fr-FR" sz="1400" dirty="0" err="1" smtClean="0"/>
                        <a:t>cables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Draft: 05/2016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Characterization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plan for 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historical</a:t>
                      </a: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and future TFA 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cables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Draft: 05/2016</a:t>
                      </a:r>
                    </a:p>
                    <a:p>
                      <a:pPr algn="l"/>
                      <a:r>
                        <a:rPr lang="en-US" dirty="0" smtClean="0"/>
                        <a:t>Final:</a:t>
                      </a:r>
                      <a:r>
                        <a:rPr lang="en-US" baseline="0" dirty="0" smtClean="0"/>
                        <a:t> 06/2016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865044"/>
              </p:ext>
            </p:extLst>
          </p:nvPr>
        </p:nvGraphicFramePr>
        <p:xfrm>
          <a:off x="474562" y="3536733"/>
          <a:ext cx="8237558" cy="4902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96531"/>
                <a:gridCol w="1922248"/>
                <a:gridCol w="2200309"/>
                <a:gridCol w="1918470"/>
              </a:tblGrid>
              <a:tr h="49022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Quality</a:t>
                      </a:r>
                      <a:r>
                        <a:rPr lang="fr-FR" sz="1400" dirty="0" smtClean="0"/>
                        <a:t> assurance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Draft: 05/2016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Quality assurance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smtClean="0"/>
                        <a:t>   -  -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926720"/>
              </p:ext>
            </p:extLst>
          </p:nvPr>
        </p:nvGraphicFramePr>
        <p:xfrm>
          <a:off x="474562" y="4047273"/>
          <a:ext cx="8237558" cy="506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6531"/>
                <a:gridCol w="1922248"/>
                <a:gridCol w="2200309"/>
                <a:gridCol w="1918470"/>
              </a:tblGrid>
              <a:tr h="5067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Processing</a:t>
                      </a:r>
                      <a:r>
                        <a:rPr lang="fr-FR" sz="1400" dirty="0" smtClean="0"/>
                        <a:t>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Draft: 05/2016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Processing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Draft: 10/2016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493917"/>
              </p:ext>
            </p:extLst>
          </p:nvPr>
        </p:nvGraphicFramePr>
        <p:xfrm>
          <a:off x="474562" y="4578022"/>
          <a:ext cx="8237558" cy="52312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96531"/>
                <a:gridCol w="1922248"/>
                <a:gridCol w="2200309"/>
                <a:gridCol w="1918470"/>
              </a:tblGrid>
              <a:tr h="523129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Validation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Draft: 05/2016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Validation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Draft: 10/2016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32652"/>
              </p:ext>
            </p:extLst>
          </p:nvPr>
        </p:nvGraphicFramePr>
        <p:xfrm>
          <a:off x="474562" y="5309605"/>
          <a:ext cx="823755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8779"/>
                <a:gridCol w="411877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Planned cost per m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Actual cost per m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 CHF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2443 CHF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94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78785" y="392138"/>
            <a:ext cx="6479116" cy="6249734"/>
            <a:chOff x="1471351" y="206284"/>
            <a:chExt cx="6479116" cy="6249734"/>
          </a:xfrm>
        </p:grpSpPr>
        <p:sp>
          <p:nvSpPr>
            <p:cNvPr id="5" name="Text Box 183"/>
            <p:cNvSpPr txBox="1">
              <a:spLocks noChangeArrowheads="1"/>
            </p:cNvSpPr>
            <p:nvPr/>
          </p:nvSpPr>
          <p:spPr bwMode="auto">
            <a:xfrm>
              <a:off x="2480576" y="4274184"/>
              <a:ext cx="531101" cy="2613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r>
                <a:rPr lang="fr-FR" sz="1000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fr-FR" sz="1000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fr-FR" sz="1000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0.5</a:t>
              </a:r>
              <a:endParaRPr lang="en-GB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471351" y="206284"/>
              <a:ext cx="6479116" cy="6249734"/>
              <a:chOff x="1471351" y="206284"/>
              <a:chExt cx="6479116" cy="624973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471351" y="206284"/>
                <a:ext cx="6479116" cy="6249734"/>
                <a:chOff x="1355848" y="250190"/>
                <a:chExt cx="6479116" cy="624973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355848" y="250190"/>
                  <a:ext cx="6479116" cy="6249734"/>
                  <a:chOff x="1355848" y="250190"/>
                  <a:chExt cx="6479116" cy="6249734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1355848" y="250190"/>
                    <a:ext cx="6296236" cy="6249734"/>
                    <a:chOff x="-62230" y="0"/>
                    <a:chExt cx="5962149" cy="5497195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-62230" y="377825"/>
                      <a:ext cx="5962149" cy="5119370"/>
                      <a:chOff x="-62230" y="377825"/>
                      <a:chExt cx="5962149" cy="5119370"/>
                    </a:xfrm>
                  </p:grpSpPr>
                  <p:grpSp>
                    <p:nvGrpSpPr>
                      <p:cNvPr id="19" name="Group 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-62230" y="377825"/>
                        <a:ext cx="4987925" cy="5119370"/>
                        <a:chOff x="-98" y="377825"/>
                        <a:chExt cx="7855" cy="8062"/>
                      </a:xfrm>
                    </p:grpSpPr>
                    <p:sp>
                      <p:nvSpPr>
                        <p:cNvPr id="21" name="Text Box 147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41" y="379146"/>
                          <a:ext cx="2142" cy="56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36000" tIns="36000" rIns="36000" bIns="36000" anchor="ctr" anchorCtr="0" upright="1">
                          <a:noAutofit/>
                        </a:bodyPr>
                        <a:lstStyle/>
                        <a:p>
                          <a:pPr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000" dirty="0" err="1" smtClean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Spectrométrie</a:t>
                          </a:r>
                          <a:r>
                            <a:rPr lang="en-GB" sz="1000" dirty="0" smtClean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gamma</a:t>
                          </a:r>
                          <a:endParaRPr lang="en-GB" sz="1200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2" name="Text Box 148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69" y="379190"/>
                          <a:ext cx="3190" cy="56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36000" tIns="36000" rIns="36000" bIns="36000" anchor="ctr" anchorCtr="0" upright="1">
                          <a:noAutofit/>
                        </a:bodyPr>
                        <a:lstStyle/>
                        <a:p>
                          <a:pPr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GB" sz="1000" dirty="0" smtClean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nalyse 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 </a:t>
                          </a:r>
                          <a:r>
                            <a:rPr lang="en-GB" sz="1000" dirty="0" err="1" smtClean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radiochimie</a:t>
                          </a:r>
                          <a:r>
                            <a:rPr lang="en-GB" sz="1000" dirty="0" smtClean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</a:t>
                          </a:r>
                          <a:r>
                            <a:rPr lang="fr-FR" sz="1000" dirty="0" smtClean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principaux radionucléides difficiles à mesurer)</a:t>
                          </a:r>
                          <a:endParaRPr lang="en-GB" sz="1200" dirty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23" name="Group 2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-98" y="377825"/>
                          <a:ext cx="7855" cy="8062"/>
                          <a:chOff x="-98" y="377825"/>
                          <a:chExt cx="7855" cy="8062"/>
                        </a:xfrm>
                      </p:grpSpPr>
                      <p:cxnSp>
                        <p:nvCxnSpPr>
                          <p:cNvPr id="24" name="AutoShape 165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 flipH="1">
                            <a:off x="5719" y="377825"/>
                            <a:ext cx="570" cy="346"/>
                          </a:xfrm>
                          <a:prstGeom prst="straightConnector1">
                            <a:avLst/>
                          </a:prstGeom>
                          <a:noFill/>
                          <a:ln w="9525" cap="flat" cmpd="sng">
                            <a:solidFill>
                              <a:srgbClr val="000000"/>
                            </a:solidFill>
                            <a:prstDash val="solid"/>
                            <a:round/>
                            <a:headEnd type="none" w="med" len="med"/>
                            <a:tailEnd type="triangle" w="med" len="med"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cxnSp>
                      <p:grpSp>
                        <p:nvGrpSpPr>
                          <p:cNvPr id="25" name="Group 2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-98" y="377825"/>
                            <a:ext cx="7855" cy="8062"/>
                            <a:chOff x="-98" y="377825"/>
                            <a:chExt cx="7855" cy="8062"/>
                          </a:xfrm>
                        </p:grpSpPr>
                        <p:cxnSp>
                          <p:nvCxnSpPr>
                            <p:cNvPr id="26" name="AutoShape 164"/>
                            <p:cNvCxnSpPr>
                              <a:cxnSpLocks noChangeShapeType="1"/>
                            </p:cNvCxnSpPr>
                            <p:nvPr/>
                          </p:nvCxnSpPr>
                          <p:spPr bwMode="auto">
                            <a:xfrm>
                              <a:off x="2847" y="377825"/>
                              <a:ext cx="477" cy="346"/>
                            </a:xfrm>
                            <a:prstGeom prst="straightConnector1">
                              <a:avLst/>
                            </a:prstGeom>
                            <a:noFill/>
                            <a:ln w="9525" cap="flat" cmpd="sng">
                              <a:solidFill>
                                <a:srgbClr val="000000"/>
                              </a:solidFill>
                              <a:prstDash val="solid"/>
                              <a:round/>
                              <a:headEnd type="none" w="med" len="med"/>
                              <a:tailEnd type="triangle" w="med" len="med"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cxnSp>
                        <p:grpSp>
                          <p:nvGrpSpPr>
                            <p:cNvPr id="27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-98" y="378222"/>
                              <a:ext cx="7855" cy="7665"/>
                              <a:chOff x="-98" y="378222"/>
                              <a:chExt cx="7855" cy="7665"/>
                            </a:xfrm>
                          </p:grpSpPr>
                          <p:sp>
                            <p:nvSpPr>
                              <p:cNvPr id="28" name="Text Box 146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2686" y="378222"/>
                                <a:ext cx="3603" cy="567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FFFF"/>
                              </a:solidFill>
                              <a:ln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rot="0" vert="horz" wrap="square" lIns="36000" tIns="36000" rIns="36000" bIns="36000" anchor="ctr" anchorCtr="0" upright="1">
                                <a:noAutofit/>
                              </a:bodyPr>
                              <a:lstStyle/>
                              <a:p>
                                <a:pPr algn="ctr">
                                  <a:spcBef>
                                    <a:spcPts val="300"/>
                                  </a:spcBef>
                                  <a:spcAft>
                                    <a:spcPts val="300"/>
                                  </a:spcAft>
                                </a:pPr>
                                <a:r>
                                  <a:rPr lang="en-GB" sz="1000" dirty="0" smtClean="0"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a:t>“</a:t>
                                </a:r>
                                <a:r>
                                  <a:rPr lang="en-GB" sz="1000" dirty="0" err="1" smtClean="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a:t>E</a:t>
                                </a:r>
                                <a:r>
                                  <a:rPr lang="en-GB" sz="1000" dirty="0" err="1" smtClean="0"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a:t>chantillons</a:t>
                                </a:r>
                                <a:r>
                                  <a:rPr lang="en-GB" sz="1000" dirty="0" smtClean="0"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a:t> </a:t>
                                </a:r>
                                <a:r>
                                  <a:rPr lang="en-GB" sz="1000" dirty="0" err="1" smtClean="0"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a:t>primaires</a:t>
                                </a:r>
                                <a:r>
                                  <a:rPr lang="en-GB" sz="1000" dirty="0" smtClean="0"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a:t>” </a:t>
                                </a:r>
                                <a:r>
                                  <a:rPr lang="fr-FR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a:t>des </a:t>
                                </a:r>
                                <a:r>
                                  <a:rPr lang="fr-FR" sz="1000" dirty="0" smtClean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a:t>colis </a:t>
                                </a:r>
                                <a:r>
                                  <a:rPr lang="fr-FR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a:t>les plus radioactives du lot</a:t>
                                </a:r>
                                <a:endParaRPr lang="en-GB" sz="1000" dirty="0"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29" name="Group 2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-98" y="378774"/>
                                <a:ext cx="7855" cy="7113"/>
                                <a:chOff x="-98" y="378774"/>
                                <a:chExt cx="7855" cy="7113"/>
                              </a:xfrm>
                            </p:grpSpPr>
                            <p:grpSp>
                              <p:nvGrpSpPr>
                                <p:cNvPr id="30" name="Group 29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2614" y="378774"/>
                                  <a:ext cx="1743" cy="374"/>
                                  <a:chOff x="2614" y="378774"/>
                                  <a:chExt cx="1743" cy="374"/>
                                </a:xfrm>
                              </p:grpSpPr>
                              <p:cxnSp>
                                <p:nvCxnSpPr>
                                  <p:cNvPr id="72" name="AutoShape 162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 flipH="1">
                                    <a:off x="2614" y="378774"/>
                                    <a:ext cx="570" cy="346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 cap="flat" cmpd="sng">
                                    <a:solidFill>
                                      <a:srgbClr val="000000"/>
                                    </a:solidFill>
                                    <a:prstDash val="solid"/>
                                    <a:round/>
                                    <a:headEnd type="none" w="med" len="med"/>
                                    <a:tailEnd type="triangle" w="med" len="med"/>
                                  </a:ln>
                                  <a:effectLst/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  <a:ext uri="{AF507438-7753-43E0-B8FC-AC1667EBCBE1}">
                                      <a14:hiddenEffects xmlns:a14="http://schemas.microsoft.com/office/drawing/2010/main">
                                        <a:effectLst>
                                          <a:outerShdw dist="35921" dir="2700000" algn="ctr" rotWithShape="0">
                                            <a:srgbClr val="808080"/>
                                          </a:outerShdw>
                                        </a:effectLst>
                                      </a14:hiddenEffects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73" name="AutoShape 163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3880" y="378802"/>
                                    <a:ext cx="477" cy="346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 cap="flat" cmpd="sng">
                                    <a:solidFill>
                                      <a:srgbClr val="000000"/>
                                    </a:solidFill>
                                    <a:prstDash val="solid"/>
                                    <a:round/>
                                    <a:headEnd type="none" w="med" len="med"/>
                                    <a:tailEnd type="triangle" w="med" len="med"/>
                                  </a:ln>
                                  <a:effectLst/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  <a:ext uri="{AF507438-7753-43E0-B8FC-AC1667EBCBE1}">
                                      <a14:hiddenEffects xmlns:a14="http://schemas.microsoft.com/office/drawing/2010/main">
                                        <a:effectLst>
                                          <a:outerShdw dist="35921" dir="2700000" algn="ctr" rotWithShape="0">
                                            <a:srgbClr val="808080"/>
                                          </a:outerShdw>
                                        </a:effectLst>
                                      </a14:hiddenEffects>
                                    </a:ext>
                                  </a:extLst>
                                </p:spPr>
                              </p:cxnSp>
                            </p:grpSp>
                            <p:grpSp>
                              <p:nvGrpSpPr>
                                <p:cNvPr id="31" name="Group 30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-98" y="379757"/>
                                  <a:ext cx="7855" cy="6130"/>
                                  <a:chOff x="-98" y="379757"/>
                                  <a:chExt cx="7855" cy="6130"/>
                                </a:xfrm>
                              </p:grpSpPr>
                              <p:sp>
                                <p:nvSpPr>
                                  <p:cNvPr id="32" name="Text Box 149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119" y="380173"/>
                                    <a:ext cx="907" cy="40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FFFFFF"/>
                                  </a:solidFill>
                                  <a:ln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rot="0" vert="horz" wrap="square" lIns="36000" tIns="36000" rIns="36000" bIns="36000" anchor="ctr" anchorCtr="0" upright="1">
                                    <a:noAutofit/>
                                  </a:bodyPr>
                                  <a:lstStyle/>
                                  <a:p>
                                    <a:pPr algn="ctr">
                                      <a:spcBef>
                                        <a:spcPts val="300"/>
                                      </a:spcBef>
                                      <a:spcAft>
                                        <a:spcPts val="300"/>
                                      </a:spcAft>
                                    </a:pPr>
                                    <a:r>
                                      <a:rPr lang="en-GB" sz="1000" kern="1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Arial" panose="020B0604020202020204" pitchFamily="34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a:t>IRAS</a:t>
                                    </a:r>
                                    <a:endParaRPr lang="en-GB" sz="1200">
                                      <a:effectLst/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grpSp>
                                <p:nvGrpSpPr>
                                  <p:cNvPr id="33" name="Group 32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-98" y="379757"/>
                                    <a:ext cx="7855" cy="6130"/>
                                    <a:chOff x="-98" y="379757"/>
                                    <a:chExt cx="7855" cy="6130"/>
                                  </a:xfrm>
                                </p:grpSpPr>
                                <p:cxnSp>
                                  <p:nvCxnSpPr>
                                    <p:cNvPr id="34" name="AutoShape 166"/>
                                    <p:cNvCxnSpPr>
                                      <a:cxnSpLocks noChangeShapeType="1"/>
                                    </p:cNvCxnSpPr>
                                    <p:nvPr/>
                                  </p:nvCxnSpPr>
                                  <p:spPr bwMode="auto">
                                    <a:xfrm flipH="1">
                                      <a:off x="5061" y="379776"/>
                                      <a:ext cx="1855" cy="494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 cap="flat" cmpd="sng">
                                      <a:solidFill>
                                        <a:srgbClr val="000000"/>
                                      </a:solidFill>
                                      <a:prstDash val="solid"/>
                                      <a:round/>
                                      <a:headEnd type="none" w="med" len="med"/>
                                      <a:tailEnd type="triangle" w="med" len="med"/>
                                    </a:ln>
                                    <a:effectLst/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noFill/>
                                        </a14:hiddenFill>
                                      </a:ext>
                                      <a:ext uri="{AF507438-7753-43E0-B8FC-AC1667EBCBE1}">
                                        <a14:hiddenEffects xmlns:a14="http://schemas.microsoft.com/office/drawing/2010/main">
                                          <a:effectLst>
                                            <a:outerShdw dist="35921" dir="2700000" algn="ctr" rotWithShape="0">
                                              <a:srgbClr val="808080"/>
                                            </a:outerShdw>
                                          </a:effectLst>
                                        </a14:hiddenEffects>
                                      </a:ext>
                                    </a:extLst>
                                  </p:spPr>
                                </p:cxnSp>
                                <p:cxnSp>
                                  <p:nvCxnSpPr>
                                    <p:cNvPr id="35" name="AutoShape 167"/>
                                    <p:cNvCxnSpPr>
                                      <a:cxnSpLocks noChangeShapeType="1"/>
                                    </p:cNvCxnSpPr>
                                    <p:nvPr/>
                                  </p:nvCxnSpPr>
                                  <p:spPr bwMode="auto">
                                    <a:xfrm>
                                      <a:off x="2825" y="379757"/>
                                      <a:ext cx="1215" cy="477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 cap="flat" cmpd="sng">
                                      <a:solidFill>
                                        <a:srgbClr val="000000"/>
                                      </a:solidFill>
                                      <a:prstDash val="solid"/>
                                      <a:round/>
                                      <a:headEnd type="none" w="med" len="med"/>
                                      <a:tailEnd type="triangle" w="med" len="med"/>
                                    </a:ln>
                                    <a:effectLst/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noFill/>
                                        </a14:hiddenFill>
                                      </a:ext>
                                      <a:ext uri="{AF507438-7753-43E0-B8FC-AC1667EBCBE1}">
                                        <a14:hiddenEffects xmlns:a14="http://schemas.microsoft.com/office/drawing/2010/main">
                                          <a:effectLst>
                                            <a:outerShdw dist="35921" dir="2700000" algn="ctr" rotWithShape="0">
                                              <a:srgbClr val="808080"/>
                                            </a:outerShdw>
                                          </a:effectLst>
                                        </a14:hiddenEffects>
                                      </a:ext>
                                    </a:extLst>
                                  </p:spPr>
                                </p:cxnSp>
                                <p:grpSp>
                                  <p:nvGrpSpPr>
                                    <p:cNvPr id="36" name="Group 35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-98" y="380555"/>
                                      <a:ext cx="7855" cy="5332"/>
                                      <a:chOff x="-98" y="380555"/>
                                      <a:chExt cx="7855" cy="5332"/>
                                    </a:xfrm>
                                  </p:grpSpPr>
                                  <p:cxnSp>
                                    <p:nvCxnSpPr>
                                      <p:cNvPr id="37" name="AutoShape 17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>
                                        <a:off x="3608" y="380581"/>
                                        <a:ext cx="864" cy="42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9525" cap="flat" cmpd="sng">
                                        <a:solidFill>
                                          <a:srgbClr val="000000"/>
                                        </a:solidFill>
                                        <a:prstDash val="solid"/>
                                        <a:round/>
                                        <a:headEnd type="none" w="med" len="med"/>
                                        <a:tailEnd type="triangle" w="med" len="med"/>
                                      </a:ln>
                                      <a:effectLst/>
                                      <a:extLst>
                                        <a:ext uri="{909E8E84-426E-40DD-AFC4-6F175D3DCCD1}">
                                          <a14:hiddenFill xmlns:a14="http://schemas.microsoft.com/office/drawing/2010/main">
                                            <a:noFill/>
                                          </a14:hiddenFill>
                                        </a:ext>
                                        <a:ext uri="{AF507438-7753-43E0-B8FC-AC1667EBCBE1}">
                                          <a14:hiddenEffects xmlns:a14="http://schemas.microsoft.com/office/drawing/2010/main">
                                            <a:effectLst>
                                              <a:outerShdw dist="35921" dir="2700000" algn="ctr" rotWithShape="0">
                                                <a:srgbClr val="808080"/>
                                              </a:outerShdw>
                                            </a:effectLst>
                                          </a14:hiddenEffects>
                                        </a:ext>
                                      </a:extLst>
                                    </p:spPr>
                                  </p:cxnSp>
                                  <p:cxnSp>
                                    <p:nvCxnSpPr>
                                      <p:cNvPr id="38" name="AutoShape 173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4472" y="380581"/>
                                        <a:ext cx="1064" cy="42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9525" cap="flat" cmpd="sng">
                                        <a:solidFill>
                                          <a:srgbClr val="000000"/>
                                        </a:solidFill>
                                        <a:prstDash val="solid"/>
                                        <a:round/>
                                        <a:headEnd type="none" w="med" len="med"/>
                                        <a:tailEnd type="triangle" w="med" len="med"/>
                                      </a:ln>
                                      <a:effectLst/>
                                      <a:extLst>
                                        <a:ext uri="{909E8E84-426E-40DD-AFC4-6F175D3DCCD1}">
                                          <a14:hiddenFill xmlns:a14="http://schemas.microsoft.com/office/drawing/2010/main">
                                            <a:noFill/>
                                          </a14:hiddenFill>
                                        </a:ext>
                                        <a:ext uri="{AF507438-7753-43E0-B8FC-AC1667EBCBE1}">
                                          <a14:hiddenEffects xmlns:a14="http://schemas.microsoft.com/office/drawing/2010/main">
                                            <a:effectLst>
                                              <a:outerShdw dist="35921" dir="2700000" algn="ctr" rotWithShape="0">
                                                <a:srgbClr val="808080"/>
                                              </a:outerShdw>
                                            </a:effectLst>
                                          </a14:hiddenEffects>
                                        </a:ext>
                                      </a:extLst>
                                    </p:spPr>
                                  </p:cxnSp>
                                  <p:grpSp>
                                    <p:nvGrpSpPr>
                                      <p:cNvPr id="39" name="Group 38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5452" y="380611"/>
                                        <a:ext cx="2305" cy="3515"/>
                                        <a:chOff x="5452" y="380611"/>
                                        <a:chExt cx="2305" cy="3515"/>
                                      </a:xfrm>
                                    </p:grpSpPr>
                                    <p:grpSp>
                                      <p:nvGrpSpPr>
                                        <p:cNvPr id="64" name="Group 63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>
                                          <a:off x="5549" y="380611"/>
                                          <a:ext cx="1701" cy="1308"/>
                                          <a:chOff x="5549" y="380611"/>
                                          <a:chExt cx="1701" cy="1308"/>
                                        </a:xfrm>
                                      </p:grpSpPr>
                                      <p:sp>
                                        <p:nvSpPr>
                                          <p:cNvPr id="70" name="Text Box 150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549" y="380611"/>
                                            <a:ext cx="1701" cy="79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FF"/>
                                          </a:solidFill>
                                          <a:ln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rot="0" vert="horz" wrap="square" lIns="36000" tIns="36000" rIns="36000" bIns="36000" anchor="ctr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/>
                                            <a:r>
                                              <a:rPr lang="en-GB" sz="1000" kern="1200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IRAS &lt; 0.5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  <a:p>
                                            <a:pPr algn="ctr"/>
                                            <a:r>
                                              <a:rPr lang="en-GB" sz="1000" dirty="0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et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  <a:p>
                                            <a:pPr algn="ctr"/>
                                            <a:r>
                                              <a:rPr lang="en-GB" sz="1000" kern="1200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Ai &lt; </a:t>
                                            </a:r>
                                            <a:r>
                                              <a:rPr lang="en-GB" sz="1000" kern="1200" dirty="0" err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LDFi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71" name="AutoShape 175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>
                                            <a:off x="6481" y="381409"/>
                                            <a:ext cx="0" cy="510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9525" cap="flat" cmpd="sng">
                                            <a:solidFill>
                                              <a:srgbClr val="000000"/>
                                            </a:solidFill>
                                            <a:prstDash val="solid"/>
                                            <a:round/>
                                            <a:headEnd type="none" w="med" len="med"/>
                                            <a:tailEnd type="triangle" w="med" len="med"/>
                                          </a:ln>
                                          <a:effectLst/>
                                          <a:extLst>
                                            <a:ext uri="{909E8E84-426E-40DD-AFC4-6F175D3DCCD1}">
                                              <a14:hiddenFill xmlns:a14="http://schemas.microsoft.com/office/drawing/2010/main">
                                                <a:noFill/>
                                              </a14:hiddenFill>
                                            </a:ext>
                                            <a:ext uri="{AF507438-7753-43E0-B8FC-AC1667EBCBE1}">
                                              <a14:hiddenEffects xmlns:a14="http://schemas.microsoft.com/office/drawing/2010/main">
                                                <a:effectLst>
                                                  <a:outerShdw dist="35921" dir="2700000" algn="ctr" rotWithShape="0">
                                                    <a:srgbClr val="808080"/>
                                                  </a:outerShdw>
                                                </a:effectLst>
                                              </a14:hiddenEffects>
                                            </a:ext>
                                          </a:extLst>
                                        </p:spPr>
                                      </p:cxnSp>
                                    </p:grpSp>
                                    <p:grpSp>
                                      <p:nvGrpSpPr>
                                        <p:cNvPr id="65" name="Group 64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>
                                          <a:off x="5452" y="381940"/>
                                          <a:ext cx="2305" cy="2186"/>
                                          <a:chOff x="5452" y="381940"/>
                                          <a:chExt cx="2305" cy="2186"/>
                                        </a:xfrm>
                                      </p:grpSpPr>
                                      <p:sp>
                                        <p:nvSpPr>
                                          <p:cNvPr id="66" name="Text Box 152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452" y="381940"/>
                                            <a:ext cx="2277" cy="1056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FF"/>
                                          </a:solidFill>
                                          <a:ln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rot="0" vert="horz" wrap="square" lIns="0" tIns="0" rIns="0" bIns="0" anchor="ctr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spcBef>
                                                <a:spcPts val="300"/>
                                              </a:spcBef>
                                              <a:spcAft>
                                                <a:spcPts val="300"/>
                                              </a:spcAft>
                                            </a:pPr>
                                            <a:r>
                                              <a:rPr lang="fr-FR" sz="1000" dirty="0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Application </a:t>
                                            </a:r>
                                            <a:r>
                                              <a:rPr lang="fr-FR" sz="1000" dirty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d’une activité massique </a:t>
                                            </a:r>
                                            <a:r>
                                              <a:rPr lang="fr-FR" sz="1000" dirty="0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forfaitaire à l’ensemble des colis </a:t>
                                            </a:r>
                                            <a:r>
                                              <a:rPr lang="fr-FR" sz="1000" dirty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(</a:t>
                                            </a:r>
                                            <a:r>
                                              <a:rPr lang="fr-FR" sz="1000" dirty="0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même famille)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grpSp>
                                        <p:nvGrpSpPr>
                                          <p:cNvPr id="67" name="Group 66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5480" y="382996"/>
                                            <a:ext cx="2277" cy="1130"/>
                                            <a:chOff x="5480" y="382996"/>
                                            <a:chExt cx="2277" cy="1130"/>
                                          </a:xfrm>
                                        </p:grpSpPr>
                                        <p:sp>
                                          <p:nvSpPr>
                                            <p:cNvPr id="68" name="Text Box 153"/>
                                            <p:cNvSpPr txBox="1"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480" y="383529"/>
                                              <a:ext cx="2277" cy="597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FF"/>
                                            </a:solidFill>
                                            <a:ln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rot="0" vert="horz" wrap="square" lIns="0" tIns="0" rIns="0" bIns="0" anchor="ctr" anchorCtr="0" upright="1">
                                              <a:noAutofit/>
                                            </a:bodyPr>
                                            <a:lstStyle/>
                                            <a:p>
                                              <a:pPr algn="ctr">
                                                <a:spcBef>
                                                  <a:spcPts val="300"/>
                                                </a:spcBef>
                                                <a:spcAft>
                                                  <a:spcPts val="300"/>
                                                </a:spcAft>
                                              </a:pPr>
                                              <a:r>
                                                <a:rPr lang="fr-FR" sz="1000" dirty="0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Arial" panose="020B0604020202020204" pitchFamily="34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a:t>Mesures de </a:t>
                                              </a:r>
                                              <a:r>
                                                <a:rPr lang="fr-FR" sz="1000" dirty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Arial" panose="020B0604020202020204" pitchFamily="34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a:t>débit de </a:t>
                                              </a:r>
                                              <a:r>
                                                <a:rPr lang="fr-FR" sz="1000" dirty="0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Arial" panose="020B0604020202020204" pitchFamily="34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a:t>dose sur chaque colis constitué </a:t>
                                              </a:r>
                                              <a:endParaRPr lang="en-GB" sz="1200" dirty="0">
                                                <a:effectLst/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cxnSp>
                                          <p:nvCxnSpPr>
                                            <p:cNvPr id="69" name="AutoShape 176"/>
                                            <p:cNvCxnSpPr>
                                              <a:cxnSpLocks noChangeShapeType="1"/>
                                            </p:cNvCxnSpPr>
                                            <p:nvPr/>
                                          </p:nvCxnSpPr>
                                          <p:spPr bwMode="auto">
                                            <a:xfrm>
                                              <a:off x="6563" y="382996"/>
                                              <a:ext cx="0" cy="51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noFill/>
                                            <a:ln w="9525" cap="flat" cmpd="sng">
                                              <a:solidFill>
                                                <a:srgbClr val="000000"/>
                                              </a:solidFill>
                                              <a:prstDash val="solid"/>
                                              <a:round/>
                                              <a:headEnd type="none" w="med" len="med"/>
                                              <a:tailEnd type="triangle" w="med" len="med"/>
                                            </a:ln>
                                            <a:effectLst/>
                                            <a:extLst>
                                              <a:ext uri="{909E8E84-426E-40DD-AFC4-6F175D3DCCD1}">
                                                <a14:hiddenFill xmlns:a14="http://schemas.microsoft.com/office/drawing/2010/main">
                                                  <a:noFill/>
                                                </a14:hiddenFill>
                                              </a:ext>
                                              <a:ext uri="{AF507438-7753-43E0-B8FC-AC1667EBCBE1}">
                                                <a14:hiddenEffects xmlns:a14="http://schemas.microsoft.com/office/drawing/2010/main">
                                                  <a:effectLst>
                                                    <a:outerShdw dist="35921" dir="2700000" algn="ctr" rotWithShape="0">
                                                      <a:srgbClr val="808080"/>
                                                    </a:outerShdw>
                                                  </a:effectLst>
                                                </a14:hiddenEffects>
                                              </a:ext>
                                            </a:extLst>
                                          </p:spPr>
                                        </p:cxnSp>
                                      </p:grpSp>
                                    </p:grpSp>
                                  </p:grpSp>
                                  <p:grpSp>
                                    <p:nvGrpSpPr>
                                      <p:cNvPr id="40" name="Group 39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-98" y="380555"/>
                                        <a:ext cx="5159" cy="5332"/>
                                        <a:chOff x="-98" y="380555"/>
                                        <a:chExt cx="5159" cy="5332"/>
                                      </a:xfrm>
                                    </p:grpSpPr>
                                    <p:grpSp>
                                      <p:nvGrpSpPr>
                                        <p:cNvPr id="41" name="Group 40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>
                                          <a:off x="1762" y="380555"/>
                                          <a:ext cx="1701" cy="1288"/>
                                          <a:chOff x="1762" y="380555"/>
                                          <a:chExt cx="1701" cy="1288"/>
                                        </a:xfrm>
                                      </p:grpSpPr>
                                      <p:sp>
                                        <p:nvSpPr>
                                          <p:cNvPr id="62" name="Text Box 151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1762" y="380555"/>
                                            <a:ext cx="1701" cy="77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FF"/>
                                          </a:solidFill>
                                          <a:ln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rot="0" vert="horz" wrap="square" lIns="36000" tIns="36000" rIns="36000" bIns="36000" anchor="ctr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/>
                                            <a:r>
                                              <a:rPr lang="en-GB" sz="1000" kern="1200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IRAS &gt; 0.5 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  <a:p>
                                            <a:pPr algn="ctr">
                                              <a:spcBef>
                                                <a:spcPts val="200"/>
                                              </a:spcBef>
                                              <a:spcAft>
                                                <a:spcPts val="200"/>
                                              </a:spcAft>
                                            </a:pPr>
                                            <a:r>
                                              <a:rPr lang="en-GB" sz="1000" dirty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e</a:t>
                                            </a:r>
                                            <a:r>
                                              <a:rPr lang="en-GB" sz="1000" dirty="0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t/</a:t>
                                            </a:r>
                                            <a:r>
                                              <a:rPr lang="en-GB" sz="1000" dirty="0" err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ou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  <a:p>
                                            <a:pPr algn="ctr"/>
                                            <a:r>
                                              <a:rPr lang="en-GB" sz="1000" kern="1200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Ai &gt; </a:t>
                                            </a:r>
                                            <a:r>
                                              <a:rPr lang="en-GB" sz="1000" kern="1200" dirty="0" err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LDFi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3" name="AutoShape 174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>
                                            <a:off x="2614" y="381333"/>
                                            <a:ext cx="0" cy="510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9525" cap="flat" cmpd="sng">
                                            <a:solidFill>
                                              <a:srgbClr val="000000"/>
                                            </a:solidFill>
                                            <a:prstDash val="solid"/>
                                            <a:round/>
                                            <a:headEnd type="none" w="med" len="med"/>
                                            <a:tailEnd type="triangle" w="med" len="med"/>
                                          </a:ln>
                                          <a:effectLst/>
                                          <a:extLst>
                                            <a:ext uri="{909E8E84-426E-40DD-AFC4-6F175D3DCCD1}">
                                              <a14:hiddenFill xmlns:a14="http://schemas.microsoft.com/office/drawing/2010/main">
                                                <a:noFill/>
                                              </a14:hiddenFill>
                                            </a:ext>
                                            <a:ext uri="{AF507438-7753-43E0-B8FC-AC1667EBCBE1}">
                                              <a14:hiddenEffects xmlns:a14="http://schemas.microsoft.com/office/drawing/2010/main">
                                                <a:effectLst>
                                                  <a:outerShdw dist="35921" dir="2700000" algn="ctr" rotWithShape="0">
                                                    <a:srgbClr val="808080"/>
                                                  </a:outerShdw>
                                                </a:effectLst>
                                              </a14:hiddenEffects>
                                            </a:ext>
                                          </a:extLst>
                                        </p:spPr>
                                      </p:cxnSp>
                                    </p:grpSp>
                                    <p:grpSp>
                                      <p:nvGrpSpPr>
                                        <p:cNvPr id="42" name="Group 41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>
                                          <a:off x="-98" y="381862"/>
                                          <a:ext cx="5159" cy="4025"/>
                                          <a:chOff x="-98" y="381862"/>
                                          <a:chExt cx="5159" cy="4025"/>
                                        </a:xfrm>
                                      </p:grpSpPr>
                                      <p:sp>
                                        <p:nvSpPr>
                                          <p:cNvPr id="43" name="Text Box 154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1311" y="381862"/>
                                            <a:ext cx="2587" cy="80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FF"/>
                                          </a:solidFill>
                                          <a:ln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rot="0" vert="horz" wrap="square" lIns="0" tIns="0" rIns="0" bIns="0" anchor="ctr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spcBef>
                                                <a:spcPts val="300"/>
                                              </a:spcBef>
                                              <a:spcAft>
                                                <a:spcPts val="300"/>
                                              </a:spcAft>
                                            </a:pPr>
                                            <a:r>
                                              <a:rPr lang="fr-FR" sz="1000" dirty="0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Arial" panose="020B0604020202020204" pitchFamily="34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a:t>Analyse statistique de ratios émetteur beta/traceur (coefficient de corrélation R)</a:t>
                                            </a:r>
                                            <a:endParaRPr lang="en-GB" sz="1200" dirty="0">
                                              <a:effectLst/>
                                              <a:latin typeface="Arial" panose="020B0604020202020204" pitchFamily="34" charset="0"/>
                                              <a:ea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grpSp>
                                        <p:nvGrpSpPr>
                                          <p:cNvPr id="44" name="Group 43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-98" y="382682"/>
                                            <a:ext cx="5159" cy="3205"/>
                                            <a:chOff x="-98" y="382682"/>
                                            <a:chExt cx="5159" cy="3205"/>
                                          </a:xfrm>
                                        </p:grpSpPr>
                                        <p:grpSp>
                                          <p:nvGrpSpPr>
                                            <p:cNvPr id="45" name="Group 44"/>
                                            <p:cNvGrpSpPr>
                                              <a:grpSpLocks/>
                                            </p:cNvGrpSpPr>
                                            <p:nvPr/>
                                          </p:nvGrpSpPr>
                                          <p:grpSpPr bwMode="auto">
                                            <a:xfrm>
                                              <a:off x="-98" y="383410"/>
                                              <a:ext cx="5159" cy="2477"/>
                                              <a:chOff x="-98" y="383410"/>
                                              <a:chExt cx="5159" cy="2477"/>
                                            </a:xfrm>
                                          </p:grpSpPr>
                                          <p:sp>
                                            <p:nvSpPr>
                                              <p:cNvPr id="51" name="Text Box 156"/>
                                              <p:cNvSpPr txBox="1">
                                                <a:spLocks noChangeArrowheads="1"/>
                                              </p:cNvSpPr>
                                              <p:nvPr/>
                                            </p:nvSpPr>
                                            <p:spPr bwMode="auto">
                                              <a:xfrm>
                                                <a:off x="2784" y="383442"/>
                                                <a:ext cx="2277" cy="539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solidFill>
                                                <a:srgbClr val="FFFFFF"/>
                                              </a:solidFill>
                                              <a:ln w="9525">
                                                <a:solidFill>
                                                  <a:srgbClr val="000000"/>
                                                </a:solidFill>
                                                <a:miter lim="800000"/>
                                                <a:headEnd/>
                                                <a:tailEnd/>
                                              </a:ln>
                                            </p:spPr>
                                            <p:txBody>
                                              <a:bodyPr rot="0" vert="horz" wrap="square" lIns="0" tIns="0" rIns="0" bIns="0" anchor="ctr" anchorCtr="0" upright="1"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 algn="ctr">
                                                  <a:spcBef>
                                                    <a:spcPts val="300"/>
                                                  </a:spcBef>
                                                  <a:spcAft>
                                                    <a:spcPts val="300"/>
                                                  </a:spcAft>
                                                </a:pPr>
                                                <a:r>
                                                  <a:rPr lang="en-GB" sz="1000" dirty="0" err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Méthode</a:t>
                                                </a:r>
                                                <a:r>
                                                  <a:rPr lang="en-GB" sz="1000" dirty="0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 </a:t>
                                                </a:r>
                                                <a:r>
                                                  <a:rPr lang="en-GB" sz="1000" dirty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des </a:t>
                                                </a:r>
                                                <a:r>
                                                  <a:rPr lang="en-GB" sz="1000" dirty="0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ratios (</a:t>
                                                </a:r>
                                                <a:r>
                                                  <a:rPr lang="en-GB" sz="1000" dirty="0" err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facteurs</a:t>
                                                </a:r>
                                                <a:r>
                                                  <a:rPr lang="en-GB" sz="1000" dirty="0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 de correlation)</a:t>
                                                </a:r>
                                                <a:endParaRPr lang="en-GB" sz="1200" dirty="0">
                                                  <a:effectLst/>
                                                  <a:latin typeface="Arial" panose="020B0604020202020204" pitchFamily="34" charset="0"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grpSp>
                                            <p:nvGrpSpPr>
                                              <p:cNvPr id="52" name="Group 51"/>
                                              <p:cNvGrpSpPr>
                                                <a:grpSpLocks/>
                                              </p:cNvGrpSpPr>
                                              <p:nvPr/>
                                            </p:nvGrpSpPr>
                                            <p:grpSpPr bwMode="auto">
                                              <a:xfrm>
                                                <a:off x="-98" y="383410"/>
                                                <a:ext cx="4337" cy="2477"/>
                                                <a:chOff x="-98" y="383410"/>
                                                <a:chExt cx="4337" cy="2477"/>
                                              </a:xfrm>
                                            </p:grpSpPr>
                                            <p:sp>
                                              <p:nvSpPr>
                                                <p:cNvPr id="53" name="Text Box 155"/>
                                                <p:cNvSpPr txBox="1">
                                                  <a:spLocks noChangeArrowheads="1"/>
                                                </p:cNvSpPr>
                                                <p:nvPr/>
                                              </p:nvSpPr>
                                              <p:spPr bwMode="auto">
                                                <a:xfrm>
                                                  <a:off x="-98" y="383410"/>
                                                  <a:ext cx="2602" cy="553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solidFill>
                                                  <a:srgbClr val="FFFFFF"/>
                                                </a:solidFill>
                                                <a:ln w="9525">
                                                  <a:solidFill>
                                                    <a:srgbClr val="000000"/>
                                                  </a:solidFill>
                                                  <a:miter lim="800000"/>
                                                  <a:headEnd/>
                                                  <a:tailEnd/>
                                                </a:ln>
                                              </p:spPr>
                                              <p:txBody>
                                                <a:bodyPr rot="0" vert="horz" wrap="square" lIns="0" tIns="0" rIns="0" bIns="0" anchor="ctr" anchorCtr="0" upright="1">
                                                  <a:noAutofit/>
                                                </a:bodyPr>
                                                <a:lstStyle/>
                                                <a:p>
                                                  <a:pPr algn="ctr">
                                                    <a:spcBef>
                                                      <a:spcPts val="300"/>
                                                    </a:spcBef>
                                                    <a:spcAft>
                                                      <a:spcPts val="300"/>
                                                    </a:spcAft>
                                                  </a:pPr>
                                                  <a:r>
                                                    <a:rPr lang="en-GB" sz="1000" dirty="0" err="1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Arial" panose="020B0604020202020204" pitchFamily="34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a:t>Moyenne</a:t>
                                                  </a:r>
                                                  <a:r>
                                                    <a:rPr lang="en-GB" sz="1000" dirty="0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Arial" panose="020B0604020202020204" pitchFamily="34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a:t> </a:t>
                                                  </a:r>
                                                  <a:r>
                                                    <a:rPr lang="en-GB" sz="1000" dirty="0" err="1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Arial" panose="020B0604020202020204" pitchFamily="34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a:t>arithmétique</a:t>
                                                  </a:r>
                                                  <a:r>
                                                    <a:rPr lang="en-GB" sz="1000" dirty="0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Arial" panose="020B0604020202020204" pitchFamily="34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a:t> </a:t>
                                                  </a:r>
                                                  <a:r>
                                                    <a:rPr lang="fr-FR" sz="1000" dirty="0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Arial" panose="020B0604020202020204" pitchFamily="34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a:t>+ 2σ des résultats des échantillons </a:t>
                                                  </a:r>
                                                  <a:endParaRPr lang="en-GB" sz="1200" dirty="0">
                                                    <a:effectLst/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</a:endParaRPr>
                                                </a:p>
                                              </p:txBody>
                                            </p:sp>
                                            <p:grpSp>
                                              <p:nvGrpSpPr>
                                                <p:cNvPr id="54" name="Group 53"/>
                                                <p:cNvGrpSpPr>
                                                  <a:grpSpLocks/>
                                                </p:cNvGrpSpPr>
                                                <p:nvPr/>
                                              </p:nvGrpSpPr>
                                              <p:grpSpPr bwMode="auto">
                                                <a:xfrm>
                                                  <a:off x="851" y="383968"/>
                                                  <a:ext cx="3388" cy="1919"/>
                                                  <a:chOff x="851" y="383968"/>
                                                  <a:chExt cx="3388" cy="1919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55" name="Group 54"/>
                                                  <p:cNvGrpSpPr>
                                                    <a:grpSpLocks/>
                                                  </p:cNvGrpSpPr>
                                                  <p:nvPr/>
                                                </p:nvGrpSpPr>
                                                <p:grpSpPr bwMode="auto">
                                                  <a:xfrm>
                                                    <a:off x="851" y="384375"/>
                                                    <a:ext cx="3388" cy="1512"/>
                                                    <a:chOff x="851" y="384375"/>
                                                    <a:chExt cx="3388" cy="1512"/>
                                                  </a:xfrm>
                                                </p:grpSpPr>
                                                <p:sp>
                                                  <p:nvSpPr>
                                                    <p:cNvPr id="58" name="Text Box 158"/>
                                                    <p:cNvSpPr txBox="1">
                                                      <a:spLocks noChangeArrowheads="1"/>
                                                    </p:cNvSpPr>
                                                    <p:nvPr/>
                                                  </p:nvSpPr>
                                                  <p:spPr bwMode="auto">
                                                    <a:xfrm>
                                                      <a:off x="1723" y="385480"/>
                                                      <a:ext cx="1601" cy="407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solidFill>
                                                      <a:srgbClr val="FFFFFF"/>
                                                    </a:solidFill>
                                                    <a:ln w="9525">
                                                      <a:solidFill>
                                                        <a:srgbClr val="000000"/>
                                                      </a:solidFill>
                                                      <a:miter lim="800000"/>
                                                      <a:headEnd/>
                                                      <a:tailEnd/>
                                                    </a:ln>
                                                  </p:spPr>
                                                  <p:txBody>
                                                    <a:bodyPr rot="0" vert="horz" wrap="square" lIns="0" tIns="0" rIns="0" bIns="0" anchor="ctr" anchorCtr="0" upright="1">
                                                      <a:noAutofit/>
                                                    </a:bodyPr>
                                                    <a:lstStyle/>
                                                    <a:p>
                                                      <a:pPr algn="ctr">
                                                        <a:spcBef>
                                                          <a:spcPts val="300"/>
                                                        </a:spcBef>
                                                        <a:spcAft>
                                                          <a:spcPts val="300"/>
                                                        </a:spcAft>
                                                      </a:pPr>
                                                      <a:r>
                                                        <a:rPr lang="en-GB" sz="1000" kern="1200" dirty="0" smtClean="0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effectLst/>
                                                          <a:latin typeface="Arial" panose="020B0604020202020204" pitchFamily="34" charset="0"/>
                                                          <a:ea typeface="Times New Roman" panose="020206030504050203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a:t>Control </a:t>
                                                      </a:r>
                                                      <a:r>
                                                        <a:rPr lang="en-GB" sz="1000" kern="1200" dirty="0" err="1" smtClean="0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effectLst/>
                                                          <a:latin typeface="Arial" panose="020B0604020202020204" pitchFamily="34" charset="0"/>
                                                          <a:ea typeface="Times New Roman" panose="020206030504050203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a:t>qualit</a:t>
                                                      </a:r>
                                                      <a:r>
                                                        <a:rPr lang="fr-FR" sz="1000" dirty="0" smtClean="0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Arial" panose="020B0604020202020204" pitchFamily="34" charset="0"/>
                                                          <a:ea typeface="Times New Roman" panose="020206030504050203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a:t>é</a:t>
                                                      </a:r>
                                                      <a:endParaRPr lang="en-GB" sz="1200" dirty="0">
                                                        <a:effectLst/>
                                                        <a:latin typeface="Arial" panose="020B0604020202020204" pitchFamily="34" charset="0"/>
                                                        <a:ea typeface="Times New Roman" panose="02020603050405020304" pitchFamily="18" charset="0"/>
                                                      </a:endParaRPr>
                                                    </a:p>
                                                  </p:txBody>
                                                </p:sp>
                                                <p:grpSp>
                                                  <p:nvGrpSpPr>
                                                    <p:cNvPr id="59" name="Group 58"/>
                                                    <p:cNvGrpSpPr>
                                                      <a:grpSpLocks/>
                                                    </p:cNvGrpSpPr>
                                                    <p:nvPr/>
                                                  </p:nvGrpSpPr>
                                                  <p:grpSpPr bwMode="auto">
                                                    <a:xfrm>
                                                      <a:off x="851" y="384375"/>
                                                      <a:ext cx="3388" cy="1105"/>
                                                      <a:chOff x="851" y="384375"/>
                                                      <a:chExt cx="3388" cy="1105"/>
                                                    </a:xfrm>
                                                  </p:grpSpPr>
                                                  <p:sp>
                                                    <p:nvSpPr>
                                                      <p:cNvPr id="60" name="Text Box 157"/>
                                                      <p:cNvSpPr txBox="1">
                                                        <a:spLocks noChangeArrowheads="1"/>
                                                      </p:cNvSpPr>
                                                      <p:nvPr/>
                                                    </p:nvSpPr>
                                                    <p:spPr bwMode="auto">
                                                      <a:xfrm>
                                                        <a:off x="851" y="384375"/>
                                                        <a:ext cx="3388" cy="595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solidFill>
                                                        <a:srgbClr val="FFFFFF"/>
                                                      </a:solidFill>
                                                      <a:ln w="9525">
                                                        <a:solidFill>
                                                          <a:srgbClr val="000000"/>
                                                        </a:solidFill>
                                                        <a:miter lim="800000"/>
                                                        <a:headEnd/>
                                                        <a:tailEnd/>
                                                      </a:ln>
                                                    </p:spPr>
                                                    <p:txBody>
                                                      <a:bodyPr rot="0" vert="horz" wrap="square" lIns="0" tIns="0" rIns="0" bIns="0" anchor="ctr" anchorCtr="0" upright="1">
                                                        <a:noAutofit/>
                                                      </a:bodyPr>
                                                      <a:lstStyle/>
                                                      <a:p>
                                                        <a:pPr algn="ctr">
                                                          <a:spcBef>
                                                            <a:spcPts val="300"/>
                                                          </a:spcBef>
                                                          <a:spcAft>
                                                            <a:spcPts val="300"/>
                                                          </a:spcAft>
                                                        </a:pPr>
                                                        <a:r>
                                                          <a:rPr lang="fr-FR" sz="1000" dirty="0" smtClean="0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Arial" panose="020B0604020202020204" pitchFamily="34" charset="0"/>
                                                            <a:ea typeface="Times New Roman" panose="020206030504050203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a:t>Spectrométries gamma in situ et </a:t>
                                                        </a:r>
                                                        <a:r>
                                                          <a:rPr lang="en-GB" sz="1000" dirty="0" err="1" smtClean="0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Arial" panose="020B0604020202020204" pitchFamily="34" charset="0"/>
                                                            <a:ea typeface="Times New Roman" panose="020206030504050203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a:t>calcul</a:t>
                                                        </a:r>
                                                        <a:r>
                                                          <a:rPr lang="en-GB" sz="1000" dirty="0" smtClean="0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Arial" panose="020B0604020202020204" pitchFamily="34" charset="0"/>
                                                            <a:ea typeface="Times New Roman" panose="020206030504050203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a:t> </a:t>
                                                        </a:r>
                                                        <a:r>
                                                          <a:rPr lang="en-GB" sz="1000" dirty="0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Arial" panose="020B0604020202020204" pitchFamily="34" charset="0"/>
                                                            <a:ea typeface="Times New Roman" panose="020206030504050203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a:t>de </a:t>
                                                        </a:r>
                                                        <a:r>
                                                          <a:rPr lang="en-GB" sz="1000" dirty="0" err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Arial" panose="020B0604020202020204" pitchFamily="34" charset="0"/>
                                                            <a:ea typeface="Times New Roman" panose="020206030504050203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a:t>l’IRAS</a:t>
                                                        </a:r>
                                                        <a:r>
                                                          <a:rPr lang="fr-FR" sz="1000" dirty="0" smtClean="0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Arial" panose="020B0604020202020204" pitchFamily="34" charset="0"/>
                                                            <a:ea typeface="Times New Roman" panose="020206030504050203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a:t> sur chaque colis constitué</a:t>
                                                        </a:r>
                                                        <a:endParaRPr lang="en-GB" sz="1200" dirty="0">
                                                          <a:effectLst/>
                                                          <a:latin typeface="Arial" panose="020B0604020202020204" pitchFamily="34" charset="0"/>
                                                          <a:ea typeface="Times New Roman" panose="02020603050405020304" pitchFamily="18" charset="0"/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cxnSp>
                                                    <p:nvCxnSpPr>
                                                      <p:cNvPr id="61" name="AutoShape 180"/>
                                                      <p:cNvCxnSpPr>
                                                        <a:cxnSpLocks noChangeShapeType="1"/>
                                                      </p:cNvCxnSpPr>
                                                      <p:nvPr/>
                                                    </p:nvCxnSpPr>
                                                    <p:spPr bwMode="auto">
                                                      <a:xfrm>
                                                        <a:off x="2520" y="384970"/>
                                                        <a:ext cx="0" cy="510"/>
                                                      </a:xfrm>
                                                      <a:prstGeom prst="straightConnector1">
                                                        <a:avLst/>
                                                      </a:prstGeom>
                                                      <a:noFill/>
                                                      <a:ln w="9525" cap="flat" cmpd="sng">
                                                        <a:solidFill>
                                                          <a:srgbClr val="000000"/>
                                                        </a:solidFill>
                                                        <a:prstDash val="solid"/>
                                                        <a:round/>
                                                        <a:headEnd type="none" w="med" len="med"/>
                                                        <a:tailEnd type="triangle" w="med" len="med"/>
                                                      </a:ln>
                                                      <a:effectLst/>
                                                      <a:extLst>
                                                        <a:ext uri="{909E8E84-426E-40DD-AFC4-6F175D3DCCD1}">
                                                          <a14:hiddenFill xmlns:a14="http://schemas.microsoft.com/office/drawing/2010/main">
                                                            <a:noFill/>
                                                          </a14:hiddenFill>
                                                        </a:ext>
                                                        <a:ext uri="{AF507438-7753-43E0-B8FC-AC1667EBCBE1}">
                                                          <a14:hiddenEffects xmlns:a14="http://schemas.microsoft.com/office/drawing/2010/main">
                                                            <a:effectLst>
                                                              <a:outerShdw dist="35921" dir="2700000" algn="ctr" rotWithShape="0">
                                                                <a:srgbClr val="808080"/>
                                                              </a:outerShdw>
                                                            </a:effectLst>
                                                          </a14:hiddenEffects>
                                                        </a:ext>
                                                      </a:extLst>
                                                    </p:spPr>
                                                  </p:cxnSp>
                                                </p:grpSp>
                                              </p:grpSp>
                                              <p:cxnSp>
                                                <p:nvCxnSpPr>
                                                  <p:cNvPr id="56" name="AutoShape 181"/>
                                                  <p:cNvCxnSpPr>
                                                    <a:cxnSpLocks noChangeShapeType="1"/>
                                                    <a:stCxn id="51" idx="2"/>
                                                  </p:cNvCxnSpPr>
                                                  <p:nvPr/>
                                                </p:nvCxnSpPr>
                                                <p:spPr bwMode="auto">
                                                  <a:xfrm flipH="1">
                                                    <a:off x="3289" y="383981"/>
                                                    <a:ext cx="633" cy="357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noFill/>
                                                  <a:ln w="9525" cap="flat" cmpd="sng">
                                                    <a:solidFill>
                                                      <a:srgbClr val="000000"/>
                                                    </a:solidFill>
                                                    <a:prstDash val="solid"/>
                                                    <a:round/>
                                                    <a:headEnd type="none" w="med" len="med"/>
                                                    <a:tailEnd type="triangle" w="med" len="med"/>
                                                  </a:ln>
                                                  <a:effectLst/>
                                                  <a:extLst>
                                                    <a:ext uri="{909E8E84-426E-40DD-AFC4-6F175D3DCCD1}">
                                                      <a14:hiddenFill xmlns:a14="http://schemas.microsoft.com/office/drawing/2010/main">
                                                        <a:noFill/>
                                                      </a14:hiddenFill>
                                                    </a:ext>
                                                    <a:ext uri="{AF507438-7753-43E0-B8FC-AC1667EBCBE1}">
                                                      <a14:hiddenEffects xmlns:a14="http://schemas.microsoft.com/office/drawing/2010/main">
                                                        <a:effectLst>
                                                          <a:outerShdw dist="35921" dir="2700000" algn="ctr" rotWithShape="0">
                                                            <a:srgbClr val="808080"/>
                                                          </a:outerShdw>
                                                        </a:effectLst>
                                                      </a14:hiddenEffects>
                                                    </a:ext>
                                                  </a:extLst>
                                                </p:spPr>
                                              </p:cxnSp>
                                              <p:cxnSp>
                                                <p:nvCxnSpPr>
                                                  <p:cNvPr id="57" name="AutoShape 182"/>
                                                  <p:cNvCxnSpPr>
                                                    <a:cxnSpLocks noChangeShapeType="1"/>
                                                  </p:cNvCxnSpPr>
                                                  <p:nvPr/>
                                                </p:nvCxnSpPr>
                                                <p:spPr bwMode="auto">
                                                  <a:xfrm>
                                                    <a:off x="1669" y="383968"/>
                                                    <a:ext cx="436" cy="370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noFill/>
                                                  <a:ln w="9525" cap="flat" cmpd="sng">
                                                    <a:solidFill>
                                                      <a:srgbClr val="000000"/>
                                                    </a:solidFill>
                                                    <a:prstDash val="solid"/>
                                                    <a:round/>
                                                    <a:headEnd type="none" w="med" len="med"/>
                                                    <a:tailEnd type="triangle" w="med" len="med"/>
                                                  </a:ln>
                                                  <a:effectLst/>
                                                  <a:extLst>
                                                    <a:ext uri="{909E8E84-426E-40DD-AFC4-6F175D3DCCD1}">
                                                      <a14:hiddenFill xmlns:a14="http://schemas.microsoft.com/office/drawing/2010/main">
                                                        <a:noFill/>
                                                      </a14:hiddenFill>
                                                    </a:ext>
                                                    <a:ext uri="{AF507438-7753-43E0-B8FC-AC1667EBCBE1}">
                                                      <a14:hiddenEffects xmlns:a14="http://schemas.microsoft.com/office/drawing/2010/main">
                                                        <a:effectLst>
                                                          <a:outerShdw dist="35921" dir="2700000" algn="ctr" rotWithShape="0">
                                                            <a:srgbClr val="808080"/>
                                                          </a:outerShdw>
                                                        </a:effectLst>
                                                      </a14:hiddenEffects>
                                                    </a:ext>
                                                  </a:extLst>
                                                </p:spPr>
                                              </p:cxnSp>
                                            </p:grpSp>
                                          </p:grpSp>
                                        </p:grpSp>
                                        <p:grpSp>
                                          <p:nvGrpSpPr>
                                            <p:cNvPr id="46" name="Group 45"/>
                                            <p:cNvGrpSpPr>
                                              <a:grpSpLocks/>
                                            </p:cNvGrpSpPr>
                                            <p:nvPr/>
                                          </p:nvGrpSpPr>
                                          <p:grpSpPr bwMode="auto">
                                            <a:xfrm>
                                              <a:off x="2020" y="382682"/>
                                              <a:ext cx="1738" cy="728"/>
                                              <a:chOff x="2020" y="382682"/>
                                              <a:chExt cx="1738" cy="728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47" name="Group 46"/>
                                              <p:cNvGrpSpPr>
                                                <a:grpSpLocks/>
                                              </p:cNvGrpSpPr>
                                              <p:nvPr/>
                                            </p:nvGrpSpPr>
                                            <p:grpSpPr bwMode="auto">
                                              <a:xfrm>
                                                <a:off x="2020" y="382682"/>
                                                <a:ext cx="1105" cy="728"/>
                                                <a:chOff x="1946" y="382804"/>
                                                <a:chExt cx="800" cy="296"/>
                                              </a:xfrm>
                                            </p:grpSpPr>
                                            <p:cxnSp>
                                              <p:nvCxnSpPr>
                                                <p:cNvPr id="49" name="AutoShape 178"/>
                                                <p:cNvCxnSpPr>
                                                  <a:cxnSpLocks noChangeShapeType="1"/>
                                                </p:cNvCxnSpPr>
                                                <p:nvPr/>
                                              </p:nvCxnSpPr>
                                              <p:spPr bwMode="auto">
                                                <a:xfrm flipH="1">
                                                  <a:off x="1946" y="382804"/>
                                                  <a:ext cx="409" cy="277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noFill/>
                                                <a:ln w="9525" cap="flat" cmpd="sng">
                                                  <a:solidFill>
                                                    <a:srgbClr val="000000"/>
                                                  </a:solidFill>
                                                  <a:prstDash val="solid"/>
                                                  <a:round/>
                                                  <a:headEnd type="none" w="med" len="med"/>
                                                  <a:tailEnd type="triangle" w="med" len="med"/>
                                                </a:ln>
                                                <a:effectLst/>
                                                <a:extLst>
                                                  <a:ext uri="{909E8E84-426E-40DD-AFC4-6F175D3DCCD1}">
                                                    <a14:hiddenFill xmlns:a14="http://schemas.microsoft.com/office/drawing/2010/main">
                                                      <a:noFill/>
                                                    </a14:hiddenFill>
                                                  </a:ext>
                                                  <a:ext uri="{AF507438-7753-43E0-B8FC-AC1667EBCBE1}">
                                                    <a14:hiddenEffects xmlns:a14="http://schemas.microsoft.com/office/drawing/2010/main">
                                                      <a:effectLst>
                                                        <a:outerShdw dist="35921" dir="2700000" algn="ctr" rotWithShape="0">
                                                          <a:srgbClr val="808080"/>
                                                        </a:outerShdw>
                                                      </a:effectLst>
                                                    </a14:hiddenEffects>
                                                  </a:ext>
                                                </a:extLst>
                                              </p:spPr>
                                            </p:cxnSp>
                                            <p:cxnSp>
                                              <p:nvCxnSpPr>
                                                <p:cNvPr id="50" name="AutoShape 179"/>
                                                <p:cNvCxnSpPr>
                                                  <a:cxnSpLocks noChangeShapeType="1"/>
                                                </p:cNvCxnSpPr>
                                                <p:nvPr/>
                                              </p:nvCxnSpPr>
                                              <p:spPr bwMode="auto">
                                                <a:xfrm>
                                                  <a:off x="2360" y="382808"/>
                                                  <a:ext cx="386" cy="29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noFill/>
                                                <a:ln w="9525" cap="flat" cmpd="sng">
                                                  <a:solidFill>
                                                    <a:srgbClr val="000000"/>
                                                  </a:solidFill>
                                                  <a:prstDash val="solid"/>
                                                  <a:round/>
                                                  <a:headEnd type="none" w="med" len="med"/>
                                                  <a:tailEnd type="triangle" w="med" len="med"/>
                                                </a:ln>
                                                <a:effectLst/>
                                                <a:extLst>
                                                  <a:ext uri="{909E8E84-426E-40DD-AFC4-6F175D3DCCD1}">
                                                    <a14:hiddenFill xmlns:a14="http://schemas.microsoft.com/office/drawing/2010/main">
                                                      <a:noFill/>
                                                    </a14:hiddenFill>
                                                  </a:ext>
                                                  <a:ext uri="{AF507438-7753-43E0-B8FC-AC1667EBCBE1}">
                                                    <a14:hiddenEffects xmlns:a14="http://schemas.microsoft.com/office/drawing/2010/main">
                                                      <a:effectLst>
                                                        <a:outerShdw dist="35921" dir="2700000" algn="ctr" rotWithShape="0">
                                                          <a:srgbClr val="808080"/>
                                                        </a:outerShdw>
                                                      </a:effectLst>
                                                    </a14:hiddenEffects>
                                                  </a:ext>
                                                </a:extLst>
                                              </p:spPr>
                                            </p:cxnSp>
                                          </p:grpSp>
                                          <p:sp>
                                            <p:nvSpPr>
                                              <p:cNvPr id="48" name="Text Box 183"/>
                                              <p:cNvSpPr txBox="1">
                                                <a:spLocks noChangeArrowheads="1"/>
                                              </p:cNvSpPr>
                                              <p:nvPr/>
                                            </p:nvSpPr>
                                            <p:spPr bwMode="auto">
                                              <a:xfrm>
                                                <a:off x="2966" y="382906"/>
                                                <a:ext cx="792" cy="36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  <a:ln>
                                                <a:noFill/>
                                              </a:ln>
                                              <a:extLst>
                                                <a:ext uri="{91240B29-F687-4F45-9708-019B960494DF}">
                                                  <a14:hiddenLine xmlns:a14="http://schemas.microsoft.com/office/drawing/2010/main" w="9525">
                                                    <a:solidFill>
                                                      <a:srgbClr val="000000"/>
                                                    </a:solidFill>
                                                    <a:miter lim="800000"/>
                                                    <a:headEnd/>
                                                    <a:tailEnd/>
                                                  </a14:hiddenLine>
                                                </a:ext>
                                              </a:extLst>
                                            </p:spPr>
                                            <p:txBody>
                                              <a:bodyPr rot="0" vert="horz" wrap="square" lIns="0" tIns="0" rIns="0" bIns="0" anchor="t" anchorCtr="0" upright="1"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 algn="ctr">
                                                  <a:spcBef>
                                                    <a:spcPts val="300"/>
                                                  </a:spcBef>
                                                  <a:spcAft>
                                                    <a:spcPts val="300"/>
                                                  </a:spcAft>
                                                </a:pPr>
                                                <a:r>
                                                  <a:rPr lang="fr-FR" sz="1000" dirty="0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R</a:t>
                                                </a:r>
                                                <a:r>
                                                  <a:rPr lang="fr-FR" sz="1000" baseline="30000" dirty="0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 </a:t>
                                                </a:r>
                                                <a:r>
                                                  <a:rPr lang="fr-FR" sz="1000" dirty="0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Arial" panose="020B0604020202020204" pitchFamily="34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a:t>&gt; 0.5</a:t>
                                                </a:r>
                                                <a:endParaRPr lang="en-GB" sz="1000" dirty="0">
                                                  <a:effectLst/>
                                                  <a:latin typeface="Arial" panose="020B0604020202020204" pitchFamily="34" charset="0"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</p:grpSp>
                                      </p:grpSp>
                                    </p:grp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</p:grpSp>
                  <p:sp>
                    <p:nvSpPr>
                      <p:cNvPr id="20" name="Text Box 21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61021" y="651379"/>
                        <a:ext cx="1738898" cy="34017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vert="horz" wrap="square" lIns="36000" tIns="36000" rIns="36000" bIns="36000" anchor="ctr" anchorCtr="0" upright="1">
                        <a:noAutofit/>
                      </a:bodyPr>
                      <a:lstStyle/>
                      <a:p>
                        <a:pPr algn="ctr">
                          <a:spcBef>
                            <a:spcPts val="300"/>
                          </a:spcBef>
                          <a:spcAft>
                            <a:spcPts val="300"/>
                          </a:spcAft>
                        </a:pPr>
                        <a:r>
                          <a:rPr lang="en-GB" sz="1000" dirty="0" err="1" smtClean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Calculs</a:t>
                        </a:r>
                        <a:r>
                          <a:rPr lang="en-GB" sz="1000" dirty="0" smtClean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GB" sz="1000" dirty="0" err="1" smtClean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analytiques</a:t>
                        </a:r>
                        <a:r>
                          <a:rPr lang="en-GB" sz="1000" dirty="0" smtClean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 (radionuclides </a:t>
                        </a:r>
                        <a:r>
                          <a:rPr lang="en-GB" sz="1000" dirty="0" err="1" smtClean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en</a:t>
                        </a:r>
                        <a:r>
                          <a:rPr lang="en-GB" sz="1000" dirty="0" smtClean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 presence) </a:t>
                        </a:r>
                        <a:endParaRPr lang="en-GB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7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2955" y="6350"/>
                      <a:ext cx="2160270" cy="40322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0" vert="horz" wrap="square" lIns="36000" tIns="36000" rIns="36000" bIns="36000" anchor="ctr" anchorCtr="0" upright="1">
                      <a:noAutofit/>
                    </a:bodyPr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fr-FR" sz="1000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Determination</a:t>
                      </a:r>
                      <a:r>
                        <a:rPr lang="fr-FR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des colis les plus radioactifs (</a:t>
                      </a:r>
                      <a:r>
                        <a:rPr lang="fr-FR" sz="1000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Debit</a:t>
                      </a:r>
                      <a:r>
                        <a:rPr lang="fr-FR" sz="10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dose ou RADOS) 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" name="Text Box 1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92127" y="0"/>
                      <a:ext cx="2255611" cy="38721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0" vert="horz" wrap="square" lIns="36000" tIns="36000" rIns="36000" bIns="36000" anchor="ctr" anchorCtr="0" upright="1">
                      <a:noAutofit/>
                    </a:bodyPr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Echantillonnage par famille des câbles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13" name="Text Box 1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68468" y="1664482"/>
                    <a:ext cx="2066496" cy="40933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36000" tIns="36000" rIns="36000" bIns="36000" anchor="ctr" anchorCtr="0" upright="1">
                    <a:noAutofit/>
                  </a:bodyPr>
                  <a:lstStyle/>
                  <a:p>
                    <a:pPr algn="ctr">
                      <a:spcBef>
                        <a:spcPts val="300"/>
                      </a:spcBef>
                      <a:spcAft>
                        <a:spcPts val="300"/>
                      </a:spcAft>
                    </a:pPr>
                    <a:r>
                      <a:rPr lang="fr-FR" sz="1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R</a:t>
                    </a:r>
                    <a:r>
                      <a:rPr lang="fr-FR" sz="100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atios analytiques (autres radionucléides difficiles à mesurer)</a:t>
                    </a:r>
                    <a:endParaRPr lang="en-GB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14" name="AutoShape 162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5504883" y="1385060"/>
                    <a:ext cx="384186" cy="249787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" name="AutoShape 16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536252" y="1394809"/>
                    <a:ext cx="321503" cy="249787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11" name="AutoShape 176"/>
                <p:cNvCxnSpPr>
                  <a:cxnSpLocks noChangeShapeType="1"/>
                  <a:endCxn id="32" idx="0"/>
                </p:cNvCxnSpPr>
                <p:nvPr/>
              </p:nvCxnSpPr>
              <p:spPr bwMode="auto">
                <a:xfrm>
                  <a:off x="4473383" y="2083440"/>
                  <a:ext cx="14418" cy="29138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8" name="AutoShape 180"/>
              <p:cNvCxnSpPr>
                <a:cxnSpLocks noChangeShapeType="1"/>
              </p:cNvCxnSpPr>
              <p:nvPr/>
            </p:nvCxnSpPr>
            <p:spPr bwMode="auto">
              <a:xfrm>
                <a:off x="5912867" y="5184702"/>
                <a:ext cx="0" cy="368184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9" name="Text Box 158"/>
              <p:cNvSpPr txBox="1">
                <a:spLocks noChangeArrowheads="1"/>
              </p:cNvSpPr>
              <p:nvPr/>
            </p:nvSpPr>
            <p:spPr bwMode="auto">
              <a:xfrm>
                <a:off x="5372127" y="5552886"/>
                <a:ext cx="1073602" cy="2938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0" tIns="0" rIns="0" bIns="0" anchor="ctr" anchorCtr="0" upright="1">
                <a:noAutofit/>
              </a:bodyPr>
              <a:lstStyle/>
              <a:p>
                <a:pPr algn="ctr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GB" sz="1000" kern="120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Control </a:t>
                </a:r>
                <a:r>
                  <a:rPr lang="en-GB" sz="1000" kern="1200" dirty="0" err="1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qualit</a:t>
                </a:r>
                <a:r>
                  <a:rPr lang="fr-FR" sz="1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é</a:t>
                </a:r>
                <a:endParaRPr lang="en-GB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517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2630" r="3672" b="2983"/>
          <a:stretch/>
        </p:blipFill>
        <p:spPr>
          <a:xfrm>
            <a:off x="92597" y="0"/>
            <a:ext cx="4668253" cy="66618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1755" r="4705" b="2456"/>
          <a:stretch/>
        </p:blipFill>
        <p:spPr>
          <a:xfrm>
            <a:off x="4572001" y="0"/>
            <a:ext cx="4571999" cy="672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6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086"/>
            <a:ext cx="9213448" cy="691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1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567543"/>
            <a:ext cx="8002394" cy="483325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LS2 will require </a:t>
            </a:r>
            <a:r>
              <a:rPr lang="en-US" sz="2400" dirty="0"/>
              <a:t>about 3000 </a:t>
            </a:r>
            <a:r>
              <a:rPr lang="en-US" sz="2400" dirty="0" smtClean="0"/>
              <a:t>m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 of waste storage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SHERPA can free about 2000 m</a:t>
            </a:r>
            <a:r>
              <a:rPr lang="en-US" sz="2400" baseline="30000" dirty="0" smtClean="0"/>
              <a:t>3</a:t>
            </a:r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Cable </a:t>
            </a:r>
            <a:r>
              <a:rPr lang="en-US" sz="2400" dirty="0"/>
              <a:t>waste </a:t>
            </a:r>
            <a:r>
              <a:rPr lang="en-US" sz="2400" dirty="0" smtClean="0"/>
              <a:t>stored </a:t>
            </a:r>
            <a:r>
              <a:rPr lang="en-US" sz="2400" dirty="0"/>
              <a:t>in the </a:t>
            </a:r>
            <a:r>
              <a:rPr lang="en-US" sz="2400" dirty="0" smtClean="0"/>
              <a:t>ISR about 1200 m</a:t>
            </a:r>
            <a:r>
              <a:rPr lang="en-US" sz="2400" baseline="30000" dirty="0" smtClean="0"/>
              <a:t>3</a:t>
            </a:r>
            <a:endParaRPr lang="en-US" sz="2400" dirty="0"/>
          </a:p>
          <a:p>
            <a:r>
              <a:rPr lang="en-GB" sz="2400" dirty="0"/>
              <a:t>E</a:t>
            </a:r>
            <a:r>
              <a:rPr lang="en-GB" sz="2400" dirty="0" smtClean="0"/>
              <a:t>xtremely </a:t>
            </a:r>
            <a:r>
              <a:rPr lang="en-GB" sz="2400" dirty="0"/>
              <a:t>high fire load in the ISR </a:t>
            </a:r>
            <a:r>
              <a:rPr lang="en-GB" sz="2400" dirty="0" smtClean="0"/>
              <a:t>sectors</a:t>
            </a:r>
          </a:p>
          <a:p>
            <a:endParaRPr lang="en-GB" sz="2400" dirty="0" smtClean="0"/>
          </a:p>
          <a:p>
            <a:endParaRPr lang="en-GB" sz="2400" dirty="0"/>
          </a:p>
          <a:p>
            <a:pPr marL="0" indent="0" algn="just">
              <a:buNone/>
            </a:pPr>
            <a:r>
              <a:rPr lang="en-GB" sz="2400" dirty="0" smtClean="0"/>
              <a:t>ELICA </a:t>
            </a:r>
            <a:r>
              <a:rPr lang="en-GB" sz="2400" dirty="0"/>
              <a:t>allows </a:t>
            </a:r>
            <a:r>
              <a:rPr lang="en-GB" sz="2400" dirty="0" smtClean="0"/>
              <a:t>to liberate1000</a:t>
            </a:r>
            <a:r>
              <a:rPr lang="en-GB" sz="2400" dirty="0"/>
              <a:t> m</a:t>
            </a:r>
            <a:r>
              <a:rPr lang="en-GB" sz="2400" baseline="30000" dirty="0"/>
              <a:t>3</a:t>
            </a:r>
            <a:r>
              <a:rPr lang="en-GB" sz="2400" dirty="0"/>
              <a:t> </a:t>
            </a:r>
            <a:r>
              <a:rPr lang="en-GB" sz="2400" dirty="0" smtClean="0"/>
              <a:t>of </a:t>
            </a:r>
            <a:r>
              <a:rPr lang="en-GB" sz="2400" dirty="0"/>
              <a:t>space </a:t>
            </a:r>
            <a:r>
              <a:rPr lang="en-GB" sz="2400" dirty="0" smtClean="0"/>
              <a:t>in </a:t>
            </a:r>
            <a:r>
              <a:rPr lang="en-GB" sz="2400" dirty="0"/>
              <a:t>due time for the LS2 reducing at the same time the fire load in the ISR 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ELICA pilot project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28650" y="4567372"/>
            <a:ext cx="8002394" cy="117389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1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3459"/>
            <a:ext cx="4471019" cy="6327056"/>
          </a:xfrm>
          <a:prstGeom prst="rect">
            <a:avLst/>
          </a:prstGeom>
          <a:ln w="3175"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531" y="117987"/>
            <a:ext cx="4762835" cy="674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0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" r="1168" b="5890"/>
          <a:stretch/>
        </p:blipFill>
        <p:spPr>
          <a:xfrm>
            <a:off x="1973179" y="-2018"/>
            <a:ext cx="5209674" cy="6860017"/>
          </a:xfr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81668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8335" y="884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Timeline &amp; deliverables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09125" y="3326783"/>
            <a:ext cx="7886700" cy="2794502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1200"/>
              </a:spcAft>
            </a:pPr>
            <a:r>
              <a:rPr lang="fr-FR" sz="2000" dirty="0" smtClean="0"/>
              <a:t>ANDRA dossier </a:t>
            </a:r>
            <a:r>
              <a:rPr lang="fr-FR" sz="2000" dirty="0"/>
              <a:t>for the </a:t>
            </a:r>
            <a:r>
              <a:rPr lang="fr-FR" sz="2000" dirty="0" err="1"/>
              <a:t>disposal</a:t>
            </a:r>
            <a:r>
              <a:rPr lang="fr-FR" sz="2000" dirty="0"/>
              <a:t> of 1000 m</a:t>
            </a:r>
            <a:r>
              <a:rPr lang="fr-FR" sz="2000" baseline="30000" dirty="0"/>
              <a:t>3</a:t>
            </a:r>
            <a:r>
              <a:rPr lang="fr-FR" sz="2000" dirty="0"/>
              <a:t> over 3 </a:t>
            </a:r>
            <a:r>
              <a:rPr lang="fr-FR" sz="2000" dirty="0" err="1" smtClean="0"/>
              <a:t>years</a:t>
            </a:r>
            <a:endParaRPr lang="fr-FR" sz="2000" dirty="0" smtClean="0"/>
          </a:p>
          <a:p>
            <a:pPr>
              <a:spcBef>
                <a:spcPts val="400"/>
              </a:spcBef>
              <a:spcAft>
                <a:spcPts val="1200"/>
              </a:spcAft>
            </a:pPr>
            <a:r>
              <a:rPr lang="fr-FR" sz="2000" dirty="0" smtClean="0"/>
              <a:t>200 </a:t>
            </a:r>
            <a:r>
              <a:rPr lang="fr-FR" sz="2000" dirty="0"/>
              <a:t>m</a:t>
            </a:r>
            <a:r>
              <a:rPr lang="fr-FR" sz="2000" baseline="30000" dirty="0"/>
              <a:t>3</a:t>
            </a:r>
            <a:r>
              <a:rPr lang="fr-FR" sz="2000" dirty="0"/>
              <a:t> of </a:t>
            </a:r>
            <a:r>
              <a:rPr lang="fr-FR" sz="2000" dirty="0" err="1"/>
              <a:t>processed</a:t>
            </a:r>
            <a:r>
              <a:rPr lang="fr-FR" sz="2000" dirty="0"/>
              <a:t> TFA </a:t>
            </a:r>
            <a:r>
              <a:rPr lang="fr-FR" sz="2000" dirty="0" err="1"/>
              <a:t>cables</a:t>
            </a:r>
            <a:r>
              <a:rPr lang="fr-FR" sz="2000" dirty="0"/>
              <a:t> </a:t>
            </a:r>
            <a:r>
              <a:rPr lang="fr-FR" sz="2000" dirty="0" err="1"/>
              <a:t>ready</a:t>
            </a:r>
            <a:r>
              <a:rPr lang="fr-FR" sz="2000" dirty="0"/>
              <a:t> to </a:t>
            </a:r>
            <a:r>
              <a:rPr lang="fr-FR" sz="2000" dirty="0" smtClean="0"/>
              <a:t>go</a:t>
            </a:r>
          </a:p>
          <a:p>
            <a:pPr>
              <a:spcBef>
                <a:spcPts val="400"/>
              </a:spcBef>
              <a:spcAft>
                <a:spcPts val="1200"/>
              </a:spcAft>
            </a:pPr>
            <a:r>
              <a:rPr lang="fr-FR" sz="2000" dirty="0" err="1"/>
              <a:t>Characterization</a:t>
            </a:r>
            <a:r>
              <a:rPr lang="fr-FR" sz="2000" dirty="0"/>
              <a:t> </a:t>
            </a:r>
            <a:r>
              <a:rPr lang="fr-FR" sz="2000" dirty="0" smtClean="0"/>
              <a:t>plan</a:t>
            </a:r>
            <a:endParaRPr lang="fr-FR" sz="2000" dirty="0"/>
          </a:p>
          <a:p>
            <a:pPr>
              <a:spcBef>
                <a:spcPts val="400"/>
              </a:spcBef>
              <a:spcAft>
                <a:spcPts val="1200"/>
              </a:spcAft>
            </a:pPr>
            <a:r>
              <a:rPr lang="fr-FR" sz="2000" dirty="0" err="1" smtClean="0"/>
              <a:t>Quality</a:t>
            </a:r>
            <a:r>
              <a:rPr lang="fr-FR" sz="2000" dirty="0" smtClean="0"/>
              <a:t> assurance plan</a:t>
            </a:r>
          </a:p>
          <a:p>
            <a:pPr>
              <a:spcBef>
                <a:spcPts val="400"/>
              </a:spcBef>
              <a:spcAft>
                <a:spcPts val="1200"/>
              </a:spcAft>
            </a:pPr>
            <a:r>
              <a:rPr lang="fr-FR" sz="2000" dirty="0" err="1"/>
              <a:t>Processing</a:t>
            </a:r>
            <a:r>
              <a:rPr lang="fr-FR" sz="2000" dirty="0"/>
              <a:t> </a:t>
            </a:r>
            <a:r>
              <a:rPr lang="fr-FR" sz="2000" dirty="0" smtClean="0"/>
              <a:t>plan</a:t>
            </a:r>
            <a:endParaRPr lang="fr-FR" sz="2000" dirty="0"/>
          </a:p>
          <a:p>
            <a:pPr>
              <a:spcBef>
                <a:spcPts val="400"/>
              </a:spcBef>
              <a:spcAft>
                <a:spcPts val="1200"/>
              </a:spcAft>
            </a:pPr>
            <a:r>
              <a:rPr lang="fr-FR" sz="2000" dirty="0"/>
              <a:t>Validation </a:t>
            </a:r>
            <a:r>
              <a:rPr lang="fr-FR" sz="2000" dirty="0" smtClean="0"/>
              <a:t>plan</a:t>
            </a:r>
            <a:endParaRPr lang="fr-FR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1476308" y="1413963"/>
            <a:ext cx="6215448" cy="1712803"/>
            <a:chOff x="1322174" y="1383957"/>
            <a:chExt cx="6215448" cy="1712803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544911" y="2516655"/>
              <a:ext cx="820435" cy="203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spAutoFit/>
            </a:bodyPr>
            <a:lstStyle/>
            <a:p>
              <a:pPr>
                <a:lnSpc>
                  <a:spcPct val="110000"/>
                </a:lnSpc>
                <a:spcAft>
                  <a:spcPts val="0"/>
                </a:spcAft>
              </a:pPr>
              <a:r>
                <a:rPr lang="fr-FR" sz="1200" dirty="0" smtClean="0">
                  <a:effectLst/>
                  <a:latin typeface="Verdana" charset="0"/>
                  <a:ea typeface="Times New Roman" charset="0"/>
                  <a:cs typeface="Arial" charset="0"/>
                </a:rPr>
                <a:t>05/2016</a:t>
              </a:r>
              <a:endParaRPr lang="en-US" sz="1200" dirty="0">
                <a:effectLst/>
                <a:latin typeface="Tahoma" charset="0"/>
                <a:ea typeface="Times New Roman" charset="0"/>
                <a:cs typeface="Times New Roman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322174" y="1383957"/>
              <a:ext cx="6215448" cy="1712803"/>
              <a:chOff x="1322174" y="1383957"/>
              <a:chExt cx="6215448" cy="1712803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322174" y="1383957"/>
                <a:ext cx="6215448" cy="1712803"/>
                <a:chOff x="1322174" y="1383957"/>
                <a:chExt cx="6215448" cy="1712803"/>
              </a:xfrm>
            </p:grpSpPr>
            <p:grpSp>
              <p:nvGrpSpPr>
                <p:cNvPr id="11" name="Canvas 24"/>
                <p:cNvGrpSpPr/>
                <p:nvPr/>
              </p:nvGrpSpPr>
              <p:grpSpPr>
                <a:xfrm>
                  <a:off x="1322174" y="1383957"/>
                  <a:ext cx="6215448" cy="1712803"/>
                  <a:chOff x="0" y="0"/>
                  <a:chExt cx="4093845" cy="1028095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0" y="0"/>
                    <a:ext cx="4093845" cy="100203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sp>
              <p:cxnSp>
                <p:nvCxnSpPr>
                  <p:cNvPr id="14" name="Line 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85928" y="557531"/>
                    <a:ext cx="3316022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noFill/>
                      </a14:hiddenFill>
                    </a:ext>
                  </a:extLst>
                </p:spPr>
              </p:cxnSp>
              <p:cxnSp>
                <p:nvCxnSpPr>
                  <p:cNvPr id="15" name="Line 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81061" y="423546"/>
                    <a:ext cx="635" cy="22860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noFill/>
                      </a14:hiddenFill>
                    </a:ext>
                  </a:extLst>
                </p:spPr>
              </p:cxnSp>
              <p:sp>
                <p:nvSpPr>
                  <p:cNvPr id="1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492142" y="682539"/>
                    <a:ext cx="540385" cy="1646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 dirty="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09/2016</a:t>
                    </a:r>
                    <a:endParaRPr lang="en-US" sz="1200" dirty="0">
                      <a:effectLst/>
                      <a:latin typeface="Tahoma" charset="0"/>
                      <a:ea typeface="Times New Roman" charset="0"/>
                      <a:cs typeface="Times New Roman" charset="0"/>
                    </a:endParaRPr>
                  </a:p>
                </p:txBody>
              </p:sp>
              <p:sp>
                <p:nvSpPr>
                  <p:cNvPr id="1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662280" y="693421"/>
                    <a:ext cx="518160" cy="1646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12/2016</a:t>
                    </a:r>
                    <a:endParaRPr lang="en-US" sz="1200">
                      <a:effectLst/>
                      <a:latin typeface="Tahoma" charset="0"/>
                      <a:ea typeface="Times New Roman" charset="0"/>
                      <a:cs typeface="Times New Roman" charset="0"/>
                    </a:endParaRPr>
                  </a:p>
                </p:txBody>
              </p:sp>
              <p:cxnSp>
                <p:nvCxnSpPr>
                  <p:cNvPr id="18" name="Line 18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1702927" y="398995"/>
                    <a:ext cx="635" cy="22860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noFill/>
                      </a14:hiddenFill>
                    </a:ext>
                  </a:extLst>
                </p:spPr>
              </p:cxnSp>
              <p:sp>
                <p:nvSpPr>
                  <p:cNvPr id="19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407527" y="110983"/>
                    <a:ext cx="633095" cy="5078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 algn="ctr"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 dirty="0">
                        <a:effectLst/>
                        <a:latin typeface="Verdana" charset="0"/>
                        <a:ea typeface="Times New Roman" charset="0"/>
                      </a:rPr>
                      <a:t>Start </a:t>
                    </a:r>
                    <a:r>
                      <a:rPr lang="fr-FR" sz="1200" dirty="0" err="1">
                        <a:effectLst/>
                        <a:latin typeface="Verdana" charset="0"/>
                        <a:ea typeface="Times New Roman" charset="0"/>
                      </a:rPr>
                      <a:t>processing</a:t>
                    </a:r>
                    <a:endParaRPr lang="en-US" sz="1200" dirty="0">
                      <a:effectLst/>
                      <a:latin typeface="Times New Roman" charset="0"/>
                      <a:ea typeface="ＭＳ 明朝" charset="-128"/>
                    </a:endParaRPr>
                  </a:p>
                </p:txBody>
              </p:sp>
              <p:sp>
                <p:nvSpPr>
                  <p:cNvPr id="2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2444524" y="114300"/>
                    <a:ext cx="880110" cy="5078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 algn="ctr"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en-GB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End processing</a:t>
                    </a:r>
                    <a:endParaRPr lang="en-US" sz="1200">
                      <a:effectLst/>
                      <a:latin typeface="Times New Roman" charset="0"/>
                      <a:ea typeface="ＭＳ 明朝" charset="-128"/>
                    </a:endParaRPr>
                  </a:p>
                  <a:p>
                    <a:pPr algn="ctr"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en-GB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[200 m</a:t>
                    </a:r>
                    <a:r>
                      <a:rPr lang="en-GB" sz="1200" baseline="300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3</a:t>
                    </a:r>
                    <a:r>
                      <a:rPr lang="en-GB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]</a:t>
                    </a:r>
                    <a:endParaRPr lang="en-US" sz="1200">
                      <a:effectLst/>
                      <a:latin typeface="Times New Roman" charset="0"/>
                      <a:ea typeface="ＭＳ 明朝" charset="-128"/>
                    </a:endParaRPr>
                  </a:p>
                </p:txBody>
              </p:sp>
              <p:sp>
                <p:nvSpPr>
                  <p:cNvPr id="21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161926" y="121726"/>
                    <a:ext cx="45076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 algn="ctr"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 dirty="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Start</a:t>
                    </a:r>
                    <a:endParaRPr lang="en-US" sz="1200" dirty="0">
                      <a:effectLst/>
                      <a:latin typeface="Times New Roman" charset="0"/>
                      <a:ea typeface="ＭＳ 明朝" charset="-128"/>
                    </a:endParaRPr>
                  </a:p>
                  <a:p>
                    <a:pPr algn="ctr"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 dirty="0" err="1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project</a:t>
                    </a:r>
                    <a:endParaRPr lang="en-US" sz="1200" dirty="0">
                      <a:effectLst/>
                      <a:latin typeface="Times New Roman" charset="0"/>
                      <a:ea typeface="ＭＳ 明朝" charset="-128"/>
                    </a:endParaRPr>
                  </a:p>
                </p:txBody>
              </p:sp>
              <p:cxnSp>
                <p:nvCxnSpPr>
                  <p:cNvPr id="22" name="Line 19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85345" y="414021"/>
                    <a:ext cx="635" cy="22860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noFill/>
                      </a14:hiddenFill>
                    </a:ext>
                  </a:extLst>
                </p:spPr>
              </p:cxnSp>
              <p:sp>
                <p:nvSpPr>
                  <p:cNvPr id="23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23826" y="689541"/>
                    <a:ext cx="496570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01/2016</a:t>
                    </a:r>
                    <a:endParaRPr lang="en-US" sz="1200">
                      <a:effectLst/>
                      <a:latin typeface="Times New Roman" charset="0"/>
                      <a:ea typeface="ＭＳ 明朝" charset="-128"/>
                    </a:endParaRPr>
                  </a:p>
                </p:txBody>
              </p:sp>
              <p:cxnSp>
                <p:nvCxnSpPr>
                  <p:cNvPr id="24" name="Line 6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704711" y="444502"/>
                    <a:ext cx="635" cy="22860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noFill/>
                      </a14:hiddenFill>
                    </a:ext>
                  </a:extLst>
                </p:spPr>
              </p:cxnSp>
              <p:sp>
                <p:nvSpPr>
                  <p:cNvPr id="25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3504146" y="116646"/>
                    <a:ext cx="450215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 algn="ctr"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End</a:t>
                    </a:r>
                    <a:endParaRPr lang="en-US" sz="1200">
                      <a:effectLst/>
                      <a:latin typeface="Times New Roman" charset="0"/>
                      <a:ea typeface="ＭＳ 明朝" charset="-128"/>
                    </a:endParaRPr>
                  </a:p>
                  <a:p>
                    <a:pPr algn="ctr"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project</a:t>
                    </a:r>
                    <a:endParaRPr lang="en-US" sz="1200">
                      <a:effectLst/>
                      <a:latin typeface="Times New Roman" charset="0"/>
                      <a:ea typeface="ＭＳ 明朝" charset="-128"/>
                    </a:endParaRPr>
                  </a:p>
                </p:txBody>
              </p:sp>
              <p:sp>
                <p:nvSpPr>
                  <p:cNvPr id="26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3473227" y="687706"/>
                    <a:ext cx="518160" cy="1646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0" tIns="0" rIns="0" bIns="0" anchor="t" anchorCtr="0" upright="1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  <a:spcAft>
                        <a:spcPts val="0"/>
                      </a:spcAft>
                    </a:pPr>
                    <a:r>
                      <a:rPr lang="fr-FR" sz="1200">
                        <a:effectLst/>
                        <a:latin typeface="Verdana" charset="0"/>
                        <a:ea typeface="Times New Roman" charset="0"/>
                        <a:cs typeface="Arial" charset="0"/>
                      </a:rPr>
                      <a:t>03/2017</a:t>
                    </a:r>
                    <a:endParaRPr lang="en-US" sz="1200">
                      <a:effectLst/>
                      <a:latin typeface="Times New Roman" charset="0"/>
                      <a:ea typeface="ＭＳ 明朝" charset="-128"/>
                    </a:endParaRPr>
                  </a:p>
                </p:txBody>
              </p:sp>
            </p:grpSp>
            <p:cxnSp>
              <p:nvCxnSpPr>
                <p:cNvPr id="12" name="Line 18"/>
                <p:cNvCxnSpPr>
                  <a:cxnSpLocks noChangeShapeType="1"/>
                </p:cNvCxnSpPr>
                <p:nvPr/>
              </p:nvCxnSpPr>
              <p:spPr bwMode="auto">
                <a:xfrm flipH="1">
                  <a:off x="2845921" y="2073715"/>
                  <a:ext cx="964" cy="380847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  <a:noFill/>
                    </a14:hiddenFill>
                  </a:ext>
                </a:extLst>
              </p:spPr>
            </p:cxnSp>
          </p:grp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2499807" y="1632435"/>
                <a:ext cx="684367" cy="20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lc="http://schemas.openxmlformats.org/drawingml/2006/lockedCanvas" xmlns:mo="http://schemas.microsoft.com/office/mac/office/2008/main" xmlns:mv="urn:schemas-microsoft-com:mac:v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spAutoFit/>
              </a:bodyPr>
              <a:lstStyle/>
              <a:p>
                <a:pPr algn="ctr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sz="12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Drafting</a:t>
                </a:r>
                <a:endParaRPr lang="en-US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984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2789" y="0"/>
            <a:ext cx="2571749" cy="1325563"/>
          </a:xfrm>
        </p:spPr>
        <p:txBody>
          <a:bodyPr/>
          <a:lstStyle/>
          <a:p>
            <a:r>
              <a:rPr lang="en-US" sz="3600" dirty="0"/>
              <a:t>Resources</a:t>
            </a:r>
            <a:endParaRPr lang="en-GB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875480"/>
              </p:ext>
            </p:extLst>
          </p:nvPr>
        </p:nvGraphicFramePr>
        <p:xfrm>
          <a:off x="591831" y="1285503"/>
          <a:ext cx="4061191" cy="388325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68168"/>
                <a:gridCol w="1589257"/>
                <a:gridCol w="1203766"/>
              </a:tblGrid>
              <a:tr h="45479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b="1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Name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b="1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Project Role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b="1" i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Engagement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57141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fr-FR" sz="1200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F. La </a:t>
                      </a:r>
                      <a:r>
                        <a:rPr lang="fr-FR" sz="1200" i="1" u="sng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Torre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Project </a:t>
                      </a:r>
                      <a:r>
                        <a:rPr lang="en-US" sz="12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Leader, 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Characterization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40% + 30%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1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fr-FR" sz="1200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B.A. </a:t>
                      </a:r>
                      <a:r>
                        <a:rPr lang="fr-FR" sz="1200" i="1" u="sng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Cellerier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Deputy Project, Operations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20%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1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fr-FR" sz="1200" i="1" u="sng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M. </a:t>
                      </a:r>
                      <a:r>
                        <a:rPr lang="fr-FR" sz="1200" i="1" u="sng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Magistris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Quality assurance, characterization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20%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1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fr-FR" sz="1200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R. </a:t>
                      </a:r>
                      <a:r>
                        <a:rPr lang="fr-FR" sz="1200" i="1" u="sng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Michaud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Quality</a:t>
                      </a:r>
                      <a:r>
                        <a:rPr lang="en-US" sz="1200" i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controls, ANDRA contacts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10%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1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1200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 </a:t>
                      </a:r>
                      <a:r>
                        <a:rPr lang="en-US" sz="1200" i="1" u="sng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Germa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 instructions and procedures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 request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1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1200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D. </a:t>
                      </a:r>
                      <a:r>
                        <a:rPr lang="en-US" sz="1200" i="1" u="sng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Dalban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 instructions and procedures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143000" algn="l"/>
                        </a:tabLst>
                      </a:pPr>
                      <a:r>
                        <a:rPr lang="en-US" sz="12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 request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30978" marR="30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297158"/>
              </p:ext>
            </p:extLst>
          </p:nvPr>
        </p:nvGraphicFramePr>
        <p:xfrm>
          <a:off x="4770521" y="1285503"/>
          <a:ext cx="4211053" cy="3465612"/>
        </p:xfrm>
        <a:graphic>
          <a:graphicData uri="http://schemas.openxmlformats.org/drawingml/2006/table">
            <a:tbl>
              <a:tblPr/>
              <a:tblGrid>
                <a:gridCol w="2690965"/>
                <a:gridCol w="1520088"/>
              </a:tblGrid>
              <a:tr h="701603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Main budget items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 [</a:t>
                      </a:r>
                      <a:r>
                        <a:rPr lang="en-US" sz="1400" b="1" i="1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kCHF</a:t>
                      </a:r>
                      <a:r>
                        <a:rPr lang="en-US" sz="1400" b="1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47827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Radiological characterization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27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Operators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27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Containers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795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Transport and elimination to ANDRA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27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263814" y="4862295"/>
            <a:ext cx="364556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Elimination of 1 m</a:t>
            </a:r>
            <a:r>
              <a:rPr lang="en-GB" sz="1600" baseline="30000" dirty="0" smtClean="0"/>
              <a:t>3</a:t>
            </a:r>
            <a:r>
              <a:rPr lang="en-GB" sz="1600" dirty="0" smtClean="0"/>
              <a:t> ~ 2’500 CHF</a:t>
            </a:r>
          </a:p>
        </p:txBody>
      </p:sp>
      <p:sp>
        <p:nvSpPr>
          <p:cNvPr id="4" name="Rectangle 3"/>
          <p:cNvSpPr/>
          <p:nvPr/>
        </p:nvSpPr>
        <p:spPr>
          <a:xfrm>
            <a:off x="484272" y="5415895"/>
            <a:ext cx="820553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1600" dirty="0"/>
              <a:t>Radioactive Waste Treatment </a:t>
            </a:r>
            <a:r>
              <a:rPr lang="en-GB" sz="1600" dirty="0" err="1"/>
              <a:t>Center</a:t>
            </a:r>
            <a:r>
              <a:rPr lang="en-GB" sz="1600" dirty="0"/>
              <a:t> (RWTC</a:t>
            </a:r>
            <a:r>
              <a:rPr lang="en-GB" sz="1600" dirty="0" smtClean="0"/>
              <a:t>)</a:t>
            </a:r>
          </a:p>
          <a:p>
            <a:pPr marL="2857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1600" dirty="0" smtClean="0"/>
              <a:t>In-situ </a:t>
            </a:r>
            <a:r>
              <a:rPr lang="en-GB" sz="1600" dirty="0"/>
              <a:t>gamma spectroscopy </a:t>
            </a:r>
            <a:r>
              <a:rPr lang="en-GB" sz="1600" dirty="0" smtClean="0"/>
              <a:t>station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1600" dirty="0"/>
              <a:t>Framework contracts with the CNRS, ANDRA and AMEC company </a:t>
            </a: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118060" y="0"/>
            <a:ext cx="25717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/>
              <a:t>Budget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11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0696" y="72271"/>
            <a:ext cx="7886700" cy="458235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Work Breakdown Structure (WBS)</a:t>
            </a:r>
            <a:endParaRPr lang="en-GB" sz="2400" dirty="0"/>
          </a:p>
        </p:txBody>
      </p:sp>
      <p:sp>
        <p:nvSpPr>
          <p:cNvPr id="5" name="Rectangle 117"/>
          <p:cNvSpPr>
            <a:spLocks noChangeArrowheads="1"/>
          </p:cNvSpPr>
          <p:nvPr/>
        </p:nvSpPr>
        <p:spPr bwMode="auto">
          <a:xfrm>
            <a:off x="356839" y="823119"/>
            <a:ext cx="80670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7629" y="629222"/>
            <a:ext cx="9324211" cy="609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What really happened</a:t>
            </a:r>
            <a:r>
              <a:rPr lang="is-IS" dirty="0" smtClean="0"/>
              <a:t>…</a:t>
            </a:r>
            <a:br>
              <a:rPr lang="is-IS" dirty="0" smtClean="0"/>
            </a:br>
            <a:r>
              <a:rPr lang="is-IS" dirty="0"/>
              <a:t/>
            </a:r>
            <a:br>
              <a:rPr lang="is-I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47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101318" y="426027"/>
            <a:ext cx="9042682" cy="6062224"/>
            <a:chOff x="44841" y="91419"/>
            <a:chExt cx="9042682" cy="606222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7881" y="5018423"/>
              <a:ext cx="1133459" cy="108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41" y="3747327"/>
              <a:ext cx="1268891" cy="108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930" y="125064"/>
              <a:ext cx="1451535" cy="1080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7333" y="114569"/>
              <a:ext cx="1034352" cy="1080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9656" y="91419"/>
              <a:ext cx="1052639" cy="10800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7431" y="92525"/>
              <a:ext cx="1083183" cy="108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5530" y="91419"/>
              <a:ext cx="996214" cy="1080000"/>
            </a:xfrm>
            <a:prstGeom prst="rect">
              <a:avLst/>
            </a:prstGeom>
          </p:spPr>
        </p:pic>
        <p:grpSp>
          <p:nvGrpSpPr>
            <p:cNvPr id="37" name="Group 36"/>
            <p:cNvGrpSpPr/>
            <p:nvPr/>
          </p:nvGrpSpPr>
          <p:grpSpPr>
            <a:xfrm>
              <a:off x="138819" y="91419"/>
              <a:ext cx="8948704" cy="6062224"/>
              <a:chOff x="138819" y="127516"/>
              <a:chExt cx="8948704" cy="606222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819" y="2648998"/>
                <a:ext cx="1215549" cy="108000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4609" y="3751010"/>
                <a:ext cx="1282914" cy="108000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09710" y="158026"/>
                <a:ext cx="1235165" cy="10800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68" y="1381768"/>
                <a:ext cx="1201539" cy="10800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48159" y="3783424"/>
                <a:ext cx="1249033" cy="10800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98030" y="2633883"/>
                <a:ext cx="1154123" cy="108000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56291" y="2629787"/>
                <a:ext cx="1297962" cy="10800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222" y="5109740"/>
                <a:ext cx="1260332" cy="10800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6589" y="5075312"/>
                <a:ext cx="1225505" cy="10800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5850" y="5059269"/>
                <a:ext cx="1208259" cy="10800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7878" y="5078476"/>
                <a:ext cx="1221370" cy="10800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63017" y="5054520"/>
                <a:ext cx="1179033" cy="108000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42512" y="3779865"/>
                <a:ext cx="1034892" cy="108000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34675" y="1347409"/>
                <a:ext cx="1245157" cy="1080000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7273" y="3776891"/>
                <a:ext cx="1332409" cy="1080000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14109" y="3776891"/>
                <a:ext cx="1270282" cy="1080000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9248" y="3779865"/>
                <a:ext cx="1328407" cy="108000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35628" y="1347409"/>
                <a:ext cx="1259459" cy="1080000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8098" y="2616375"/>
                <a:ext cx="1255729" cy="1080000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70957" y="1361156"/>
                <a:ext cx="1294986" cy="1080000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317" y="127516"/>
                <a:ext cx="1124622" cy="1080000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6707" y="1361156"/>
                <a:ext cx="1175506" cy="1080000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8391" y="2629787"/>
                <a:ext cx="1374315" cy="1080000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08832" y="2629787"/>
                <a:ext cx="945128" cy="1080000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0101" y="1361156"/>
                <a:ext cx="978948" cy="1080000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63851" y="2602293"/>
                <a:ext cx="1164430" cy="1080000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8783" y="1381768"/>
                <a:ext cx="918113" cy="1080000"/>
              </a:xfrm>
              <a:prstGeom prst="rect">
                <a:avLst/>
              </a:prstGeom>
            </p:spPr>
          </p:pic>
          <p:pic>
            <p:nvPicPr>
              <p:cNvPr id="36" name="Picture 35" descr="C:\Users\flatorre\Documents\Dropbox\Felloship\Project_ELICA\Info_cables\Ratio_PVC_metal_Photos\Shredded\CR-049723_6.JPG"/>
              <p:cNvPicPr/>
              <p:nvPr/>
            </p:nvPicPr>
            <p:blipFill rotWithShape="1"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776" t="8898" r="7573" b="11064"/>
              <a:stretch/>
            </p:blipFill>
            <p:spPr bwMode="auto">
              <a:xfrm>
                <a:off x="7951312" y="5075312"/>
                <a:ext cx="1076970" cy="1038417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71791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level design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none" rtlCol="0">
        <a:spAutoFit/>
      </a:bodyPr>
      <a:lstStyle>
        <a:defPPr>
          <a:defRPr dirty="0" err="1" smtClean="0">
            <a:ln>
              <a:solidFill>
                <a:schemeClr val="accent1">
                  <a:lumMod val="20000"/>
                  <a:lumOff val="80000"/>
                </a:schemeClr>
              </a:solidFill>
            </a:ln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level design" id="{00E2FDB5-77A3-416C-8232-A2B8AB0B9A01}" vid="{6E3E8A63-E899-4F92-AFE5-C80B3CCFC0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3AA760-FEA7-44E2-BB85-0893DB8CD7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1008</Words>
  <Application>Microsoft Office PowerPoint</Application>
  <PresentationFormat>On-screen Show (4:3)</PresentationFormat>
  <Paragraphs>415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明朝</vt:lpstr>
      <vt:lpstr>Arial</vt:lpstr>
      <vt:lpstr>Calibri</vt:lpstr>
      <vt:lpstr>Century Gothic</vt:lpstr>
      <vt:lpstr>Tahoma</vt:lpstr>
      <vt:lpstr>Times New Roman</vt:lpstr>
      <vt:lpstr>Verdana</vt:lpstr>
      <vt:lpstr>Wingdings</vt:lpstr>
      <vt:lpstr>Presentation level design</vt:lpstr>
      <vt:lpstr>Document</vt:lpstr>
      <vt:lpstr>ELICA (Elimination of TFA Cables)</vt:lpstr>
      <vt:lpstr>PowerPoint Presentation</vt:lpstr>
      <vt:lpstr>The ELICA pilot project</vt:lpstr>
      <vt:lpstr>PowerPoint Presentation</vt:lpstr>
      <vt:lpstr> Timeline &amp; deliverables</vt:lpstr>
      <vt:lpstr>Resources</vt:lpstr>
      <vt:lpstr>Work Breakdown Structure (WBS)</vt:lpstr>
      <vt:lpstr>What really happened…  </vt:lpstr>
      <vt:lpstr>PowerPoint Presentation</vt:lpstr>
      <vt:lpstr>Méthodologie de caractérisation</vt:lpstr>
      <vt:lpstr>PowerPoint Presentation</vt:lpstr>
      <vt:lpstr>A big issue…</vt:lpstr>
      <vt:lpstr>PowerPoint Presentation</vt:lpstr>
      <vt:lpstr>PowerPoint Presentation</vt:lpstr>
      <vt:lpstr>PowerPoint Presentation</vt:lpstr>
      <vt:lpstr>PowerPoint Presentation</vt:lpstr>
      <vt:lpstr>ELICA elimination pathway  </vt:lpstr>
      <vt:lpstr>PowerPoint Presentation</vt:lpstr>
      <vt:lpstr>Lessons learned  </vt:lpstr>
      <vt:lpstr>PowerPoint Presentation</vt:lpstr>
      <vt:lpstr>Summary (24/03/2017)</vt:lpstr>
      <vt:lpstr>PowerPoint Presentation</vt:lpstr>
      <vt:lpstr>PowerPoint Presentation</vt:lpstr>
      <vt:lpstr>Thank you</vt:lpstr>
      <vt:lpstr>Backup slides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cp:lastPrinted>2017-03-29T19:48:43Z</cp:lastPrinted>
  <dcterms:created xsi:type="dcterms:W3CDTF">2016-02-17T11:38:25Z</dcterms:created>
  <dcterms:modified xsi:type="dcterms:W3CDTF">2017-03-30T08:40:29Z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TC034605409991</vt:lpwstr>
  </property>
</Properties>
</file>