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21"/>
  </p:notesMasterIdLst>
  <p:sldIdLst>
    <p:sldId id="256" r:id="rId2"/>
    <p:sldId id="258" r:id="rId3"/>
    <p:sldId id="257" r:id="rId4"/>
    <p:sldId id="277" r:id="rId5"/>
    <p:sldId id="264" r:id="rId6"/>
    <p:sldId id="265" r:id="rId7"/>
    <p:sldId id="271" r:id="rId8"/>
    <p:sldId id="266" r:id="rId9"/>
    <p:sldId id="267" r:id="rId10"/>
    <p:sldId id="270" r:id="rId11"/>
    <p:sldId id="269" r:id="rId12"/>
    <p:sldId id="275" r:id="rId13"/>
    <p:sldId id="276" r:id="rId14"/>
    <p:sldId id="282" r:id="rId15"/>
    <p:sldId id="278" r:id="rId16"/>
    <p:sldId id="280" r:id="rId17"/>
    <p:sldId id="283" r:id="rId18"/>
    <p:sldId id="284" r:id="rId19"/>
    <p:sldId id="25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o Pozzi" initials="FP" lastIdx="1" clrIdx="0">
    <p:extLst>
      <p:ext uri="{19B8F6BF-5375-455C-9EA6-DF929625EA0E}">
        <p15:presenceInfo xmlns:p15="http://schemas.microsoft.com/office/powerpoint/2012/main" userId="S-1-5-21-1526224874-1540688658-1361462980-10271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6" autoAdjust="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198" y="64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3917E-AABC-4F4C-8E47-987DD60BD7A1}" type="datetimeFigureOut">
              <a:rPr lang="en-GB" smtClean="0"/>
              <a:t>30/03/2017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821F87-EFBE-4171-A2A2-71EF8C0AE0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709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27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 1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5529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pag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45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pag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027" y="2661080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19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734" y="2694369"/>
            <a:ext cx="1170533" cy="146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5707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F65345A-FDD3-4399-9965-22B3829E005E}" type="datetime5">
              <a:rPr lang="en-US" smtClean="0"/>
              <a:t>30-Mar-17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844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5E85-D65E-4738-8FF9-BE9ED1E9FEF8}" type="datetime5">
              <a:rPr lang="en-US" smtClean="0"/>
              <a:t>30-Mar-17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076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C15AE-0B98-4F3F-AA9F-55F752F96FDA}" type="datetime5">
              <a:rPr lang="en-US" smtClean="0"/>
              <a:t>30-Mar-17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19782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0" orient="horz" pos="374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7333B-4316-41E8-948F-7FDD4F1856CC}" type="datetime5">
              <a:rPr lang="en-US" smtClean="0"/>
              <a:t>30-Mar-17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7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FADA-93FB-44FA-8412-7EBB0D85B018}" type="datetime5">
              <a:rPr lang="en-US" smtClean="0"/>
              <a:t>30-Mar-17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022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E2BE-3038-4261-B75E-67C373D89655}" type="datetime5">
              <a:rPr lang="en-US" smtClean="0"/>
              <a:t>30-Mar-17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35562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95">
          <p15:clr>
            <a:srgbClr val="FBAE40"/>
          </p15:clr>
        </p15:guide>
        <p15:guide id="0" orient="horz" pos="2160" userDrawn="1">
          <p15:clr>
            <a:srgbClr val="FBAE40"/>
          </p15:clr>
        </p15:guide>
        <p15:guide id="2" pos="39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99136" y="2028337"/>
            <a:ext cx="3481661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36028" y="2024875"/>
            <a:ext cx="7200000" cy="39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999139" y="3321393"/>
            <a:ext cx="3481659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0873E-CDAD-4138-ADC8-C54AE9B7775D}" type="datetime5">
              <a:rPr lang="en-US" smtClean="0"/>
              <a:t>30-Mar-17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919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049521" y="6362378"/>
            <a:ext cx="1754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AC8B4-776B-4A71-945D-89D1254441CB}" type="datetime5">
              <a:rPr lang="en-US" smtClean="0"/>
              <a:t>30-Mar-17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184912"/>
            <a:ext cx="2956816" cy="54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52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0" orient="horz" pos="377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10" Type="http://schemas.openxmlformats.org/officeDocument/2006/relationships/image" Target="../media/image38.png"/><Relationship Id="rId4" Type="http://schemas.openxmlformats.org/officeDocument/2006/relationships/image" Target="../media/image32.jpeg"/><Relationship Id="rId9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microsoft.com/office/2007/relationships/hdphoto" Target="../media/hdphoto3.wdp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pn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951" y="44019"/>
            <a:ext cx="10969139" cy="746813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0055A0"/>
                </a:solidFill>
              </a:rPr>
              <a:t>CLEAR: </a:t>
            </a:r>
            <a:r>
              <a:rPr lang="en-GB" sz="3200" b="1" dirty="0" smtClean="0">
                <a:solidFill>
                  <a:srgbClr val="0055A0"/>
                </a:solidFill>
              </a:rPr>
              <a:t>options 2/2</a:t>
            </a:r>
            <a:endParaRPr lang="en-GB" sz="3200" b="1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45479-B91C-425D-AEFD-94CCC2A33D1B}" type="datetime5">
              <a:rPr lang="en-US" smtClean="0"/>
              <a:pPr/>
              <a:t>30-Mar-17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2" name="Slide Number Placeholder 3"/>
          <p:cNvSpPr txBox="1">
            <a:spLocks/>
          </p:cNvSpPr>
          <p:nvPr/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64571" y="726284"/>
            <a:ext cx="11475494" cy="193163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400" dirty="0" smtClean="0">
                <a:solidFill>
                  <a:srgbClr val="0055A0"/>
                </a:solidFill>
              </a:rPr>
              <a:t>2</a:t>
            </a:r>
            <a:r>
              <a:rPr lang="en-GB" sz="2400" baseline="30000" dirty="0" smtClean="0">
                <a:solidFill>
                  <a:srgbClr val="0055A0"/>
                </a:solidFill>
              </a:rPr>
              <a:t>nd</a:t>
            </a:r>
            <a:r>
              <a:rPr lang="en-GB" sz="2400" dirty="0" smtClean="0">
                <a:solidFill>
                  <a:srgbClr val="0055A0"/>
                </a:solidFill>
              </a:rPr>
              <a:t> option: clearance from regulatory control in Switzerland</a:t>
            </a:r>
            <a:endParaRPr lang="en-GB" sz="2400" dirty="0">
              <a:solidFill>
                <a:srgbClr val="0055A0"/>
              </a:solidFill>
            </a:endParaRPr>
          </a:p>
        </p:txBody>
      </p:sp>
      <p:pic>
        <p:nvPicPr>
          <p:cNvPr id="3074" name="Picture 2" descr="Risultati immagini per swiss fla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4422" y="-21435"/>
            <a:ext cx="1797578" cy="1123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232054" y="1370457"/>
            <a:ext cx="5440296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alt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Clearable </a:t>
            </a:r>
            <a:r>
              <a:rPr lang="en-US" alt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(see Swiss </a:t>
            </a:r>
            <a:r>
              <a:rPr lang="en-US" altLang="en-US" b="1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ORaP</a:t>
            </a:r>
            <a:r>
              <a:rPr lang="en-US" alt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Radiological </a:t>
            </a:r>
            <a:r>
              <a:rPr lang="en-US" alt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Protection Ordinance</a:t>
            </a:r>
            <a:r>
              <a:rPr lang="en-US" alt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  <a:p>
            <a:pPr marL="457200" indent="-457200" algn="just">
              <a:spcBef>
                <a:spcPct val="50000"/>
              </a:spcBef>
              <a:buFont typeface="+mj-lt"/>
              <a:buAutoNum type="arabicPeriod"/>
            </a:pPr>
            <a:r>
              <a:rPr lang="en-US" altLang="en-US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contamination</a:t>
            </a:r>
            <a:r>
              <a:rPr lang="en-US" alt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 SC limits</a:t>
            </a:r>
          </a:p>
          <a:p>
            <a:pPr marL="457200" indent="-457200" algn="just">
              <a:spcBef>
                <a:spcPct val="50000"/>
              </a:spcBef>
              <a:buFont typeface="+mj-lt"/>
              <a:buAutoNum type="arabicPeriod"/>
            </a:pPr>
            <a:r>
              <a:rPr lang="en-US" altLang="en-US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H*(10) </a:t>
            </a:r>
            <a:r>
              <a:rPr lang="en-US" alt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10 </a:t>
            </a:r>
            <a:r>
              <a:rPr lang="en-US" alt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 above background </a:t>
            </a:r>
            <a:r>
              <a:rPr lang="en-US" alt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 0.1 </a:t>
            </a:r>
            <a:r>
              <a:rPr lang="en-US" altLang="en-US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uSv</a:t>
            </a:r>
            <a:r>
              <a:rPr lang="en-US" alt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  <a:p>
            <a:pPr marL="457200" indent="-457200" algn="just">
              <a:spcBef>
                <a:spcPct val="50000"/>
              </a:spcBef>
              <a:buFont typeface="+mj-lt"/>
              <a:buAutoNum type="arabicPeriod"/>
            </a:pPr>
            <a:r>
              <a:rPr lang="en-US" altLang="en-US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 activity</a:t>
            </a:r>
            <a:r>
              <a:rPr lang="en-US" alt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 LE limits  </a:t>
            </a:r>
          </a:p>
          <a:p>
            <a:pPr algn="just">
              <a:spcBef>
                <a:spcPct val="50000"/>
              </a:spcBef>
            </a:pPr>
            <a:endParaRPr lang="en-US" altLang="en-US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50000"/>
              </a:spcBef>
            </a:pPr>
            <a:r>
              <a:rPr lang="en-US" alt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</a:t>
            </a:r>
            <a:r>
              <a:rPr lang="en-US" altLang="en-US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clearance</a:t>
            </a:r>
            <a:r>
              <a:rPr lang="en-US" alt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342900" indent="-34290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Conventional waste</a:t>
            </a:r>
          </a:p>
          <a:p>
            <a:pPr marL="342900" indent="-34290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Recycling (impact on the environment)</a:t>
            </a:r>
          </a:p>
          <a:p>
            <a:pPr marL="342900" indent="-342900" algn="just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Cost-effective (income)</a:t>
            </a:r>
          </a:p>
          <a:p>
            <a:pPr algn="just">
              <a:spcBef>
                <a:spcPct val="50000"/>
              </a:spcBef>
            </a:pPr>
            <a:endParaRPr lang="en-US" alt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50000"/>
              </a:spcBef>
            </a:pPr>
            <a:endParaRPr lang="en-US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50000"/>
              </a:spcBef>
            </a:pPr>
            <a:endParaRPr lang="en-US" alt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72350" y="1681676"/>
            <a:ext cx="6182930" cy="42330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95090" y="3604844"/>
            <a:ext cx="9246453" cy="110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3" name="Straight Connector 2"/>
          <p:cNvCxnSpPr/>
          <p:nvPr/>
        </p:nvCxnSpPr>
        <p:spPr>
          <a:xfrm>
            <a:off x="9585064" y="3926541"/>
            <a:ext cx="23774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895090" y="4272578"/>
            <a:ext cx="924645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895090" y="4564827"/>
            <a:ext cx="552814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209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951" y="44019"/>
            <a:ext cx="10969139" cy="746813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0055A0"/>
                </a:solidFill>
              </a:rPr>
              <a:t>CLEAR project</a:t>
            </a:r>
            <a:endParaRPr lang="en-GB" sz="4000" b="1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45479-B91C-425D-AEFD-94CCC2A33D1B}" type="datetime5">
              <a:rPr lang="en-US" smtClean="0"/>
              <a:pPr/>
              <a:t>30-Mar-17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2" name="Slide Number Placeholder 3"/>
          <p:cNvSpPr txBox="1">
            <a:spLocks/>
          </p:cNvSpPr>
          <p:nvPr/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3" name="Content Placeholder 10"/>
          <p:cNvSpPr>
            <a:spLocks noGrp="1"/>
          </p:cNvSpPr>
          <p:nvPr>
            <p:ph idx="1"/>
          </p:nvPr>
        </p:nvSpPr>
        <p:spPr>
          <a:xfrm>
            <a:off x="164571" y="790831"/>
            <a:ext cx="6169866" cy="291619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400" dirty="0" smtClean="0">
                <a:solidFill>
                  <a:srgbClr val="0055A0"/>
                </a:solidFill>
              </a:rPr>
              <a:t>What clearance meant for CLEAR?</a:t>
            </a:r>
            <a:endParaRPr lang="en-GB" sz="2400" dirty="0">
              <a:solidFill>
                <a:srgbClr val="0055A0"/>
              </a:solidFill>
            </a:endParaRPr>
          </a:p>
          <a:p>
            <a:pPr marL="36576" indent="0">
              <a:buNone/>
            </a:pPr>
            <a:r>
              <a:rPr lang="en-GB" sz="2400" b="1" dirty="0" smtClean="0">
                <a:solidFill>
                  <a:srgbClr val="0055A0"/>
                </a:solidFill>
              </a:rPr>
              <a:t>1. </a:t>
            </a:r>
            <a:r>
              <a:rPr lang="en-GB" sz="2400" b="1" u="sng" dirty="0" smtClean="0">
                <a:solidFill>
                  <a:srgbClr val="0055A0"/>
                </a:solidFill>
              </a:rPr>
              <a:t>Pre-characterization</a:t>
            </a:r>
            <a:r>
              <a:rPr lang="en-GB" sz="2400" dirty="0" smtClean="0">
                <a:solidFill>
                  <a:srgbClr val="0055A0"/>
                </a:solidFill>
              </a:rPr>
              <a:t>:</a:t>
            </a:r>
          </a:p>
          <a:p>
            <a:r>
              <a:rPr lang="el-GR" sz="2400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GB" sz="2400" dirty="0" smtClean="0">
                <a:solidFill>
                  <a:srgbClr val="0055A0"/>
                </a:solidFill>
              </a:rPr>
              <a:t>-spectrometry</a:t>
            </a:r>
          </a:p>
          <a:p>
            <a:r>
              <a:rPr lang="en-GB" sz="2400" dirty="0">
                <a:solidFill>
                  <a:srgbClr val="0055A0"/>
                </a:solidFill>
              </a:rPr>
              <a:t>R</a:t>
            </a:r>
            <a:r>
              <a:rPr lang="en-GB" sz="2400" dirty="0" smtClean="0">
                <a:solidFill>
                  <a:srgbClr val="0055A0"/>
                </a:solidFill>
              </a:rPr>
              <a:t>adiochemical analyses</a:t>
            </a:r>
          </a:p>
          <a:p>
            <a:r>
              <a:rPr lang="en-GB" sz="2400" dirty="0" smtClean="0">
                <a:solidFill>
                  <a:srgbClr val="0055A0"/>
                </a:solidFill>
              </a:rPr>
              <a:t>FLUKA simulations</a:t>
            </a:r>
          </a:p>
          <a:p>
            <a:r>
              <a:rPr lang="en-GB" sz="2400" dirty="0" err="1" smtClean="0">
                <a:solidFill>
                  <a:srgbClr val="0055A0"/>
                </a:solidFill>
              </a:rPr>
              <a:t>ActiWiz</a:t>
            </a:r>
            <a:r>
              <a:rPr lang="en-GB" sz="2400" dirty="0" smtClean="0">
                <a:solidFill>
                  <a:srgbClr val="0055A0"/>
                </a:solidFill>
              </a:rPr>
              <a:t> calculations</a:t>
            </a:r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72273" y="153378"/>
            <a:ext cx="2718487" cy="20526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71" y="3526775"/>
            <a:ext cx="3794243" cy="2655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2" r="25572"/>
          <a:stretch/>
        </p:blipFill>
        <p:spPr>
          <a:xfrm>
            <a:off x="7339263" y="118994"/>
            <a:ext cx="1925618" cy="235575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175" y="2721041"/>
            <a:ext cx="2734942" cy="205120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7" r="30083"/>
          <a:stretch/>
        </p:blipFill>
        <p:spPr>
          <a:xfrm>
            <a:off x="5238121" y="81448"/>
            <a:ext cx="1967423" cy="266828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8" t="7804" r="14967" b="17111"/>
          <a:stretch/>
        </p:blipFill>
        <p:spPr>
          <a:xfrm>
            <a:off x="5238121" y="2860214"/>
            <a:ext cx="2785792" cy="200420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308" y="182571"/>
            <a:ext cx="5676954" cy="3031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880" y="3394818"/>
            <a:ext cx="5147001" cy="26807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76034" y="3841754"/>
            <a:ext cx="2231472" cy="17868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47012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951" y="44019"/>
            <a:ext cx="10969139" cy="746813"/>
          </a:xfrm>
        </p:spPr>
        <p:txBody>
          <a:bodyPr>
            <a:normAutofit/>
          </a:bodyPr>
          <a:lstStyle/>
          <a:p>
            <a:r>
              <a:rPr lang="en-GB" sz="4000" b="1" smtClean="0"/>
              <a:t>CLEAR project</a:t>
            </a:r>
            <a:endParaRPr lang="en-GB" sz="4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45479-B91C-425D-AEFD-94CCC2A33D1B}" type="datetime5">
              <a:rPr lang="en-US" smtClean="0"/>
              <a:pPr/>
              <a:t>30-Mar-17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2" name="Slide Number Placeholder 3"/>
          <p:cNvSpPr txBox="1">
            <a:spLocks/>
          </p:cNvSpPr>
          <p:nvPr/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3" name="Content Placeholder 10"/>
          <p:cNvSpPr>
            <a:spLocks noGrp="1"/>
          </p:cNvSpPr>
          <p:nvPr>
            <p:ph idx="1"/>
          </p:nvPr>
        </p:nvSpPr>
        <p:spPr>
          <a:xfrm>
            <a:off x="164571" y="790831"/>
            <a:ext cx="6352694" cy="2916195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GB" sz="2600" dirty="0" smtClean="0">
                <a:solidFill>
                  <a:srgbClr val="0055A0"/>
                </a:solidFill>
              </a:rPr>
              <a:t>What clearance meant for CLEAR?</a:t>
            </a:r>
          </a:p>
          <a:p>
            <a:pPr marL="36576" indent="0">
              <a:buNone/>
            </a:pPr>
            <a:r>
              <a:rPr lang="en-GB" sz="2600" b="1" dirty="0" smtClean="0">
                <a:solidFill>
                  <a:srgbClr val="0055A0"/>
                </a:solidFill>
              </a:rPr>
              <a:t>2. </a:t>
            </a:r>
            <a:r>
              <a:rPr lang="en-GB" sz="2600" b="1" u="sng" dirty="0" smtClean="0">
                <a:solidFill>
                  <a:srgbClr val="0055A0"/>
                </a:solidFill>
              </a:rPr>
              <a:t>Strategy definition and OFSP approval</a:t>
            </a:r>
            <a:r>
              <a:rPr lang="en-GB" sz="2600" dirty="0" smtClean="0">
                <a:solidFill>
                  <a:srgbClr val="0055A0"/>
                </a:solidFill>
              </a:rPr>
              <a:t>:</a:t>
            </a:r>
          </a:p>
          <a:p>
            <a:r>
              <a:rPr lang="en-GB" sz="2600" dirty="0" smtClean="0">
                <a:solidFill>
                  <a:srgbClr val="0055A0"/>
                </a:solidFill>
                <a:latin typeface="+mj-lt"/>
                <a:cs typeface="Times New Roman" panose="02020603050405020304" pitchFamily="18" charset="0"/>
              </a:rPr>
              <a:t>Project charter</a:t>
            </a:r>
            <a:endParaRPr lang="en-GB" sz="2600" dirty="0" smtClean="0">
              <a:solidFill>
                <a:srgbClr val="0055A0"/>
              </a:solidFill>
              <a:latin typeface="+mj-lt"/>
            </a:endParaRPr>
          </a:p>
          <a:p>
            <a:r>
              <a:rPr lang="en-GB" sz="2600" dirty="0" smtClean="0">
                <a:solidFill>
                  <a:srgbClr val="0055A0"/>
                </a:solidFill>
              </a:rPr>
              <a:t>Working instructions</a:t>
            </a:r>
          </a:p>
          <a:p>
            <a:r>
              <a:rPr lang="en-GB" sz="2600" dirty="0" smtClean="0">
                <a:solidFill>
                  <a:srgbClr val="0055A0"/>
                </a:solidFill>
              </a:rPr>
              <a:t>Report for OFSP</a:t>
            </a:r>
          </a:p>
          <a:p>
            <a:r>
              <a:rPr lang="en-GB" sz="2600" dirty="0" smtClean="0">
                <a:solidFill>
                  <a:srgbClr val="0055A0"/>
                </a:solidFill>
              </a:rPr>
              <a:t>Protocol template for clearance measurements</a:t>
            </a:r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46163" y="353320"/>
            <a:ext cx="2500369" cy="3565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01637" y="397842"/>
            <a:ext cx="2508308" cy="35650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41591" y="1267850"/>
            <a:ext cx="2511854" cy="3523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50109" y="1245479"/>
            <a:ext cx="2508028" cy="3545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25956" y="113631"/>
            <a:ext cx="4337817" cy="6174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23" y="3888788"/>
            <a:ext cx="10365812" cy="79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6918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951" y="44019"/>
            <a:ext cx="10969139" cy="746813"/>
          </a:xfrm>
        </p:spPr>
        <p:txBody>
          <a:bodyPr>
            <a:normAutofit/>
          </a:bodyPr>
          <a:lstStyle/>
          <a:p>
            <a:r>
              <a:rPr lang="en-GB" sz="4000" b="1" smtClean="0"/>
              <a:t>CLEAR project</a:t>
            </a:r>
            <a:endParaRPr lang="en-GB" sz="4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45479-B91C-425D-AEFD-94CCC2A33D1B}" type="datetime5">
              <a:rPr lang="en-US" smtClean="0"/>
              <a:pPr/>
              <a:t>30-Mar-17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2" name="Slide Number Placeholder 3"/>
          <p:cNvSpPr txBox="1">
            <a:spLocks/>
          </p:cNvSpPr>
          <p:nvPr/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3" name="Content Placeholder 10"/>
          <p:cNvSpPr>
            <a:spLocks noGrp="1"/>
          </p:cNvSpPr>
          <p:nvPr>
            <p:ph idx="1"/>
          </p:nvPr>
        </p:nvSpPr>
        <p:spPr>
          <a:xfrm>
            <a:off x="78507" y="790831"/>
            <a:ext cx="5091170" cy="2916195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GB" sz="2400" dirty="0" smtClean="0">
                <a:solidFill>
                  <a:srgbClr val="0055A0"/>
                </a:solidFill>
              </a:rPr>
              <a:t>What clearance meant for CLEAR?</a:t>
            </a:r>
          </a:p>
          <a:p>
            <a:pPr marL="36576" indent="0">
              <a:buNone/>
            </a:pPr>
            <a:r>
              <a:rPr lang="en-GB" sz="2400" b="1" dirty="0">
                <a:solidFill>
                  <a:srgbClr val="0055A0"/>
                </a:solidFill>
              </a:rPr>
              <a:t>3</a:t>
            </a:r>
            <a:r>
              <a:rPr lang="en-GB" sz="2400" b="1" dirty="0" smtClean="0">
                <a:solidFill>
                  <a:srgbClr val="0055A0"/>
                </a:solidFill>
              </a:rPr>
              <a:t>. </a:t>
            </a:r>
            <a:r>
              <a:rPr lang="en-GB" sz="2400" b="1" u="sng" dirty="0" smtClean="0">
                <a:solidFill>
                  <a:srgbClr val="0055A0"/>
                </a:solidFill>
              </a:rPr>
              <a:t>Operational phase</a:t>
            </a:r>
            <a:r>
              <a:rPr lang="en-GB" sz="2400" dirty="0" smtClean="0">
                <a:solidFill>
                  <a:srgbClr val="0055A0"/>
                </a:solidFill>
              </a:rPr>
              <a:t>:</a:t>
            </a:r>
          </a:p>
          <a:p>
            <a:pPr>
              <a:buFont typeface="+mj-lt"/>
              <a:buAutoNum type="alphaLcPeriod"/>
            </a:pPr>
            <a:r>
              <a:rPr lang="en-GB" sz="2400" dirty="0" smtClean="0">
                <a:solidFill>
                  <a:srgbClr val="0055A0"/>
                </a:solidFill>
                <a:latin typeface="+mj-lt"/>
                <a:cs typeface="Times New Roman" panose="02020603050405020304" pitchFamily="18" charset="0"/>
              </a:rPr>
              <a:t>Dismantling and sampling</a:t>
            </a:r>
          </a:p>
          <a:p>
            <a:pPr>
              <a:buFont typeface="+mj-lt"/>
              <a:buAutoNum type="alphaLcPeriod"/>
            </a:pPr>
            <a:r>
              <a:rPr lang="en-GB" sz="2400" dirty="0" smtClean="0">
                <a:solidFill>
                  <a:srgbClr val="0055A0"/>
                </a:solidFill>
                <a:latin typeface="+mj-lt"/>
                <a:cs typeface="Times New Roman" panose="02020603050405020304" pitchFamily="18" charset="0"/>
              </a:rPr>
              <a:t>Measurements</a:t>
            </a:r>
          </a:p>
          <a:p>
            <a:pPr>
              <a:buFont typeface="+mj-lt"/>
              <a:buAutoNum type="alphaLcPeriod"/>
            </a:pPr>
            <a:r>
              <a:rPr lang="en-GB" sz="2400" dirty="0" smtClean="0">
                <a:solidFill>
                  <a:srgbClr val="0055A0"/>
                </a:solidFill>
                <a:latin typeface="+mj-lt"/>
                <a:cs typeface="Times New Roman" panose="02020603050405020304" pitchFamily="18" charset="0"/>
              </a:rPr>
              <a:t>Fill in the clearance protocol</a:t>
            </a:r>
          </a:p>
          <a:p>
            <a:pPr>
              <a:buFont typeface="+mj-lt"/>
              <a:buAutoNum type="alphaLcPeriod"/>
            </a:pPr>
            <a:r>
              <a:rPr lang="en-GB" sz="2400" dirty="0" smtClean="0">
                <a:solidFill>
                  <a:srgbClr val="0055A0"/>
                </a:solidFill>
                <a:latin typeface="+mj-lt"/>
                <a:cs typeface="Times New Roman" panose="02020603050405020304" pitchFamily="18" charset="0"/>
              </a:rPr>
              <a:t>OFSP approval</a:t>
            </a:r>
          </a:p>
          <a:p>
            <a:pPr>
              <a:buFont typeface="+mj-lt"/>
              <a:buAutoNum type="alphaLcPeriod"/>
            </a:pPr>
            <a:r>
              <a:rPr lang="en-GB" sz="2400" dirty="0" smtClean="0">
                <a:solidFill>
                  <a:srgbClr val="0055A0"/>
                </a:solidFill>
                <a:latin typeface="+mj-lt"/>
                <a:cs typeface="Times New Roman" panose="02020603050405020304" pitchFamily="18" charset="0"/>
              </a:rPr>
              <a:t>Back to a)</a:t>
            </a:r>
          </a:p>
          <a:p>
            <a:endParaRPr lang="en-GB" sz="2400" dirty="0" smtClean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</p:txBody>
      </p:sp>
      <p:pic>
        <p:nvPicPr>
          <p:cNvPr id="14" name="Content Placeholder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00723"/>
            <a:ext cx="7560000" cy="425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11495"/>
            <a:ext cx="7560000" cy="425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045" y="1110428"/>
            <a:ext cx="6301355" cy="472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044" y="1110428"/>
            <a:ext cx="6301355" cy="472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045" y="1094058"/>
            <a:ext cx="6323182" cy="47423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370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10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951" y="44019"/>
            <a:ext cx="10969139" cy="746813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0055A0"/>
                </a:solidFill>
              </a:rPr>
              <a:t>CERF: </a:t>
            </a:r>
            <a:r>
              <a:rPr lang="en-GB" sz="3200" b="1" dirty="0" smtClean="0">
                <a:solidFill>
                  <a:srgbClr val="0055A0"/>
                </a:solidFill>
              </a:rPr>
              <a:t>Let me introduce</a:t>
            </a:r>
            <a:endParaRPr lang="en-GB" sz="3200" b="1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45479-B91C-425D-AEFD-94CCC2A33D1B}" type="datetime5">
              <a:rPr lang="en-US" smtClean="0"/>
              <a:pPr/>
              <a:t>30-Mar-17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2" name="Slide Number Placeholder 3"/>
          <p:cNvSpPr txBox="1">
            <a:spLocks/>
          </p:cNvSpPr>
          <p:nvPr/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12708" y="1554850"/>
            <a:ext cx="596791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 fields from thermal up to about 1 GeV: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24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adionuclide sources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24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hermal</a:t>
            </a:r>
            <a:r>
              <a:rPr lang="en-GB" sz="24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24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filtered</a:t>
            </a:r>
            <a:r>
              <a:rPr lang="en-GB" sz="24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neutron </a:t>
            </a:r>
            <a:r>
              <a:rPr lang="en-GB" sz="24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beams</a:t>
            </a:r>
            <a:r>
              <a:rPr lang="en-GB" sz="24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(nuclear reactors)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24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early </a:t>
            </a:r>
            <a:r>
              <a:rPr lang="en-GB" sz="2400" b="1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monoenergetic</a:t>
            </a:r>
            <a:r>
              <a:rPr lang="en-GB" sz="24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fields</a:t>
            </a:r>
            <a:r>
              <a:rPr lang="en-GB" sz="24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(particle accelerators)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24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imulated workplace fields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526" y="1085731"/>
            <a:ext cx="5313634" cy="398522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7761316" y="5204273"/>
            <a:ext cx="3695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Garamond" panose="02020404030301010803" pitchFamily="18" charset="0"/>
              </a:rPr>
              <a:t>FRM I and II (Munich – Germany)</a:t>
            </a:r>
            <a:endParaRPr lang="en-GB" b="1" dirty="0">
              <a:latin typeface="Garamond" panose="02020404030301010803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28351" y="5204273"/>
            <a:ext cx="3628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Garamond" panose="02020404030301010803" pitchFamily="18" charset="0"/>
              </a:rPr>
              <a:t>PTB (</a:t>
            </a:r>
            <a:r>
              <a:rPr lang="en-GB" b="1" dirty="0" err="1" smtClean="0">
                <a:latin typeface="Garamond" panose="02020404030301010803" pitchFamily="18" charset="0"/>
              </a:rPr>
              <a:t>Braunschweig</a:t>
            </a:r>
            <a:r>
              <a:rPr lang="en-GB" b="1" dirty="0">
                <a:latin typeface="Garamond" panose="02020404030301010803" pitchFamily="18" charset="0"/>
              </a:rPr>
              <a:t> </a:t>
            </a:r>
            <a:r>
              <a:rPr lang="en-GB" b="1" dirty="0" smtClean="0">
                <a:latin typeface="Garamond" panose="02020404030301010803" pitchFamily="18" charset="0"/>
              </a:rPr>
              <a:t>– Germany)</a:t>
            </a:r>
            <a:endParaRPr lang="en-GB" b="1" dirty="0">
              <a:latin typeface="Garamond" panose="02020404030301010803" pitchFamily="18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526" y="1085731"/>
            <a:ext cx="5313634" cy="39852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62812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1" grpId="0"/>
      <p:bldP spid="21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951" y="44019"/>
            <a:ext cx="10969139" cy="746813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0055A0"/>
                </a:solidFill>
              </a:rPr>
              <a:t>CERF: </a:t>
            </a:r>
            <a:r>
              <a:rPr lang="en-GB" sz="3200" b="1" dirty="0" smtClean="0">
                <a:solidFill>
                  <a:srgbClr val="0055A0"/>
                </a:solidFill>
              </a:rPr>
              <a:t>Let me explain</a:t>
            </a:r>
            <a:endParaRPr lang="en-GB" sz="3200" b="1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45479-B91C-425D-AEFD-94CCC2A33D1B}" type="datetime5">
              <a:rPr lang="en-US" smtClean="0"/>
              <a:pPr/>
              <a:t>30-Mar-17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2" name="Slide Number Placeholder 3"/>
          <p:cNvSpPr txBox="1">
            <a:spLocks/>
          </p:cNvSpPr>
          <p:nvPr/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3" name="Content Placeholder 10"/>
          <p:cNvSpPr>
            <a:spLocks noGrp="1"/>
          </p:cNvSpPr>
          <p:nvPr>
            <p:ph idx="1"/>
          </p:nvPr>
        </p:nvSpPr>
        <p:spPr>
          <a:xfrm>
            <a:off x="78507" y="769315"/>
            <a:ext cx="11894754" cy="2916195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0055A0"/>
                </a:solidFill>
              </a:rPr>
              <a:t>‘</a:t>
            </a:r>
            <a:r>
              <a:rPr lang="en-GB" sz="2400" b="1" dirty="0">
                <a:solidFill>
                  <a:srgbClr val="0055A0"/>
                </a:solidFill>
              </a:rPr>
              <a:t>Field calibration</a:t>
            </a:r>
            <a:r>
              <a:rPr lang="en-GB" sz="2400" dirty="0">
                <a:solidFill>
                  <a:srgbClr val="0055A0"/>
                </a:solidFill>
              </a:rPr>
              <a:t>’ facility for radiation protection instrumentation used at high-energy accelerators</a:t>
            </a:r>
          </a:p>
          <a:p>
            <a:r>
              <a:rPr lang="en-GB" sz="2400" dirty="0">
                <a:solidFill>
                  <a:srgbClr val="0055A0"/>
                </a:solidFill>
              </a:rPr>
              <a:t>‘</a:t>
            </a:r>
            <a:r>
              <a:rPr lang="en-GB" sz="2400" b="1" dirty="0">
                <a:solidFill>
                  <a:srgbClr val="0055A0"/>
                </a:solidFill>
              </a:rPr>
              <a:t>Simulated workplace field</a:t>
            </a:r>
            <a:r>
              <a:rPr lang="en-GB" sz="2400" dirty="0">
                <a:solidFill>
                  <a:srgbClr val="0055A0"/>
                </a:solidFill>
              </a:rPr>
              <a:t>’ to determine the response of detectors and dosimeters used around high-energy accelerators and for air-crew dosimetry</a:t>
            </a:r>
          </a:p>
          <a:p>
            <a:r>
              <a:rPr lang="en-GB" sz="2400" b="1" dirty="0">
                <a:solidFill>
                  <a:srgbClr val="0055A0"/>
                </a:solidFill>
              </a:rPr>
              <a:t>Several users</a:t>
            </a:r>
            <a:r>
              <a:rPr lang="en-GB" sz="2400" dirty="0">
                <a:solidFill>
                  <a:srgbClr val="0055A0"/>
                </a:solidFill>
              </a:rPr>
              <a:t> from universities, research </a:t>
            </a:r>
            <a:r>
              <a:rPr lang="en-GB" sz="2400" dirty="0" err="1">
                <a:solidFill>
                  <a:srgbClr val="0055A0"/>
                </a:solidFill>
              </a:rPr>
              <a:t>centers</a:t>
            </a:r>
            <a:r>
              <a:rPr lang="en-GB" sz="2400" dirty="0">
                <a:solidFill>
                  <a:srgbClr val="0055A0"/>
                </a:solidFill>
              </a:rPr>
              <a:t>, private companies and CERN</a:t>
            </a:r>
            <a:endParaRPr lang="en-GB" sz="2400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GB" dirty="0" smtClean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GB" dirty="0">
              <a:solidFill>
                <a:srgbClr val="0055A0"/>
              </a:solidFill>
            </a:endParaRPr>
          </a:p>
        </p:txBody>
      </p:sp>
      <p:pic>
        <p:nvPicPr>
          <p:cNvPr id="2050" name="Picture 2" descr="3d cerf with graphic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858" y="3035637"/>
            <a:ext cx="6363229" cy="3185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 descr="G:\Users\s\silari\Documents\Private\DOC\CERF run 2012\June run\Photos\2012_06_13\IMG_12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33" y="2949575"/>
            <a:ext cx="4253667" cy="3190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361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951" y="44019"/>
            <a:ext cx="10969139" cy="746813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0055A0"/>
                </a:solidFill>
              </a:rPr>
              <a:t>CERF: </a:t>
            </a:r>
            <a:r>
              <a:rPr lang="en-GB" sz="3200" b="1" dirty="0" smtClean="0">
                <a:solidFill>
                  <a:srgbClr val="0055A0"/>
                </a:solidFill>
              </a:rPr>
              <a:t>Applications 1/2</a:t>
            </a:r>
            <a:endParaRPr lang="en-GB" sz="3200" b="1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45479-B91C-425D-AEFD-94CCC2A33D1B}" type="datetime5">
              <a:rPr lang="en-US" smtClean="0"/>
              <a:pPr/>
              <a:t>30-Mar-17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2" name="Slide Number Placeholder 3"/>
          <p:cNvSpPr txBox="1">
            <a:spLocks/>
          </p:cNvSpPr>
          <p:nvPr/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3" name="Content Placeholder 10"/>
          <p:cNvSpPr>
            <a:spLocks noGrp="1"/>
          </p:cNvSpPr>
          <p:nvPr>
            <p:ph idx="1"/>
          </p:nvPr>
        </p:nvSpPr>
        <p:spPr>
          <a:xfrm>
            <a:off x="78507" y="1304776"/>
            <a:ext cx="7032298" cy="350612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400" dirty="0">
                <a:solidFill>
                  <a:srgbClr val="0055A0"/>
                </a:solidFill>
              </a:rPr>
              <a:t>A wide range of instrumentation tested and inter-calibrated</a:t>
            </a:r>
          </a:p>
          <a:p>
            <a:r>
              <a:rPr lang="en-GB" sz="2400" b="1" dirty="0">
                <a:solidFill>
                  <a:srgbClr val="0055A0"/>
                </a:solidFill>
              </a:rPr>
              <a:t>Active monitors</a:t>
            </a:r>
            <a:r>
              <a:rPr lang="en-GB" sz="2400" dirty="0">
                <a:solidFill>
                  <a:srgbClr val="0055A0"/>
                </a:solidFill>
              </a:rPr>
              <a:t>: ionization chambers, GM counters, rem counters, TEPCs, Bonner Sphere Spectrometers, recombination chambers, silicon detectors, etc.</a:t>
            </a:r>
          </a:p>
          <a:p>
            <a:r>
              <a:rPr lang="en-GB" sz="2400" b="1" dirty="0">
                <a:solidFill>
                  <a:srgbClr val="0055A0"/>
                </a:solidFill>
              </a:rPr>
              <a:t>Passive dosimeters</a:t>
            </a:r>
            <a:r>
              <a:rPr lang="en-GB" sz="2400" dirty="0">
                <a:solidFill>
                  <a:srgbClr val="0055A0"/>
                </a:solidFill>
              </a:rPr>
              <a:t>: films, TLDs, nuclear track detectors, bubble detectors, etc</a:t>
            </a:r>
            <a:r>
              <a:rPr lang="en-GB" sz="2400" dirty="0" smtClean="0">
                <a:solidFill>
                  <a:srgbClr val="0055A0"/>
                </a:solidFill>
              </a:rPr>
              <a:t>.</a:t>
            </a:r>
            <a:endParaRPr lang="en-GB" sz="2400" dirty="0">
              <a:solidFill>
                <a:srgbClr val="0055A0"/>
              </a:solidFill>
            </a:endParaRPr>
          </a:p>
        </p:txBody>
      </p:sp>
      <p:pic>
        <p:nvPicPr>
          <p:cNvPr id="11" name="Picture 10" descr="remcounte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5574" y="219258"/>
            <a:ext cx="3646826" cy="2734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574" y="3429000"/>
            <a:ext cx="3646826" cy="2735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6533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951" y="44019"/>
            <a:ext cx="10969139" cy="746813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0055A0"/>
                </a:solidFill>
              </a:rPr>
              <a:t>CERF: </a:t>
            </a:r>
            <a:r>
              <a:rPr lang="en-GB" sz="3200" b="1" dirty="0" smtClean="0">
                <a:solidFill>
                  <a:srgbClr val="0055A0"/>
                </a:solidFill>
              </a:rPr>
              <a:t>Applications 2/2</a:t>
            </a:r>
            <a:endParaRPr lang="en-GB" sz="3200" b="1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45479-B91C-425D-AEFD-94CCC2A33D1B}" type="datetime5">
              <a:rPr lang="en-US" smtClean="0"/>
              <a:pPr/>
              <a:t>30-Mar-17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2" name="Slide Number Placeholder 3"/>
          <p:cNvSpPr txBox="1">
            <a:spLocks/>
          </p:cNvSpPr>
          <p:nvPr/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3" name="Content Placeholder 10"/>
          <p:cNvSpPr>
            <a:spLocks noGrp="1"/>
          </p:cNvSpPr>
          <p:nvPr>
            <p:ph idx="1"/>
          </p:nvPr>
        </p:nvSpPr>
        <p:spPr>
          <a:xfrm>
            <a:off x="78506" y="1411868"/>
            <a:ext cx="7225935" cy="371206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400" dirty="0">
                <a:solidFill>
                  <a:srgbClr val="0055A0"/>
                </a:solidFill>
              </a:rPr>
              <a:t>Other (non-instrument) applications:</a:t>
            </a:r>
          </a:p>
          <a:p>
            <a:r>
              <a:rPr lang="en-GB" sz="2400" dirty="0">
                <a:solidFill>
                  <a:srgbClr val="0055A0"/>
                </a:solidFill>
              </a:rPr>
              <a:t>Spallation </a:t>
            </a:r>
            <a:r>
              <a:rPr lang="en-GB" sz="2400" b="1" dirty="0">
                <a:solidFill>
                  <a:srgbClr val="0055A0"/>
                </a:solidFill>
              </a:rPr>
              <a:t>cross-section</a:t>
            </a:r>
            <a:r>
              <a:rPr lang="en-GB" sz="2400" dirty="0">
                <a:solidFill>
                  <a:srgbClr val="0055A0"/>
                </a:solidFill>
              </a:rPr>
              <a:t> measurements</a:t>
            </a:r>
          </a:p>
          <a:p>
            <a:r>
              <a:rPr lang="en-GB" sz="2400" b="1" dirty="0">
                <a:solidFill>
                  <a:srgbClr val="0055A0"/>
                </a:solidFill>
              </a:rPr>
              <a:t>Activation</a:t>
            </a:r>
            <a:r>
              <a:rPr lang="en-GB" sz="2400" dirty="0">
                <a:solidFill>
                  <a:srgbClr val="0055A0"/>
                </a:solidFill>
              </a:rPr>
              <a:t> of accelerator materials</a:t>
            </a:r>
          </a:p>
          <a:p>
            <a:r>
              <a:rPr lang="en-GB" sz="2400" dirty="0">
                <a:solidFill>
                  <a:srgbClr val="0055A0"/>
                </a:solidFill>
              </a:rPr>
              <a:t>Testing </a:t>
            </a:r>
            <a:r>
              <a:rPr lang="en-GB" sz="2400" b="1" dirty="0">
                <a:solidFill>
                  <a:srgbClr val="0055A0"/>
                </a:solidFill>
              </a:rPr>
              <a:t>computer memories</a:t>
            </a:r>
          </a:p>
          <a:p>
            <a:r>
              <a:rPr lang="en-GB" sz="2400" dirty="0">
                <a:solidFill>
                  <a:srgbClr val="0055A0"/>
                </a:solidFill>
              </a:rPr>
              <a:t>Test of prototype </a:t>
            </a:r>
            <a:r>
              <a:rPr lang="en-GB" sz="2400" b="1" dirty="0">
                <a:solidFill>
                  <a:srgbClr val="0055A0"/>
                </a:solidFill>
              </a:rPr>
              <a:t>beam loss monitor </a:t>
            </a:r>
            <a:r>
              <a:rPr lang="en-GB" sz="2400" dirty="0">
                <a:solidFill>
                  <a:srgbClr val="0055A0"/>
                </a:solidFill>
              </a:rPr>
              <a:t>for the LHC</a:t>
            </a:r>
          </a:p>
          <a:p>
            <a:r>
              <a:rPr lang="en-GB" sz="2400" b="1" dirty="0">
                <a:solidFill>
                  <a:srgbClr val="0055A0"/>
                </a:solidFill>
              </a:rPr>
              <a:t>Shielding</a:t>
            </a:r>
            <a:r>
              <a:rPr lang="en-GB" sz="2400" dirty="0">
                <a:solidFill>
                  <a:srgbClr val="0055A0"/>
                </a:solidFill>
              </a:rPr>
              <a:t> </a:t>
            </a:r>
            <a:r>
              <a:rPr lang="en-GB" sz="2400" dirty="0" smtClean="0">
                <a:solidFill>
                  <a:srgbClr val="0055A0"/>
                </a:solidFill>
              </a:rPr>
              <a:t>experiment</a:t>
            </a:r>
          </a:p>
          <a:p>
            <a:r>
              <a:rPr lang="en-GB" sz="2400" dirty="0" smtClean="0">
                <a:solidFill>
                  <a:srgbClr val="0055A0"/>
                </a:solidFill>
              </a:rPr>
              <a:t>…</a:t>
            </a:r>
            <a:endParaRPr lang="en-GB" sz="2400" dirty="0">
              <a:solidFill>
                <a:srgbClr val="0055A0"/>
              </a:solidFill>
            </a:endParaRPr>
          </a:p>
        </p:txBody>
      </p:sp>
      <p:pic>
        <p:nvPicPr>
          <p:cNvPr id="14" name="Picture 13" descr="roo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020" y="234543"/>
            <a:ext cx="4067380" cy="3048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5020" y="3449147"/>
            <a:ext cx="4067380" cy="305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6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951" y="44019"/>
            <a:ext cx="10969139" cy="746813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0055A0"/>
                </a:solidFill>
              </a:rPr>
              <a:t>Summary</a:t>
            </a:r>
            <a:endParaRPr lang="en-GB" sz="3200" b="1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45479-B91C-425D-AEFD-94CCC2A33D1B}" type="datetime5">
              <a:rPr lang="en-US" smtClean="0"/>
              <a:pPr/>
              <a:t>30-Mar-17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2" name="Slide Number Placeholder 3"/>
          <p:cNvSpPr txBox="1">
            <a:spLocks/>
          </p:cNvSpPr>
          <p:nvPr/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3" name="Content Placeholder 10"/>
          <p:cNvSpPr>
            <a:spLocks noGrp="1"/>
          </p:cNvSpPr>
          <p:nvPr>
            <p:ph idx="1"/>
          </p:nvPr>
        </p:nvSpPr>
        <p:spPr>
          <a:xfrm>
            <a:off x="78506" y="1074115"/>
            <a:ext cx="7401451" cy="5362544"/>
          </a:xfrm>
        </p:spPr>
        <p:txBody>
          <a:bodyPr>
            <a:normAutofit/>
          </a:bodyPr>
          <a:lstStyle/>
          <a:p>
            <a:r>
              <a:rPr lang="en-GB" sz="2400" b="1" dirty="0" smtClean="0">
                <a:solidFill>
                  <a:srgbClr val="0055A0"/>
                </a:solidFill>
              </a:rPr>
              <a:t>Radiation protection</a:t>
            </a:r>
            <a:r>
              <a:rPr lang="en-GB" sz="2400" dirty="0" smtClean="0">
                <a:solidFill>
                  <a:srgbClr val="0055A0"/>
                </a:solidFill>
              </a:rPr>
              <a:t> is a </a:t>
            </a:r>
            <a:r>
              <a:rPr lang="en-GB" sz="2400" b="1" dirty="0" smtClean="0">
                <a:solidFill>
                  <a:srgbClr val="0055A0"/>
                </a:solidFill>
              </a:rPr>
              <a:t>wide</a:t>
            </a:r>
            <a:r>
              <a:rPr lang="en-GB" sz="2400" dirty="0" smtClean="0">
                <a:solidFill>
                  <a:srgbClr val="0055A0"/>
                </a:solidFill>
              </a:rPr>
              <a:t>, </a:t>
            </a:r>
            <a:r>
              <a:rPr lang="en-GB" sz="2400" b="1" dirty="0" smtClean="0">
                <a:solidFill>
                  <a:srgbClr val="0055A0"/>
                </a:solidFill>
              </a:rPr>
              <a:t>interesting</a:t>
            </a:r>
            <a:r>
              <a:rPr lang="en-GB" sz="2400" dirty="0" smtClean="0">
                <a:solidFill>
                  <a:srgbClr val="0055A0"/>
                </a:solidFill>
              </a:rPr>
              <a:t> and </a:t>
            </a:r>
            <a:r>
              <a:rPr lang="en-GB" sz="2400" b="1" dirty="0" smtClean="0">
                <a:solidFill>
                  <a:srgbClr val="0055A0"/>
                </a:solidFill>
              </a:rPr>
              <a:t>demanding</a:t>
            </a:r>
            <a:r>
              <a:rPr lang="en-GB" sz="2400" dirty="0" smtClean="0">
                <a:solidFill>
                  <a:srgbClr val="0055A0"/>
                </a:solidFill>
              </a:rPr>
              <a:t> </a:t>
            </a:r>
            <a:r>
              <a:rPr lang="en-GB" sz="2400" dirty="0" smtClean="0">
                <a:solidFill>
                  <a:srgbClr val="0055A0"/>
                </a:solidFill>
              </a:rPr>
              <a:t>domain</a:t>
            </a:r>
          </a:p>
          <a:p>
            <a:pPr marL="36576" indent="0">
              <a:buNone/>
            </a:pPr>
            <a:r>
              <a:rPr lang="en-GB" sz="2400" dirty="0">
                <a:solidFill>
                  <a:srgbClr val="0055A0"/>
                </a:solidFill>
              </a:rPr>
              <a:t> </a:t>
            </a:r>
            <a:r>
              <a:rPr lang="en-GB" sz="2400" dirty="0" smtClean="0">
                <a:solidFill>
                  <a:srgbClr val="0055A0"/>
                </a:solidFill>
              </a:rPr>
              <a:t>    </a:t>
            </a:r>
            <a:r>
              <a:rPr lang="en-GB" sz="2400" dirty="0" smtClean="0">
                <a:solidFill>
                  <a:srgbClr val="0055A0"/>
                </a:solidFill>
              </a:rPr>
              <a:t> but </a:t>
            </a:r>
            <a:r>
              <a:rPr lang="en-GB" sz="2400" dirty="0" smtClean="0">
                <a:solidFill>
                  <a:srgbClr val="0055A0"/>
                </a:solidFill>
              </a:rPr>
              <a:t>(sometimes) can be </a:t>
            </a:r>
            <a:r>
              <a:rPr lang="en-GB" sz="2400" b="1" dirty="0" smtClean="0">
                <a:solidFill>
                  <a:srgbClr val="0055A0"/>
                </a:solidFill>
              </a:rPr>
              <a:t>funny</a:t>
            </a:r>
          </a:p>
          <a:p>
            <a:endParaRPr lang="en-GB" sz="2400" dirty="0" smtClean="0">
              <a:solidFill>
                <a:srgbClr val="0055A0"/>
              </a:solidFill>
            </a:endParaRPr>
          </a:p>
          <a:p>
            <a:r>
              <a:rPr lang="en-GB" sz="2400" u="sng" dirty="0" smtClean="0">
                <a:solidFill>
                  <a:srgbClr val="0055A0"/>
                </a:solidFill>
              </a:rPr>
              <a:t>CALLAB</a:t>
            </a:r>
            <a:r>
              <a:rPr lang="en-GB" sz="2400" dirty="0" smtClean="0">
                <a:solidFill>
                  <a:srgbClr val="0055A0"/>
                </a:solidFill>
              </a:rPr>
              <a:t> </a:t>
            </a:r>
            <a:r>
              <a:rPr lang="en-GB" sz="2400" b="1" dirty="0" smtClean="0">
                <a:solidFill>
                  <a:srgbClr val="0055A0"/>
                </a:solidFill>
              </a:rPr>
              <a:t>accreditation</a:t>
            </a:r>
            <a:r>
              <a:rPr lang="en-GB" sz="2400" dirty="0" smtClean="0">
                <a:solidFill>
                  <a:srgbClr val="0055A0"/>
                </a:solidFill>
              </a:rPr>
              <a:t> important step towards </a:t>
            </a:r>
            <a:r>
              <a:rPr lang="en-GB" sz="2400" b="1" dirty="0" smtClean="0">
                <a:solidFill>
                  <a:srgbClr val="0055A0"/>
                </a:solidFill>
              </a:rPr>
              <a:t>quality</a:t>
            </a:r>
            <a:r>
              <a:rPr lang="en-GB" sz="2400" dirty="0" smtClean="0">
                <a:solidFill>
                  <a:srgbClr val="0055A0"/>
                </a:solidFill>
              </a:rPr>
              <a:t> in radiation protection</a:t>
            </a:r>
          </a:p>
          <a:p>
            <a:endParaRPr lang="en-GB" sz="2400" dirty="0" smtClean="0">
              <a:solidFill>
                <a:srgbClr val="0055A0"/>
              </a:solidFill>
            </a:endParaRPr>
          </a:p>
          <a:p>
            <a:r>
              <a:rPr lang="en-GB" sz="2400" u="sng" dirty="0" smtClean="0">
                <a:solidFill>
                  <a:srgbClr val="0055A0"/>
                </a:solidFill>
              </a:rPr>
              <a:t>CLEAR</a:t>
            </a:r>
            <a:r>
              <a:rPr lang="en-GB" sz="2400" dirty="0" smtClean="0">
                <a:solidFill>
                  <a:srgbClr val="0055A0"/>
                </a:solidFill>
              </a:rPr>
              <a:t> </a:t>
            </a:r>
            <a:r>
              <a:rPr lang="en-GB" sz="2400" b="1" dirty="0" smtClean="0">
                <a:solidFill>
                  <a:srgbClr val="0055A0"/>
                </a:solidFill>
              </a:rPr>
              <a:t>key project </a:t>
            </a:r>
            <a:r>
              <a:rPr lang="en-GB" sz="2400" dirty="0" smtClean="0">
                <a:solidFill>
                  <a:srgbClr val="0055A0"/>
                </a:solidFill>
              </a:rPr>
              <a:t>for CERN in view of </a:t>
            </a:r>
            <a:r>
              <a:rPr lang="en-GB" sz="2400" b="1" dirty="0" smtClean="0">
                <a:solidFill>
                  <a:srgbClr val="0055A0"/>
                </a:solidFill>
              </a:rPr>
              <a:t>LS2</a:t>
            </a:r>
          </a:p>
          <a:p>
            <a:endParaRPr lang="en-GB" sz="2400" dirty="0" smtClean="0">
              <a:solidFill>
                <a:srgbClr val="0055A0"/>
              </a:solidFill>
            </a:endParaRPr>
          </a:p>
          <a:p>
            <a:r>
              <a:rPr lang="en-GB" sz="2400" u="sng" dirty="0" smtClean="0">
                <a:solidFill>
                  <a:srgbClr val="0055A0"/>
                </a:solidFill>
              </a:rPr>
              <a:t>CERF</a:t>
            </a:r>
            <a:r>
              <a:rPr lang="en-GB" sz="2400" dirty="0" smtClean="0">
                <a:solidFill>
                  <a:srgbClr val="0055A0"/>
                </a:solidFill>
              </a:rPr>
              <a:t> important facility provided by CERN to the </a:t>
            </a:r>
            <a:r>
              <a:rPr lang="en-GB" sz="2400" b="1" dirty="0" smtClean="0">
                <a:solidFill>
                  <a:srgbClr val="0055A0"/>
                </a:solidFill>
              </a:rPr>
              <a:t>scientific community</a:t>
            </a:r>
          </a:p>
          <a:p>
            <a:pPr marL="36576" indent="0">
              <a:buNone/>
            </a:pPr>
            <a:endParaRPr lang="en-GB" dirty="0"/>
          </a:p>
        </p:txBody>
      </p:sp>
      <p:pic>
        <p:nvPicPr>
          <p:cNvPr id="11" name="Picture 10" descr="\\cern.ch\dfs\Users\s\silari\Desktop\2012-06-16 09.07.2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4389" y="947663"/>
            <a:ext cx="3332761" cy="4448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2304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1314450" cy="365125"/>
          </a:xfrm>
        </p:spPr>
        <p:txBody>
          <a:bodyPr/>
          <a:lstStyle/>
          <a:p>
            <a:fld id="{7F2DDADE-8581-4867-A6B1-4F1C984063C5}" type="datetime5">
              <a:rPr lang="en-US" smtClean="0"/>
              <a:t>30-Mar-17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9296400" y="6356350"/>
            <a:ext cx="2895600" cy="365125"/>
          </a:xfrm>
        </p:spPr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1690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48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1540477"/>
            <a:ext cx="10969139" cy="1844782"/>
          </a:xfrm>
        </p:spPr>
        <p:txBody>
          <a:bodyPr>
            <a:norm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CALLAB, CLEAR and CERF</a:t>
            </a:r>
            <a:br>
              <a:rPr lang="en-GB" b="1" dirty="0" smtClean="0">
                <a:solidFill>
                  <a:srgbClr val="0055A0"/>
                </a:solidFill>
              </a:rPr>
            </a:br>
            <a:r>
              <a:rPr lang="en-GB" b="1" dirty="0" smtClean="0">
                <a:solidFill>
                  <a:srgbClr val="0055A0"/>
                </a:solidFill>
              </a:rPr>
              <a:t>A wide range RP Fellowship</a:t>
            </a:r>
            <a:endParaRPr lang="en-GB" b="1" dirty="0">
              <a:solidFill>
                <a:srgbClr val="0055A0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3295135" y="3391125"/>
            <a:ext cx="5626443" cy="1633956"/>
          </a:xfrm>
        </p:spPr>
        <p:txBody>
          <a:bodyPr>
            <a:normAutofit/>
          </a:bodyPr>
          <a:lstStyle/>
          <a:p>
            <a:pPr algn="ctr"/>
            <a:r>
              <a:rPr lang="en-GB" sz="2400" b="1" u="sng" dirty="0" smtClean="0">
                <a:solidFill>
                  <a:srgbClr val="0055A0"/>
                </a:solidFill>
              </a:rPr>
              <a:t>Fabio Pozzi</a:t>
            </a:r>
          </a:p>
          <a:p>
            <a:pPr algn="ctr"/>
            <a:r>
              <a:rPr lang="en-GB" sz="2400" b="1" dirty="0" smtClean="0">
                <a:solidFill>
                  <a:srgbClr val="0055A0"/>
                </a:solidFill>
              </a:rPr>
              <a:t>HSE-RP-DC and HSE-RP-SP</a:t>
            </a:r>
            <a:endParaRPr lang="en-GB" sz="2400" b="1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34491DB-40EB-4D03-9AFF-1C36ADEC6F35}" type="datetime5">
              <a:rPr lang="en-US" smtClean="0"/>
              <a:pPr/>
              <a:t>30-Mar-17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30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951" y="44019"/>
            <a:ext cx="10969139" cy="746813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0055A0"/>
                </a:solidFill>
              </a:rPr>
              <a:t>Table of </a:t>
            </a:r>
            <a:r>
              <a:rPr lang="en-GB" sz="4000" b="1" strike="sngStrike" dirty="0" smtClean="0">
                <a:solidFill>
                  <a:srgbClr val="0055A0"/>
                </a:solidFill>
              </a:rPr>
              <a:t>contents</a:t>
            </a:r>
            <a:r>
              <a:rPr lang="en-GB" sz="4000" b="1" dirty="0" smtClean="0">
                <a:solidFill>
                  <a:srgbClr val="0055A0"/>
                </a:solidFill>
              </a:rPr>
              <a:t> acronyms</a:t>
            </a:r>
            <a:endParaRPr lang="en-GB" sz="4000" b="1" dirty="0">
              <a:solidFill>
                <a:srgbClr val="0055A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/>
                </a:solidFill>
              </a:rPr>
              <a:t>CALLAB: </a:t>
            </a:r>
            <a:r>
              <a:rPr lang="en-GB" sz="4000" b="1" dirty="0" smtClean="0">
                <a:solidFill>
                  <a:srgbClr val="0055A0"/>
                </a:solidFill>
              </a:rPr>
              <a:t>Cal</a:t>
            </a:r>
            <a:r>
              <a:rPr lang="en-GB" dirty="0" smtClean="0">
                <a:solidFill>
                  <a:srgbClr val="0055A0"/>
                </a:solidFill>
              </a:rPr>
              <a:t>ibration </a:t>
            </a:r>
            <a:r>
              <a:rPr lang="en-GB" sz="4000" b="1" dirty="0" smtClean="0">
                <a:solidFill>
                  <a:srgbClr val="0055A0"/>
                </a:solidFill>
              </a:rPr>
              <a:t>Lab</a:t>
            </a:r>
            <a:r>
              <a:rPr lang="en-GB" dirty="0" smtClean="0">
                <a:solidFill>
                  <a:srgbClr val="0055A0"/>
                </a:solidFill>
              </a:rPr>
              <a:t>oratory</a:t>
            </a:r>
          </a:p>
          <a:p>
            <a:endParaRPr lang="en-GB" dirty="0" smtClean="0">
              <a:solidFill>
                <a:srgbClr val="0055A0"/>
              </a:solidFill>
            </a:endParaRPr>
          </a:p>
          <a:p>
            <a:r>
              <a:rPr lang="en-GB" dirty="0" smtClean="0">
                <a:solidFill>
                  <a:srgbClr val="0055A0"/>
                </a:solidFill>
              </a:rPr>
              <a:t>CLEAR: </a:t>
            </a:r>
            <a:r>
              <a:rPr lang="en-GB" sz="4000" b="1" dirty="0" smtClean="0">
                <a:solidFill>
                  <a:srgbClr val="0055A0"/>
                </a:solidFill>
              </a:rPr>
              <a:t>C</a:t>
            </a:r>
            <a:r>
              <a:rPr lang="en-GB" dirty="0" smtClean="0">
                <a:solidFill>
                  <a:srgbClr val="0055A0"/>
                </a:solidFill>
              </a:rPr>
              <a:t>learance of </a:t>
            </a:r>
            <a:r>
              <a:rPr lang="en-GB" sz="4000" b="1" dirty="0" smtClean="0">
                <a:solidFill>
                  <a:srgbClr val="0055A0"/>
                </a:solidFill>
              </a:rPr>
              <a:t>LE</a:t>
            </a:r>
            <a:r>
              <a:rPr lang="en-GB" dirty="0" smtClean="0">
                <a:solidFill>
                  <a:srgbClr val="0055A0"/>
                </a:solidFill>
              </a:rPr>
              <a:t>P </a:t>
            </a:r>
            <a:r>
              <a:rPr lang="en-GB" sz="4000" b="1" dirty="0" smtClean="0">
                <a:solidFill>
                  <a:srgbClr val="0055A0"/>
                </a:solidFill>
              </a:rPr>
              <a:t>A</a:t>
            </a:r>
            <a:r>
              <a:rPr lang="en-GB" dirty="0" smtClean="0">
                <a:solidFill>
                  <a:srgbClr val="0055A0"/>
                </a:solidFill>
              </a:rPr>
              <a:t>cceleration </a:t>
            </a:r>
            <a:r>
              <a:rPr lang="en-GB" sz="4000" b="1" dirty="0" smtClean="0">
                <a:solidFill>
                  <a:srgbClr val="0055A0"/>
                </a:solidFill>
              </a:rPr>
              <a:t>R</a:t>
            </a:r>
            <a:r>
              <a:rPr lang="en-GB" dirty="0" smtClean="0">
                <a:solidFill>
                  <a:srgbClr val="0055A0"/>
                </a:solidFill>
              </a:rPr>
              <a:t>F System</a:t>
            </a:r>
          </a:p>
          <a:p>
            <a:endParaRPr lang="en-GB" dirty="0" smtClean="0">
              <a:solidFill>
                <a:srgbClr val="0055A0"/>
              </a:solidFill>
            </a:endParaRPr>
          </a:p>
          <a:p>
            <a:r>
              <a:rPr lang="en-GB" dirty="0" smtClean="0">
                <a:solidFill>
                  <a:srgbClr val="0055A0"/>
                </a:solidFill>
              </a:rPr>
              <a:t>CERF: </a:t>
            </a:r>
            <a:r>
              <a:rPr lang="en-GB" sz="4000" b="1" dirty="0" smtClean="0">
                <a:solidFill>
                  <a:srgbClr val="0055A0"/>
                </a:solidFill>
              </a:rPr>
              <a:t>C</a:t>
            </a:r>
            <a:r>
              <a:rPr lang="en-GB" dirty="0" smtClean="0">
                <a:solidFill>
                  <a:srgbClr val="0055A0"/>
                </a:solidFill>
              </a:rPr>
              <a:t>ERN-</a:t>
            </a:r>
            <a:r>
              <a:rPr lang="en-GB" sz="4000" b="1" dirty="0" smtClean="0">
                <a:solidFill>
                  <a:srgbClr val="0055A0"/>
                </a:solidFill>
              </a:rPr>
              <a:t>E</a:t>
            </a:r>
            <a:r>
              <a:rPr lang="en-GB" dirty="0" smtClean="0">
                <a:solidFill>
                  <a:srgbClr val="0055A0"/>
                </a:solidFill>
              </a:rPr>
              <a:t>U high-energy </a:t>
            </a:r>
            <a:r>
              <a:rPr lang="en-GB" sz="4000" b="1" dirty="0" smtClean="0">
                <a:solidFill>
                  <a:srgbClr val="0055A0"/>
                </a:solidFill>
              </a:rPr>
              <a:t>R</a:t>
            </a:r>
            <a:r>
              <a:rPr lang="en-GB" dirty="0" smtClean="0">
                <a:solidFill>
                  <a:srgbClr val="0055A0"/>
                </a:solidFill>
              </a:rPr>
              <a:t>eference </a:t>
            </a:r>
            <a:r>
              <a:rPr lang="en-GB" sz="4000" b="1" dirty="0" smtClean="0">
                <a:solidFill>
                  <a:srgbClr val="0055A0"/>
                </a:solidFill>
              </a:rPr>
              <a:t>F</a:t>
            </a:r>
            <a:r>
              <a:rPr lang="en-GB" dirty="0" smtClean="0">
                <a:solidFill>
                  <a:srgbClr val="0055A0"/>
                </a:solidFill>
              </a:rPr>
              <a:t>ield </a:t>
            </a:r>
            <a:r>
              <a:rPr lang="en-GB" dirty="0" smtClean="0">
                <a:solidFill>
                  <a:srgbClr val="0055A0"/>
                </a:solidFill>
              </a:rPr>
              <a:t>facility</a:t>
            </a:r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45479-B91C-425D-AEFD-94CCC2A33D1B}" type="datetime5">
              <a:rPr lang="en-US" smtClean="0"/>
              <a:pPr/>
              <a:t>30-Mar-17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370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951" y="44019"/>
            <a:ext cx="10969139" cy="746813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0055A0"/>
                </a:solidFill>
              </a:rPr>
              <a:t>CALLAB: </a:t>
            </a:r>
            <a:r>
              <a:rPr lang="en-GB" sz="3200" b="1" dirty="0" smtClean="0">
                <a:solidFill>
                  <a:srgbClr val="0055A0"/>
                </a:solidFill>
              </a:rPr>
              <a:t>Building </a:t>
            </a:r>
            <a:endParaRPr lang="en-GB" sz="4000" b="1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45479-B91C-425D-AEFD-94CCC2A33D1B}" type="datetime5">
              <a:rPr lang="en-US" smtClean="0"/>
              <a:pPr/>
              <a:t>30-Mar-17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2" name="Slide Number Placeholder 3"/>
          <p:cNvSpPr txBox="1">
            <a:spLocks/>
          </p:cNvSpPr>
          <p:nvPr/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619456" y="48093"/>
            <a:ext cx="2487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  <a:latin typeface="+mj-lt"/>
              </a:rPr>
              <a:t>FLUKA simulation</a:t>
            </a:r>
            <a:endParaRPr lang="en-GB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456" y="100475"/>
            <a:ext cx="3957931" cy="3644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46" y="1153068"/>
            <a:ext cx="6069152" cy="4551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Box 20"/>
          <p:cNvSpPr txBox="1"/>
          <p:nvPr/>
        </p:nvSpPr>
        <p:spPr>
          <a:xfrm>
            <a:off x="237446" y="5059502"/>
            <a:ext cx="1099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  <a:latin typeface="+mj-lt"/>
              </a:rPr>
              <a:t>B. 772</a:t>
            </a:r>
            <a:endParaRPr lang="en-GB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3710715" y="2360195"/>
            <a:ext cx="2484038" cy="235000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5925851" y="2295144"/>
            <a:ext cx="1186197" cy="5029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456" y="3712476"/>
            <a:ext cx="3962387" cy="297179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8818997" y="6303804"/>
            <a:ext cx="2102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  <a:latin typeface="+mj-lt"/>
              </a:rPr>
              <a:t>Status in 2014</a:t>
            </a:r>
            <a:endParaRPr lang="en-GB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8821398" y="2269358"/>
            <a:ext cx="144797" cy="206889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754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951" y="44019"/>
            <a:ext cx="10969139" cy="746813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0055A0"/>
                </a:solidFill>
              </a:rPr>
              <a:t>CALLAB: </a:t>
            </a:r>
            <a:r>
              <a:rPr lang="en-GB" sz="3200" b="1" dirty="0" smtClean="0">
                <a:solidFill>
                  <a:srgbClr val="0055A0"/>
                </a:solidFill>
              </a:rPr>
              <a:t>Capabilities</a:t>
            </a:r>
            <a:endParaRPr lang="en-GB" sz="3200" b="1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45479-B91C-425D-AEFD-94CCC2A33D1B}" type="datetime5">
              <a:rPr lang="en-US" smtClean="0"/>
              <a:pPr/>
              <a:t>30-Mar-17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2" name="Slide Number Placeholder 3"/>
          <p:cNvSpPr txBox="1">
            <a:spLocks/>
          </p:cNvSpPr>
          <p:nvPr/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6236809" y="2172880"/>
            <a:ext cx="3375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55A0"/>
                </a:solidFill>
                <a:latin typeface="+mj-lt"/>
              </a:rPr>
              <a:t>Cs-137: 1 </a:t>
            </a:r>
            <a:r>
              <a:rPr lang="el-GR" b="1" dirty="0" smtClean="0">
                <a:solidFill>
                  <a:srgbClr val="0055A0"/>
                </a:solidFill>
              </a:rPr>
              <a:t>μ</a:t>
            </a:r>
            <a:r>
              <a:rPr lang="en-GB" b="1" dirty="0" err="1" smtClean="0">
                <a:solidFill>
                  <a:srgbClr val="0055A0"/>
                </a:solidFill>
                <a:latin typeface="+mj-lt"/>
              </a:rPr>
              <a:t>Sv</a:t>
            </a:r>
            <a:r>
              <a:rPr lang="en-GB" b="1" dirty="0" smtClean="0">
                <a:solidFill>
                  <a:srgbClr val="0055A0"/>
                </a:solidFill>
                <a:latin typeface="+mj-lt"/>
              </a:rPr>
              <a:t>/h</a:t>
            </a:r>
            <a:r>
              <a:rPr lang="en-GB" b="1" dirty="0" smtClean="0">
                <a:solidFill>
                  <a:srgbClr val="0055A0"/>
                </a:solidFill>
                <a:latin typeface="+mj-lt"/>
              </a:rPr>
              <a:t>– ~200 </a:t>
            </a:r>
            <a:r>
              <a:rPr lang="en-GB" b="1" dirty="0" err="1" smtClean="0">
                <a:solidFill>
                  <a:srgbClr val="0055A0"/>
                </a:solidFill>
                <a:latin typeface="+mj-lt"/>
              </a:rPr>
              <a:t>mSv</a:t>
            </a:r>
            <a:r>
              <a:rPr lang="en-GB" b="1" dirty="0" smtClean="0">
                <a:solidFill>
                  <a:srgbClr val="0055A0"/>
                </a:solidFill>
                <a:latin typeface="+mj-lt"/>
              </a:rPr>
              <a:t>/h</a:t>
            </a:r>
          </a:p>
          <a:p>
            <a:r>
              <a:rPr lang="en-GB" b="1" dirty="0" smtClean="0">
                <a:solidFill>
                  <a:srgbClr val="0055A0"/>
                </a:solidFill>
                <a:latin typeface="+mj-lt"/>
              </a:rPr>
              <a:t>Co-60: </a:t>
            </a:r>
            <a:r>
              <a:rPr lang="en-GB" b="1" dirty="0" err="1" smtClean="0">
                <a:solidFill>
                  <a:srgbClr val="0055A0"/>
                </a:solidFill>
                <a:latin typeface="+mj-lt"/>
              </a:rPr>
              <a:t>Sv</a:t>
            </a:r>
            <a:r>
              <a:rPr lang="en-GB" b="1" dirty="0" smtClean="0">
                <a:solidFill>
                  <a:srgbClr val="0055A0"/>
                </a:solidFill>
                <a:latin typeface="+mj-lt"/>
              </a:rPr>
              <a:t>/h </a:t>
            </a:r>
            <a:r>
              <a:rPr lang="en-GB" b="1" dirty="0" smtClean="0">
                <a:solidFill>
                  <a:srgbClr val="0055A0"/>
                </a:solidFill>
                <a:latin typeface="+mj-lt"/>
              </a:rPr>
              <a:t>and </a:t>
            </a:r>
            <a:r>
              <a:rPr lang="el-GR" b="1" dirty="0" smtClean="0">
                <a:solidFill>
                  <a:srgbClr val="0055A0"/>
                </a:solidFill>
                <a:latin typeface="+mj-lt"/>
              </a:rPr>
              <a:t>μ</a:t>
            </a:r>
            <a:r>
              <a:rPr lang="en-GB" b="1" dirty="0" err="1" smtClean="0">
                <a:solidFill>
                  <a:srgbClr val="0055A0"/>
                </a:solidFill>
                <a:latin typeface="+mj-lt"/>
              </a:rPr>
              <a:t>Sv</a:t>
            </a:r>
            <a:r>
              <a:rPr lang="en-GB" b="1" dirty="0" smtClean="0">
                <a:solidFill>
                  <a:srgbClr val="0055A0"/>
                </a:solidFill>
                <a:latin typeface="+mj-lt"/>
              </a:rPr>
              <a:t>/h</a:t>
            </a:r>
            <a:endParaRPr lang="en-GB" b="1" dirty="0">
              <a:solidFill>
                <a:srgbClr val="0055A0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30675" y="6211669"/>
            <a:ext cx="2037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55A0"/>
                </a:solidFill>
                <a:latin typeface="+mj-lt"/>
              </a:rPr>
              <a:t>Sr-90: 1.85 </a:t>
            </a:r>
            <a:r>
              <a:rPr lang="en-GB" b="1" dirty="0" err="1" smtClean="0">
                <a:solidFill>
                  <a:srgbClr val="0055A0"/>
                </a:solidFill>
                <a:latin typeface="+mj-lt"/>
              </a:rPr>
              <a:t>GBq</a:t>
            </a:r>
            <a:endParaRPr lang="en-GB" b="1" dirty="0" smtClean="0">
              <a:solidFill>
                <a:srgbClr val="0055A0"/>
              </a:solidFill>
              <a:latin typeface="+mj-lt"/>
            </a:endParaRPr>
          </a:p>
          <a:p>
            <a:r>
              <a:rPr lang="en-GB" b="1" dirty="0" smtClean="0">
                <a:solidFill>
                  <a:srgbClr val="0055A0"/>
                </a:solidFill>
                <a:latin typeface="+mj-lt"/>
              </a:rPr>
              <a:t>Kr-85: 4 </a:t>
            </a:r>
            <a:r>
              <a:rPr lang="en-GB" b="1" dirty="0" err="1" smtClean="0">
                <a:solidFill>
                  <a:srgbClr val="0055A0"/>
                </a:solidFill>
                <a:latin typeface="+mj-lt"/>
              </a:rPr>
              <a:t>GBq</a:t>
            </a:r>
            <a:endParaRPr lang="en-GB" b="1" dirty="0">
              <a:solidFill>
                <a:srgbClr val="0055A0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612030" y="237235"/>
            <a:ext cx="2178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55A0"/>
                </a:solidFill>
                <a:latin typeface="+mj-lt"/>
              </a:rPr>
              <a:t>X-ray tube: 320 kV</a:t>
            </a:r>
            <a:endParaRPr lang="en-GB" b="1" dirty="0">
              <a:solidFill>
                <a:srgbClr val="0055A0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689127" y="6171685"/>
            <a:ext cx="3558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+mj-lt"/>
              </a:rPr>
              <a:t>Am-Be: </a:t>
            </a:r>
            <a:r>
              <a:rPr lang="en-GB" b="1" dirty="0" smtClean="0">
                <a:solidFill>
                  <a:srgbClr val="0055A0"/>
                </a:solidFill>
                <a:latin typeface="+mj-lt"/>
              </a:rPr>
              <a:t>20 </a:t>
            </a:r>
            <a:r>
              <a:rPr lang="en-GB" b="1" dirty="0" err="1" smtClean="0">
                <a:solidFill>
                  <a:srgbClr val="0055A0"/>
                </a:solidFill>
                <a:latin typeface="+mj-lt"/>
              </a:rPr>
              <a:t>nSv</a:t>
            </a:r>
            <a:r>
              <a:rPr lang="en-GB" b="1" dirty="0" smtClean="0">
                <a:solidFill>
                  <a:srgbClr val="0055A0"/>
                </a:solidFill>
                <a:latin typeface="+mj-lt"/>
              </a:rPr>
              <a:t>/h - 1.4 </a:t>
            </a:r>
            <a:r>
              <a:rPr lang="en-GB" b="1" dirty="0" err="1" smtClean="0">
                <a:solidFill>
                  <a:srgbClr val="0055A0"/>
                </a:solidFill>
                <a:latin typeface="+mj-lt"/>
              </a:rPr>
              <a:t>mSv</a:t>
            </a:r>
            <a:r>
              <a:rPr lang="en-GB" b="1" dirty="0" smtClean="0">
                <a:solidFill>
                  <a:srgbClr val="0055A0"/>
                </a:solidFill>
                <a:latin typeface="+mj-lt"/>
              </a:rPr>
              <a:t>/h</a:t>
            </a:r>
            <a:endParaRPr lang="en-GB" b="1" dirty="0">
              <a:solidFill>
                <a:srgbClr val="0055A0"/>
              </a:solidFill>
              <a:latin typeface="+mj-lt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0" t="3933" r="2896" b="1551"/>
          <a:stretch/>
        </p:blipFill>
        <p:spPr bwMode="auto">
          <a:xfrm>
            <a:off x="174418" y="1707781"/>
            <a:ext cx="2836738" cy="4083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5-Point Star 23"/>
          <p:cNvSpPr/>
          <p:nvPr/>
        </p:nvSpPr>
        <p:spPr>
          <a:xfrm>
            <a:off x="539552" y="3521323"/>
            <a:ext cx="216024" cy="19570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5-Point Star 24"/>
          <p:cNvSpPr/>
          <p:nvPr/>
        </p:nvSpPr>
        <p:spPr>
          <a:xfrm>
            <a:off x="1331640" y="4385419"/>
            <a:ext cx="216024" cy="19570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5-Point Star 32"/>
          <p:cNvSpPr/>
          <p:nvPr/>
        </p:nvSpPr>
        <p:spPr>
          <a:xfrm>
            <a:off x="2123728" y="3429000"/>
            <a:ext cx="216024" cy="19570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5-Point Star 35"/>
          <p:cNvSpPr/>
          <p:nvPr/>
        </p:nvSpPr>
        <p:spPr>
          <a:xfrm>
            <a:off x="323528" y="5229200"/>
            <a:ext cx="216024" cy="19570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5-Point Star 39"/>
          <p:cNvSpPr/>
          <p:nvPr/>
        </p:nvSpPr>
        <p:spPr>
          <a:xfrm>
            <a:off x="1763688" y="2819211"/>
            <a:ext cx="216024" cy="19570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2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3" t="9808" r="57128" b="20856"/>
          <a:stretch/>
        </p:blipFill>
        <p:spPr bwMode="auto">
          <a:xfrm>
            <a:off x="3419681" y="973521"/>
            <a:ext cx="2859933" cy="2558375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04" b="100000" l="0" r="99754">
                        <a14:foregroundMark x1="89914" y1="42021" x2="91513" y2="26866"/>
                        <a14:foregroundMark x1="95818" y1="97359" x2="76261" y2="85763"/>
                        <a14:foregroundMark x1="6273" y1="36051" x2="16851" y2="35821"/>
                        <a14:backgroundMark x1="46371" y1="42480" x2="45141" y2="37887"/>
                        <a14:backgroundMark x1="4182" y1="32147" x2="2583" y2="16073"/>
                        <a14:backgroundMark x1="10824" y1="32147" x2="3198" y2="2870"/>
                        <a14:backgroundMark x1="11439" y1="47072" x2="12669" y2="54765"/>
                        <a14:backgroundMark x1="28413" y1="4937" x2="33333" y2="42939"/>
                        <a14:backgroundMark x1="38745" y1="43513" x2="34317" y2="15040"/>
                        <a14:backgroundMark x1="13407" y1="52813" x2="11931" y2="55798"/>
                      </a14:backgroundRemoval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7027">
            <a:off x="3724360" y="3725692"/>
            <a:ext cx="2316232" cy="2479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361" b="99903" l="137" r="98907">
                        <a14:foregroundMark x1="47678" y1="15452" x2="46858" y2="12342"/>
                        <a14:foregroundMark x1="62568" y1="75510" x2="74044" y2="78134"/>
                        <a14:backgroundMark x1="71995" y1="55782" x2="75820" y2="62877"/>
                        <a14:backgroundMark x1="71175" y1="75121" x2="71721" y2="73664"/>
                        <a14:backgroundMark x1="74863" y1="64917" x2="92623" y2="66181"/>
                        <a14:backgroundMark x1="73497" y1="54713" x2="80874" y2="45967"/>
                      </a14:backgroundRemoval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4418" y="501197"/>
            <a:ext cx="1896158" cy="26655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343" y="3325298"/>
            <a:ext cx="3884184" cy="2913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24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7019 0.06551 L 3.54167E-6 -2.22222E-6 " pathEditMode="relative" rAng="0" ptsTypes="AA">
                                      <p:cBhvr>
                                        <p:cTn id="22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3" y="-3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4727 -0.05671 L 4.375E-6 -0.0081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357" y="2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9011 0.24908 L 3.75E-6 -1.11111E-6 " pathEditMode="relative" rAng="0" ptsTypes="AA">
                                      <p:cBhvr>
                                        <p:cTn id="60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05" y="-124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3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625 -0.02129 L -6.25E-7 -4.07407E-6 " pathEditMode="relative" rAng="0" ptsTypes="AA">
                                      <p:cBhvr>
                                        <p:cTn id="82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12" y="1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8" grpId="0"/>
      <p:bldP spid="39" grpId="0"/>
      <p:bldP spid="24" grpId="0" animBg="1"/>
      <p:bldP spid="24" grpId="1" animBg="1"/>
      <p:bldP spid="25" grpId="0" animBg="1"/>
      <p:bldP spid="25" grpId="1" animBg="1"/>
      <p:bldP spid="33" grpId="0" animBg="1"/>
      <p:bldP spid="33" grpId="1" animBg="1"/>
      <p:bldP spid="33" grpId="2" animBg="1"/>
      <p:bldP spid="36" grpId="0" animBg="1"/>
      <p:bldP spid="36" grpId="1" animBg="1"/>
      <p:bldP spid="40" grpId="0" animBg="1"/>
      <p:bldP spid="4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951" y="44019"/>
            <a:ext cx="10969139" cy="746813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0055A0"/>
                </a:solidFill>
              </a:rPr>
              <a:t>CALLAB: </a:t>
            </a:r>
            <a:r>
              <a:rPr lang="en-GB" sz="3200" b="1" dirty="0" smtClean="0">
                <a:solidFill>
                  <a:srgbClr val="0055A0"/>
                </a:solidFill>
              </a:rPr>
              <a:t>Accreditation 1/2</a:t>
            </a:r>
            <a:endParaRPr lang="en-GB" sz="4000" b="1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45479-B91C-425D-AEFD-94CCC2A33D1B}" type="datetime5">
              <a:rPr lang="en-US" smtClean="0"/>
              <a:pPr/>
              <a:t>30-Mar-17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2" name="Slide Number Placeholder 3"/>
          <p:cNvSpPr txBox="1">
            <a:spLocks/>
          </p:cNvSpPr>
          <p:nvPr/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21" name="Content Placeholder 10"/>
          <p:cNvSpPr>
            <a:spLocks noGrp="1"/>
          </p:cNvSpPr>
          <p:nvPr>
            <p:ph idx="1"/>
          </p:nvPr>
        </p:nvSpPr>
        <p:spPr>
          <a:xfrm>
            <a:off x="200026" y="1198054"/>
            <a:ext cx="7073986" cy="4667421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GB" sz="2600" b="1" dirty="0" smtClean="0">
                <a:solidFill>
                  <a:srgbClr val="0055A0"/>
                </a:solidFill>
              </a:rPr>
              <a:t>Objective</a:t>
            </a:r>
            <a:r>
              <a:rPr lang="en-GB" sz="2600" dirty="0" smtClean="0">
                <a:solidFill>
                  <a:srgbClr val="0055A0"/>
                </a:solidFill>
              </a:rPr>
              <a:t>: ISO 17025 accreditation</a:t>
            </a:r>
          </a:p>
          <a:p>
            <a:pPr marL="36576" indent="0">
              <a:buNone/>
            </a:pPr>
            <a:r>
              <a:rPr lang="en-GB" sz="2600" b="1" dirty="0" smtClean="0">
                <a:solidFill>
                  <a:srgbClr val="0055A0"/>
                </a:solidFill>
              </a:rPr>
              <a:t>Reason</a:t>
            </a:r>
            <a:r>
              <a:rPr lang="en-GB" sz="2600" dirty="0" smtClean="0">
                <a:solidFill>
                  <a:srgbClr val="0055A0"/>
                </a:solidFill>
              </a:rPr>
              <a:t>: required by Swiss authorities</a:t>
            </a:r>
          </a:p>
          <a:p>
            <a:pPr marL="36576" indent="0">
              <a:buNone/>
            </a:pPr>
            <a:endParaRPr lang="en-GB" sz="2600" dirty="0">
              <a:solidFill>
                <a:srgbClr val="0055A0"/>
              </a:solidFill>
            </a:endParaRPr>
          </a:p>
          <a:p>
            <a:pPr marL="36576" indent="0">
              <a:buNone/>
            </a:pPr>
            <a:r>
              <a:rPr lang="en-GB" sz="2600" dirty="0" smtClean="0">
                <a:solidFill>
                  <a:srgbClr val="0055A0"/>
                </a:solidFill>
              </a:rPr>
              <a:t>But first of all is an…</a:t>
            </a:r>
          </a:p>
          <a:p>
            <a:pPr marL="36576" indent="0">
              <a:buNone/>
            </a:pPr>
            <a:endParaRPr lang="en-GB" sz="2600" dirty="0">
              <a:solidFill>
                <a:srgbClr val="0055A0"/>
              </a:solidFill>
            </a:endParaRPr>
          </a:p>
          <a:p>
            <a:pPr marL="36576" indent="0">
              <a:buNone/>
            </a:pPr>
            <a:r>
              <a:rPr lang="en-GB" sz="2600" b="1" dirty="0" smtClean="0">
                <a:solidFill>
                  <a:srgbClr val="0055A0"/>
                </a:solidFill>
              </a:rPr>
              <a:t>OPPORTUNITY</a:t>
            </a:r>
            <a:r>
              <a:rPr lang="en-GB" sz="2600" dirty="0" smtClean="0">
                <a:solidFill>
                  <a:srgbClr val="0055A0"/>
                </a:solidFill>
              </a:rPr>
              <a:t> to:</a:t>
            </a:r>
          </a:p>
          <a:p>
            <a:pPr marL="36576" indent="0">
              <a:buNone/>
            </a:pPr>
            <a:endParaRPr lang="en-GB" sz="2600" dirty="0">
              <a:solidFill>
                <a:srgbClr val="0055A0"/>
              </a:solidFill>
            </a:endParaRPr>
          </a:p>
          <a:p>
            <a:r>
              <a:rPr lang="en-GB" sz="2600" b="1" u="sng" dirty="0" smtClean="0">
                <a:solidFill>
                  <a:srgbClr val="0055A0"/>
                </a:solidFill>
              </a:rPr>
              <a:t>Provide</a:t>
            </a:r>
            <a:r>
              <a:rPr lang="en-GB" sz="2600" dirty="0" smtClean="0">
                <a:solidFill>
                  <a:srgbClr val="0055A0"/>
                </a:solidFill>
              </a:rPr>
              <a:t> a reliable calibration service</a:t>
            </a:r>
          </a:p>
          <a:p>
            <a:r>
              <a:rPr lang="en-GB" sz="2600" b="1" u="sng" dirty="0" smtClean="0">
                <a:solidFill>
                  <a:srgbClr val="0055A0"/>
                </a:solidFill>
              </a:rPr>
              <a:t>Optimize</a:t>
            </a:r>
            <a:r>
              <a:rPr lang="en-GB" sz="2600" dirty="0" smtClean="0">
                <a:solidFill>
                  <a:srgbClr val="0055A0"/>
                </a:solidFill>
              </a:rPr>
              <a:t> the calibration process</a:t>
            </a:r>
          </a:p>
          <a:p>
            <a:r>
              <a:rPr lang="en-GB" sz="2600" b="1" u="sng" dirty="0" smtClean="0">
                <a:solidFill>
                  <a:srgbClr val="0055A0"/>
                </a:solidFill>
              </a:rPr>
              <a:t>Identify</a:t>
            </a:r>
            <a:r>
              <a:rPr lang="en-GB" sz="2600" dirty="0" smtClean="0">
                <a:solidFill>
                  <a:srgbClr val="0055A0"/>
                </a:solidFill>
              </a:rPr>
              <a:t> and prevent risks and errors</a:t>
            </a:r>
          </a:p>
          <a:p>
            <a:r>
              <a:rPr lang="en-GB" sz="2600" dirty="0" smtClean="0">
                <a:solidFill>
                  <a:srgbClr val="0055A0"/>
                </a:solidFill>
              </a:rPr>
              <a:t>…</a:t>
            </a:r>
          </a:p>
          <a:p>
            <a:endParaRPr lang="en-GB" sz="2600" dirty="0" smtClean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10804" y="391712"/>
            <a:ext cx="4224169" cy="59646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Oval 8"/>
          <p:cNvSpPr/>
          <p:nvPr/>
        </p:nvSpPr>
        <p:spPr>
          <a:xfrm>
            <a:off x="8661262" y="1762833"/>
            <a:ext cx="2484038" cy="1312433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 descr="Immagine correla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4154" y="3961617"/>
            <a:ext cx="1268438" cy="126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5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951" y="44019"/>
            <a:ext cx="10969139" cy="746813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0055A0"/>
                </a:solidFill>
              </a:rPr>
              <a:t>CALLAB: </a:t>
            </a:r>
            <a:r>
              <a:rPr lang="en-GB" sz="3200" b="1" dirty="0" smtClean="0">
                <a:solidFill>
                  <a:srgbClr val="0055A0"/>
                </a:solidFill>
              </a:rPr>
              <a:t>Accreditation 2/2</a:t>
            </a:r>
            <a:endParaRPr lang="en-GB" sz="4000" b="1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45479-B91C-425D-AEFD-94CCC2A33D1B}" type="datetime5">
              <a:rPr lang="en-US" smtClean="0"/>
              <a:pPr/>
              <a:t>30-Mar-17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2" name="Slide Number Placeholder 3"/>
          <p:cNvSpPr txBox="1">
            <a:spLocks/>
          </p:cNvSpPr>
          <p:nvPr/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21" name="Content Placeholder 10"/>
          <p:cNvSpPr>
            <a:spLocks noGrp="1"/>
          </p:cNvSpPr>
          <p:nvPr>
            <p:ph idx="1"/>
          </p:nvPr>
        </p:nvSpPr>
        <p:spPr>
          <a:xfrm>
            <a:off x="200026" y="792464"/>
            <a:ext cx="7073986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400" dirty="0" smtClean="0">
                <a:solidFill>
                  <a:srgbClr val="0055A0"/>
                </a:solidFill>
              </a:rPr>
              <a:t>How to obtain the accreditation:</a:t>
            </a:r>
          </a:p>
          <a:p>
            <a:r>
              <a:rPr lang="en-GB" sz="2400" dirty="0" smtClean="0">
                <a:solidFill>
                  <a:srgbClr val="0055A0"/>
                </a:solidFill>
              </a:rPr>
              <a:t>Quality manual (10-15 pages)</a:t>
            </a:r>
          </a:p>
          <a:p>
            <a:r>
              <a:rPr lang="en-GB" sz="2400" dirty="0" smtClean="0">
                <a:solidFill>
                  <a:srgbClr val="0055A0"/>
                </a:solidFill>
              </a:rPr>
              <a:t>Procedures (15 out of 25)</a:t>
            </a:r>
          </a:p>
          <a:p>
            <a:r>
              <a:rPr lang="en-GB" sz="2400" dirty="0" smtClean="0">
                <a:solidFill>
                  <a:srgbClr val="0055A0"/>
                </a:solidFill>
              </a:rPr>
              <a:t>Forms (3 out of 6)</a:t>
            </a:r>
          </a:p>
          <a:p>
            <a:r>
              <a:rPr lang="en-GB" sz="2400" dirty="0" smtClean="0">
                <a:solidFill>
                  <a:srgbClr val="0055A0"/>
                </a:solidFill>
              </a:rPr>
              <a:t>Working instructions (3 out of 26)</a:t>
            </a:r>
          </a:p>
          <a:p>
            <a:r>
              <a:rPr lang="en-GB" sz="2400" dirty="0" smtClean="0">
                <a:solidFill>
                  <a:srgbClr val="0055A0"/>
                </a:solidFill>
              </a:rPr>
              <a:t>Management </a:t>
            </a:r>
            <a:r>
              <a:rPr lang="en-GB" sz="2400" dirty="0" err="1" smtClean="0">
                <a:solidFill>
                  <a:srgbClr val="0055A0"/>
                </a:solidFill>
              </a:rPr>
              <a:t>committement</a:t>
            </a:r>
            <a:endParaRPr lang="en-GB" sz="2400" dirty="0" smtClean="0">
              <a:solidFill>
                <a:srgbClr val="0055A0"/>
              </a:solidFill>
            </a:endParaRPr>
          </a:p>
          <a:p>
            <a:r>
              <a:rPr lang="en-GB" sz="2400" dirty="0" err="1" smtClean="0">
                <a:solidFill>
                  <a:srgbClr val="0055A0"/>
                </a:solidFill>
              </a:rPr>
              <a:t>Intercomparisons</a:t>
            </a:r>
            <a:endParaRPr lang="en-GB" sz="2400" dirty="0" smtClean="0">
              <a:solidFill>
                <a:srgbClr val="0055A0"/>
              </a:solidFill>
            </a:endParaRPr>
          </a:p>
          <a:p>
            <a:r>
              <a:rPr lang="en-GB" sz="2400" dirty="0" smtClean="0">
                <a:solidFill>
                  <a:srgbClr val="0055A0"/>
                </a:solidFill>
              </a:rPr>
              <a:t>Audits</a:t>
            </a:r>
          </a:p>
          <a:p>
            <a:r>
              <a:rPr lang="en-GB" sz="2400" dirty="0" smtClean="0">
                <a:solidFill>
                  <a:srgbClr val="0055A0"/>
                </a:solidFill>
              </a:rPr>
              <a:t>…</a:t>
            </a:r>
            <a:endParaRPr lang="en-GB" sz="2400" dirty="0">
              <a:solidFill>
                <a:srgbClr val="0055A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5137" t="785" r="65123" b="935"/>
          <a:stretch/>
        </p:blipFill>
        <p:spPr>
          <a:xfrm>
            <a:off x="9086091" y="621991"/>
            <a:ext cx="2684436" cy="37588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6687" t="8438" r="65959" b="4537"/>
          <a:stretch/>
        </p:blipFill>
        <p:spPr>
          <a:xfrm>
            <a:off x="5723672" y="923922"/>
            <a:ext cx="2499130" cy="35245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15143" t="588" r="65311" b="866"/>
          <a:stretch/>
        </p:blipFill>
        <p:spPr>
          <a:xfrm>
            <a:off x="7449800" y="2766367"/>
            <a:ext cx="2594599" cy="36791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823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951" y="44019"/>
            <a:ext cx="10969139" cy="746813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0055A0"/>
                </a:solidFill>
              </a:rPr>
              <a:t>CLEAR: </a:t>
            </a:r>
            <a:r>
              <a:rPr lang="en-GB" sz="3200" b="1" dirty="0" smtClean="0">
                <a:solidFill>
                  <a:srgbClr val="0055A0"/>
                </a:solidFill>
              </a:rPr>
              <a:t>overview</a:t>
            </a:r>
            <a:endParaRPr lang="en-GB" sz="3200" b="1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45479-B91C-425D-AEFD-94CCC2A33D1B}" type="datetime5">
              <a:rPr lang="en-US" smtClean="0"/>
              <a:pPr/>
              <a:t>30-Mar-17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2" name="Slide Number Placeholder 3"/>
          <p:cNvSpPr txBox="1">
            <a:spLocks/>
          </p:cNvSpPr>
          <p:nvPr/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6" name="Content Placeholder 10"/>
          <p:cNvSpPr>
            <a:spLocks noGrp="1"/>
          </p:cNvSpPr>
          <p:nvPr>
            <p:ph idx="1"/>
          </p:nvPr>
        </p:nvSpPr>
        <p:spPr>
          <a:xfrm>
            <a:off x="6713297" y="449096"/>
            <a:ext cx="5478703" cy="193163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2400" dirty="0" smtClean="0">
                <a:solidFill>
                  <a:srgbClr val="0055A0"/>
                </a:solidFill>
              </a:rPr>
              <a:t>72 modules (68 </a:t>
            </a:r>
            <a:r>
              <a:rPr lang="en-GB" sz="2400" dirty="0" err="1" smtClean="0">
                <a:solidFill>
                  <a:srgbClr val="0055A0"/>
                </a:solidFill>
              </a:rPr>
              <a:t>pur</a:t>
            </a:r>
            <a:r>
              <a:rPr lang="en-GB" sz="2400" dirty="0" smtClean="0">
                <a:solidFill>
                  <a:srgbClr val="0055A0"/>
                </a:solidFill>
              </a:rPr>
              <a:t> Cu coated with a </a:t>
            </a:r>
            <a:r>
              <a:rPr lang="en-GB" sz="2400" dirty="0" err="1" smtClean="0">
                <a:solidFill>
                  <a:srgbClr val="0055A0"/>
                </a:solidFill>
              </a:rPr>
              <a:t>Nb</a:t>
            </a:r>
            <a:r>
              <a:rPr lang="en-GB" sz="2400" dirty="0" smtClean="0">
                <a:solidFill>
                  <a:srgbClr val="0055A0"/>
                </a:solidFill>
              </a:rPr>
              <a:t> fil, 4 pure </a:t>
            </a:r>
            <a:r>
              <a:rPr lang="en-GB" sz="2400" dirty="0" err="1" smtClean="0">
                <a:solidFill>
                  <a:srgbClr val="0055A0"/>
                </a:solidFill>
              </a:rPr>
              <a:t>Nb</a:t>
            </a:r>
            <a:r>
              <a:rPr lang="en-GB" sz="2400" dirty="0" smtClean="0">
                <a:solidFill>
                  <a:srgbClr val="0055A0"/>
                </a:solidFill>
              </a:rPr>
              <a:t>)</a:t>
            </a:r>
          </a:p>
          <a:p>
            <a:pPr marL="36576" indent="0">
              <a:buNone/>
            </a:pPr>
            <a:r>
              <a:rPr lang="en-GB" sz="2400" dirty="0" smtClean="0">
                <a:solidFill>
                  <a:srgbClr val="0055A0"/>
                </a:solidFill>
              </a:rPr>
              <a:t>1 module sent to India</a:t>
            </a:r>
          </a:p>
          <a:p>
            <a:pPr marL="36576" indent="0">
              <a:buNone/>
            </a:pPr>
            <a:r>
              <a:rPr lang="en-GB" sz="2400" dirty="0" smtClean="0">
                <a:solidFill>
                  <a:srgbClr val="0055A0"/>
                </a:solidFill>
              </a:rPr>
              <a:t>1 disassembled and pressed for test</a:t>
            </a:r>
          </a:p>
          <a:p>
            <a:pPr marL="36576" indent="0">
              <a:buNone/>
            </a:pPr>
            <a:r>
              <a:rPr lang="en-GB" sz="2400" dirty="0" smtClean="0">
                <a:solidFill>
                  <a:srgbClr val="0055A0"/>
                </a:solidFill>
              </a:rPr>
              <a:t>70 modules stored in ISR (2000 m</a:t>
            </a:r>
            <a:r>
              <a:rPr lang="en-GB" sz="2400" baseline="30000" dirty="0" smtClean="0">
                <a:solidFill>
                  <a:srgbClr val="0055A0"/>
                </a:solidFill>
              </a:rPr>
              <a:t>3</a:t>
            </a:r>
            <a:r>
              <a:rPr lang="en-GB" sz="2400" dirty="0" smtClean="0">
                <a:solidFill>
                  <a:srgbClr val="0055A0"/>
                </a:solidFill>
              </a:rPr>
              <a:t>)</a:t>
            </a:r>
            <a:endParaRPr lang="en-GB" sz="2400" dirty="0">
              <a:solidFill>
                <a:srgbClr val="0055A0"/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263153"/>
              </p:ext>
            </p:extLst>
          </p:nvPr>
        </p:nvGraphicFramePr>
        <p:xfrm>
          <a:off x="6910341" y="2642633"/>
          <a:ext cx="4720530" cy="372798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40598"/>
                <a:gridCol w="1679932"/>
              </a:tblGrid>
              <a:tr h="441129">
                <a:tc>
                  <a:txBody>
                    <a:bodyPr/>
                    <a:lstStyle/>
                    <a:p>
                      <a:r>
                        <a:rPr lang="en-GB" dirty="0" smtClean="0"/>
                        <a:t>Material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Weight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41129">
                <a:tc>
                  <a:txBody>
                    <a:bodyPr/>
                    <a:lstStyle/>
                    <a:p>
                      <a:r>
                        <a:rPr lang="en-GB" dirty="0" smtClean="0"/>
                        <a:t>Al</a:t>
                      </a:r>
                      <a:r>
                        <a:rPr lang="en-GB" baseline="0" dirty="0" smtClean="0"/>
                        <a:t> (tank)</a:t>
                      </a:r>
                      <a:endParaRPr lang="en-GB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134 tons</a:t>
                      </a:r>
                      <a:endParaRPr lang="en-GB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41129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SS+Cu</a:t>
                      </a:r>
                      <a:r>
                        <a:rPr lang="en-GB" dirty="0" smtClean="0"/>
                        <a:t> of the CM</a:t>
                      </a:r>
                      <a:endParaRPr lang="en-GB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95 tons</a:t>
                      </a:r>
                      <a:endParaRPr lang="en-GB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41129">
                <a:tc>
                  <a:txBody>
                    <a:bodyPr/>
                    <a:lstStyle/>
                    <a:p>
                      <a:r>
                        <a:rPr lang="en-GB" dirty="0" smtClean="0"/>
                        <a:t>SS plates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22 tons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41129">
                <a:tc>
                  <a:txBody>
                    <a:bodyPr/>
                    <a:lstStyle/>
                    <a:p>
                      <a:r>
                        <a:rPr lang="en-GB" dirty="0" smtClean="0"/>
                        <a:t>Ni</a:t>
                      </a:r>
                      <a:r>
                        <a:rPr lang="en-GB" baseline="0" dirty="0" smtClean="0"/>
                        <a:t> rods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14 tons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41129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Nb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  3 tons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41129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Iron supports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91 tons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41129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 (cables, small components,</a:t>
                      </a:r>
                      <a:r>
                        <a:rPr lang="en-GB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insulations…)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71 tons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24" y="1147930"/>
            <a:ext cx="6272307" cy="4704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590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951" y="44019"/>
            <a:ext cx="10969139" cy="746813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0055A0"/>
                </a:solidFill>
              </a:rPr>
              <a:t>CLEAR: </a:t>
            </a:r>
            <a:r>
              <a:rPr lang="en-GB" sz="3200" b="1" dirty="0" smtClean="0">
                <a:solidFill>
                  <a:srgbClr val="0055A0"/>
                </a:solidFill>
              </a:rPr>
              <a:t>options 1/2</a:t>
            </a:r>
            <a:endParaRPr lang="en-GB" sz="3200" b="1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45479-B91C-425D-AEFD-94CCC2A33D1B}" type="datetime5">
              <a:rPr lang="en-US" smtClean="0"/>
              <a:pPr/>
              <a:t>30-Mar-17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2" name="Slide Number Placeholder 3"/>
          <p:cNvSpPr txBox="1">
            <a:spLocks/>
          </p:cNvSpPr>
          <p:nvPr/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000" y="4092193"/>
            <a:ext cx="3600000" cy="26888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379" y="4092193"/>
            <a:ext cx="3600000" cy="26888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21831" y="808672"/>
            <a:ext cx="11851430" cy="50453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400" dirty="0" smtClean="0"/>
              <a:t>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option: </a:t>
            </a:r>
            <a:r>
              <a:rPr lang="en-GB" sz="2400" dirty="0" smtClean="0"/>
              <a:t>classification as </a:t>
            </a:r>
            <a:r>
              <a:rPr lang="en-GB" sz="2400" dirty="0" smtClean="0"/>
              <a:t>TFA (</a:t>
            </a:r>
            <a:r>
              <a:rPr lang="en-GB" sz="2400" i="1" dirty="0" err="1" smtClean="0"/>
              <a:t>très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faiblement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actif</a:t>
            </a:r>
            <a:r>
              <a:rPr lang="en-GB" sz="2400" dirty="0" smtClean="0"/>
              <a:t>) in France</a:t>
            </a:r>
            <a:endParaRPr lang="en-GB" sz="2400" dirty="0"/>
          </a:p>
        </p:txBody>
      </p:sp>
      <p:pic>
        <p:nvPicPr>
          <p:cNvPr id="2050" name="Picture 2" descr="Risultati immagini per french fla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0210" y="-15589"/>
            <a:ext cx="1341790" cy="754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21" y="1280936"/>
            <a:ext cx="3600000" cy="26888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000" y="1280936"/>
            <a:ext cx="3600000" cy="26888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379" y="1280936"/>
            <a:ext cx="3600000" cy="268888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21" y="4109309"/>
            <a:ext cx="3600000" cy="268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09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SE-them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SE-theme" id="{04A7B553-E2CC-4238-9049-2E53B17F13FC}" vid="{E5AE2F8E-0592-4F73-BE6A-3AC22020F3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HSE-theme</Template>
  <TotalTime>598</TotalTime>
  <Words>732</Words>
  <Application>Microsoft Office PowerPoint</Application>
  <PresentationFormat>Widescreen</PresentationFormat>
  <Paragraphs>189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Garamond</vt:lpstr>
      <vt:lpstr>Times New Roman</vt:lpstr>
      <vt:lpstr>HSE-theme</vt:lpstr>
      <vt:lpstr>PowerPoint Presentation</vt:lpstr>
      <vt:lpstr>CALLAB, CLEAR and CERF A wide range RP Fellowship</vt:lpstr>
      <vt:lpstr>Table of contents acronyms</vt:lpstr>
      <vt:lpstr>CALLAB: Building </vt:lpstr>
      <vt:lpstr>CALLAB: Capabilities</vt:lpstr>
      <vt:lpstr>CALLAB: Accreditation 1/2</vt:lpstr>
      <vt:lpstr>CALLAB: Accreditation 2/2</vt:lpstr>
      <vt:lpstr>CLEAR: overview</vt:lpstr>
      <vt:lpstr>CLEAR: options 1/2</vt:lpstr>
      <vt:lpstr>CLEAR: options 2/2</vt:lpstr>
      <vt:lpstr>CLEAR project</vt:lpstr>
      <vt:lpstr>CLEAR project</vt:lpstr>
      <vt:lpstr>CLEAR project</vt:lpstr>
      <vt:lpstr>CERF: Let me introduce</vt:lpstr>
      <vt:lpstr>CERF: Let me explain</vt:lpstr>
      <vt:lpstr>CERF: Applications 1/2</vt:lpstr>
      <vt:lpstr>CERF: Applications 2/2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Rachelle Decreuse-Michaud</dc:creator>
  <cp:lastModifiedBy>Fabio Pozzi</cp:lastModifiedBy>
  <cp:revision>61</cp:revision>
  <dcterms:created xsi:type="dcterms:W3CDTF">2016-06-08T08:25:38Z</dcterms:created>
  <dcterms:modified xsi:type="dcterms:W3CDTF">2017-03-30T08:10:41Z</dcterms:modified>
</cp:coreProperties>
</file>