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7"/>
  </p:notesMasterIdLst>
  <p:handoutMasterIdLst>
    <p:handoutMasterId r:id="rId38"/>
  </p:handoutMasterIdLst>
  <p:sldIdLst>
    <p:sldId id="258" r:id="rId2"/>
    <p:sldId id="445" r:id="rId3"/>
    <p:sldId id="446" r:id="rId4"/>
    <p:sldId id="439" r:id="rId5"/>
    <p:sldId id="429" r:id="rId6"/>
    <p:sldId id="430" r:id="rId7"/>
    <p:sldId id="420" r:id="rId8"/>
    <p:sldId id="434" r:id="rId9"/>
    <p:sldId id="437" r:id="rId10"/>
    <p:sldId id="441" r:id="rId11"/>
    <p:sldId id="442" r:id="rId12"/>
    <p:sldId id="444" r:id="rId13"/>
    <p:sldId id="443" r:id="rId14"/>
    <p:sldId id="469" r:id="rId15"/>
    <p:sldId id="468" r:id="rId16"/>
    <p:sldId id="461" r:id="rId17"/>
    <p:sldId id="462" r:id="rId18"/>
    <p:sldId id="463" r:id="rId19"/>
    <p:sldId id="464" r:id="rId20"/>
    <p:sldId id="467" r:id="rId21"/>
    <p:sldId id="460" r:id="rId22"/>
    <p:sldId id="459" r:id="rId23"/>
    <p:sldId id="458" r:id="rId24"/>
    <p:sldId id="457" r:id="rId25"/>
    <p:sldId id="456" r:id="rId26"/>
    <p:sldId id="455" r:id="rId27"/>
    <p:sldId id="454" r:id="rId28"/>
    <p:sldId id="453" r:id="rId29"/>
    <p:sldId id="452" r:id="rId30"/>
    <p:sldId id="451" r:id="rId31"/>
    <p:sldId id="450" r:id="rId32"/>
    <p:sldId id="449" r:id="rId33"/>
    <p:sldId id="448" r:id="rId34"/>
    <p:sldId id="447" r:id="rId35"/>
    <p:sldId id="435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99FF99"/>
    <a:srgbClr val="0055A0"/>
    <a:srgbClr val="0C377B"/>
    <a:srgbClr val="0B387C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55" autoAdjust="0"/>
    <p:restoredTop sz="87129" autoAdjust="0"/>
  </p:normalViewPr>
  <p:slideViewPr>
    <p:cSldViewPr snapToGrid="0" snapToObjects="1">
      <p:cViewPr varScale="1">
        <p:scale>
          <a:sx n="77" d="100"/>
          <a:sy n="77" d="100"/>
        </p:scale>
        <p:origin x="63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0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8" d="100"/>
          <a:sy n="68" d="100"/>
        </p:scale>
        <p:origin x="-359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DBAAC-C77B-4A98-81E0-7D396D52A442}" type="datetimeFigureOut">
              <a:rPr lang="en-GB" smtClean="0"/>
              <a:t>15/03/2017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1AF22D-30EB-430D-B9F3-404C161C0CE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98754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F15EA4-8FCA-44E4-ABDE-35C895F6C6A1}" type="datetimeFigureOut">
              <a:rPr lang="en-GB" smtClean="0"/>
              <a:t>15/03/2017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F92A6F-68B0-4EDD-8003-8ADF01E7459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2329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92A6F-68B0-4EDD-8003-8ADF01E7459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1533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92A6F-68B0-4EDD-8003-8ADF01E74595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11656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92A6F-68B0-4EDD-8003-8ADF01E74595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9321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92A6F-68B0-4EDD-8003-8ADF01E74595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46329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92A6F-68B0-4EDD-8003-8ADF01E74595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24567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6913D-30D9-4F0C-BA2A-C33CA225FC8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3883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6913D-30D9-4F0C-BA2A-C33CA225FC8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947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trike="noStrike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6913D-30D9-4F0C-BA2A-C33CA225FC8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6037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6913D-30D9-4F0C-BA2A-C33CA225FC8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91046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6913D-30D9-4F0C-BA2A-C33CA225FC8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6052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92A6F-68B0-4EDD-8003-8ADF01E74595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0905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92A6F-68B0-4EDD-8003-8ADF01E7459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274384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6913D-30D9-4F0C-BA2A-C33CA225FC8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1652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6913D-30D9-4F0C-BA2A-C33CA225FC8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2874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Memo from DG 2011: 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Safety structure with regard to the Organization’s machine and experiment facilities (9 August 2011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EDMS # 1157373 )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6913D-30D9-4F0C-BA2A-C33CA225FC85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2874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6913D-30D9-4F0C-BA2A-C33CA225FC8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8821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6913D-30D9-4F0C-BA2A-C33CA225FC85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4531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6913D-30D9-4F0C-BA2A-C33CA225FC8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988213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6913D-30D9-4F0C-BA2A-C33CA225FC8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4531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6913D-30D9-4F0C-BA2A-C33CA225FC8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61654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6913D-30D9-4F0C-BA2A-C33CA225FC8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6212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6913D-30D9-4F0C-BA2A-C33CA225FC8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126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92A6F-68B0-4EDD-8003-8ADF01E74595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22095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6913D-30D9-4F0C-BA2A-C33CA225FC8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56454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6913D-30D9-4F0C-BA2A-C33CA225FC8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82647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6913D-30D9-4F0C-BA2A-C33CA225FC8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82647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6913D-30D9-4F0C-BA2A-C33CA225FC8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83680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92A6F-68B0-4EDD-8003-8ADF01E74595}" type="slidenum">
              <a:rPr lang="en-GB" smtClean="0"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312789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27DD5D-0689-774E-8C17-783F37D428AD}" type="slidenum">
              <a:rPr lang="en-GB">
                <a:solidFill>
                  <a:prstClr val="black"/>
                </a:solidFill>
              </a:rPr>
              <a:pPr/>
              <a:t>35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86202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63067146-9EED-8349-9667-F0A4C566D693}" type="slidenum">
              <a:rPr lang="en-GB" sz="1200">
                <a:solidFill>
                  <a:prstClr val="black"/>
                </a:solidFill>
              </a:rPr>
              <a:pPr algn="r" eaLnBrk="0" hangingPunct="0"/>
              <a:t>35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09351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92A6F-68B0-4EDD-8003-8ADF01E74595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1355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dirty="0">
              <a:latin typeface="Arial" charset="0"/>
              <a:ea typeface="MS PGothic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9pPr>
          </a:lstStyle>
          <a:p>
            <a:fld id="{5B3D1308-9EA3-2048-836C-7610DD02C01F}" type="slidenum">
              <a:rPr lang="en-US">
                <a:solidFill>
                  <a:srgbClr val="000000"/>
                </a:solidFill>
                <a:latin typeface="Arial" charset="0"/>
              </a:rPr>
              <a:pPr/>
              <a:t>5</a:t>
            </a:fld>
            <a:endParaRPr lang="en-US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722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F92A6F-68B0-4EDD-8003-8ADF01E74595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71069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64D99FE9-F9BA-D647-80A2-5FCBF9B5A930}" type="slidenum">
              <a:rPr lang="en-GB" sz="1200">
                <a:latin typeface="Arial" charset="0"/>
              </a:rPr>
              <a:pPr/>
              <a:t>7</a:t>
            </a:fld>
            <a:endParaRPr lang="en-GB" sz="1200" dirty="0">
              <a:latin typeface="Arial" charset="0"/>
            </a:endParaRPr>
          </a:p>
        </p:txBody>
      </p:sp>
      <p:sp>
        <p:nvSpPr>
          <p:cNvPr id="215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dirty="0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42745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86203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8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86203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8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39145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6B613-228C-244E-996A-6B01092BF939}" type="slidenum">
              <a:rPr lang="en-GB">
                <a:solidFill>
                  <a:prstClr val="black"/>
                </a:solidFill>
                <a:latin typeface="Calibri"/>
              </a:rPr>
              <a:pPr/>
              <a:t>9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86203" y="8686801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384DB91-2A12-EB44-BBA8-9B8987FC1698}" type="slidenum">
              <a:rPr lang="en-GB" sz="1200">
                <a:solidFill>
                  <a:prstClr val="black"/>
                </a:solidFill>
              </a:rPr>
              <a:pPr algn="r"/>
              <a:t>9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1" y="4343401"/>
            <a:ext cx="54864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85267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838200" y="6496050"/>
            <a:ext cx="6172200" cy="3619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Eva-Maria Gr</a:t>
            </a:r>
            <a:r>
              <a:rPr lang="en-US" altLang="ja-JP" dirty="0"/>
              <a:t>öniger-Voss – September 4, 2007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4685020-9C5A-AA4F-A0DC-E3B3314D1D8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98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1/11/2015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pic>
        <p:nvPicPr>
          <p:cNvPr id="10" name="Image 4" descr="bande-01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1/11/2015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HSE Plenary 14th January 2014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684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53054"/>
            <a:ext cx="8226854" cy="4968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2 February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713" r:id="rId14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12" Type="http://schemas.openxmlformats.org/officeDocument/2006/relationships/image" Target="../media/image4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9.jpeg"/><Relationship Id="rId11" Type="http://schemas.openxmlformats.org/officeDocument/2006/relationships/image" Target="../media/image44.jpeg"/><Relationship Id="rId5" Type="http://schemas.openxmlformats.org/officeDocument/2006/relationships/image" Target="../media/image38.jpeg"/><Relationship Id="rId10" Type="http://schemas.openxmlformats.org/officeDocument/2006/relationships/image" Target="../media/image43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1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18.png"/><Relationship Id="rId4" Type="http://schemas.openxmlformats.org/officeDocument/2006/relationships/image" Target="../media/image52.jpeg"/><Relationship Id="rId9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3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4.wmf"/><Relationship Id="rId12" Type="http://schemas.openxmlformats.org/officeDocument/2006/relationships/image" Target="../media/image9.wmf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jpeg"/><Relationship Id="rId11" Type="http://schemas.openxmlformats.org/officeDocument/2006/relationships/oleObject" Target="../embeddings/oleObject2.bin"/><Relationship Id="rId5" Type="http://schemas.openxmlformats.org/officeDocument/2006/relationships/image" Target="../media/image12.png"/><Relationship Id="rId10" Type="http://schemas.openxmlformats.org/officeDocument/2006/relationships/image" Target="../media/image8.wmf"/><Relationship Id="rId4" Type="http://schemas.openxmlformats.org/officeDocument/2006/relationships/image" Target="../media/image11.jpeg"/><Relationship Id="rId9" Type="http://schemas.openxmlformats.org/officeDocument/2006/relationships/oleObject" Target="../embeddings/oleObject1.bin"/><Relationship Id="rId1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10" Type="http://schemas.openxmlformats.org/officeDocument/2006/relationships/image" Target="../media/image24.jpe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67519" y="4483695"/>
            <a:ext cx="8208962" cy="1825625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defRPr/>
            </a:pPr>
            <a:r>
              <a:rPr lang="fr-FR" sz="2100" dirty="0" smtClean="0">
                <a:solidFill>
                  <a:schemeClr val="tx2"/>
                </a:solidFill>
                <a:latin typeface="Tahoma" charset="0"/>
                <a:ea typeface="MS PGothic" charset="0"/>
              </a:rPr>
              <a:t>The CERN </a:t>
            </a:r>
            <a:r>
              <a:rPr lang="fr-FR" sz="2100" dirty="0" err="1" smtClean="0">
                <a:solidFill>
                  <a:schemeClr val="tx2"/>
                </a:solidFill>
                <a:latin typeface="Tahoma" charset="0"/>
                <a:ea typeface="MS PGothic" charset="0"/>
              </a:rPr>
              <a:t>Safety</a:t>
            </a:r>
            <a:r>
              <a:rPr lang="fr-FR" sz="2100" dirty="0" smtClean="0">
                <a:solidFill>
                  <a:schemeClr val="tx2"/>
                </a:solidFill>
                <a:latin typeface="Tahoma" charset="0"/>
                <a:ea typeface="MS PGothic" charset="0"/>
              </a:rPr>
              <a:t> </a:t>
            </a:r>
            <a:r>
              <a:rPr lang="fr-FR" sz="2100" dirty="0">
                <a:solidFill>
                  <a:schemeClr val="tx2"/>
                </a:solidFill>
                <a:latin typeface="Tahoma" charset="0"/>
                <a:ea typeface="MS PGothic" charset="0"/>
              </a:rPr>
              <a:t>P</a:t>
            </a:r>
            <a:r>
              <a:rPr lang="fr-FR" sz="2100" dirty="0" smtClean="0">
                <a:solidFill>
                  <a:schemeClr val="tx2"/>
                </a:solidFill>
                <a:latin typeface="Tahoma" charset="0"/>
                <a:ea typeface="MS PGothic" charset="0"/>
              </a:rPr>
              <a:t>olicy and </a:t>
            </a:r>
            <a:r>
              <a:rPr lang="fr-FR" sz="2100" dirty="0" err="1" smtClean="0">
                <a:solidFill>
                  <a:schemeClr val="tx2"/>
                </a:solidFill>
                <a:latin typeface="Tahoma" charset="0"/>
                <a:ea typeface="MS PGothic" charset="0"/>
              </a:rPr>
              <a:t>Organization</a:t>
            </a:r>
            <a:r>
              <a:rPr lang="fr-FR" sz="2100" dirty="0" smtClean="0">
                <a:solidFill>
                  <a:schemeClr val="tx2"/>
                </a:solidFill>
                <a:latin typeface="Tahoma" charset="0"/>
                <a:ea typeface="MS PGothic" charset="0"/>
              </a:rPr>
              <a:t> in </a:t>
            </a:r>
            <a:r>
              <a:rPr lang="fr-FR" sz="2100" dirty="0" err="1" smtClean="0">
                <a:solidFill>
                  <a:schemeClr val="tx2"/>
                </a:solidFill>
                <a:latin typeface="Tahoma" charset="0"/>
                <a:ea typeface="MS PGothic" charset="0"/>
              </a:rPr>
              <a:t>matters</a:t>
            </a:r>
            <a:r>
              <a:rPr lang="fr-FR" sz="2100" dirty="0" smtClean="0">
                <a:solidFill>
                  <a:schemeClr val="tx2"/>
                </a:solidFill>
                <a:latin typeface="Tahoma" charset="0"/>
                <a:ea typeface="MS PGothic" charset="0"/>
              </a:rPr>
              <a:t> of </a:t>
            </a:r>
            <a:r>
              <a:rPr lang="fr-FR" sz="2100" dirty="0" err="1" smtClean="0">
                <a:solidFill>
                  <a:schemeClr val="tx2"/>
                </a:solidFill>
                <a:latin typeface="Tahoma" charset="0"/>
                <a:ea typeface="MS PGothic" charset="0"/>
              </a:rPr>
              <a:t>Safety</a:t>
            </a:r>
            <a:r>
              <a:rPr lang="fr-FR" sz="2100" dirty="0" smtClean="0">
                <a:solidFill>
                  <a:schemeClr val="tx2"/>
                </a:solidFill>
                <a:latin typeface="Tahoma" charset="0"/>
                <a:ea typeface="MS PGothic" charset="0"/>
              </a:rPr>
              <a:t>   </a:t>
            </a:r>
            <a:r>
              <a:rPr kumimoji="0" lang="fr-FR" sz="16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	</a:t>
            </a:r>
            <a:r>
              <a:rPr lang="fr-FR" sz="1600" dirty="0">
                <a:latin typeface="+mj-lt"/>
                <a:ea typeface="+mj-ea"/>
                <a:cs typeface="+mj-cs"/>
              </a:rPr>
              <a:t> </a:t>
            </a:r>
            <a:endParaRPr lang="fr-FR" sz="1600" dirty="0" smtClean="0">
              <a:latin typeface="+mj-lt"/>
              <a:ea typeface="+mj-ea"/>
              <a:cs typeface="+mj-cs"/>
            </a:endParaRPr>
          </a:p>
          <a:p>
            <a:pPr algn="ctr"/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1600" dirty="0" smtClean="0"/>
              <a:t>Visit A. Leary 16.03.2017, A. Goehring</a:t>
            </a:r>
            <a:r>
              <a:rPr lang="en-US" sz="1600" dirty="0"/>
              <a:t>-</a:t>
            </a:r>
            <a:r>
              <a:rPr lang="en-US" sz="1600" dirty="0" smtClean="0"/>
              <a:t>Crinon</a:t>
            </a:r>
            <a:endParaRPr lang="en-US" sz="1600" dirty="0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CH" dirty="0"/>
          </a:p>
        </p:txBody>
      </p:sp>
      <p:sp>
        <p:nvSpPr>
          <p:cNvPr id="4" name="TextBox 3"/>
          <p:cNvSpPr txBox="1"/>
          <p:nvPr/>
        </p:nvSpPr>
        <p:spPr>
          <a:xfrm>
            <a:off x="6660033" y="6458075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EDMS </a:t>
            </a:r>
            <a:r>
              <a:rPr lang="en-US" sz="1400" dirty="0" smtClean="0"/>
              <a:t>n</a:t>
            </a:r>
            <a:r>
              <a:rPr lang="en-US" sz="1400" dirty="0" smtClean="0"/>
              <a:t>o: 1767013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4712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308129A1-F548-D243-80ED-9C95DF2E5945}" type="slidenum">
              <a:rPr lang="en-US" sz="1400">
                <a:solidFill>
                  <a:schemeClr val="bg2"/>
                </a:solidFill>
                <a:latin typeface="Arial" charset="0"/>
              </a:rPr>
              <a:pPr/>
              <a:t>10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26627" name="Rectangle 2"/>
          <p:cNvSpPr>
            <a:spLocks noChangeArrowheads="1"/>
          </p:cNvSpPr>
          <p:nvPr/>
        </p:nvSpPr>
        <p:spPr bwMode="auto">
          <a:xfrm>
            <a:off x="3276600" y="990600"/>
            <a:ext cx="2590800" cy="685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800">
                <a:latin typeface="Arial" charset="0"/>
              </a:rPr>
              <a:t>National Governments</a:t>
            </a:r>
          </a:p>
        </p:txBody>
      </p:sp>
      <p:sp>
        <p:nvSpPr>
          <p:cNvPr id="26628" name="Rectangle 3"/>
          <p:cNvSpPr>
            <a:spLocks noChangeArrowheads="1"/>
          </p:cNvSpPr>
          <p:nvPr/>
        </p:nvSpPr>
        <p:spPr bwMode="auto">
          <a:xfrm>
            <a:off x="533400" y="4114800"/>
            <a:ext cx="2514600" cy="125841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800" dirty="0" smtClean="0">
                <a:latin typeface="Arial" charset="0"/>
              </a:rPr>
              <a:t>Director General </a:t>
            </a:r>
          </a:p>
          <a:p>
            <a:pPr algn="ctr"/>
            <a:r>
              <a:rPr lang="en-GB" sz="1800" dirty="0" smtClean="0">
                <a:latin typeface="Arial" charset="0"/>
              </a:rPr>
              <a:t>+ </a:t>
            </a:r>
          </a:p>
          <a:p>
            <a:pPr algn="ctr"/>
            <a:r>
              <a:rPr lang="en-GB" sz="1800" dirty="0" smtClean="0">
                <a:latin typeface="Arial" charset="0"/>
              </a:rPr>
              <a:t>4 Directors 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7620000" y="4038600"/>
            <a:ext cx="1219200" cy="1524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>
                <a:latin typeface="Arial" charset="0"/>
              </a:rPr>
              <a:t>National</a:t>
            </a:r>
            <a:br>
              <a:rPr lang="en-GB" sz="1400">
                <a:latin typeface="Arial" charset="0"/>
              </a:rPr>
            </a:br>
            <a:r>
              <a:rPr lang="en-GB" sz="1400">
                <a:latin typeface="Arial" charset="0"/>
              </a:rPr>
              <a:t>Universities,</a:t>
            </a:r>
            <a:br>
              <a:rPr lang="en-GB" sz="1400">
                <a:latin typeface="Arial" charset="0"/>
              </a:rPr>
            </a:br>
            <a:r>
              <a:rPr lang="en-GB" sz="1400">
                <a:latin typeface="Arial" charset="0"/>
              </a:rPr>
              <a:t>Laboratories</a:t>
            </a:r>
            <a:br>
              <a:rPr lang="en-GB" sz="1400">
                <a:latin typeface="Arial" charset="0"/>
              </a:rPr>
            </a:br>
            <a:r>
              <a:rPr lang="en-GB" sz="1400">
                <a:latin typeface="Arial" charset="0"/>
              </a:rPr>
              <a:t>and Research</a:t>
            </a:r>
            <a:br>
              <a:rPr lang="en-GB" sz="1400">
                <a:latin typeface="Arial" charset="0"/>
              </a:rPr>
            </a:br>
            <a:r>
              <a:rPr lang="en-GB" sz="1400">
                <a:latin typeface="Arial" charset="0"/>
              </a:rPr>
              <a:t>Institutes</a:t>
            </a:r>
          </a:p>
        </p:txBody>
      </p:sp>
      <p:sp>
        <p:nvSpPr>
          <p:cNvPr id="26630" name="AutoShape 6"/>
          <p:cNvSpPr>
            <a:spLocks noChangeArrowheads="1"/>
          </p:cNvSpPr>
          <p:nvPr/>
        </p:nvSpPr>
        <p:spPr bwMode="auto">
          <a:xfrm>
            <a:off x="1066800" y="2133600"/>
            <a:ext cx="1371600" cy="533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800" b="1">
                <a:latin typeface="Arial" charset="0"/>
              </a:rPr>
              <a:t>COUNCIL</a:t>
            </a:r>
            <a:endParaRPr lang="en-GB">
              <a:latin typeface="Arial" charset="0"/>
            </a:endParaRPr>
          </a:p>
        </p:txBody>
      </p:sp>
      <p:sp>
        <p:nvSpPr>
          <p:cNvPr id="26631" name="AutoShape 7"/>
          <p:cNvSpPr>
            <a:spLocks noChangeArrowheads="1"/>
          </p:cNvSpPr>
          <p:nvPr/>
        </p:nvSpPr>
        <p:spPr bwMode="auto">
          <a:xfrm>
            <a:off x="2209800" y="2743200"/>
            <a:ext cx="990600" cy="685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>
                <a:latin typeface="Arial" charset="0"/>
              </a:rPr>
              <a:t>Scientific</a:t>
            </a:r>
            <a:br>
              <a:rPr lang="en-GB" sz="1400">
                <a:latin typeface="Arial" charset="0"/>
              </a:rPr>
            </a:br>
            <a:r>
              <a:rPr lang="en-GB" sz="1400">
                <a:latin typeface="Arial" charset="0"/>
              </a:rPr>
              <a:t>Policy</a:t>
            </a:r>
            <a:br>
              <a:rPr lang="en-GB" sz="1400">
                <a:latin typeface="Arial" charset="0"/>
              </a:rPr>
            </a:br>
            <a:r>
              <a:rPr lang="en-GB" sz="1400">
                <a:latin typeface="Arial" charset="0"/>
              </a:rPr>
              <a:t>Committee</a:t>
            </a:r>
          </a:p>
        </p:txBody>
      </p:sp>
      <p:sp>
        <p:nvSpPr>
          <p:cNvPr id="26632" name="AutoShape 8"/>
          <p:cNvSpPr>
            <a:spLocks noChangeArrowheads="1"/>
          </p:cNvSpPr>
          <p:nvPr/>
        </p:nvSpPr>
        <p:spPr bwMode="auto">
          <a:xfrm>
            <a:off x="228600" y="2743200"/>
            <a:ext cx="990600" cy="6858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>
                <a:latin typeface="Arial" charset="0"/>
              </a:rPr>
              <a:t>Finance</a:t>
            </a:r>
            <a:br>
              <a:rPr lang="en-GB" sz="1400">
                <a:latin typeface="Arial" charset="0"/>
              </a:rPr>
            </a:br>
            <a:r>
              <a:rPr lang="en-GB" sz="1400">
                <a:latin typeface="Arial" charset="0"/>
              </a:rPr>
              <a:t>Committee</a:t>
            </a:r>
          </a:p>
        </p:txBody>
      </p:sp>
      <p:sp>
        <p:nvSpPr>
          <p:cNvPr id="26633" name="AutoShape 9"/>
          <p:cNvSpPr>
            <a:spLocks noChangeArrowheads="1"/>
          </p:cNvSpPr>
          <p:nvPr/>
        </p:nvSpPr>
        <p:spPr bwMode="auto">
          <a:xfrm>
            <a:off x="3581400" y="3998913"/>
            <a:ext cx="1066800" cy="914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 cmpd="dbl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>
                <a:latin typeface="Arial" charset="0"/>
              </a:rPr>
              <a:t>Research</a:t>
            </a:r>
            <a:br>
              <a:rPr lang="en-GB" sz="1400">
                <a:latin typeface="Arial" charset="0"/>
              </a:rPr>
            </a:br>
            <a:r>
              <a:rPr lang="en-GB" sz="1400">
                <a:latin typeface="Arial" charset="0"/>
              </a:rPr>
              <a:t>Board</a:t>
            </a:r>
          </a:p>
        </p:txBody>
      </p:sp>
      <p:sp>
        <p:nvSpPr>
          <p:cNvPr id="26634" name="AutoShape 10"/>
          <p:cNvSpPr>
            <a:spLocks noChangeArrowheads="1"/>
          </p:cNvSpPr>
          <p:nvPr/>
        </p:nvSpPr>
        <p:spPr bwMode="auto">
          <a:xfrm>
            <a:off x="3581400" y="5486400"/>
            <a:ext cx="1066800" cy="914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 cmpd="dbl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400">
                <a:latin typeface="Arial" charset="0"/>
              </a:rPr>
              <a:t>Advisory</a:t>
            </a:r>
            <a:br>
              <a:rPr lang="en-GB" sz="1400">
                <a:latin typeface="Arial" charset="0"/>
              </a:rPr>
            </a:br>
            <a:r>
              <a:rPr lang="en-GB" sz="1400">
                <a:latin typeface="Arial" charset="0"/>
              </a:rPr>
              <a:t>Committee</a:t>
            </a:r>
            <a:br>
              <a:rPr lang="en-GB" sz="1400">
                <a:latin typeface="Arial" charset="0"/>
              </a:rPr>
            </a:br>
            <a:r>
              <a:rPr lang="en-GB" sz="1400">
                <a:latin typeface="Arial" charset="0"/>
              </a:rPr>
              <a:t>of CERN</a:t>
            </a:r>
            <a:br>
              <a:rPr lang="en-GB" sz="1400">
                <a:latin typeface="Arial" charset="0"/>
              </a:rPr>
            </a:br>
            <a:r>
              <a:rPr lang="en-GB" sz="1400">
                <a:latin typeface="Arial" charset="0"/>
              </a:rPr>
              <a:t>Users</a:t>
            </a:r>
          </a:p>
        </p:txBody>
      </p:sp>
      <p:sp>
        <p:nvSpPr>
          <p:cNvPr id="26635" name="AutoShape 11"/>
          <p:cNvSpPr>
            <a:spLocks noChangeArrowheads="1"/>
          </p:cNvSpPr>
          <p:nvPr/>
        </p:nvSpPr>
        <p:spPr bwMode="auto">
          <a:xfrm>
            <a:off x="5410200" y="2286000"/>
            <a:ext cx="1828800" cy="990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800">
                <a:latin typeface="Arial" charset="0"/>
              </a:rPr>
              <a:t>ECFA</a:t>
            </a:r>
            <a:r>
              <a:rPr lang="en-GB" sz="1400">
                <a:latin typeface="Arial" charset="0"/>
              </a:rPr>
              <a:t/>
            </a:r>
            <a:br>
              <a:rPr lang="en-GB" sz="1400">
                <a:latin typeface="Arial" charset="0"/>
              </a:rPr>
            </a:br>
            <a:r>
              <a:rPr lang="en-GB" sz="1400">
                <a:latin typeface="Arial" charset="0"/>
              </a:rPr>
              <a:t>European Committee</a:t>
            </a:r>
            <a:br>
              <a:rPr lang="en-GB" sz="1400">
                <a:latin typeface="Arial" charset="0"/>
              </a:rPr>
            </a:br>
            <a:r>
              <a:rPr lang="en-GB" sz="1400">
                <a:latin typeface="Arial" charset="0"/>
              </a:rPr>
              <a:t>for Future</a:t>
            </a:r>
            <a:br>
              <a:rPr lang="en-GB" sz="1400">
                <a:latin typeface="Arial" charset="0"/>
              </a:rPr>
            </a:br>
            <a:r>
              <a:rPr lang="en-GB" sz="1400">
                <a:latin typeface="Arial" charset="0"/>
              </a:rPr>
              <a:t>Accelerators</a:t>
            </a:r>
          </a:p>
        </p:txBody>
      </p:sp>
      <p:sp>
        <p:nvSpPr>
          <p:cNvPr id="26636" name="AutoShape 12"/>
          <p:cNvSpPr>
            <a:spLocks noChangeArrowheads="1"/>
          </p:cNvSpPr>
          <p:nvPr/>
        </p:nvSpPr>
        <p:spPr bwMode="auto">
          <a:xfrm>
            <a:off x="5562600" y="3817938"/>
            <a:ext cx="1219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 cmpd="dbl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>
                <a:latin typeface="Arial" charset="0"/>
              </a:rPr>
              <a:t>SPS/PS</a:t>
            </a:r>
            <a:br>
              <a:rPr lang="en-GB" sz="1200">
                <a:latin typeface="Arial" charset="0"/>
              </a:rPr>
            </a:br>
            <a:r>
              <a:rPr lang="en-GB" sz="1200">
                <a:latin typeface="Arial" charset="0"/>
              </a:rPr>
              <a:t>Experiments</a:t>
            </a:r>
            <a:br>
              <a:rPr lang="en-GB" sz="1200">
                <a:latin typeface="Arial" charset="0"/>
              </a:rPr>
            </a:br>
            <a:r>
              <a:rPr lang="en-GB" sz="1200">
                <a:latin typeface="Arial" charset="0"/>
              </a:rPr>
              <a:t>Committee</a:t>
            </a:r>
          </a:p>
        </p:txBody>
      </p:sp>
      <p:sp>
        <p:nvSpPr>
          <p:cNvPr id="26637" name="AutoShape 13"/>
          <p:cNvSpPr>
            <a:spLocks noChangeArrowheads="1"/>
          </p:cNvSpPr>
          <p:nvPr/>
        </p:nvSpPr>
        <p:spPr bwMode="auto">
          <a:xfrm>
            <a:off x="5562600" y="4503738"/>
            <a:ext cx="1219200" cy="609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 cmpd="dbl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>
                <a:latin typeface="Arial" charset="0"/>
              </a:rPr>
              <a:t>LHC</a:t>
            </a:r>
            <a:br>
              <a:rPr lang="en-GB" sz="1200">
                <a:latin typeface="Arial" charset="0"/>
              </a:rPr>
            </a:br>
            <a:r>
              <a:rPr lang="en-GB" sz="1200">
                <a:latin typeface="Arial" charset="0"/>
              </a:rPr>
              <a:t>Experiments</a:t>
            </a:r>
            <a:br>
              <a:rPr lang="en-GB" sz="1200">
                <a:latin typeface="Arial" charset="0"/>
              </a:rPr>
            </a:br>
            <a:r>
              <a:rPr lang="en-GB" sz="1200">
                <a:latin typeface="Arial" charset="0"/>
              </a:rPr>
              <a:t>Committee</a:t>
            </a:r>
          </a:p>
        </p:txBody>
      </p:sp>
      <p:sp>
        <p:nvSpPr>
          <p:cNvPr id="26638" name="AutoShape 14"/>
          <p:cNvSpPr>
            <a:spLocks noChangeArrowheads="1"/>
          </p:cNvSpPr>
          <p:nvPr/>
        </p:nvSpPr>
        <p:spPr bwMode="auto">
          <a:xfrm>
            <a:off x="5562600" y="5181600"/>
            <a:ext cx="1219200" cy="609600"/>
          </a:xfrm>
          <a:prstGeom prst="roundRect">
            <a:avLst>
              <a:gd name="adj" fmla="val 16667"/>
            </a:avLst>
          </a:prstGeom>
          <a:noFill/>
          <a:ln w="38100" cmpd="dbl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GB" sz="1200">
                <a:latin typeface="Arial" charset="0"/>
              </a:rPr>
              <a:t>INTC</a:t>
            </a:r>
            <a:br>
              <a:rPr lang="en-GB" sz="1200">
                <a:latin typeface="Arial" charset="0"/>
              </a:rPr>
            </a:br>
            <a:r>
              <a:rPr lang="en-GB" sz="1200">
                <a:latin typeface="Arial" charset="0"/>
              </a:rPr>
              <a:t>Experiments</a:t>
            </a:r>
            <a:br>
              <a:rPr lang="en-GB" sz="1200">
                <a:latin typeface="Arial" charset="0"/>
              </a:rPr>
            </a:br>
            <a:r>
              <a:rPr lang="en-GB" sz="1200">
                <a:latin typeface="Arial" charset="0"/>
              </a:rPr>
              <a:t>Committee</a:t>
            </a:r>
          </a:p>
        </p:txBody>
      </p:sp>
      <p:cxnSp>
        <p:nvCxnSpPr>
          <p:cNvPr id="26639" name="AutoShape 15"/>
          <p:cNvCxnSpPr>
            <a:cxnSpLocks noChangeShapeType="1"/>
            <a:stCxn id="26627" idx="1"/>
            <a:endCxn id="26630" idx="0"/>
          </p:cNvCxnSpPr>
          <p:nvPr/>
        </p:nvCxnSpPr>
        <p:spPr bwMode="auto">
          <a:xfrm rot="10800000" flipV="1">
            <a:off x="1752600" y="1333500"/>
            <a:ext cx="1524000" cy="800100"/>
          </a:xfrm>
          <a:prstGeom prst="bentConnector2">
            <a:avLst/>
          </a:prstGeom>
          <a:noFill/>
          <a:ln w="9525">
            <a:solidFill>
              <a:schemeClr val="tx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6640" name="AutoShape 16"/>
          <p:cNvCxnSpPr>
            <a:cxnSpLocks noChangeShapeType="1"/>
            <a:stCxn id="26627" idx="3"/>
            <a:endCxn id="26629" idx="0"/>
          </p:cNvCxnSpPr>
          <p:nvPr/>
        </p:nvCxnSpPr>
        <p:spPr bwMode="auto">
          <a:xfrm>
            <a:off x="5867400" y="1333500"/>
            <a:ext cx="2362200" cy="270510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6641" name="AutoShape 17"/>
          <p:cNvCxnSpPr>
            <a:cxnSpLocks noChangeShapeType="1"/>
            <a:stCxn id="26630" idx="2"/>
            <a:endCxn id="26628" idx="0"/>
          </p:cNvCxnSpPr>
          <p:nvPr/>
        </p:nvCxnSpPr>
        <p:spPr bwMode="auto">
          <a:xfrm>
            <a:off x="1752600" y="2667000"/>
            <a:ext cx="38100" cy="1447800"/>
          </a:xfrm>
          <a:prstGeom prst="straightConnector1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6642" name="AutoShape 18"/>
          <p:cNvCxnSpPr>
            <a:cxnSpLocks noChangeShapeType="1"/>
            <a:stCxn id="26633" idx="1"/>
            <a:endCxn id="26628" idx="3"/>
          </p:cNvCxnSpPr>
          <p:nvPr/>
        </p:nvCxnSpPr>
        <p:spPr bwMode="auto">
          <a:xfrm rot="10800000" flipV="1">
            <a:off x="3048000" y="4456112"/>
            <a:ext cx="533400" cy="28789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6643" name="AutoShape 19"/>
          <p:cNvCxnSpPr>
            <a:cxnSpLocks noChangeShapeType="1"/>
            <a:stCxn id="26634" idx="1"/>
            <a:endCxn id="26628" idx="3"/>
          </p:cNvCxnSpPr>
          <p:nvPr/>
        </p:nvCxnSpPr>
        <p:spPr bwMode="auto">
          <a:xfrm rot="10800000">
            <a:off x="3048000" y="4744008"/>
            <a:ext cx="533400" cy="119959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6644" name="AutoShape 20"/>
          <p:cNvCxnSpPr>
            <a:cxnSpLocks noChangeShapeType="1"/>
            <a:stCxn id="26629" idx="1"/>
            <a:endCxn id="26637" idx="3"/>
          </p:cNvCxnSpPr>
          <p:nvPr/>
        </p:nvCxnSpPr>
        <p:spPr bwMode="auto">
          <a:xfrm rot="10800000" flipV="1">
            <a:off x="6800850" y="4800600"/>
            <a:ext cx="819150" cy="7938"/>
          </a:xfrm>
          <a:prstGeom prst="bentConnector3">
            <a:avLst>
              <a:gd name="adj1" fmla="val 51162"/>
            </a:avLst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6645" name="AutoShape 21"/>
          <p:cNvCxnSpPr>
            <a:cxnSpLocks noChangeShapeType="1"/>
            <a:stCxn id="26629" idx="1"/>
            <a:endCxn id="26636" idx="3"/>
          </p:cNvCxnSpPr>
          <p:nvPr/>
        </p:nvCxnSpPr>
        <p:spPr bwMode="auto">
          <a:xfrm rot="10800000">
            <a:off x="6800850" y="4122738"/>
            <a:ext cx="819150" cy="677862"/>
          </a:xfrm>
          <a:prstGeom prst="bentConnector3">
            <a:avLst>
              <a:gd name="adj1" fmla="val 51162"/>
            </a:avLst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6646" name="AutoShape 22"/>
          <p:cNvCxnSpPr>
            <a:cxnSpLocks noChangeShapeType="1"/>
            <a:stCxn id="26629" idx="1"/>
            <a:endCxn id="26638" idx="3"/>
          </p:cNvCxnSpPr>
          <p:nvPr/>
        </p:nvCxnSpPr>
        <p:spPr bwMode="auto">
          <a:xfrm rot="10800000" flipV="1">
            <a:off x="6800850" y="4800600"/>
            <a:ext cx="819150" cy="685800"/>
          </a:xfrm>
          <a:prstGeom prst="bentConnector3">
            <a:avLst>
              <a:gd name="adj1" fmla="val 51162"/>
            </a:avLst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6647" name="AutoShape 23"/>
          <p:cNvCxnSpPr>
            <a:cxnSpLocks noChangeShapeType="1"/>
            <a:stCxn id="26636" idx="1"/>
            <a:endCxn id="26633" idx="3"/>
          </p:cNvCxnSpPr>
          <p:nvPr/>
        </p:nvCxnSpPr>
        <p:spPr bwMode="auto">
          <a:xfrm rot="10800000" flipV="1">
            <a:off x="4667250" y="4122738"/>
            <a:ext cx="876300" cy="33337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6648" name="AutoShape 24"/>
          <p:cNvCxnSpPr>
            <a:cxnSpLocks noChangeShapeType="1"/>
            <a:stCxn id="26637" idx="1"/>
            <a:endCxn id="26633" idx="3"/>
          </p:cNvCxnSpPr>
          <p:nvPr/>
        </p:nvCxnSpPr>
        <p:spPr bwMode="auto">
          <a:xfrm rot="10800000">
            <a:off x="4667250" y="4456113"/>
            <a:ext cx="876300" cy="3524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6649" name="AutoShape 25"/>
          <p:cNvCxnSpPr>
            <a:cxnSpLocks noChangeShapeType="1"/>
            <a:stCxn id="26638" idx="1"/>
            <a:endCxn id="26633" idx="3"/>
          </p:cNvCxnSpPr>
          <p:nvPr/>
        </p:nvCxnSpPr>
        <p:spPr bwMode="auto">
          <a:xfrm rot="10800000">
            <a:off x="4667250" y="4456113"/>
            <a:ext cx="876300" cy="1030287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6650" name="AutoShape 26"/>
          <p:cNvCxnSpPr>
            <a:cxnSpLocks noChangeShapeType="1"/>
            <a:stCxn id="26629" idx="1"/>
            <a:endCxn id="26634" idx="3"/>
          </p:cNvCxnSpPr>
          <p:nvPr/>
        </p:nvCxnSpPr>
        <p:spPr bwMode="auto">
          <a:xfrm rot="10800000" flipV="1">
            <a:off x="4667250" y="4800600"/>
            <a:ext cx="2952750" cy="1143000"/>
          </a:xfrm>
          <a:prstGeom prst="bentConnector3">
            <a:avLst>
              <a:gd name="adj1" fmla="val 6505"/>
            </a:avLst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6651" name="AutoShape 27"/>
          <p:cNvCxnSpPr>
            <a:cxnSpLocks noChangeShapeType="1"/>
            <a:stCxn id="26632" idx="0"/>
            <a:endCxn id="26630" idx="1"/>
          </p:cNvCxnSpPr>
          <p:nvPr/>
        </p:nvCxnSpPr>
        <p:spPr bwMode="auto">
          <a:xfrm rot="-5400000">
            <a:off x="723900" y="2400300"/>
            <a:ext cx="342900" cy="342900"/>
          </a:xfrm>
          <a:prstGeom prst="bentConnector2">
            <a:avLst/>
          </a:prstGeom>
          <a:noFill/>
          <a:ln w="9525">
            <a:solidFill>
              <a:schemeClr val="tx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6652" name="AutoShape 28"/>
          <p:cNvCxnSpPr>
            <a:cxnSpLocks noChangeShapeType="1"/>
            <a:stCxn id="26631" idx="0"/>
            <a:endCxn id="26630" idx="3"/>
          </p:cNvCxnSpPr>
          <p:nvPr/>
        </p:nvCxnSpPr>
        <p:spPr bwMode="auto">
          <a:xfrm rot="5400000" flipH="1">
            <a:off x="2400300" y="2438400"/>
            <a:ext cx="342900" cy="266700"/>
          </a:xfrm>
          <a:prstGeom prst="bentConnector2">
            <a:avLst/>
          </a:prstGeom>
          <a:noFill/>
          <a:ln w="9525">
            <a:solidFill>
              <a:schemeClr val="tx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6653" name="AutoShape 29"/>
          <p:cNvCxnSpPr>
            <a:cxnSpLocks noChangeShapeType="1"/>
            <a:stCxn id="26635" idx="1"/>
            <a:endCxn id="26630" idx="3"/>
          </p:cNvCxnSpPr>
          <p:nvPr/>
        </p:nvCxnSpPr>
        <p:spPr bwMode="auto">
          <a:xfrm rot="10800000">
            <a:off x="2438400" y="2400300"/>
            <a:ext cx="2971800" cy="3810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6654" name="AutoShape 30"/>
          <p:cNvCxnSpPr>
            <a:cxnSpLocks noChangeShapeType="1"/>
            <a:stCxn id="26635" idx="1"/>
            <a:endCxn id="26631" idx="3"/>
          </p:cNvCxnSpPr>
          <p:nvPr/>
        </p:nvCxnSpPr>
        <p:spPr bwMode="auto">
          <a:xfrm rot="10800000" flipV="1">
            <a:off x="3200400" y="2781300"/>
            <a:ext cx="2209800" cy="3048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6657" name="AutoShape 35"/>
          <p:cNvCxnSpPr>
            <a:cxnSpLocks noChangeShapeType="1"/>
            <a:stCxn id="26629" idx="1"/>
            <a:endCxn id="26635" idx="3"/>
          </p:cNvCxnSpPr>
          <p:nvPr/>
        </p:nvCxnSpPr>
        <p:spPr bwMode="auto">
          <a:xfrm rot="10800000">
            <a:off x="7239000" y="2781300"/>
            <a:ext cx="381000" cy="2019300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6658" name="Rectangle 3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rial" charset="0"/>
                <a:ea typeface="ＭＳ Ｐゴシック" charset="0"/>
                <a:cs typeface="ＭＳ Ｐゴシック" charset="0"/>
              </a:rPr>
              <a:t>The CERN decision making structure </a:t>
            </a:r>
            <a:endParaRPr lang="en-US" sz="36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Angela </a:t>
            </a: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Goehring-Crinon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69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391400" y="6496050"/>
            <a:ext cx="1371600" cy="3619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2AB6F954-7C24-6742-9432-234DCA22A391}" type="slidenum">
              <a:rPr lang="en-US" sz="1400">
                <a:solidFill>
                  <a:schemeClr val="bg2"/>
                </a:solidFill>
                <a:latin typeface="Arial" charset="0"/>
              </a:rPr>
              <a:pPr/>
              <a:t>11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5843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 CERN’s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legal status</a:t>
            </a:r>
          </a:p>
        </p:txBody>
      </p:sp>
      <p:sp>
        <p:nvSpPr>
          <p:cNvPr id="3584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331200" cy="47244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Intergovernmental Organization governed by public international law</a:t>
            </a:r>
          </a:p>
          <a:p>
            <a:pPr>
              <a:spcBef>
                <a:spcPct val="0"/>
              </a:spcBef>
              <a:buFont typeface="Wingdings" charset="0"/>
              <a:buNone/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ct val="0"/>
              </a:spcBef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Member States recognize international status (IS)</a:t>
            </a:r>
          </a:p>
          <a:p>
            <a:pPr lvl="1">
              <a:spcBef>
                <a:spcPct val="0"/>
              </a:spcBef>
            </a:pP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Host State Agreements concluded with Switzerland and France</a:t>
            </a:r>
          </a:p>
          <a:p>
            <a:pPr lvl="1">
              <a:spcBef>
                <a:spcPct val="0"/>
              </a:spcBef>
            </a:pP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Protocol on Privileges and Immunities with all Member States</a:t>
            </a:r>
          </a:p>
          <a:p>
            <a:pPr>
              <a:spcBef>
                <a:spcPct val="0"/>
              </a:spcBef>
              <a:buFont typeface="Wingdings" charset="0"/>
              <a:buNone/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ct val="0"/>
              </a:spcBef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IS guarantees functioning of the Organization without interference by individual States</a:t>
            </a:r>
          </a:p>
          <a:p>
            <a:pPr lvl="1">
              <a:spcBef>
                <a:spcPct val="0"/>
              </a:spcBef>
            </a:pP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assures independence from national authorities</a:t>
            </a:r>
          </a:p>
          <a:p>
            <a:pPr>
              <a:lnSpc>
                <a:spcPct val="90000"/>
              </a:lnSpc>
            </a:pP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5845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838200" y="6496050"/>
            <a:ext cx="6172200" cy="3619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chemeClr val="bg2"/>
                </a:solidFill>
                <a:latin typeface="Arial" charset="0"/>
              </a:rPr>
              <a:t>Angela </a:t>
            </a:r>
            <a:r>
              <a:rPr lang="en-US" sz="1400" dirty="0" err="1">
                <a:solidFill>
                  <a:schemeClr val="bg2"/>
                </a:solidFill>
                <a:latin typeface="Arial" charset="0"/>
              </a:rPr>
              <a:t>Goehring-</a:t>
            </a: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Crinon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7" name="Picture 5" descr="Slide 4b - signature CERN Convention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366" y="176722"/>
            <a:ext cx="1639571" cy="1481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1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391400" y="6496050"/>
            <a:ext cx="1371600" cy="3619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66876BE5-62A2-4D43-818A-5D72D1BB97DF}" type="slidenum">
              <a:rPr lang="en-US" sz="1400">
                <a:solidFill>
                  <a:schemeClr val="bg2"/>
                </a:solidFill>
                <a:latin typeface="Arial" charset="0"/>
              </a:rPr>
              <a:pPr/>
              <a:t>12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7891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 CERN’s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legal status</a:t>
            </a:r>
          </a:p>
        </p:txBody>
      </p:sp>
      <p:sp>
        <p:nvSpPr>
          <p:cNvPr id="3789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022968"/>
            <a:ext cx="8331200" cy="5301632"/>
          </a:xfrm>
        </p:spPr>
        <p:txBody>
          <a:bodyPr/>
          <a:lstStyle/>
          <a:p>
            <a:pPr>
              <a:spcBef>
                <a:spcPct val="0"/>
              </a:spcBef>
              <a:buFont typeface="Wingdings" charset="0"/>
              <a:buNone/>
            </a:pPr>
            <a:r>
              <a:rPr lang="en-US" sz="2400" b="1" dirty="0">
                <a:latin typeface="Arial" charset="0"/>
                <a:ea typeface="ＭＳ Ｐゴシック" charset="0"/>
                <a:cs typeface="ＭＳ Ｐゴシック" charset="0"/>
              </a:rPr>
              <a:t>Privileges and </a:t>
            </a:r>
            <a:r>
              <a:rPr lang="en-US" sz="2400" b="1" dirty="0" smtClean="0">
                <a:latin typeface="Arial" charset="0"/>
                <a:ea typeface="ＭＳ Ｐゴシック" charset="0"/>
                <a:cs typeface="ＭＳ Ｐゴシック" charset="0"/>
              </a:rPr>
              <a:t>immunities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ct val="0"/>
              </a:spcBef>
            </a:pPr>
            <a:endParaRPr lang="en-US" sz="24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Immunity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from national jurisdiction and execution</a:t>
            </a:r>
          </a:p>
          <a:p>
            <a:pPr lvl="1">
              <a:spcBef>
                <a:spcPct val="0"/>
              </a:spcBef>
            </a:pPr>
            <a:r>
              <a:rPr lang="en-US" sz="1800" dirty="0">
                <a:latin typeface="Arial" charset="0"/>
                <a:ea typeface="ＭＳ Ｐゴシック" charset="0"/>
              </a:rPr>
              <a:t>legal disputes not submitted to national courts but to international  arbitration</a:t>
            </a:r>
          </a:p>
          <a:p>
            <a:pPr lvl="1">
              <a:spcBef>
                <a:spcPct val="0"/>
              </a:spcBef>
            </a:pPr>
            <a:r>
              <a:rPr lang="en-US" sz="1800" dirty="0">
                <a:latin typeface="Arial" charset="0"/>
                <a:ea typeface="ＭＳ Ｐゴシック" charset="0"/>
              </a:rPr>
              <a:t>no coercive measures by national authorities can be imposed on CERN </a:t>
            </a:r>
          </a:p>
          <a:p>
            <a:pPr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ct val="0"/>
              </a:spcBef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Free circulation of personnel and material</a:t>
            </a:r>
          </a:p>
          <a:p>
            <a:pPr lvl="1">
              <a:spcBef>
                <a:spcPct val="0"/>
              </a:spcBef>
            </a:pP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CERN personnel (employed and associated) not subject to national immigration and </a:t>
            </a:r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labor </a:t>
            </a: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permit restrictions</a:t>
            </a:r>
          </a:p>
          <a:p>
            <a:pPr lvl="1">
              <a:spcBef>
                <a:spcPct val="0"/>
              </a:spcBef>
            </a:pP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Host States give necessary papers to all participants</a:t>
            </a:r>
          </a:p>
          <a:p>
            <a:pPr lvl="1">
              <a:spcBef>
                <a:spcPct val="0"/>
              </a:spcBef>
            </a:pP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no restrictions on import of goods and </a:t>
            </a:r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services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ct val="0"/>
              </a:spcBef>
            </a:pPr>
            <a:endParaRPr lang="en-US" sz="2400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Inviolability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of premises</a:t>
            </a:r>
          </a:p>
          <a:p>
            <a:pPr lvl="1">
              <a:spcBef>
                <a:spcPct val="0"/>
              </a:spcBef>
            </a:pP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national authorities cannot access the site without approval of the Director-General </a:t>
            </a:r>
          </a:p>
          <a:p>
            <a:pPr>
              <a:lnSpc>
                <a:spcPct val="90000"/>
              </a:lnSpc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7893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058298" y="6496050"/>
            <a:ext cx="5952101" cy="3619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chemeClr val="bg2"/>
                </a:solidFill>
                <a:latin typeface="Arial" charset="0"/>
              </a:rPr>
              <a:t>Angela </a:t>
            </a:r>
            <a:r>
              <a:rPr lang="en-US" sz="1400" dirty="0" err="1">
                <a:solidFill>
                  <a:schemeClr val="bg2"/>
                </a:solidFill>
                <a:latin typeface="Arial" charset="0"/>
              </a:rPr>
              <a:t>Goehring-</a:t>
            </a: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Crinon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  <a:p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6" name="Picture 5" descr="Slide 4b - signature CERN Convention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771" y="16924"/>
            <a:ext cx="1993257" cy="1801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061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391400" y="6496050"/>
            <a:ext cx="1371600" cy="3619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302B9834-2DF6-CF49-93FF-C9493E518D42}" type="slidenum">
              <a:rPr lang="en-US" sz="1400">
                <a:solidFill>
                  <a:schemeClr val="bg2"/>
                </a:solidFill>
                <a:latin typeface="Arial" charset="0"/>
              </a:rPr>
              <a:pPr/>
              <a:t>13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36867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  CERN’s </a:t>
            </a: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legal status </a:t>
            </a:r>
          </a:p>
        </p:txBody>
      </p:sp>
      <p:sp>
        <p:nvSpPr>
          <p:cNvPr id="3686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8331200" cy="5257800"/>
          </a:xfrm>
        </p:spPr>
        <p:txBody>
          <a:bodyPr/>
          <a:lstStyle/>
          <a:p>
            <a:pPr>
              <a:spcBef>
                <a:spcPct val="0"/>
              </a:spcBef>
              <a:buFont typeface="Wingdings" charset="0"/>
              <a:buNone/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Privileges and Immunities </a:t>
            </a:r>
          </a:p>
          <a:p>
            <a:pPr>
              <a:spcBef>
                <a:spcPct val="0"/>
              </a:spcBef>
              <a:buFont typeface="Wingdings" charset="0"/>
              <a:buNone/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ct val="0"/>
              </a:spcBef>
            </a:pP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Financial privileges</a:t>
            </a:r>
          </a:p>
          <a:p>
            <a:pPr lvl="1">
              <a:spcBef>
                <a:spcPct val="0"/>
              </a:spcBef>
            </a:pP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individual Member States should not derive financial advantages from the Organization, therefore goods and services acquired are tax-free</a:t>
            </a:r>
          </a:p>
          <a:p>
            <a:pPr lvl="1">
              <a:spcBef>
                <a:spcPct val="0"/>
              </a:spcBef>
            </a:pPr>
            <a:r>
              <a:rPr lang="en-US" sz="1800" dirty="0">
                <a:latin typeface="Arial" charset="0"/>
                <a:ea typeface="ＭＳ Ｐゴシック" charset="0"/>
                <a:cs typeface="ＭＳ Ｐゴシック" charset="0"/>
              </a:rPr>
              <a:t>CERN salaries not taxable in Member States but CERN applies internal </a:t>
            </a:r>
            <a:r>
              <a:rPr lang="en-US" sz="1800" dirty="0" smtClean="0">
                <a:latin typeface="Arial" charset="0"/>
                <a:ea typeface="ＭＳ Ｐゴシック" charset="0"/>
                <a:cs typeface="ＭＳ Ｐゴシック" charset="0"/>
              </a:rPr>
              <a:t>taxation</a:t>
            </a:r>
          </a:p>
          <a:p>
            <a:pPr marL="448056" lvl="1" indent="0">
              <a:spcBef>
                <a:spcPct val="0"/>
              </a:spcBef>
              <a:buNone/>
            </a:pPr>
            <a:endParaRPr lang="en-US" sz="18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spcBef>
                <a:spcPct val="0"/>
              </a:spcBef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Right </a:t>
            </a:r>
            <a:r>
              <a:rPr lang="en-US" sz="2400" dirty="0">
                <a:latin typeface="Arial" charset="0"/>
                <a:ea typeface="ＭＳ Ｐゴシック" charset="0"/>
                <a:cs typeface="ＭＳ Ｐゴシック" charset="0"/>
              </a:rPr>
              <a:t>to establish internal rules necessary for CERN’s proper functioning, e.g.</a:t>
            </a:r>
          </a:p>
          <a:p>
            <a:pPr lvl="1">
              <a:spcBef>
                <a:spcPct val="0"/>
              </a:spcBef>
            </a:pPr>
            <a:r>
              <a:rPr lang="en-US" sz="1800" dirty="0">
                <a:latin typeface="Arial" charset="0"/>
                <a:ea typeface="ＭＳ Ｐゴシック" charset="0"/>
              </a:rPr>
              <a:t>internal </a:t>
            </a:r>
            <a:r>
              <a:rPr lang="en-US" sz="1800" dirty="0" smtClean="0">
                <a:latin typeface="Arial" charset="0"/>
                <a:ea typeface="ＭＳ Ｐゴシック" charset="0"/>
              </a:rPr>
              <a:t>labor </a:t>
            </a:r>
            <a:r>
              <a:rPr lang="en-US" sz="1800" dirty="0">
                <a:latin typeface="Arial" charset="0"/>
                <a:ea typeface="ＭＳ Ｐゴシック" charset="0"/>
              </a:rPr>
              <a:t>law allows the Organization to recruit personnel of the highest competence from all Member States</a:t>
            </a:r>
          </a:p>
          <a:p>
            <a:pPr lvl="1">
              <a:spcBef>
                <a:spcPct val="0"/>
              </a:spcBef>
            </a:pPr>
            <a:r>
              <a:rPr lang="en-US" sz="1800" dirty="0">
                <a:latin typeface="Arial" charset="0"/>
                <a:ea typeface="ＭＳ Ｐゴシック" charset="0"/>
              </a:rPr>
              <a:t>safety rules take account of CERN’s technical requirements and geographical situation  (N.B., no direct applicability of national procedures, but standards of Host States respected in practice)</a:t>
            </a:r>
          </a:p>
          <a:p>
            <a:pPr lvl="1">
              <a:spcBef>
                <a:spcPct val="0"/>
              </a:spcBef>
              <a:buFont typeface="Wingdings" charset="0"/>
              <a:buNone/>
            </a:pPr>
            <a:endParaRPr lang="en-US" sz="2000" dirty="0">
              <a:latin typeface="Arial" charset="0"/>
              <a:ea typeface="ＭＳ Ｐゴシック" charset="0"/>
            </a:endParaRPr>
          </a:p>
          <a:p>
            <a:pPr>
              <a:lnSpc>
                <a:spcPct val="90000"/>
              </a:lnSpc>
            </a:pP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869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838200" y="6496050"/>
            <a:ext cx="6172200" cy="3619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chemeClr val="bg2"/>
                </a:solidFill>
                <a:latin typeface="Arial" charset="0"/>
              </a:rPr>
              <a:t>Angela </a:t>
            </a:r>
            <a:r>
              <a:rPr lang="en-US" sz="1400" dirty="0" err="1">
                <a:solidFill>
                  <a:schemeClr val="bg2"/>
                </a:solidFill>
                <a:latin typeface="Arial" charset="0"/>
              </a:rPr>
              <a:t>Goehring-</a:t>
            </a:r>
            <a:r>
              <a:rPr lang="en-US" sz="1400" dirty="0" err="1" smtClean="0">
                <a:solidFill>
                  <a:schemeClr val="bg2"/>
                </a:solidFill>
                <a:latin typeface="Arial" charset="0"/>
              </a:rPr>
              <a:t>Crinon</a:t>
            </a:r>
            <a:endParaRPr lang="en-US" sz="1400" dirty="0">
              <a:solidFill>
                <a:schemeClr val="bg2"/>
              </a:solidFill>
              <a:latin typeface="Arial" charset="0"/>
            </a:endParaRPr>
          </a:p>
          <a:p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6" name="Picture 5" descr="Slide 4b - signature CERN Convention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278" y="116869"/>
            <a:ext cx="1848560" cy="167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474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ight Arrow 21"/>
          <p:cNvSpPr/>
          <p:nvPr/>
        </p:nvSpPr>
        <p:spPr>
          <a:xfrm rot="5400000">
            <a:off x="4898843" y="4872602"/>
            <a:ext cx="2268000" cy="1387834"/>
          </a:xfrm>
          <a:prstGeom prst="rightArrow">
            <a:avLst>
              <a:gd name="adj1" fmla="val 39687"/>
              <a:gd name="adj2" fmla="val 48281"/>
            </a:avLst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>
              <a:rot lat="3600000" lon="1800000" rev="204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\\cern.ch\dfs\Users\m\malessi\Desktop\SR-SO_GSI_etc\Rules regulations 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35" y="-411320"/>
            <a:ext cx="3024000" cy="42641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543050" y="6362377"/>
            <a:ext cx="23025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Goehring-Crinon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925456" y="6365875"/>
            <a:ext cx="3980294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Safety Policy &amp; SR-SO     EDMS # 1405698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 descr="\\cern.ch\dfs\Users\m\malessi\Desktop\SR-SO_GSI_etc\Rules regulations 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62" r="2622"/>
          <a:stretch/>
        </p:blipFill>
        <p:spPr bwMode="auto">
          <a:xfrm>
            <a:off x="1656905" y="165370"/>
            <a:ext cx="419960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\\cern.ch\dfs\Users\m\malessi\Desktop\SR-SO_GSI_etc\Saf_Pol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" b="52592"/>
          <a:stretch/>
        </p:blipFill>
        <p:spPr bwMode="auto">
          <a:xfrm>
            <a:off x="1335798" y="3045370"/>
            <a:ext cx="3276000" cy="215956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rved Right Arrow 16"/>
          <p:cNvSpPr/>
          <p:nvPr/>
        </p:nvSpPr>
        <p:spPr>
          <a:xfrm>
            <a:off x="1265513" y="1677732"/>
            <a:ext cx="1708285" cy="1844702"/>
          </a:xfrm>
          <a:prstGeom prst="curvedRightArrow">
            <a:avLst>
              <a:gd name="adj1" fmla="val 18751"/>
              <a:gd name="adj2" fmla="val 64043"/>
              <a:gd name="adj3" fmla="val 62282"/>
            </a:avLst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>
              <a:rot lat="0" lon="0" rev="198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2050" name="Picture 2" descr="\\cern.ch\dfs\Users\m\malessi\Desktop\SR-SO_GSI_etc\safety organisation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04" r="21796" b="18006"/>
          <a:stretch/>
        </p:blipFill>
        <p:spPr bwMode="auto">
          <a:xfrm>
            <a:off x="4783553" y="3216986"/>
            <a:ext cx="4090102" cy="19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\\cern.ch\dfs\Users\m\malessi\Desktop\SR-SO_GSI_etc\Rules regulations 1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47" r="7978"/>
          <a:stretch/>
        </p:blipFill>
        <p:spPr bwMode="auto">
          <a:xfrm>
            <a:off x="4674050" y="336986"/>
            <a:ext cx="4199605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urved Right Arrow 17"/>
          <p:cNvSpPr/>
          <p:nvPr/>
        </p:nvSpPr>
        <p:spPr>
          <a:xfrm flipH="1">
            <a:off x="6769138" y="2172046"/>
            <a:ext cx="1612862" cy="1602644"/>
          </a:xfrm>
          <a:prstGeom prst="curvedRightArrow">
            <a:avLst>
              <a:gd name="adj1" fmla="val 13528"/>
              <a:gd name="adj2" fmla="val 64043"/>
              <a:gd name="adj3" fmla="val 68798"/>
            </a:avLst>
          </a:prstGeom>
          <a:solidFill>
            <a:schemeClr val="tx1"/>
          </a:solidFill>
          <a:ln>
            <a:solidFill>
              <a:schemeClr val="tx1"/>
            </a:solidFill>
          </a:ln>
          <a:scene3d>
            <a:camera prst="orthographicFront">
              <a:rot lat="0" lon="0" rev="12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44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610422" y="6362377"/>
            <a:ext cx="23025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Goehring-Crinon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26" name="Picture 2" descr="\\cern.ch\dfs\Users\m\malessi\Desktop\SR-SO_GSI_etc\GSI\SR-S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1715" y="1606260"/>
            <a:ext cx="2196000" cy="31272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6" name="Picture 2" descr="\\cern.ch\dfs\Users\m\malessi\Desktop\SR-SO_GSI_etc\Saf_Pol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0" y="1499100"/>
            <a:ext cx="204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 fov="3900000">
              <a:rot lat="600000" lon="18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7" name="Plus 6"/>
          <p:cNvSpPr/>
          <p:nvPr/>
        </p:nvSpPr>
        <p:spPr>
          <a:xfrm>
            <a:off x="2051800" y="2448811"/>
            <a:ext cx="914400" cy="914400"/>
          </a:xfrm>
          <a:prstGeom prst="mathPlus">
            <a:avLst/>
          </a:prstGeom>
          <a:gradFill flip="none" rotWithShape="1">
            <a:gsLst>
              <a:gs pos="0">
                <a:schemeClr val="tx1">
                  <a:shade val="30000"/>
                  <a:satMod val="115000"/>
                </a:schemeClr>
              </a:gs>
              <a:gs pos="50000">
                <a:schemeClr val="tx1">
                  <a:shade val="67500"/>
                  <a:satMod val="115000"/>
                </a:schemeClr>
              </a:gs>
              <a:gs pos="100000">
                <a:schemeClr val="tx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Plus 7"/>
          <p:cNvSpPr/>
          <p:nvPr/>
        </p:nvSpPr>
        <p:spPr>
          <a:xfrm>
            <a:off x="4913988" y="2485611"/>
            <a:ext cx="914400" cy="914400"/>
          </a:xfrm>
          <a:prstGeom prst="mathPlus">
            <a:avLst/>
          </a:prstGeom>
          <a:gradFill flip="none" rotWithShape="1">
            <a:gsLst>
              <a:gs pos="0">
                <a:schemeClr val="tx1">
                  <a:shade val="30000"/>
                  <a:satMod val="115000"/>
                </a:schemeClr>
              </a:gs>
              <a:gs pos="50000">
                <a:schemeClr val="tx1">
                  <a:shade val="67500"/>
                  <a:satMod val="115000"/>
                </a:schemeClr>
              </a:gs>
              <a:gs pos="100000">
                <a:schemeClr val="tx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002060"/>
            </a:solidFill>
          </a:ln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7" name="Picture 3" descr="\\cern.ch\dfs\Users\m\malessi\Desktop\SR-SO_GSI_etc\GSI\GSI-SO2-01_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689" y="219075"/>
            <a:ext cx="178162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1028" name="Picture 4" descr="\\cern.ch\dfs\Users\m\malessi\Desktop\SR-SO_GSI_etc\GSI\GSI-SO2-02_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537" y="652463"/>
            <a:ext cx="1782989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1029" name="Picture 5" descr="\\cern.ch\dfs\Users\m\malessi\Desktop\SR-SO_GSI_etc\GSI\GSI-SO2-03_E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1111311"/>
            <a:ext cx="1793138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1030" name="Picture 6" descr="\\cern.ch\dfs\Users\m\malessi\Desktop\SR-SO_GSI_etc\GSI\GSI-SO2-04_E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281" y="1571625"/>
            <a:ext cx="1772977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1031" name="Picture 7" descr="\\cern.ch\dfs\Users\m\malessi\Desktop\SR-SO_GSI_etc\GSI\GSI-SO2-05_E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224" y="2055586"/>
            <a:ext cx="1773926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1032" name="Picture 8" descr="\\cern.ch\dfs\Users\m\malessi\Desktop\SR-SO_GSI_etc\GSI\GSI-SO2-06_E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061" y="2533236"/>
            <a:ext cx="1777128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1033" name="Picture 9" descr="\\cern.ch\dfs\Users\m\malessi\Desktop\SR-SO_GSI_etc\GSI\GSI-SO2-09_E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081" y="3039225"/>
            <a:ext cx="1782439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1034" name="Picture 10" descr="\\cern.ch\dfs\Users\m\malessi\Desktop\SR-SO_GSI_etc\GSI\GSI-SO2-10_E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0026" y="3514725"/>
            <a:ext cx="1795991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9" name="Oval 8"/>
          <p:cNvSpPr/>
          <p:nvPr/>
        </p:nvSpPr>
        <p:spPr>
          <a:xfrm>
            <a:off x="228600" y="1850550"/>
            <a:ext cx="1820100" cy="692211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5344126" y="2611661"/>
            <a:ext cx="4248000" cy="1016678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  <a:scene3d>
            <a:camera prst="orthographicFront">
              <a:rot lat="0" lon="0" rev="180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6000" rIns="0" bIns="36000"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General Safety Instructions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(12 Documents)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1915054" y="2558716"/>
            <a:ext cx="4284000" cy="1254212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  <a:scene3d>
            <a:camera prst="orthographicFront">
              <a:rot lat="0" lon="0" rev="180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Safety Regulation SR-SO</a:t>
            </a:r>
          </a:p>
          <a:p>
            <a:pPr algn="ctr"/>
            <a:r>
              <a:rPr lang="en-GB" sz="1300" b="1" dirty="0" smtClean="0">
                <a:solidFill>
                  <a:schemeClr val="tx1"/>
                </a:solidFill>
              </a:rPr>
              <a:t>Responsibilities and organisational structure in matters of Safety at CERN</a:t>
            </a:r>
            <a:endParaRPr lang="en-GB" sz="1300" dirty="0">
              <a:solidFill>
                <a:schemeClr val="tx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7102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wipe dir="r"/>
      </p:transition>
    </mc:Choice>
    <mc:Fallback xmlns="">
      <p:transition>
        <p:wipe dir="r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5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500"/>
                            </p:stCondLst>
                            <p:childTnLst>
                              <p:par>
                                <p:cTn id="4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1000"/>
                            </p:stCondLst>
                            <p:childTnLst>
                              <p:par>
                                <p:cTn id="5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500"/>
                            </p:stCondLst>
                            <p:childTnLst>
                              <p:par>
                                <p:cTn id="5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20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5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0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3500"/>
                            </p:stCondLst>
                            <p:childTnLst>
                              <p:par>
                                <p:cTn id="7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4000"/>
                            </p:stCondLst>
                            <p:childTnLst>
                              <p:par>
                                <p:cTn id="8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2423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4000" dirty="0" smtClean="0">
                <a:solidFill>
                  <a:srgbClr val="0070C0"/>
                </a:solidFill>
              </a:rPr>
              <a:t>The </a:t>
            </a:r>
            <a:r>
              <a:rPr lang="en-GB" sz="4000" dirty="0">
                <a:solidFill>
                  <a:srgbClr val="0070C0"/>
                </a:solidFill>
              </a:rPr>
              <a:t>CERN Safety </a:t>
            </a:r>
            <a:r>
              <a:rPr lang="en-GB" sz="4000" dirty="0" smtClean="0">
                <a:solidFill>
                  <a:srgbClr val="0070C0"/>
                </a:solidFill>
              </a:rPr>
              <a:t>Policy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860" y="1045303"/>
            <a:ext cx="8467972" cy="4967310"/>
          </a:xfrm>
        </p:spPr>
        <p:txBody>
          <a:bodyPr>
            <a:noAutofit/>
          </a:bodyPr>
          <a:lstStyle/>
          <a:p>
            <a:pPr marL="36576" indent="0">
              <a:spcAft>
                <a:spcPts val="0"/>
              </a:spcAft>
              <a:buNone/>
            </a:pPr>
            <a:endParaRPr lang="en-US" sz="1800" b="1" dirty="0" smtClean="0"/>
          </a:p>
          <a:p>
            <a:pPr marL="36576" indent="0">
              <a:spcAft>
                <a:spcPts val="0"/>
              </a:spcAft>
              <a:buNone/>
            </a:pPr>
            <a:endParaRPr lang="en-US" sz="1800" b="1" dirty="0"/>
          </a:p>
          <a:p>
            <a:pPr marL="36576" indent="0">
              <a:spcAft>
                <a:spcPts val="0"/>
              </a:spcAft>
              <a:buNone/>
            </a:pPr>
            <a:r>
              <a:rPr lang="en-US" sz="1800" b="1" dirty="0" smtClean="0"/>
              <a:t>The CERN Safety Policy needs to reflect CERN’s specific legal</a:t>
            </a:r>
            <a:r>
              <a:rPr lang="en-US" sz="1800" b="1" dirty="0"/>
              <a:t>, technical </a:t>
            </a:r>
            <a:r>
              <a:rPr lang="en-US" sz="1800" b="1" dirty="0" smtClean="0"/>
              <a:t>&amp; </a:t>
            </a:r>
            <a:r>
              <a:rPr lang="en-US" sz="1800" b="1" dirty="0"/>
              <a:t>operational </a:t>
            </a:r>
            <a:r>
              <a:rPr lang="en-US" sz="1800" b="1" dirty="0" smtClean="0"/>
              <a:t>features, such as:</a:t>
            </a:r>
            <a:endParaRPr lang="en-US" sz="1800" b="1" dirty="0"/>
          </a:p>
          <a:p>
            <a:pPr>
              <a:spcAft>
                <a:spcPts val="0"/>
              </a:spcAft>
            </a:pPr>
            <a:endParaRPr lang="en-US" sz="800" dirty="0"/>
          </a:p>
          <a:p>
            <a:r>
              <a:rPr lang="en-US" sz="1600" dirty="0" smtClean="0"/>
              <a:t>Intergovernmental </a:t>
            </a:r>
            <a:r>
              <a:rPr lang="en-US" sz="1600" dirty="0"/>
              <a:t>Organization </a:t>
            </a:r>
            <a:r>
              <a:rPr lang="en-US" sz="1600" dirty="0" smtClean="0"/>
              <a:t>establishing its own legal framework as necessary for its proper functioning </a:t>
            </a:r>
          </a:p>
          <a:p>
            <a:r>
              <a:rPr lang="en-US" sz="1600" dirty="0" smtClean="0"/>
              <a:t>CERN is not subject to controls by national authorities </a:t>
            </a:r>
          </a:p>
          <a:p>
            <a:r>
              <a:rPr lang="en-US" sz="1600" dirty="0" smtClean="0"/>
              <a:t>Site straddling the CH-F border </a:t>
            </a:r>
            <a:r>
              <a:rPr lang="en-US" sz="1600" dirty="0" smtClean="0">
                <a:sym typeface="Symbol"/>
              </a:rPr>
              <a:t></a:t>
            </a:r>
            <a:r>
              <a:rPr lang="en-US" sz="1600" dirty="0" smtClean="0"/>
              <a:t> need to collaborate with host states (tripartite approach in radiation protection/safety, environmental protection and contractor safety</a:t>
            </a:r>
            <a:endParaRPr lang="en-US" sz="1600" dirty="0"/>
          </a:p>
          <a:p>
            <a:r>
              <a:rPr lang="en-US" sz="1600" dirty="0" smtClean="0"/>
              <a:t>Use of cutting-edge and unusual </a:t>
            </a:r>
            <a:r>
              <a:rPr lang="en-US" sz="1600" i="1" dirty="0" smtClean="0"/>
              <a:t>(“non state-of-the-art”) </a:t>
            </a:r>
            <a:r>
              <a:rPr lang="en-US" sz="1600" dirty="0" smtClean="0"/>
              <a:t>technologies</a:t>
            </a:r>
            <a:endParaRPr lang="en-US" sz="1600" dirty="0"/>
          </a:p>
          <a:p>
            <a:r>
              <a:rPr lang="en-US" sz="1600" dirty="0"/>
              <a:t>major “industrial” </a:t>
            </a:r>
            <a:r>
              <a:rPr lang="en-US" sz="1600" dirty="0" smtClean="0"/>
              <a:t>sites, ~</a:t>
            </a:r>
            <a:r>
              <a:rPr lang="en-US" sz="1600" dirty="0"/>
              <a:t>45 </a:t>
            </a:r>
            <a:r>
              <a:rPr lang="en-US" sz="1600" dirty="0" smtClean="0"/>
              <a:t>km of radiation areas radiation</a:t>
            </a:r>
            <a:r>
              <a:rPr lang="en-US" sz="1600" dirty="0"/>
              <a:t>, </a:t>
            </a:r>
            <a:r>
              <a:rPr lang="en-US" sz="1600" dirty="0" smtClean="0"/>
              <a:t>… </a:t>
            </a:r>
          </a:p>
          <a:p>
            <a:r>
              <a:rPr lang="en-US" sz="1600" dirty="0" smtClean="0"/>
              <a:t>Dynamic </a:t>
            </a:r>
            <a:r>
              <a:rPr lang="en-US" sz="1600" dirty="0"/>
              <a:t>installations </a:t>
            </a:r>
            <a:r>
              <a:rPr lang="en-US" sz="1600" dirty="0" smtClean="0"/>
              <a:t>according to research needs</a:t>
            </a:r>
          </a:p>
          <a:p>
            <a:r>
              <a:rPr lang="en-US" sz="1600" i="1" dirty="0" smtClean="0"/>
              <a:t>‘Open’</a:t>
            </a:r>
            <a:r>
              <a:rPr lang="en-US" sz="1600" dirty="0" smtClean="0"/>
              <a:t> organization with many users/trainees </a:t>
            </a:r>
            <a:r>
              <a:rPr lang="en-US" sz="1600" dirty="0"/>
              <a:t>from institutes all over the world with a </a:t>
            </a:r>
            <a:r>
              <a:rPr lang="en-US" sz="1600" dirty="0" smtClean="0"/>
              <a:t>special legal </a:t>
            </a:r>
            <a:r>
              <a:rPr lang="en-US" sz="1600" dirty="0"/>
              <a:t>status </a:t>
            </a:r>
            <a:r>
              <a:rPr lang="en-US" sz="1600" i="1" dirty="0"/>
              <a:t>(associated members of personnel)</a:t>
            </a:r>
          </a:p>
          <a:p>
            <a:r>
              <a:rPr lang="en-US" sz="1600" dirty="0"/>
              <a:t>Extensive presence of </a:t>
            </a:r>
            <a:r>
              <a:rPr lang="en-US" sz="1600" dirty="0" smtClean="0"/>
              <a:t>contractors </a:t>
            </a:r>
            <a:r>
              <a:rPr lang="en-US" sz="1600" dirty="0"/>
              <a:t>on site </a:t>
            </a:r>
          </a:p>
          <a:p>
            <a:pPr>
              <a:spcAft>
                <a:spcPts val="0"/>
              </a:spcAft>
            </a:pP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619084" y="6362377"/>
            <a:ext cx="2455151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Goehring-Crinon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" name="Picture 2" descr="\\cern.ch\dfs\Users\m\malessi\Desktop\SR-SO_GSI_etc\Saf_Po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026" y="247039"/>
            <a:ext cx="891096" cy="12580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 fov="3900000">
              <a:rot lat="600000" lon="18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8" name="TextBox 7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6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25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4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6500"/>
                            </p:stCondLst>
                            <p:childTnLst>
                              <p:par>
                                <p:cTn id="4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1933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solidFill>
                  <a:srgbClr val="0070C0"/>
                </a:solidFill>
              </a:rPr>
              <a:t>The </a:t>
            </a:r>
            <a:r>
              <a:rPr lang="en-GB" sz="3600" dirty="0">
                <a:solidFill>
                  <a:srgbClr val="0070C0"/>
                </a:solidFill>
              </a:rPr>
              <a:t>CERN Safety </a:t>
            </a:r>
            <a:r>
              <a:rPr lang="en-GB" sz="3600" dirty="0" smtClean="0">
                <a:solidFill>
                  <a:srgbClr val="0070C0"/>
                </a:solidFill>
              </a:rPr>
              <a:t>Policy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370" y="1102376"/>
            <a:ext cx="8226854" cy="489065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000" b="1" dirty="0" smtClean="0"/>
              <a:t>It covers all aspects of </a:t>
            </a:r>
            <a:r>
              <a:rPr lang="en-GB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Safety</a:t>
            </a:r>
            <a:r>
              <a:rPr lang="en-GB" sz="2000" b="1" dirty="0" smtClean="0"/>
              <a:t>:</a:t>
            </a:r>
          </a:p>
          <a:p>
            <a:r>
              <a:rPr lang="en-GB" sz="2000" dirty="0" smtClean="0"/>
              <a:t>occupational health and safety of personnel </a:t>
            </a:r>
          </a:p>
          <a:p>
            <a:r>
              <a:rPr lang="en-GB" sz="2000" dirty="0" smtClean="0"/>
              <a:t>environmental protection </a:t>
            </a:r>
          </a:p>
          <a:p>
            <a:r>
              <a:rPr lang="en-GB" sz="2000" dirty="0" smtClean="0"/>
              <a:t>safety of equipment </a:t>
            </a:r>
          </a:p>
          <a:p>
            <a:r>
              <a:rPr lang="en-GB" sz="2000" dirty="0" smtClean="0"/>
              <a:t>operational safety </a:t>
            </a:r>
          </a:p>
          <a:p>
            <a:endParaRPr lang="en-GB" sz="2000" dirty="0" smtClean="0"/>
          </a:p>
          <a:p>
            <a:pPr marL="36576" indent="0">
              <a:buNone/>
            </a:pPr>
            <a:r>
              <a:rPr lang="en-GB" sz="2000" b="1" dirty="0" smtClean="0"/>
              <a:t>It covers all </a:t>
            </a:r>
            <a:r>
              <a:rPr lang="en-GB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stakeholders</a:t>
            </a:r>
            <a:r>
              <a:rPr lang="en-GB" sz="2000" b="1" dirty="0" smtClean="0"/>
              <a:t>:</a:t>
            </a:r>
          </a:p>
          <a:p>
            <a:r>
              <a:rPr lang="en-GB" sz="2000" dirty="0" smtClean="0"/>
              <a:t>members of the personnel </a:t>
            </a:r>
            <a:r>
              <a:rPr lang="en-GB" sz="2000" i="1" dirty="0" smtClean="0"/>
              <a:t>(employed &amp; associated) </a:t>
            </a:r>
          </a:p>
          <a:p>
            <a:r>
              <a:rPr lang="en-GB" sz="2000" dirty="0" smtClean="0"/>
              <a:t>contractors operating on site </a:t>
            </a:r>
          </a:p>
          <a:p>
            <a:r>
              <a:rPr lang="en-GB" sz="2000" dirty="0" smtClean="0"/>
              <a:t>neighbours and the general public </a:t>
            </a:r>
            <a:r>
              <a:rPr lang="en-GB" sz="2000" i="1" dirty="0" smtClean="0"/>
              <a:t>(incl. visitors)</a:t>
            </a:r>
            <a:endParaRPr lang="en-GB" sz="20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619084" y="6362377"/>
            <a:ext cx="2455151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Goehring-Crinon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Picture 2" descr="\\cern.ch\dfs\Users\m\malessi\Desktop\SR-SO_GSI_etc\Saf_Po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340" y="329231"/>
            <a:ext cx="1215884" cy="17165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 fov="3900000">
              <a:rot lat="600000" lon="18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8" name="TextBox 7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470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0129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solidFill>
                  <a:srgbClr val="0070C0"/>
                </a:solidFill>
              </a:rPr>
              <a:t>The </a:t>
            </a:r>
            <a:r>
              <a:rPr lang="en-GB" sz="3600" dirty="0">
                <a:solidFill>
                  <a:srgbClr val="0070C0"/>
                </a:solidFill>
              </a:rPr>
              <a:t>CERN Safety </a:t>
            </a:r>
            <a:r>
              <a:rPr lang="en-GB" sz="3600" dirty="0" smtClean="0">
                <a:solidFill>
                  <a:srgbClr val="0070C0"/>
                </a:solidFill>
              </a:rPr>
              <a:t>Policy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355" y="962109"/>
            <a:ext cx="8045699" cy="4945710"/>
          </a:xfrm>
        </p:spPr>
        <p:txBody>
          <a:bodyPr>
            <a:noAutofit/>
          </a:bodyPr>
          <a:lstStyle/>
          <a:p>
            <a:pPr marL="36576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2000" b="1" dirty="0" smtClean="0"/>
              <a:t>The means </a:t>
            </a:r>
            <a:r>
              <a:rPr lang="en-US" sz="2000" b="1" dirty="0"/>
              <a:t>are:</a:t>
            </a:r>
          </a:p>
          <a:p>
            <a:pPr marL="36576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Continuous improvement </a:t>
            </a:r>
            <a:r>
              <a:rPr lang="en-US" sz="2000" dirty="0"/>
              <a:t>in Safety, through: </a:t>
            </a:r>
          </a:p>
          <a:p>
            <a:pPr lvl="1">
              <a:spcAft>
                <a:spcPts val="0"/>
              </a:spcAft>
            </a:pPr>
            <a:r>
              <a:rPr lang="en-US" sz="2000" dirty="0" smtClean="0"/>
              <a:t>risk </a:t>
            </a:r>
            <a:r>
              <a:rPr lang="en-US" sz="2000" dirty="0"/>
              <a:t>assessment </a:t>
            </a:r>
          </a:p>
          <a:p>
            <a:pPr lvl="1">
              <a:spcAft>
                <a:spcPts val="0"/>
              </a:spcAft>
            </a:pPr>
            <a:r>
              <a:rPr lang="en-US" sz="2000" dirty="0"/>
              <a:t>return of experience </a:t>
            </a:r>
          </a:p>
          <a:p>
            <a:pPr lvl="1">
              <a:spcAft>
                <a:spcPts val="0"/>
              </a:spcAft>
            </a:pPr>
            <a:r>
              <a:rPr lang="en-US" sz="2000" dirty="0"/>
              <a:t>regulatory watch</a:t>
            </a:r>
          </a:p>
          <a:p>
            <a:pPr lvl="1">
              <a:spcAft>
                <a:spcPts val="0"/>
              </a:spcAft>
            </a:pPr>
            <a:r>
              <a:rPr lang="en-US" sz="2000" dirty="0"/>
              <a:t>safety training</a:t>
            </a:r>
          </a:p>
          <a:p>
            <a:pPr lvl="1">
              <a:spcAft>
                <a:spcPts val="0"/>
              </a:spcAft>
            </a:pPr>
            <a:r>
              <a:rPr lang="en-US" sz="2000" dirty="0"/>
              <a:t>safety management system</a:t>
            </a:r>
          </a:p>
          <a:p>
            <a:pPr marL="36576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Safety </a:t>
            </a:r>
            <a:r>
              <a:rPr lang="en-US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Rules</a:t>
            </a:r>
            <a:r>
              <a:rPr lang="en-US" sz="2000" b="1" dirty="0" smtClean="0"/>
              <a:t>, </a:t>
            </a:r>
            <a:r>
              <a:rPr lang="en-US" sz="2000" dirty="0" smtClean="0"/>
              <a:t>as</a:t>
            </a:r>
            <a:r>
              <a:rPr lang="en-US" sz="2000" b="1" dirty="0" smtClean="0"/>
              <a:t> </a:t>
            </a:r>
            <a:r>
              <a:rPr lang="en-US" sz="2000" dirty="0" smtClean="0"/>
              <a:t>necessary </a:t>
            </a:r>
            <a:r>
              <a:rPr lang="en-US" sz="2000" dirty="0"/>
              <a:t>for </a:t>
            </a:r>
            <a:r>
              <a:rPr lang="en-US" sz="2000" dirty="0" smtClean="0"/>
              <a:t>functioning, </a:t>
            </a:r>
            <a:r>
              <a:rPr lang="en-US" sz="2000" dirty="0"/>
              <a:t>taking into account   </a:t>
            </a:r>
          </a:p>
          <a:p>
            <a:pPr marL="36576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2000" dirty="0"/>
              <a:t>host states, EU- and international regulations</a:t>
            </a:r>
          </a:p>
          <a:p>
            <a:pPr marL="36576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Emergency Procedures</a:t>
            </a:r>
            <a:r>
              <a:rPr lang="en-US" sz="2000" dirty="0" smtClean="0"/>
              <a:t>  		</a:t>
            </a:r>
            <a:endParaRPr lang="en-US" sz="1800" dirty="0"/>
          </a:p>
          <a:p>
            <a:pPr marL="36576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Proactive </a:t>
            </a:r>
            <a:r>
              <a:rPr lang="en-US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communication		</a:t>
            </a:r>
          </a:p>
          <a:p>
            <a:pPr marL="36576" indent="0">
              <a:lnSpc>
                <a:spcPct val="120000"/>
              </a:lnSpc>
              <a:spcAft>
                <a:spcPts val="0"/>
              </a:spcAft>
              <a:buNone/>
            </a:pPr>
            <a:r>
              <a:rPr lang="en-US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Collaboration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with host states</a:t>
            </a:r>
            <a:r>
              <a:rPr lang="en-US" sz="2000" dirty="0"/>
              <a:t> </a:t>
            </a:r>
            <a:r>
              <a:rPr lang="en-US" sz="2000" dirty="0" smtClean="0"/>
              <a:t>	</a:t>
            </a:r>
            <a:endParaRPr lang="en-GB" sz="1800" dirty="0">
              <a:solidFill>
                <a:srgbClr val="C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619084" y="6362377"/>
            <a:ext cx="2455151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Goehring-Crinon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2" descr="\\cern.ch\dfs\Users\m\malessi\Desktop\SR-SO_GSI_etc\Saf_Po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340" y="329231"/>
            <a:ext cx="823036" cy="11619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 fov="3900000">
              <a:rot lat="600000" lon="18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9" name="TextBox 8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644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0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0"/>
                            </p:stCondLst>
                            <p:childTnLst>
                              <p:par>
                                <p:cTn id="4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61933"/>
            <a:ext cx="8488018" cy="706495"/>
          </a:xfrm>
        </p:spPr>
        <p:txBody>
          <a:bodyPr>
            <a:noAutofit/>
          </a:bodyPr>
          <a:lstStyle/>
          <a:p>
            <a:pPr algn="ctr"/>
            <a:r>
              <a:rPr lang="en-GB" sz="3400" dirty="0" smtClean="0">
                <a:solidFill>
                  <a:srgbClr val="0070C0"/>
                </a:solidFill>
              </a:rPr>
              <a:t>The </a:t>
            </a:r>
            <a:r>
              <a:rPr lang="en-GB" sz="3400" dirty="0">
                <a:solidFill>
                  <a:srgbClr val="0070C0"/>
                </a:solidFill>
              </a:rPr>
              <a:t>CERN Safety </a:t>
            </a:r>
            <a:r>
              <a:rPr lang="en-GB" sz="3400" dirty="0" smtClean="0">
                <a:solidFill>
                  <a:srgbClr val="0070C0"/>
                </a:solidFill>
              </a:rPr>
              <a:t>Policy</a:t>
            </a:r>
            <a:endParaRPr lang="en-GB" sz="3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9574"/>
            <a:ext cx="8362950" cy="4790509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24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Implementation </a:t>
            </a:r>
            <a:r>
              <a:rPr lang="en-GB" sz="24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principles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dirty="0"/>
          </a:p>
          <a:p>
            <a:pPr marL="457200" lvl="0">
              <a:spcBef>
                <a:spcPts val="0"/>
              </a:spcBef>
            </a:pPr>
            <a:r>
              <a:rPr lang="en-US" sz="2400" dirty="0"/>
              <a:t>Implementation at all levels of the </a:t>
            </a:r>
            <a:r>
              <a:rPr lang="en-US" sz="2400" dirty="0" smtClean="0"/>
              <a:t>Organization </a:t>
            </a:r>
            <a:endParaRPr lang="en-US" sz="2400" dirty="0"/>
          </a:p>
          <a:p>
            <a:pPr marL="457200">
              <a:spcBef>
                <a:spcPts val="0"/>
              </a:spcBef>
            </a:pPr>
            <a:r>
              <a:rPr lang="en-US" sz="2400" dirty="0"/>
              <a:t>HSE Unit provides assistance and monitoring</a:t>
            </a:r>
          </a:p>
          <a:p>
            <a:pPr marL="457200" lvl="0">
              <a:spcBef>
                <a:spcPts val="0"/>
              </a:spcBef>
            </a:pPr>
            <a:r>
              <a:rPr lang="en-US" sz="2400" dirty="0"/>
              <a:t>Specific tasks are assigned to specialized units, as necessary</a:t>
            </a:r>
          </a:p>
          <a:p>
            <a:pPr marL="457200" lvl="0">
              <a:spcBef>
                <a:spcPts val="0"/>
              </a:spcBef>
            </a:pPr>
            <a:r>
              <a:rPr lang="en-US" sz="2400" dirty="0"/>
              <a:t>Safety management to ensure follow-up and updating of prevention objectives and Safety </a:t>
            </a:r>
            <a:r>
              <a:rPr lang="en-US" sz="2400" dirty="0" smtClean="0"/>
              <a:t>actions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 smtClean="0"/>
              <a:t>  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619084" y="6362377"/>
            <a:ext cx="2455151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Goehring-Crinon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2" descr="\\cern.ch\dfs\Users\m\malessi\Desktop\SR-SO_GSI_etc\Saf_Po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340" y="329231"/>
            <a:ext cx="774575" cy="10935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 fov="3900000">
              <a:rot lat="600000" lon="18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8" name="TextBox 7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365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3407"/>
            <a:ext cx="8226854" cy="5797647"/>
          </a:xfrm>
        </p:spPr>
        <p:txBody>
          <a:bodyPr/>
          <a:lstStyle/>
          <a:p>
            <a:endParaRPr lang="en-US" dirty="0" smtClean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dirty="0" smtClean="0"/>
              <a:t>I. Introduction to CERN and its specific features</a:t>
            </a:r>
          </a:p>
          <a:p>
            <a:pPr marL="36576" indent="0">
              <a:buNone/>
            </a:pPr>
            <a:r>
              <a:rPr lang="en-US" dirty="0" smtClean="0"/>
              <a:t>II. The CERN Safety Policy </a:t>
            </a:r>
          </a:p>
          <a:p>
            <a:pPr marL="36576" indent="0">
              <a:buNone/>
            </a:pPr>
            <a:r>
              <a:rPr lang="en-US" dirty="0" smtClean="0"/>
              <a:t>III. Responsibilities and organizational structure   in matters of safety at CERN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53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543050" y="6362377"/>
            <a:ext cx="23025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Goehring-Crinon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39" name="Group 38"/>
          <p:cNvGrpSpPr/>
          <p:nvPr/>
        </p:nvGrpSpPr>
        <p:grpSpPr>
          <a:xfrm>
            <a:off x="946283" y="803074"/>
            <a:ext cx="7251435" cy="720000"/>
            <a:chOff x="614477" y="803074"/>
            <a:chExt cx="7251435" cy="720000"/>
          </a:xfrm>
        </p:grpSpPr>
        <p:sp>
          <p:nvSpPr>
            <p:cNvPr id="5" name="Rectangle 4"/>
            <p:cNvSpPr/>
            <p:nvPr/>
          </p:nvSpPr>
          <p:spPr>
            <a:xfrm>
              <a:off x="614477" y="803074"/>
              <a:ext cx="4506897" cy="720000"/>
            </a:xfrm>
            <a:prstGeom prst="rect">
              <a:avLst/>
            </a:prstGeom>
            <a:gradFill flip="none" rotWithShape="1">
              <a:gsLst>
                <a:gs pos="0">
                  <a:srgbClr val="CCECFF">
                    <a:shade val="30000"/>
                    <a:satMod val="115000"/>
                  </a:srgbClr>
                </a:gs>
                <a:gs pos="50000">
                  <a:srgbClr val="CCECFF">
                    <a:shade val="67500"/>
                    <a:satMod val="115000"/>
                  </a:srgbClr>
                </a:gs>
                <a:gs pos="100000">
                  <a:srgbClr val="CCECF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accent1">
                      <a:lumMod val="10000"/>
                    </a:schemeClr>
                  </a:solidFill>
                </a:rPr>
                <a:t>SAFETY REGULATION SR-SO</a:t>
              </a:r>
            </a:p>
            <a:p>
              <a:pPr algn="ctr"/>
              <a:r>
                <a:rPr lang="en-US" sz="1200" b="1" dirty="0">
                  <a:solidFill>
                    <a:schemeClr val="accent1">
                      <a:lumMod val="10000"/>
                    </a:schemeClr>
                  </a:solidFill>
                </a:rPr>
                <a:t>RESPONSIBILITIES AND ORGANISATIONAL STRUCTURE IN MATTERS OF SAFETY AT CERN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5129912" y="803074"/>
              <a:ext cx="2736000" cy="720000"/>
            </a:xfrm>
            <a:prstGeom prst="rect">
              <a:avLst/>
            </a:prstGeom>
            <a:gradFill flip="none" rotWithShape="1">
              <a:gsLst>
                <a:gs pos="0">
                  <a:srgbClr val="CCECFF">
                    <a:shade val="30000"/>
                    <a:satMod val="115000"/>
                  </a:srgbClr>
                </a:gs>
                <a:gs pos="50000">
                  <a:srgbClr val="CCECFF">
                    <a:shade val="67500"/>
                    <a:satMod val="115000"/>
                  </a:srgbClr>
                </a:gs>
                <a:gs pos="100000">
                  <a:srgbClr val="CCECF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GB" sz="800" b="1" u="sng" dirty="0" smtClean="0">
                  <a:solidFill>
                    <a:schemeClr val="accent1">
                      <a:lumMod val="10000"/>
                    </a:schemeClr>
                  </a:solidFill>
                </a:rPr>
                <a:t>Annexes:</a:t>
              </a:r>
            </a:p>
            <a:p>
              <a:pPr marL="228600" indent="-228600">
                <a:buAutoNum type="arabicPeriod"/>
              </a:pPr>
              <a:r>
                <a:rPr lang="en-GB" sz="800" b="1" dirty="0" smtClean="0">
                  <a:solidFill>
                    <a:schemeClr val="accent1">
                      <a:lumMod val="10000"/>
                    </a:schemeClr>
                  </a:solidFill>
                </a:rPr>
                <a:t>HSE Terms of Reference</a:t>
              </a:r>
            </a:p>
            <a:p>
              <a:pPr marL="228600" indent="-228600">
                <a:buAutoNum type="arabicPeriod"/>
              </a:pPr>
              <a:r>
                <a:rPr lang="en-GB" sz="800" b="1" dirty="0" smtClean="0">
                  <a:solidFill>
                    <a:schemeClr val="accent1">
                      <a:lumMod val="10000"/>
                    </a:schemeClr>
                  </a:solidFill>
                </a:rPr>
                <a:t>The Safety Policy Committee Terms of References</a:t>
              </a:r>
              <a:endParaRPr lang="en-GB" sz="800" b="1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</p:grpSp>
      <p:sp>
        <p:nvSpPr>
          <p:cNvPr id="7" name="Title 1"/>
          <p:cNvSpPr txBox="1">
            <a:spLocks/>
          </p:cNvSpPr>
          <p:nvPr/>
        </p:nvSpPr>
        <p:spPr>
          <a:xfrm>
            <a:off x="248716" y="163697"/>
            <a:ext cx="8595359" cy="53401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 smtClean="0">
                <a:solidFill>
                  <a:srgbClr val="0070C0"/>
                </a:solidFill>
              </a:rPr>
              <a:t>Responsibilities in matters of Safety at CERN</a:t>
            </a:r>
            <a:r>
              <a:rPr lang="en-US" sz="2000" dirty="0">
                <a:solidFill>
                  <a:srgbClr val="0070C0"/>
                </a:solidFill>
              </a:rPr>
              <a:t>: </a:t>
            </a:r>
            <a:r>
              <a:rPr lang="en-US" sz="2000" dirty="0" smtClean="0">
                <a:solidFill>
                  <a:srgbClr val="0070C0"/>
                </a:solidFill>
              </a:rPr>
              <a:t>the </a:t>
            </a:r>
            <a:r>
              <a:rPr lang="en-US" sz="2000" dirty="0">
                <a:solidFill>
                  <a:srgbClr val="0070C0"/>
                </a:solidFill>
              </a:rPr>
              <a:t>SO Cluster </a:t>
            </a:r>
            <a:endParaRPr lang="en-US" sz="20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08961" y="5327362"/>
            <a:ext cx="214033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SR = Safety Regulation</a:t>
            </a:r>
          </a:p>
          <a:p>
            <a:r>
              <a:rPr lang="en-GB" sz="1000" b="1" dirty="0" smtClean="0"/>
              <a:t>GSI = General Safety Instruction</a:t>
            </a:r>
          </a:p>
          <a:p>
            <a:r>
              <a:rPr lang="en-GB" sz="1000" b="1" dirty="0" smtClean="0"/>
              <a:t>SG = Safety Guideline</a:t>
            </a:r>
          </a:p>
          <a:p>
            <a:r>
              <a:rPr lang="en-GB" sz="1000" b="1" dirty="0" smtClean="0"/>
              <a:t>SF = Safety Form</a:t>
            </a:r>
            <a:endParaRPr lang="en-GB" sz="1000" b="1" dirty="0"/>
          </a:p>
        </p:txBody>
      </p:sp>
      <p:grpSp>
        <p:nvGrpSpPr>
          <p:cNvPr id="40" name="Group 39"/>
          <p:cNvGrpSpPr/>
          <p:nvPr/>
        </p:nvGrpSpPr>
        <p:grpSpPr>
          <a:xfrm>
            <a:off x="80841" y="1523074"/>
            <a:ext cx="8968057" cy="1245690"/>
            <a:chOff x="80841" y="1523074"/>
            <a:chExt cx="8968057" cy="1245690"/>
          </a:xfrm>
        </p:grpSpPr>
        <p:sp>
          <p:nvSpPr>
            <p:cNvPr id="8" name="Rectangle 7"/>
            <p:cNvSpPr/>
            <p:nvPr/>
          </p:nvSpPr>
          <p:spPr>
            <a:xfrm>
              <a:off x="80841" y="2259476"/>
              <a:ext cx="756000" cy="504000"/>
            </a:xfrm>
            <a:prstGeom prst="rect">
              <a:avLst/>
            </a:prstGeom>
            <a:gradFill flip="none" rotWithShape="1">
              <a:gsLst>
                <a:gs pos="0">
                  <a:srgbClr val="CCECFF">
                    <a:shade val="30000"/>
                    <a:satMod val="115000"/>
                  </a:srgbClr>
                </a:gs>
                <a:gs pos="50000">
                  <a:srgbClr val="CCECFF">
                    <a:shade val="67500"/>
                    <a:satMod val="115000"/>
                  </a:srgbClr>
                </a:gs>
                <a:gs pos="100000">
                  <a:srgbClr val="CCECF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DSO</a:t>
              </a:r>
            </a:p>
            <a:p>
              <a:pPr algn="ctr"/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GSI-SO-1</a:t>
              </a:r>
              <a:endParaRPr lang="en-GB" sz="1000" b="1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906857" y="2259476"/>
              <a:ext cx="756000" cy="504000"/>
            </a:xfrm>
            <a:prstGeom prst="rect">
              <a:avLst/>
            </a:prstGeom>
            <a:gradFill flip="none" rotWithShape="1">
              <a:gsLst>
                <a:gs pos="0">
                  <a:srgbClr val="CCECFF">
                    <a:shade val="30000"/>
                    <a:satMod val="115000"/>
                  </a:srgbClr>
                </a:gs>
                <a:gs pos="50000">
                  <a:srgbClr val="CCECFF">
                    <a:shade val="67500"/>
                    <a:satMod val="115000"/>
                  </a:srgbClr>
                </a:gs>
                <a:gs pos="100000">
                  <a:srgbClr val="CCECF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GB" sz="1000" b="1" dirty="0">
                  <a:solidFill>
                    <a:schemeClr val="accent1">
                      <a:lumMod val="10000"/>
                    </a:schemeClr>
                  </a:solidFill>
                </a:rPr>
                <a:t>T</a:t>
              </a:r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SO</a:t>
              </a:r>
            </a:p>
            <a:p>
              <a:pPr algn="ctr"/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GSI-SO-2</a:t>
              </a:r>
              <a:endParaRPr lang="en-GB" sz="1000" b="1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724470" y="2264764"/>
              <a:ext cx="756000" cy="504000"/>
            </a:xfrm>
            <a:prstGeom prst="rect">
              <a:avLst/>
            </a:prstGeom>
            <a:gradFill flip="none" rotWithShape="1">
              <a:gsLst>
                <a:gs pos="0">
                  <a:srgbClr val="CCECFF">
                    <a:shade val="30000"/>
                    <a:satMod val="115000"/>
                  </a:srgbClr>
                </a:gs>
                <a:gs pos="50000">
                  <a:srgbClr val="CCECFF">
                    <a:shade val="67500"/>
                    <a:satMod val="115000"/>
                  </a:srgbClr>
                </a:gs>
                <a:gs pos="100000">
                  <a:srgbClr val="CCECF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SLP</a:t>
              </a:r>
            </a:p>
            <a:p>
              <a:pPr algn="ctr"/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GSI-SO-3</a:t>
              </a:r>
              <a:endParaRPr lang="en-GB" sz="1000" b="1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550650" y="2262120"/>
              <a:ext cx="756000" cy="504000"/>
            </a:xfrm>
            <a:prstGeom prst="rect">
              <a:avLst/>
            </a:prstGeom>
            <a:gradFill flip="none" rotWithShape="1">
              <a:gsLst>
                <a:gs pos="0">
                  <a:srgbClr val="CCECFF">
                    <a:shade val="30000"/>
                    <a:satMod val="115000"/>
                  </a:srgbClr>
                </a:gs>
                <a:gs pos="50000">
                  <a:srgbClr val="CCECFF">
                    <a:shade val="67500"/>
                    <a:satMod val="115000"/>
                  </a:srgbClr>
                </a:gs>
                <a:gs pos="100000">
                  <a:srgbClr val="CCECF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GB" sz="900" b="1" dirty="0" smtClean="0">
                  <a:solidFill>
                    <a:schemeClr val="accent1">
                      <a:lumMod val="10000"/>
                    </a:schemeClr>
                  </a:solidFill>
                </a:rPr>
                <a:t>LEXGLIMOS</a:t>
              </a:r>
            </a:p>
            <a:p>
              <a:pPr algn="ctr"/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GSI-SO-4</a:t>
              </a:r>
              <a:endParaRPr lang="en-GB" sz="1000" b="1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366090" y="2262120"/>
              <a:ext cx="756000" cy="504000"/>
            </a:xfrm>
            <a:prstGeom prst="rect">
              <a:avLst/>
            </a:prstGeom>
            <a:gradFill flip="none" rotWithShape="1">
              <a:gsLst>
                <a:gs pos="0">
                  <a:srgbClr val="CCECFF">
                    <a:shade val="30000"/>
                    <a:satMod val="115000"/>
                  </a:srgbClr>
                </a:gs>
                <a:gs pos="50000">
                  <a:srgbClr val="CCECFF">
                    <a:shade val="67500"/>
                    <a:satMod val="115000"/>
                  </a:srgbClr>
                </a:gs>
                <a:gs pos="100000">
                  <a:srgbClr val="CCECF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EXSO</a:t>
              </a:r>
            </a:p>
            <a:p>
              <a:pPr algn="ctr"/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GSI-SO-5</a:t>
              </a:r>
              <a:endParaRPr lang="en-GB" sz="1000" b="1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184155" y="2262120"/>
              <a:ext cx="756000" cy="504000"/>
            </a:xfrm>
            <a:prstGeom prst="rect">
              <a:avLst/>
            </a:prstGeom>
            <a:gradFill flip="none" rotWithShape="1">
              <a:gsLst>
                <a:gs pos="0">
                  <a:srgbClr val="CCECFF">
                    <a:shade val="30000"/>
                    <a:satMod val="115000"/>
                  </a:srgbClr>
                </a:gs>
                <a:gs pos="50000">
                  <a:srgbClr val="CCECFF">
                    <a:shade val="67500"/>
                    <a:satMod val="115000"/>
                  </a:srgbClr>
                </a:gs>
                <a:gs pos="100000">
                  <a:srgbClr val="CCECF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SSO</a:t>
              </a:r>
            </a:p>
            <a:p>
              <a:pPr algn="ctr"/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GSI-SO-6</a:t>
              </a:r>
              <a:endParaRPr lang="en-GB" sz="1000" b="1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828691" y="2262120"/>
              <a:ext cx="756000" cy="504000"/>
            </a:xfrm>
            <a:prstGeom prst="rect">
              <a:avLst/>
            </a:prstGeom>
            <a:gradFill flip="none" rotWithShape="1">
              <a:gsLst>
                <a:gs pos="0">
                  <a:srgbClr val="CCECFF">
                    <a:shade val="30000"/>
                    <a:satMod val="115000"/>
                  </a:srgbClr>
                </a:gs>
                <a:gs pos="50000">
                  <a:srgbClr val="CCECFF">
                    <a:shade val="67500"/>
                    <a:satMod val="115000"/>
                  </a:srgbClr>
                </a:gs>
                <a:gs pos="100000">
                  <a:srgbClr val="CCECF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RSSO</a:t>
              </a:r>
            </a:p>
            <a:p>
              <a:pPr algn="ctr"/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GSI-SO-8</a:t>
              </a:r>
              <a:endParaRPr lang="en-GB" sz="1000" b="1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646926" y="2264764"/>
              <a:ext cx="756000" cy="504000"/>
            </a:xfrm>
            <a:prstGeom prst="rect">
              <a:avLst/>
            </a:prstGeom>
            <a:gradFill flip="none" rotWithShape="1">
              <a:gsLst>
                <a:gs pos="0">
                  <a:srgbClr val="CCECFF">
                    <a:shade val="30000"/>
                    <a:satMod val="115000"/>
                  </a:srgbClr>
                </a:gs>
                <a:gs pos="50000">
                  <a:srgbClr val="CCECFF">
                    <a:shade val="67500"/>
                    <a:satMod val="115000"/>
                  </a:srgbClr>
                </a:gs>
                <a:gs pos="100000">
                  <a:srgbClr val="CCECF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DSOC</a:t>
              </a:r>
            </a:p>
            <a:p>
              <a:pPr algn="ctr"/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GSI-SO-9</a:t>
              </a:r>
              <a:endParaRPr lang="en-GB" sz="1000" b="1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465027" y="2264764"/>
              <a:ext cx="756000" cy="504000"/>
            </a:xfrm>
            <a:prstGeom prst="rect">
              <a:avLst/>
            </a:prstGeom>
            <a:gradFill flip="none" rotWithShape="1">
              <a:gsLst>
                <a:gs pos="0">
                  <a:srgbClr val="CCECFF">
                    <a:shade val="30000"/>
                    <a:satMod val="115000"/>
                  </a:srgbClr>
                </a:gs>
                <a:gs pos="50000">
                  <a:srgbClr val="CCECFF">
                    <a:shade val="67500"/>
                    <a:satMod val="115000"/>
                  </a:srgbClr>
                </a:gs>
                <a:gs pos="100000">
                  <a:srgbClr val="CCECF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CSAP</a:t>
              </a:r>
            </a:p>
            <a:p>
              <a:pPr algn="ctr"/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GSI-SO-10</a:t>
              </a:r>
              <a:endParaRPr lang="en-GB" sz="1000" b="1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003490" y="2262120"/>
              <a:ext cx="756000" cy="504000"/>
            </a:xfrm>
            <a:prstGeom prst="rect">
              <a:avLst/>
            </a:prstGeom>
            <a:gradFill flip="none" rotWithShape="1">
              <a:gsLst>
                <a:gs pos="0">
                  <a:srgbClr val="CCECFF">
                    <a:shade val="30000"/>
                    <a:satMod val="115000"/>
                  </a:srgbClr>
                </a:gs>
                <a:gs pos="50000">
                  <a:srgbClr val="CCECFF">
                    <a:shade val="67500"/>
                    <a:satMod val="115000"/>
                  </a:srgbClr>
                </a:gs>
                <a:gs pos="100000">
                  <a:srgbClr val="CCECF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PSO</a:t>
              </a:r>
            </a:p>
            <a:p>
              <a:pPr algn="ctr"/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GSI-SO-7</a:t>
              </a:r>
              <a:endParaRPr lang="en-GB" sz="1000" b="1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92898" y="2262120"/>
              <a:ext cx="756000" cy="504000"/>
            </a:xfrm>
            <a:prstGeom prst="rect">
              <a:avLst/>
            </a:prstGeom>
            <a:gradFill flip="none" rotWithShape="1">
              <a:gsLst>
                <a:gs pos="0">
                  <a:srgbClr val="CCECFF">
                    <a:shade val="30000"/>
                    <a:satMod val="115000"/>
                  </a:srgbClr>
                </a:gs>
                <a:gs pos="50000">
                  <a:srgbClr val="CCECFF">
                    <a:shade val="67500"/>
                    <a:satMod val="115000"/>
                  </a:srgbClr>
                </a:gs>
                <a:gs pos="100000">
                  <a:srgbClr val="CCECF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/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SSOC</a:t>
              </a:r>
            </a:p>
            <a:p>
              <a:pPr algn="ctr"/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GSI-SO-11</a:t>
              </a:r>
              <a:endParaRPr lang="en-GB" sz="1000" b="1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458841" y="1892403"/>
              <a:ext cx="8227959" cy="0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58841" y="1892402"/>
              <a:ext cx="0" cy="360000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315653" y="1904764"/>
              <a:ext cx="0" cy="360000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118372" y="1904764"/>
              <a:ext cx="0" cy="360000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2951494" y="1902120"/>
              <a:ext cx="0" cy="360000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3758983" y="1902120"/>
              <a:ext cx="0" cy="360000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572820" y="1898373"/>
              <a:ext cx="0" cy="360000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33543" y="1896813"/>
              <a:ext cx="0" cy="360000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7860921" y="1896813"/>
              <a:ext cx="0" cy="360000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8682166" y="1896813"/>
              <a:ext cx="0" cy="360000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5389441" y="1898578"/>
              <a:ext cx="0" cy="360000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207357" y="1892402"/>
              <a:ext cx="0" cy="360000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572820" y="1523074"/>
              <a:ext cx="0" cy="360000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/>
          <p:cNvGrpSpPr/>
          <p:nvPr/>
        </p:nvGrpSpPr>
        <p:grpSpPr>
          <a:xfrm>
            <a:off x="101811" y="2779378"/>
            <a:ext cx="763951" cy="1731138"/>
            <a:chOff x="101811" y="2779378"/>
            <a:chExt cx="763951" cy="1731138"/>
          </a:xfrm>
        </p:grpSpPr>
        <p:sp>
          <p:nvSpPr>
            <p:cNvPr id="35" name="Rectangle 34"/>
            <p:cNvSpPr/>
            <p:nvPr/>
          </p:nvSpPr>
          <p:spPr>
            <a:xfrm>
              <a:off x="101811" y="3146455"/>
              <a:ext cx="756000" cy="504000"/>
            </a:xfrm>
            <a:prstGeom prst="rect">
              <a:avLst/>
            </a:prstGeom>
            <a:gradFill flip="none" rotWithShape="1">
              <a:gsLst>
                <a:gs pos="0">
                  <a:srgbClr val="CCECFF">
                    <a:shade val="30000"/>
                    <a:satMod val="115000"/>
                  </a:srgbClr>
                </a:gs>
                <a:gs pos="50000">
                  <a:srgbClr val="CCECFF">
                    <a:shade val="67500"/>
                    <a:satMod val="115000"/>
                  </a:srgbClr>
                </a:gs>
                <a:gs pos="100000">
                  <a:srgbClr val="CCECF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SG </a:t>
              </a:r>
              <a:r>
                <a:rPr lang="en-GB" sz="800" b="1" dirty="0" smtClean="0">
                  <a:solidFill>
                    <a:schemeClr val="accent1">
                      <a:lumMod val="10000"/>
                    </a:schemeClr>
                  </a:solidFill>
                </a:rPr>
                <a:t>Competencies of </a:t>
              </a:r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DSO</a:t>
              </a:r>
              <a:endParaRPr lang="en-GB" sz="1000" b="1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09762" y="4006516"/>
              <a:ext cx="756000" cy="504000"/>
            </a:xfrm>
            <a:prstGeom prst="rect">
              <a:avLst/>
            </a:prstGeom>
            <a:gradFill flip="none" rotWithShape="1">
              <a:gsLst>
                <a:gs pos="0">
                  <a:srgbClr val="CCECFF">
                    <a:shade val="30000"/>
                    <a:satMod val="115000"/>
                  </a:srgbClr>
                </a:gs>
                <a:gs pos="50000">
                  <a:srgbClr val="CCECFF">
                    <a:shade val="67500"/>
                    <a:satMod val="115000"/>
                  </a:srgbClr>
                </a:gs>
                <a:gs pos="100000">
                  <a:srgbClr val="CCECF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SF </a:t>
              </a:r>
              <a:r>
                <a:rPr lang="en-GB" sz="800" b="1" dirty="0" smtClean="0">
                  <a:solidFill>
                    <a:schemeClr val="accent1">
                      <a:lumMod val="10000"/>
                    </a:schemeClr>
                  </a:solidFill>
                </a:rPr>
                <a:t>Appointment </a:t>
              </a:r>
            </a:p>
            <a:p>
              <a:pPr algn="ctr"/>
              <a:r>
                <a:rPr lang="en-GB" sz="800" b="1" dirty="0" smtClean="0">
                  <a:solidFill>
                    <a:schemeClr val="accent1">
                      <a:lumMod val="10000"/>
                    </a:schemeClr>
                  </a:solidFill>
                </a:rPr>
                <a:t>of </a:t>
              </a:r>
              <a:r>
                <a:rPr lang="en-GB" sz="1000" b="1" dirty="0" smtClean="0">
                  <a:solidFill>
                    <a:schemeClr val="accent1">
                      <a:lumMod val="10000"/>
                    </a:schemeClr>
                  </a:solidFill>
                </a:rPr>
                <a:t>DSO</a:t>
              </a:r>
              <a:endParaRPr lang="en-GB" sz="1000" b="1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476872" y="2779378"/>
              <a:ext cx="0" cy="360000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488881" y="3650455"/>
              <a:ext cx="0" cy="360000"/>
            </a:xfrm>
            <a:prstGeom prst="line">
              <a:avLst/>
            </a:prstGeom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Rectangle 41"/>
          <p:cNvSpPr/>
          <p:nvPr/>
        </p:nvSpPr>
        <p:spPr>
          <a:xfrm>
            <a:off x="1089028" y="3212844"/>
            <a:ext cx="396000" cy="396000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b="1" dirty="0" smtClean="0">
                <a:solidFill>
                  <a:schemeClr val="accent1">
                    <a:lumMod val="10000"/>
                  </a:schemeClr>
                </a:solidFill>
              </a:rPr>
              <a:t>Idem</a:t>
            </a:r>
            <a:endParaRPr lang="en-GB" sz="10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48" name="Rectangle 47"/>
          <p:cNvSpPr>
            <a:spLocks/>
          </p:cNvSpPr>
          <p:nvPr/>
        </p:nvSpPr>
        <p:spPr>
          <a:xfrm>
            <a:off x="2005437" y="3300729"/>
            <a:ext cx="180000" cy="180000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0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52" name="Rectangle 51"/>
          <p:cNvSpPr>
            <a:spLocks/>
          </p:cNvSpPr>
          <p:nvPr/>
        </p:nvSpPr>
        <p:spPr>
          <a:xfrm>
            <a:off x="2046825" y="4168516"/>
            <a:ext cx="180000" cy="180000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0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53" name="Rectangle 52"/>
          <p:cNvSpPr>
            <a:spLocks/>
          </p:cNvSpPr>
          <p:nvPr/>
        </p:nvSpPr>
        <p:spPr>
          <a:xfrm>
            <a:off x="2872510" y="3336729"/>
            <a:ext cx="108000" cy="108000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0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54" name="Rectangle 53"/>
          <p:cNvSpPr>
            <a:spLocks/>
          </p:cNvSpPr>
          <p:nvPr/>
        </p:nvSpPr>
        <p:spPr>
          <a:xfrm>
            <a:off x="2881142" y="4216840"/>
            <a:ext cx="108000" cy="108000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0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55" name="Rectangle 54"/>
          <p:cNvSpPr>
            <a:spLocks/>
          </p:cNvSpPr>
          <p:nvPr/>
        </p:nvSpPr>
        <p:spPr>
          <a:xfrm>
            <a:off x="3712773" y="3372729"/>
            <a:ext cx="72000" cy="72000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0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56" name="Rectangle 55"/>
          <p:cNvSpPr>
            <a:spLocks/>
          </p:cNvSpPr>
          <p:nvPr/>
        </p:nvSpPr>
        <p:spPr>
          <a:xfrm>
            <a:off x="3729071" y="4234840"/>
            <a:ext cx="72000" cy="72000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0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57" name="Rectangle 56"/>
          <p:cNvSpPr>
            <a:spLocks/>
          </p:cNvSpPr>
          <p:nvPr/>
        </p:nvSpPr>
        <p:spPr>
          <a:xfrm>
            <a:off x="4561766" y="4270200"/>
            <a:ext cx="36000" cy="36000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0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58" name="Rectangle 57"/>
          <p:cNvSpPr>
            <a:spLocks/>
          </p:cNvSpPr>
          <p:nvPr/>
        </p:nvSpPr>
        <p:spPr>
          <a:xfrm>
            <a:off x="4560551" y="3398500"/>
            <a:ext cx="36000" cy="36000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0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1102443" y="4067484"/>
            <a:ext cx="396000" cy="396000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b="1" dirty="0" smtClean="0">
                <a:solidFill>
                  <a:schemeClr val="accent1">
                    <a:lumMod val="10000"/>
                  </a:schemeClr>
                </a:solidFill>
              </a:rPr>
              <a:t>Idem</a:t>
            </a:r>
            <a:endParaRPr lang="en-GB" sz="10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60" name="Rectangle 59"/>
          <p:cNvSpPr>
            <a:spLocks/>
          </p:cNvSpPr>
          <p:nvPr/>
        </p:nvSpPr>
        <p:spPr>
          <a:xfrm>
            <a:off x="5401776" y="4290930"/>
            <a:ext cx="18000" cy="18000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0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61" name="Rectangle 60"/>
          <p:cNvSpPr>
            <a:spLocks/>
          </p:cNvSpPr>
          <p:nvPr/>
        </p:nvSpPr>
        <p:spPr>
          <a:xfrm>
            <a:off x="5400561" y="3419230"/>
            <a:ext cx="18000" cy="18000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GB" sz="1000" b="1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09547" y="3153859"/>
            <a:ext cx="756000" cy="504000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Rectangle 62"/>
          <p:cNvSpPr/>
          <p:nvPr/>
        </p:nvSpPr>
        <p:spPr>
          <a:xfrm>
            <a:off x="117416" y="4013594"/>
            <a:ext cx="756000" cy="504000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Rectangle 63"/>
          <p:cNvSpPr/>
          <p:nvPr/>
        </p:nvSpPr>
        <p:spPr>
          <a:xfrm>
            <a:off x="1085510" y="3212457"/>
            <a:ext cx="396000" cy="396000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>
            <a:off x="1110386" y="4067831"/>
            <a:ext cx="396000" cy="396000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1991210" y="3276843"/>
            <a:ext cx="216000" cy="216000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2031299" y="4165635"/>
            <a:ext cx="216000" cy="216000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2857225" y="3325086"/>
            <a:ext cx="144000" cy="144000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2867662" y="4201570"/>
            <a:ext cx="144000" cy="144000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3710634" y="3367756"/>
            <a:ext cx="72000" cy="72000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/>
          <p:cNvSpPr/>
          <p:nvPr/>
        </p:nvSpPr>
        <p:spPr>
          <a:xfrm>
            <a:off x="3721071" y="4236925"/>
            <a:ext cx="72000" cy="72000"/>
          </a:xfrm>
          <a:prstGeom prst="rect">
            <a:avLst/>
          </a:prstGeom>
          <a:solidFill>
            <a:srgbClr val="FFFFFF">
              <a:alpha val="14902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TextBox 71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40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227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 smtClean="0">
                <a:solidFill>
                  <a:srgbClr val="0070C0"/>
                </a:solidFill>
              </a:rPr>
              <a:t>SO Principles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663" y="1131109"/>
            <a:ext cx="8302391" cy="4940012"/>
          </a:xfrm>
        </p:spPr>
        <p:txBody>
          <a:bodyPr>
            <a:normAutofit/>
          </a:bodyPr>
          <a:lstStyle/>
          <a:p>
            <a:pPr marL="36576" indent="0">
              <a:lnSpc>
                <a:spcPct val="120000"/>
              </a:lnSpc>
              <a:buNone/>
            </a:pPr>
            <a:endParaRPr lang="en-US" sz="2000" b="1" dirty="0" smtClean="0">
              <a:solidFill>
                <a:srgbClr val="00B0F0"/>
              </a:solidFill>
            </a:endParaRPr>
          </a:p>
          <a:p>
            <a:pPr marL="36576" indent="0">
              <a:lnSpc>
                <a:spcPct val="120000"/>
              </a:lnSpc>
              <a:buNone/>
            </a:pPr>
            <a:r>
              <a:rPr lang="en-US" sz="2000" b="1" dirty="0" smtClean="0">
                <a:solidFill>
                  <a:srgbClr val="00B0F0"/>
                </a:solidFill>
              </a:rPr>
              <a:t>Principle: Safety </a:t>
            </a:r>
            <a:r>
              <a:rPr lang="en-US" sz="2000" b="1" dirty="0">
                <a:solidFill>
                  <a:srgbClr val="00B0F0"/>
                </a:solidFill>
              </a:rPr>
              <a:t>responsibilities </a:t>
            </a:r>
            <a:r>
              <a:rPr lang="en-US" sz="2000" b="1" dirty="0" smtClean="0">
                <a:solidFill>
                  <a:srgbClr val="00B0F0"/>
                </a:solidFill>
              </a:rPr>
              <a:t>follow </a:t>
            </a:r>
            <a:r>
              <a:rPr lang="en-US" sz="2000" b="1" dirty="0">
                <a:solidFill>
                  <a:srgbClr val="00B0F0"/>
                </a:solidFill>
              </a:rPr>
              <a:t>the hierarchical </a:t>
            </a:r>
            <a:r>
              <a:rPr lang="en-US" sz="2000" b="1" dirty="0" smtClean="0">
                <a:solidFill>
                  <a:srgbClr val="00B0F0"/>
                </a:solidFill>
              </a:rPr>
              <a:t>line</a:t>
            </a:r>
            <a:br>
              <a:rPr lang="en-US" sz="2000" b="1" dirty="0" smtClean="0">
                <a:solidFill>
                  <a:srgbClr val="00B0F0"/>
                </a:solidFill>
              </a:rPr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b="1" i="1" dirty="0" smtClean="0">
                <a:solidFill>
                  <a:srgbClr val="00B0F0"/>
                </a:solidFill>
              </a:rPr>
              <a:t>but</a:t>
            </a:r>
            <a:r>
              <a:rPr lang="en-US" sz="2000" dirty="0" smtClean="0"/>
              <a:t> 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Radiation protection falls under the exclusive responsibility of the radiation protection group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Occupational medicine falls under the exclusive responsibility of the medical service</a:t>
            </a:r>
            <a:endParaRPr lang="en-US" sz="2000" dirty="0"/>
          </a:p>
          <a:p>
            <a:pPr>
              <a:lnSpc>
                <a:spcPct val="120000"/>
              </a:lnSpc>
            </a:pPr>
            <a:r>
              <a:rPr lang="en-US" sz="2000" dirty="0" smtClean="0"/>
              <a:t>need to take into account CERNs matrix structure and the specific situation of large collaborations like the LHC Experiments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619084" y="6362377"/>
            <a:ext cx="2455151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Goehring-Crinon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2" descr="\\cern.ch\dfs\Users\m\malessi\Desktop\SR-SO_GSI_etc\GSI\SR-S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0290" y="239038"/>
            <a:ext cx="848262" cy="12079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9" name="TextBox 8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883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6" presetClass="emph" presetSubtype="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228"/>
            <a:ext cx="8226854" cy="767642"/>
          </a:xfrm>
        </p:spPr>
        <p:txBody>
          <a:bodyPr>
            <a:normAutofit/>
          </a:bodyPr>
          <a:lstStyle/>
          <a:p>
            <a:pPr algn="ctr"/>
            <a:r>
              <a:rPr lang="fr-FR" sz="3600" dirty="0" smtClean="0">
                <a:solidFill>
                  <a:srgbClr val="0070C0"/>
                </a:solidFill>
              </a:rPr>
              <a:t>SO Challenges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663" y="1063223"/>
            <a:ext cx="8433173" cy="5027026"/>
          </a:xfrm>
        </p:spPr>
        <p:txBody>
          <a:bodyPr>
            <a:normAutofit fontScale="400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US" sz="5000" b="1" dirty="0" smtClean="0">
                <a:solidFill>
                  <a:srgbClr val="00B0F0"/>
                </a:solidFill>
              </a:rPr>
              <a:t>Facilities </a:t>
            </a:r>
            <a:r>
              <a:rPr lang="en-US" sz="5000" b="1" dirty="0">
                <a:solidFill>
                  <a:srgbClr val="00B0F0"/>
                </a:solidFill>
              </a:rPr>
              <a:t>(</a:t>
            </a:r>
            <a:r>
              <a:rPr lang="en-US" sz="5000" b="1" i="1" dirty="0">
                <a:solidFill>
                  <a:srgbClr val="00B0F0"/>
                </a:solidFill>
              </a:rPr>
              <a:t>Complexes</a:t>
            </a:r>
            <a:r>
              <a:rPr lang="en-US" sz="5000" b="1" dirty="0">
                <a:solidFill>
                  <a:srgbClr val="00B0F0"/>
                </a:solidFill>
              </a:rPr>
              <a:t>) and p</a:t>
            </a:r>
            <a:r>
              <a:rPr lang="en-US" sz="5000" b="1" dirty="0" smtClean="0">
                <a:solidFill>
                  <a:srgbClr val="00B0F0"/>
                </a:solidFill>
              </a:rPr>
              <a:t>rojects </a:t>
            </a:r>
            <a:r>
              <a:rPr lang="en-US" sz="5000" b="1" dirty="0">
                <a:solidFill>
                  <a:srgbClr val="00B0F0"/>
                </a:solidFill>
              </a:rPr>
              <a:t>conducted in « matrix » </a:t>
            </a:r>
            <a:r>
              <a:rPr lang="en-US" sz="5000" b="1" dirty="0" smtClean="0">
                <a:solidFill>
                  <a:srgbClr val="00B0F0"/>
                </a:solidFill>
              </a:rPr>
              <a:t>structure i.e. </a:t>
            </a:r>
            <a:r>
              <a:rPr lang="en-US" sz="5000" b="1" dirty="0">
                <a:solidFill>
                  <a:srgbClr val="00B0F0"/>
                </a:solidFill>
              </a:rPr>
              <a:t>need for safety coordination in f</a:t>
            </a:r>
            <a:r>
              <a:rPr lang="en-US" sz="5000" b="1" dirty="0" smtClean="0">
                <a:solidFill>
                  <a:srgbClr val="00B0F0"/>
                </a:solidFill>
              </a:rPr>
              <a:t>acilities/projects</a:t>
            </a:r>
            <a:br>
              <a:rPr lang="en-US" sz="5000" b="1" dirty="0" smtClean="0">
                <a:solidFill>
                  <a:srgbClr val="00B0F0"/>
                </a:solidFill>
              </a:rPr>
            </a:br>
            <a:r>
              <a:rPr lang="en-US" sz="5000" b="1" dirty="0" smtClean="0">
                <a:solidFill>
                  <a:srgbClr val="00B0F0"/>
                </a:solidFill>
              </a:rPr>
              <a:t/>
            </a:r>
            <a:br>
              <a:rPr lang="en-US" sz="5000" b="1" dirty="0" smtClean="0">
                <a:solidFill>
                  <a:srgbClr val="00B0F0"/>
                </a:solidFill>
              </a:rPr>
            </a:br>
            <a:r>
              <a:rPr lang="en-US" sz="4800" i="1" dirty="0" smtClean="0"/>
              <a:t>Safety </a:t>
            </a:r>
            <a:r>
              <a:rPr lang="en-US" sz="4800" i="1" dirty="0"/>
              <a:t>structure with regard to the Organization’s machine and experiment facilities </a:t>
            </a:r>
            <a:r>
              <a:rPr lang="en-US" sz="4500" i="1" dirty="0" smtClean="0"/>
              <a:t>: </a:t>
            </a:r>
          </a:p>
          <a:p>
            <a:pPr lvl="1">
              <a:lnSpc>
                <a:spcPct val="120000"/>
              </a:lnSpc>
            </a:pPr>
            <a:r>
              <a:rPr lang="en-US" sz="4600" dirty="0" smtClean="0"/>
              <a:t>Facilities</a:t>
            </a:r>
            <a:r>
              <a:rPr lang="en-US" sz="4600" dirty="0"/>
              <a:t> </a:t>
            </a:r>
            <a:r>
              <a:rPr lang="en-US" sz="4600" dirty="0" smtClean="0"/>
              <a:t>’grouped’ within Complexes </a:t>
            </a:r>
            <a:r>
              <a:rPr lang="en-US" sz="4600" dirty="0"/>
              <a:t>(e.g. LHC, SPS, PS Complex</a:t>
            </a:r>
            <a:r>
              <a:rPr lang="en-US" sz="4600" dirty="0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en-US" sz="4500" i="1" dirty="0" smtClean="0"/>
              <a:t>‘Complex Manager’ </a:t>
            </a:r>
            <a:r>
              <a:rPr lang="en-US" sz="4500" dirty="0"/>
              <a:t>nominated by and reporting to DG responsible for </a:t>
            </a:r>
            <a:r>
              <a:rPr lang="en-US" sz="4500" dirty="0" smtClean="0"/>
              <a:t>safe operation </a:t>
            </a:r>
            <a:r>
              <a:rPr lang="en-US" sz="4500" dirty="0"/>
              <a:t>of CERN </a:t>
            </a:r>
            <a:r>
              <a:rPr lang="en-US" sz="4500" dirty="0" smtClean="0"/>
              <a:t>Complexes</a:t>
            </a:r>
          </a:p>
          <a:p>
            <a:pPr lvl="1">
              <a:lnSpc>
                <a:spcPct val="120000"/>
              </a:lnSpc>
            </a:pPr>
            <a:r>
              <a:rPr lang="en-US" sz="4500" dirty="0" smtClean="0"/>
              <a:t>Complex </a:t>
            </a:r>
            <a:r>
              <a:rPr lang="en-US" sz="4500" dirty="0"/>
              <a:t>Safety Advisory Panels CSAPs (1/Complex) advising </a:t>
            </a:r>
            <a:r>
              <a:rPr lang="en-US" sz="4500" dirty="0" smtClean="0"/>
              <a:t>and</a:t>
            </a:r>
            <a:r>
              <a:rPr lang="en-US" sz="4500" dirty="0"/>
              <a:t> </a:t>
            </a:r>
            <a:r>
              <a:rPr lang="en-US" sz="4500" dirty="0" smtClean="0"/>
              <a:t>reporting </a:t>
            </a:r>
            <a:r>
              <a:rPr lang="en-US" sz="4500" dirty="0"/>
              <a:t>to Complex </a:t>
            </a:r>
            <a:r>
              <a:rPr lang="en-US" sz="4500" dirty="0" smtClean="0"/>
              <a:t>Manager</a:t>
            </a:r>
          </a:p>
          <a:p>
            <a:pPr marL="448056" lvl="1" indent="0">
              <a:lnSpc>
                <a:spcPct val="120000"/>
              </a:lnSpc>
              <a:buNone/>
            </a:pPr>
            <a:r>
              <a:rPr lang="en-US" sz="4500" dirty="0" smtClean="0"/>
              <a:t>At all levels need to ensure safety of ones own activities but also safe interaction with those of others.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619084" y="6362377"/>
            <a:ext cx="2455151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Goehring-Crinon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442" y="31764"/>
            <a:ext cx="1212697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933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407"/>
            <a:ext cx="8226854" cy="843627"/>
          </a:xfrm>
        </p:spPr>
        <p:txBody>
          <a:bodyPr>
            <a:normAutofit/>
          </a:bodyPr>
          <a:lstStyle/>
          <a:p>
            <a:pPr algn="ctr"/>
            <a:r>
              <a:rPr lang="fr-FR" sz="3600" dirty="0" smtClean="0">
                <a:solidFill>
                  <a:srgbClr val="0070C0"/>
                </a:solidFill>
              </a:rPr>
              <a:t>SO </a:t>
            </a:r>
            <a:r>
              <a:rPr lang="fr-FR" sz="3600" dirty="0">
                <a:solidFill>
                  <a:srgbClr val="0070C0"/>
                </a:solidFill>
              </a:rPr>
              <a:t>Challenges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9034"/>
            <a:ext cx="8226854" cy="4947793"/>
          </a:xfrm>
        </p:spPr>
        <p:txBody>
          <a:bodyPr>
            <a:normAutofit fontScale="92500" lnSpcReduction="10000"/>
          </a:bodyPr>
          <a:lstStyle/>
          <a:p>
            <a:pPr marL="36576" indent="0">
              <a:lnSpc>
                <a:spcPct val="120000"/>
              </a:lnSpc>
              <a:buClr>
                <a:srgbClr val="00B0F0"/>
              </a:buClr>
              <a:buSzPct val="100000"/>
              <a:buNone/>
            </a:pPr>
            <a:r>
              <a:rPr lang="en-US" sz="2000" b="1" dirty="0" smtClean="0">
                <a:solidFill>
                  <a:srgbClr val="0000FF"/>
                </a:solidFill>
              </a:rPr>
              <a:t>Safety management of Experiments</a:t>
            </a:r>
            <a:r>
              <a:rPr lang="en-US" sz="2000" b="1" dirty="0" smtClean="0">
                <a:solidFill>
                  <a:srgbClr val="00B0F0"/>
                </a:solidFill>
              </a:rPr>
              <a:t>: CERN Experiments are (independent</a:t>
            </a:r>
            <a:r>
              <a:rPr lang="en-US" sz="2000" b="1" dirty="0">
                <a:solidFill>
                  <a:srgbClr val="00B0F0"/>
                </a:solidFill>
              </a:rPr>
              <a:t>) </a:t>
            </a:r>
            <a:r>
              <a:rPr lang="en-US" sz="2000" b="1" dirty="0" smtClean="0">
                <a:solidFill>
                  <a:srgbClr val="00B0F0"/>
                </a:solidFill>
              </a:rPr>
              <a:t>collaborations with </a:t>
            </a:r>
            <a:r>
              <a:rPr lang="en-US" sz="2000" b="1" dirty="0">
                <a:solidFill>
                  <a:srgbClr val="00B0F0"/>
                </a:solidFill>
              </a:rPr>
              <a:t>financial and organizational autonomy </a:t>
            </a:r>
            <a:r>
              <a:rPr lang="en-US" sz="2000" b="1" dirty="0" smtClean="0">
                <a:solidFill>
                  <a:srgbClr val="00B0F0"/>
                </a:solidFill>
              </a:rPr>
              <a:t>linked to CERN by a </a:t>
            </a:r>
            <a:r>
              <a:rPr lang="en-US" sz="2000" b="1" dirty="0" err="1" smtClean="0">
                <a:solidFill>
                  <a:srgbClr val="00B0F0"/>
                </a:solidFill>
              </a:rPr>
              <a:t>MoU</a:t>
            </a:r>
            <a:r>
              <a:rPr lang="en-US" sz="2000" b="1" dirty="0">
                <a:solidFill>
                  <a:srgbClr val="00B0F0"/>
                </a:solidFill>
              </a:rPr>
              <a:t> </a:t>
            </a:r>
            <a:endParaRPr lang="en-US" sz="2000" b="1" dirty="0" smtClean="0">
              <a:solidFill>
                <a:srgbClr val="00B0F0"/>
              </a:solidFill>
            </a:endParaRPr>
          </a:p>
          <a:p>
            <a:pPr marL="36576" indent="0">
              <a:lnSpc>
                <a:spcPct val="120000"/>
              </a:lnSpc>
              <a:buClr>
                <a:srgbClr val="00B0F0"/>
              </a:buClr>
              <a:buSzPct val="100000"/>
              <a:buNone/>
            </a:pPr>
            <a:r>
              <a:rPr lang="en-US" sz="2000" b="1" dirty="0" smtClean="0">
                <a:solidFill>
                  <a:srgbClr val="00B0F0"/>
                </a:solidFill>
              </a:rPr>
              <a:t>Many experiments of varying size, running time and complexity </a:t>
            </a:r>
          </a:p>
          <a:p>
            <a:pPr marL="36576" indent="0">
              <a:lnSpc>
                <a:spcPct val="120000"/>
              </a:lnSpc>
              <a:buClr>
                <a:srgbClr val="00B0F0"/>
              </a:buClr>
              <a:buSzPct val="100000"/>
              <a:buNone/>
            </a:pP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he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Large (LHC) Experiments 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are complex very costly installations</a:t>
            </a:r>
          </a:p>
          <a:p>
            <a:pPr marL="36576" indent="0">
              <a:lnSpc>
                <a:spcPct val="120000"/>
              </a:lnSpc>
              <a:buClr>
                <a:srgbClr val="00B0F0"/>
              </a:buClr>
              <a:buSzPct val="100000"/>
              <a:buNone/>
            </a:pP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nd have hundreds of </a:t>
            </a:r>
            <a:r>
              <a:rPr lang="en-US" sz="2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collaborators</a:t>
            </a:r>
          </a:p>
          <a:p>
            <a:pPr marL="36576" indent="0">
              <a:lnSpc>
                <a:spcPct val="120000"/>
              </a:lnSpc>
              <a:buClr>
                <a:srgbClr val="00B0F0"/>
              </a:buClr>
              <a:buSzPct val="100000"/>
              <a:buNone/>
            </a:pPr>
            <a:r>
              <a:rPr lang="en-US" sz="2100" b="1" dirty="0" smtClean="0">
                <a:solidFill>
                  <a:srgbClr val="FF0000"/>
                </a:solidFill>
              </a:rPr>
              <a:t>Safety Management of Large Experiments: </a:t>
            </a:r>
            <a:endParaRPr lang="en-US" sz="2100" b="1" dirty="0">
              <a:solidFill>
                <a:srgbClr val="FF0000"/>
              </a:solidFill>
            </a:endParaRPr>
          </a:p>
          <a:p>
            <a:pPr marL="36576" indent="0">
              <a:lnSpc>
                <a:spcPct val="120000"/>
              </a:lnSpc>
              <a:buClr>
                <a:srgbClr val="00B0F0"/>
              </a:buClr>
              <a:buSzPct val="100000"/>
              <a:buNone/>
            </a:pPr>
            <a:r>
              <a:rPr lang="en-US" sz="2000" dirty="0" smtClean="0"/>
              <a:t>Technical </a:t>
            </a:r>
            <a:r>
              <a:rPr lang="en-US" sz="2000" dirty="0"/>
              <a:t>Coordinator </a:t>
            </a:r>
            <a:r>
              <a:rPr lang="en-US" sz="2000" i="1" dirty="0" smtClean="0"/>
              <a:t>(TC is CERN </a:t>
            </a:r>
            <a:r>
              <a:rPr lang="en-US" sz="2000" i="1" dirty="0"/>
              <a:t>staff) </a:t>
            </a:r>
            <a:r>
              <a:rPr lang="en-US" sz="2000" dirty="0"/>
              <a:t>represents Experiment towards CERN in matters of </a:t>
            </a:r>
            <a:r>
              <a:rPr lang="en-US" sz="2000" dirty="0" smtClean="0"/>
              <a:t>Safety</a:t>
            </a:r>
            <a:endParaRPr lang="en-US" sz="2000" dirty="0"/>
          </a:p>
          <a:p>
            <a:pPr lvl="1">
              <a:lnSpc>
                <a:spcPct val="120000"/>
              </a:lnSpc>
            </a:pPr>
            <a:r>
              <a:rPr lang="en-US" sz="2000" dirty="0"/>
              <a:t>TC’s duties in matter of Safety similar to those of a Department </a:t>
            </a:r>
            <a:r>
              <a:rPr lang="en-US" sz="2000" dirty="0" smtClean="0"/>
              <a:t>Head</a:t>
            </a:r>
            <a:endParaRPr lang="en-US" sz="2000" dirty="0"/>
          </a:p>
          <a:p>
            <a:pPr lvl="1">
              <a:lnSpc>
                <a:spcPct val="120000"/>
              </a:lnSpc>
            </a:pPr>
            <a:r>
              <a:rPr lang="en-US" sz="2000" dirty="0"/>
              <a:t>TC reports to Director responsible for the Large Experiment and is supported by a Large Experiment </a:t>
            </a:r>
            <a:r>
              <a:rPr lang="en-US" sz="2000" dirty="0" smtClean="0"/>
              <a:t>GLIMOS </a:t>
            </a:r>
            <a:r>
              <a:rPr lang="en-US" sz="2000" i="1" dirty="0" smtClean="0"/>
              <a:t>(LEXGLIMOS)</a:t>
            </a:r>
            <a:endParaRPr lang="en-US" sz="2000" i="1" dirty="0"/>
          </a:p>
          <a:p>
            <a:endParaRPr lang="en-GB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974" y="125407"/>
            <a:ext cx="1212697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" name="Group 23"/>
          <p:cNvGrpSpPr>
            <a:grpSpLocks/>
          </p:cNvGrpSpPr>
          <p:nvPr/>
        </p:nvGrpSpPr>
        <p:grpSpPr bwMode="auto">
          <a:xfrm>
            <a:off x="4756249" y="5600490"/>
            <a:ext cx="1264297" cy="1130510"/>
            <a:chOff x="758" y="1224"/>
            <a:chExt cx="1546" cy="901"/>
          </a:xfrm>
        </p:grpSpPr>
        <p:pic>
          <p:nvPicPr>
            <p:cNvPr id="25" name="Picture 24" descr="CMS1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1322"/>
              <a:ext cx="1248" cy="787"/>
            </a:xfrm>
            <a:prstGeom prst="rect">
              <a:avLst/>
            </a:prstGeom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Line 28"/>
            <p:cNvSpPr>
              <a:spLocks noChangeShapeType="1"/>
            </p:cNvSpPr>
            <p:nvPr/>
          </p:nvSpPr>
          <p:spPr bwMode="auto">
            <a:xfrm>
              <a:off x="2016" y="1224"/>
              <a:ext cx="288" cy="48"/>
            </a:xfrm>
            <a:prstGeom prst="line">
              <a:avLst/>
            </a:prstGeom>
            <a:noFill/>
            <a:ln w="38100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GB" kern="1200" dirty="0">
                <a:latin typeface="Times" pitchFamily="-112" charset="0"/>
                <a:ea typeface="+mn-ea"/>
                <a:cs typeface="+mn-cs"/>
              </a:endParaRPr>
            </a:p>
          </p:txBody>
        </p:sp>
        <p:sp>
          <p:nvSpPr>
            <p:cNvPr id="27" name="Text Box 29"/>
            <p:cNvSpPr txBox="1">
              <a:spLocks noChangeArrowheads="1"/>
            </p:cNvSpPr>
            <p:nvPr/>
          </p:nvSpPr>
          <p:spPr bwMode="auto">
            <a:xfrm>
              <a:off x="758" y="1894"/>
              <a:ext cx="436" cy="231"/>
            </a:xfrm>
            <a:prstGeom prst="rect">
              <a:avLst/>
            </a:prstGeom>
            <a:noFill/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CH" kern="1200" dirty="0" smtClean="0">
                  <a:solidFill>
                    <a:srgbClr val="FC2A1B"/>
                  </a:solidFill>
                  <a:latin typeface="Tahoma" charset="0"/>
                </a:rPr>
                <a:t>CMS</a:t>
              </a:r>
              <a:endParaRPr lang="de-CH" sz="2000" kern="1200" dirty="0" smtClean="0">
                <a:solidFill>
                  <a:srgbClr val="FC2A1B"/>
                </a:solidFill>
                <a:latin typeface="Tahoma" charset="0"/>
              </a:endParaRPr>
            </a:p>
          </p:txBody>
        </p:sp>
      </p:grpSp>
      <p:grpSp>
        <p:nvGrpSpPr>
          <p:cNvPr id="28" name="Group 27"/>
          <p:cNvGrpSpPr>
            <a:grpSpLocks/>
          </p:cNvGrpSpPr>
          <p:nvPr/>
        </p:nvGrpSpPr>
        <p:grpSpPr bwMode="auto">
          <a:xfrm>
            <a:off x="1375269" y="5733304"/>
            <a:ext cx="1422824" cy="841457"/>
            <a:chOff x="0" y="2352"/>
            <a:chExt cx="1488" cy="839"/>
          </a:xfrm>
        </p:grpSpPr>
        <p:sp>
          <p:nvSpPr>
            <p:cNvPr id="29" name="Line 12"/>
            <p:cNvSpPr>
              <a:spLocks noChangeShapeType="1"/>
            </p:cNvSpPr>
            <p:nvPr/>
          </p:nvSpPr>
          <p:spPr bwMode="auto">
            <a:xfrm>
              <a:off x="1296" y="2352"/>
              <a:ext cx="192" cy="373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GB" kern="1200" dirty="0">
                <a:latin typeface="Times" pitchFamily="-112" charset="0"/>
                <a:ea typeface="+mn-ea"/>
                <a:cs typeface="+mn-cs"/>
              </a:endParaRPr>
            </a:p>
          </p:txBody>
        </p:sp>
        <p:grpSp>
          <p:nvGrpSpPr>
            <p:cNvPr id="30" name="Group 29"/>
            <p:cNvGrpSpPr>
              <a:grpSpLocks/>
            </p:cNvGrpSpPr>
            <p:nvPr/>
          </p:nvGrpSpPr>
          <p:grpSpPr bwMode="auto">
            <a:xfrm>
              <a:off x="0" y="2356"/>
              <a:ext cx="1296" cy="835"/>
              <a:chOff x="2544" y="0"/>
              <a:chExt cx="1296" cy="835"/>
            </a:xfrm>
          </p:grpSpPr>
          <p:pic>
            <p:nvPicPr>
              <p:cNvPr id="31" name="Picture 30" descr="alice_setup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544" y="5"/>
                <a:ext cx="1296" cy="785"/>
              </a:xfrm>
              <a:prstGeom prst="rect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p:spPr>
          </p:pic>
          <p:pic>
            <p:nvPicPr>
              <p:cNvPr id="32" name="Picture 31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92" y="0"/>
                <a:ext cx="179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" name="Rectangle 32"/>
              <p:cNvSpPr>
                <a:spLocks noChangeArrowheads="1"/>
              </p:cNvSpPr>
              <p:nvPr/>
            </p:nvSpPr>
            <p:spPr bwMode="auto">
              <a:xfrm>
                <a:off x="2544" y="639"/>
                <a:ext cx="462" cy="1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200" b="1" kern="1200">
                    <a:solidFill>
                      <a:srgbClr val="B0043E"/>
                    </a:solidFill>
                  </a:rPr>
                  <a:t>ALICE</a:t>
                </a:r>
                <a:endParaRPr lang="en-US" sz="2000" b="1" kern="1200">
                  <a:solidFill>
                    <a:srgbClr val="B0043E"/>
                  </a:solidFill>
                </a:endParaRPr>
              </a:p>
            </p:txBody>
          </p:sp>
        </p:grpSp>
      </p:grpSp>
      <p:grpSp>
        <p:nvGrpSpPr>
          <p:cNvPr id="34" name="Group 33"/>
          <p:cNvGrpSpPr>
            <a:grpSpLocks/>
          </p:cNvGrpSpPr>
          <p:nvPr/>
        </p:nvGrpSpPr>
        <p:grpSpPr bwMode="auto">
          <a:xfrm>
            <a:off x="2798093" y="5742331"/>
            <a:ext cx="1516896" cy="864318"/>
            <a:chOff x="2056" y="2298"/>
            <a:chExt cx="1688" cy="1149"/>
          </a:xfrm>
        </p:grpSpPr>
        <p:pic>
          <p:nvPicPr>
            <p:cNvPr id="35" name="Picture 34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112" y="2304"/>
              <a:ext cx="1632" cy="1143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</p:pic>
        <p:sp>
          <p:nvSpPr>
            <p:cNvPr id="36" name="Rectangle 35"/>
            <p:cNvSpPr>
              <a:spLocks noChangeArrowheads="1"/>
            </p:cNvSpPr>
            <p:nvPr/>
          </p:nvSpPr>
          <p:spPr bwMode="auto">
            <a:xfrm>
              <a:off x="2056" y="2298"/>
              <a:ext cx="691" cy="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b="1" kern="1200" dirty="0">
                  <a:solidFill>
                    <a:srgbClr val="4A94B2"/>
                  </a:solidFill>
                  <a:latin typeface="Tahoma" charset="0"/>
                </a:rPr>
                <a:t>ATLAS</a:t>
              </a:r>
              <a:endParaRPr lang="en-US" b="1" kern="1200" dirty="0">
                <a:solidFill>
                  <a:schemeClr val="accent1"/>
                </a:solidFill>
                <a:latin typeface="Tahoma" charset="0"/>
              </a:endParaRPr>
            </a:p>
          </p:txBody>
        </p:sp>
      </p:grpSp>
      <p:grpSp>
        <p:nvGrpSpPr>
          <p:cNvPr id="37" name="Group 36"/>
          <p:cNvGrpSpPr>
            <a:grpSpLocks/>
          </p:cNvGrpSpPr>
          <p:nvPr/>
        </p:nvGrpSpPr>
        <p:grpSpPr bwMode="auto">
          <a:xfrm>
            <a:off x="6020546" y="5750645"/>
            <a:ext cx="1316684" cy="841457"/>
            <a:chOff x="3072" y="96"/>
            <a:chExt cx="1200" cy="960"/>
          </a:xfrm>
        </p:grpSpPr>
        <p:sp>
          <p:nvSpPr>
            <p:cNvPr id="38" name="Rectangle 37"/>
            <p:cNvSpPr>
              <a:spLocks noChangeArrowheads="1"/>
            </p:cNvSpPr>
            <p:nvPr/>
          </p:nvSpPr>
          <p:spPr bwMode="auto">
            <a:xfrm>
              <a:off x="3072" y="96"/>
              <a:ext cx="1200" cy="90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GB" kern="1200">
                <a:latin typeface="Tahoma" charset="0"/>
              </a:endParaRPr>
            </a:p>
          </p:txBody>
        </p:sp>
        <p:pic>
          <p:nvPicPr>
            <p:cNvPr id="39" name="Picture 38" descr="LHCb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240"/>
              <a:ext cx="1056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39" descr="lhcb_logo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96"/>
              <a:ext cx="336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18140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142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fr-FR" sz="3600" dirty="0" smtClean="0">
                <a:solidFill>
                  <a:srgbClr val="0070C0"/>
                </a:solidFill>
              </a:rPr>
              <a:t>SO </a:t>
            </a:r>
            <a:r>
              <a:rPr lang="fr-FR" sz="3600" dirty="0">
                <a:solidFill>
                  <a:srgbClr val="0070C0"/>
                </a:solidFill>
              </a:rPr>
              <a:t>Challenges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2674"/>
            <a:ext cx="8226854" cy="496380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b="1" dirty="0">
                <a:solidFill>
                  <a:srgbClr val="FF0000"/>
                </a:solidFill>
              </a:rPr>
              <a:t>Safety Management of </a:t>
            </a:r>
            <a:r>
              <a:rPr lang="en-US" sz="2000" b="1" dirty="0" smtClean="0">
                <a:solidFill>
                  <a:srgbClr val="FF0000"/>
                </a:solidFill>
              </a:rPr>
              <a:t>CERN Experiments </a:t>
            </a:r>
            <a:r>
              <a:rPr lang="en-US" sz="2000" i="1" dirty="0" smtClean="0">
                <a:solidFill>
                  <a:srgbClr val="FF0000"/>
                </a:solidFill>
              </a:rPr>
              <a:t>other </a:t>
            </a:r>
            <a:r>
              <a:rPr lang="en-US" sz="2000" i="1" dirty="0">
                <a:solidFill>
                  <a:srgbClr val="FF0000"/>
                </a:solidFill>
              </a:rPr>
              <a:t>than Large </a:t>
            </a:r>
            <a:r>
              <a:rPr lang="en-US" sz="2000" i="1" dirty="0" smtClean="0">
                <a:solidFill>
                  <a:srgbClr val="FF0000"/>
                </a:solidFill>
              </a:rPr>
              <a:t>Experiments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endParaRPr lang="en-US" sz="2000" dirty="0">
              <a:solidFill>
                <a:srgbClr val="FF0000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sz="2000" dirty="0" smtClean="0"/>
              <a:t>Under </a:t>
            </a:r>
            <a:r>
              <a:rPr lang="en-US" sz="2000" dirty="0"/>
              <a:t>the oversight of the head of hosting Department </a:t>
            </a:r>
            <a:r>
              <a:rPr lang="en-US" sz="2000" dirty="0" smtClean="0"/>
              <a:t>collaborating institutions are responsible for Safety in accordance with the CERN Safety Policy, the CERN Safety rules and best practices</a:t>
            </a:r>
            <a:br>
              <a:rPr lang="en-US" sz="2000" dirty="0" smtClean="0"/>
            </a:br>
            <a:endParaRPr lang="en-US" sz="2000" dirty="0" smtClean="0"/>
          </a:p>
          <a:p>
            <a:pPr lvl="1">
              <a:lnSpc>
                <a:spcPct val="120000"/>
              </a:lnSpc>
            </a:pPr>
            <a:r>
              <a:rPr lang="en-US" sz="2000" dirty="0" smtClean="0"/>
              <a:t>The head of the hosting Department is supported by: </a:t>
            </a:r>
          </a:p>
          <a:p>
            <a:pPr lvl="2">
              <a:lnSpc>
                <a:spcPct val="120000"/>
              </a:lnSpc>
            </a:pPr>
            <a:r>
              <a:rPr lang="en-US" sz="2000" dirty="0" smtClean="0"/>
              <a:t>The DSO, and </a:t>
            </a:r>
          </a:p>
          <a:p>
            <a:pPr lvl="2">
              <a:lnSpc>
                <a:spcPct val="120000"/>
              </a:lnSpc>
            </a:pPr>
            <a:r>
              <a:rPr lang="en-US" sz="2000" dirty="0" smtClean="0"/>
              <a:t>an </a:t>
            </a:r>
            <a:r>
              <a:rPr lang="en-US" sz="2000" dirty="0"/>
              <a:t>Experiment Safety Officer (EXSO)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nominated </a:t>
            </a:r>
            <a:r>
              <a:rPr lang="en-US" sz="2000" dirty="0"/>
              <a:t>by </a:t>
            </a:r>
            <a:r>
              <a:rPr lang="en-US" sz="2000" dirty="0" smtClean="0"/>
              <a:t>her/him </a:t>
            </a:r>
            <a:r>
              <a:rPr lang="en-US" sz="2000" dirty="0"/>
              <a:t>in consultation with the Experiment</a:t>
            </a:r>
            <a:r>
              <a:rPr lang="en-US" sz="20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619084" y="6362377"/>
            <a:ext cx="2455151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Goehring-Crinon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553" y="141288"/>
            <a:ext cx="1212697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08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5407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fr-FR" sz="3600" dirty="0" smtClean="0">
                <a:solidFill>
                  <a:srgbClr val="0070C0"/>
                </a:solidFill>
              </a:rPr>
              <a:t>SO </a:t>
            </a:r>
            <a:r>
              <a:rPr lang="fr-FR" sz="3600" dirty="0">
                <a:solidFill>
                  <a:srgbClr val="0070C0"/>
                </a:solidFill>
              </a:rPr>
              <a:t>Challenges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9034"/>
            <a:ext cx="8226854" cy="4947793"/>
          </a:xfrm>
        </p:spPr>
        <p:txBody>
          <a:bodyPr>
            <a:normAutofit/>
          </a:bodyPr>
          <a:lstStyle/>
          <a:p>
            <a:pPr marL="448056" lvl="1" indent="0">
              <a:lnSpc>
                <a:spcPct val="120000"/>
              </a:lnSpc>
              <a:buNone/>
            </a:pPr>
            <a:r>
              <a:rPr lang="en-US" sz="2200" b="1" dirty="0" smtClean="0">
                <a:solidFill>
                  <a:srgbClr val="5D84FF"/>
                </a:solidFill>
              </a:rPr>
              <a:t>Collaborating institutions</a:t>
            </a:r>
          </a:p>
          <a:p>
            <a:pPr lvl="1">
              <a:lnSpc>
                <a:spcPct val="120000"/>
              </a:lnSpc>
            </a:pPr>
            <a:r>
              <a:rPr lang="en-US" sz="2200" dirty="0" smtClean="0"/>
              <a:t>Responsibility </a:t>
            </a:r>
            <a:r>
              <a:rPr lang="en-US" sz="2200" dirty="0"/>
              <a:t>of collaborating institutions for Safety </a:t>
            </a:r>
            <a:r>
              <a:rPr lang="en-US" sz="2200" dirty="0" smtClean="0"/>
              <a:t>reaffirmed</a:t>
            </a:r>
            <a:endParaRPr lang="en-US" sz="2200" dirty="0"/>
          </a:p>
          <a:p>
            <a:pPr lvl="1">
              <a:lnSpc>
                <a:spcPct val="120000"/>
              </a:lnSpc>
            </a:pPr>
            <a:r>
              <a:rPr lang="en-US" sz="2200" dirty="0" smtClean="0"/>
              <a:t>Collaborating </a:t>
            </a:r>
            <a:r>
              <a:rPr lang="en-US" sz="2200" dirty="0"/>
              <a:t>institutions </a:t>
            </a:r>
            <a:r>
              <a:rPr lang="en-US" sz="2200" dirty="0" smtClean="0"/>
              <a:t>shall ensure </a:t>
            </a:r>
            <a:r>
              <a:rPr lang="en-US" sz="2200" dirty="0"/>
              <a:t>that </a:t>
            </a:r>
            <a:r>
              <a:rPr lang="en-US" sz="2200" dirty="0" smtClean="0"/>
              <a:t>their personnel, activities and </a:t>
            </a:r>
            <a:r>
              <a:rPr lang="en-US" sz="2200" dirty="0"/>
              <a:t>material </a:t>
            </a:r>
            <a:r>
              <a:rPr lang="en-US" sz="2200" dirty="0" smtClean="0"/>
              <a:t>they bring on </a:t>
            </a:r>
            <a:r>
              <a:rPr lang="en-US" sz="2200" dirty="0"/>
              <a:t>site comply with the CERN Safety Policy and </a:t>
            </a:r>
            <a:r>
              <a:rPr lang="en-US" sz="2200" dirty="0" smtClean="0"/>
              <a:t>Rules.</a:t>
            </a:r>
          </a:p>
          <a:p>
            <a:pPr lvl="1">
              <a:lnSpc>
                <a:spcPct val="120000"/>
              </a:lnSpc>
            </a:pPr>
            <a:r>
              <a:rPr lang="en-US" sz="2200" dirty="0" smtClean="0"/>
              <a:t>Each </a:t>
            </a:r>
            <a:r>
              <a:rPr lang="en-US" sz="2200" dirty="0"/>
              <a:t>collaborating institution nominates for each </a:t>
            </a:r>
            <a:r>
              <a:rPr lang="en-US" sz="2200" dirty="0" smtClean="0"/>
              <a:t>activity and Experiment </a:t>
            </a:r>
            <a:r>
              <a:rPr lang="en-US" sz="2200" dirty="0"/>
              <a:t>in which it </a:t>
            </a:r>
            <a:r>
              <a:rPr lang="en-US" sz="2200" dirty="0" smtClean="0"/>
              <a:t>participates </a:t>
            </a:r>
            <a:r>
              <a:rPr lang="en-US" sz="2200" dirty="0"/>
              <a:t>a </a:t>
            </a:r>
            <a:r>
              <a:rPr lang="en-US" sz="2200" i="1" dirty="0" smtClean="0"/>
              <a:t>‘Safety Correspondent’ </a:t>
            </a:r>
            <a:r>
              <a:rPr lang="en-US" sz="2200" dirty="0"/>
              <a:t>who represents it towards CERN </a:t>
            </a:r>
            <a:r>
              <a:rPr lang="en-US" sz="2200" dirty="0" smtClean="0"/>
              <a:t>in matters </a:t>
            </a:r>
            <a:r>
              <a:rPr lang="en-US" sz="2200" dirty="0"/>
              <a:t>of Safety</a:t>
            </a:r>
            <a:r>
              <a:rPr lang="en-US" sz="2200" dirty="0" smtClean="0"/>
              <a:t>.    </a:t>
            </a: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5182" y="152166"/>
            <a:ext cx="1050430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619084" y="6362377"/>
            <a:ext cx="2455151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Goehring-Crinon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420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142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fr-FR" sz="3600" dirty="0" smtClean="0">
                <a:solidFill>
                  <a:srgbClr val="0070C0"/>
                </a:solidFill>
              </a:rPr>
              <a:t>SO </a:t>
            </a:r>
            <a:r>
              <a:rPr lang="fr-FR" sz="3600" dirty="0">
                <a:solidFill>
                  <a:srgbClr val="0070C0"/>
                </a:solidFill>
              </a:rPr>
              <a:t>Challenges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1122674"/>
            <a:ext cx="8226854" cy="4963802"/>
          </a:xfrm>
        </p:spPr>
        <p:txBody>
          <a:bodyPr>
            <a:normAutofit fontScale="85000" lnSpcReduction="10000"/>
          </a:bodyPr>
          <a:lstStyle/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r>
              <a:rPr lang="en-US" sz="2800" b="1" dirty="0" smtClean="0">
                <a:solidFill>
                  <a:srgbClr val="00B0F0"/>
                </a:solidFill>
              </a:rPr>
              <a:t>Safety responsibilities of contractors</a:t>
            </a:r>
            <a:endParaRPr lang="en-US" sz="2800" b="1" dirty="0">
              <a:solidFill>
                <a:srgbClr val="00B0F0"/>
              </a:solidFill>
            </a:endParaRPr>
          </a:p>
          <a:p>
            <a:pPr marL="448056" lvl="1" indent="0">
              <a:lnSpc>
                <a:spcPct val="120000"/>
              </a:lnSpc>
              <a:buNone/>
            </a:pPr>
            <a:endParaRPr lang="en-US" sz="2800" dirty="0" smtClean="0"/>
          </a:p>
          <a:p>
            <a:pPr lvl="1">
              <a:lnSpc>
                <a:spcPct val="120000"/>
              </a:lnSpc>
            </a:pPr>
            <a:r>
              <a:rPr lang="en-US" sz="2800" dirty="0" smtClean="0"/>
              <a:t>Responsibility </a:t>
            </a:r>
            <a:r>
              <a:rPr lang="en-US" sz="2800" dirty="0"/>
              <a:t>of </a:t>
            </a:r>
            <a:r>
              <a:rPr lang="en-US" sz="2800" dirty="0" smtClean="0"/>
              <a:t>contractors </a:t>
            </a:r>
            <a:r>
              <a:rPr lang="en-US" sz="2800" dirty="0"/>
              <a:t>for Safety </a:t>
            </a:r>
            <a:r>
              <a:rPr lang="en-US" sz="2800" dirty="0" smtClean="0"/>
              <a:t>reaffirmed</a:t>
            </a:r>
          </a:p>
          <a:p>
            <a:pPr lvl="1">
              <a:lnSpc>
                <a:spcPct val="120000"/>
              </a:lnSpc>
            </a:pPr>
            <a:r>
              <a:rPr lang="en-US" sz="2800" dirty="0" smtClean="0"/>
              <a:t>Contractors shall ensure that </a:t>
            </a:r>
            <a:r>
              <a:rPr lang="en-US" sz="2800" dirty="0"/>
              <a:t>their personnel, activities and material they bring on site comply with the CERN Safety Policy and Rules</a:t>
            </a:r>
            <a:r>
              <a:rPr lang="en-US" sz="2800" dirty="0" smtClean="0"/>
              <a:t>.</a:t>
            </a:r>
          </a:p>
          <a:p>
            <a:pPr lvl="1">
              <a:lnSpc>
                <a:spcPct val="120000"/>
              </a:lnSpc>
            </a:pPr>
            <a:r>
              <a:rPr lang="en-US" sz="2800" dirty="0" smtClean="0"/>
              <a:t>Each </a:t>
            </a:r>
            <a:r>
              <a:rPr lang="en-US" sz="2800" dirty="0"/>
              <a:t>contractor nominates a safety correspondent who represents </a:t>
            </a:r>
            <a:r>
              <a:rPr lang="en-US" sz="2800" dirty="0" smtClean="0"/>
              <a:t>him towards </a:t>
            </a:r>
            <a:r>
              <a:rPr lang="en-US" sz="2800" dirty="0"/>
              <a:t>CERN </a:t>
            </a:r>
            <a:r>
              <a:rPr lang="en-US" sz="2800" dirty="0" smtClean="0"/>
              <a:t>in </a:t>
            </a:r>
            <a:r>
              <a:rPr lang="en-US" sz="2800" dirty="0"/>
              <a:t>matters of </a:t>
            </a:r>
            <a:r>
              <a:rPr lang="en-US" sz="2800" dirty="0" smtClean="0"/>
              <a:t>Safety. </a:t>
            </a:r>
            <a:r>
              <a:rPr lang="en-US" sz="2900" dirty="0" smtClean="0"/>
              <a:t>	</a:t>
            </a:r>
            <a:r>
              <a:rPr lang="en-US" sz="3600" dirty="0" smtClean="0"/>
              <a:t>	</a:t>
            </a:r>
            <a:r>
              <a:rPr lang="en-US" sz="4100" dirty="0" smtClean="0"/>
              <a:t>			</a:t>
            </a:r>
            <a:endParaRPr lang="en-US" sz="41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619084" y="6362377"/>
            <a:ext cx="2455151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Goehring-Crinon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553" y="141288"/>
            <a:ext cx="1212697" cy="850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404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sz="3600" dirty="0" smtClean="0">
                <a:solidFill>
                  <a:srgbClr val="0070C0"/>
                </a:solidFill>
              </a:rPr>
              <a:t>SO main </a:t>
            </a:r>
            <a:r>
              <a:rPr lang="fr-FR" sz="3600" dirty="0" err="1" smtClean="0">
                <a:solidFill>
                  <a:srgbClr val="0070C0"/>
                </a:solidFill>
              </a:rPr>
              <a:t>features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sz="2400" b="1" dirty="0" smtClean="0"/>
              <a:t>SR-SO covers all Safety </a:t>
            </a:r>
            <a:r>
              <a:rPr lang="en-US" sz="2400" b="1" dirty="0"/>
              <a:t>functions 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r>
              <a:rPr lang="en-US" sz="2400" b="1" dirty="0" smtClean="0"/>
              <a:t>Functions </a:t>
            </a:r>
            <a:r>
              <a:rPr lang="en-US" sz="2400" b="1" dirty="0"/>
              <a:t>defined in terms of responsibilities rather than detailed task </a:t>
            </a:r>
            <a:r>
              <a:rPr lang="en-US" sz="2400" b="1" dirty="0" smtClean="0"/>
              <a:t>descriptions</a:t>
            </a:r>
            <a:endParaRPr lang="en-US" sz="2400" b="1" dirty="0"/>
          </a:p>
          <a:p>
            <a:pPr>
              <a:lnSpc>
                <a:spcPct val="110000"/>
              </a:lnSpc>
            </a:pPr>
            <a:r>
              <a:rPr lang="en-US" sz="2400" b="1" dirty="0" smtClean="0"/>
              <a:t>Specifying minimal competency/experience for </a:t>
            </a:r>
            <a:r>
              <a:rPr lang="en-US" sz="2400" b="1" dirty="0"/>
              <a:t>Safety </a:t>
            </a:r>
            <a:r>
              <a:rPr lang="en-US" sz="2400" b="1" dirty="0" smtClean="0"/>
              <a:t>functions </a:t>
            </a:r>
            <a:r>
              <a:rPr lang="en-US" sz="2400" i="1" dirty="0" smtClean="0"/>
              <a:t>(still to be completed)</a:t>
            </a:r>
            <a:endParaRPr lang="en-US" sz="2400" i="1" dirty="0"/>
          </a:p>
          <a:p>
            <a:pPr>
              <a:lnSpc>
                <a:spcPct val="110000"/>
              </a:lnSpc>
            </a:pPr>
            <a:r>
              <a:rPr lang="en-US" sz="2400" b="1" dirty="0" smtClean="0"/>
              <a:t>Explicit </a:t>
            </a:r>
            <a:r>
              <a:rPr lang="en-US" sz="2400" b="1" dirty="0"/>
              <a:t>mention of Safety objectives to be defined regularly </a:t>
            </a:r>
            <a:r>
              <a:rPr lang="en-US" sz="2400" b="1" dirty="0" smtClean="0"/>
              <a:t>by the DG</a:t>
            </a:r>
            <a:endParaRPr lang="en-GB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619084" y="6362377"/>
            <a:ext cx="2455151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Goehring-Crinon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61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43"/>
            <a:ext cx="8226854" cy="609244"/>
          </a:xfrm>
        </p:spPr>
        <p:txBody>
          <a:bodyPr>
            <a:normAutofit fontScale="90000"/>
          </a:bodyPr>
          <a:lstStyle/>
          <a:p>
            <a:pPr algn="ctr"/>
            <a:r>
              <a:rPr lang="fr-FR" sz="4400" dirty="0" smtClean="0">
                <a:solidFill>
                  <a:srgbClr val="0070C0"/>
                </a:solidFill>
              </a:rPr>
              <a:t>SR-SO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551" y="759126"/>
            <a:ext cx="8566029" cy="3994030"/>
          </a:xfrm>
        </p:spPr>
        <p:txBody>
          <a:bodyPr>
            <a:noAutofit/>
          </a:bodyPr>
          <a:lstStyle/>
          <a:p>
            <a:pPr marL="36576" indent="0">
              <a:spcBef>
                <a:spcPts val="0"/>
              </a:spcBef>
              <a:buNone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Typical list of responsibilities:</a:t>
            </a:r>
          </a:p>
          <a:p>
            <a:pPr marL="252000" indent="-2520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b="1" dirty="0" smtClean="0"/>
              <a:t>keep himself informed in matters of Safety </a:t>
            </a:r>
          </a:p>
          <a:p>
            <a:pPr marL="252000" indent="-2520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b="1" dirty="0"/>
              <a:t>e</a:t>
            </a:r>
            <a:r>
              <a:rPr lang="en-US" sz="1600" b="1" dirty="0" smtClean="0"/>
              <a:t>nsure that all persons under his responsibility receive the adequate means, including training and information, to fulfill their obligations in matters of Safety</a:t>
            </a:r>
          </a:p>
          <a:p>
            <a:pPr marL="252000" indent="-2520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b="1" dirty="0" smtClean="0"/>
              <a:t>ensure  compliance of installations, activities and projects with CERN Safety Rules</a:t>
            </a:r>
          </a:p>
          <a:p>
            <a:pPr marL="252000" indent="-2520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b="1" dirty="0"/>
              <a:t>i</a:t>
            </a:r>
            <a:r>
              <a:rPr lang="en-US" sz="1600" b="1" dirty="0" smtClean="0"/>
              <a:t>mplementation of Safety Objectives</a:t>
            </a:r>
          </a:p>
          <a:p>
            <a:pPr marL="252000" indent="-2520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b="1" dirty="0"/>
              <a:t>e</a:t>
            </a:r>
            <a:r>
              <a:rPr lang="en-US" sz="1600" b="1" dirty="0" smtClean="0"/>
              <a:t>stablishment and updating of Safety Files and Safety Folders</a:t>
            </a:r>
          </a:p>
          <a:p>
            <a:pPr marL="252000" indent="-2520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b="1" dirty="0"/>
              <a:t>i</a:t>
            </a:r>
            <a:r>
              <a:rPr lang="en-US" sz="1600" b="1" dirty="0" smtClean="0"/>
              <a:t>mprovement of  Safety, in particular review of Incident reports</a:t>
            </a:r>
          </a:p>
          <a:p>
            <a:pPr marL="252000" indent="-2520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b="1" dirty="0" smtClean="0"/>
              <a:t>follow up of safety audits</a:t>
            </a:r>
          </a:p>
          <a:p>
            <a:pPr marL="252000" indent="-2520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b="1" dirty="0"/>
              <a:t>a</a:t>
            </a:r>
            <a:r>
              <a:rPr lang="en-US" sz="1600" b="1" dirty="0" smtClean="0"/>
              <a:t>ssistance in the obtaining of safety clearance  for Experiments and projects</a:t>
            </a:r>
          </a:p>
          <a:p>
            <a:pPr marL="252000" indent="-2520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b="1" dirty="0" smtClean="0"/>
              <a:t>appoint </a:t>
            </a:r>
            <a:r>
              <a:rPr lang="en-US" sz="1600" b="1" dirty="0"/>
              <a:t>S</a:t>
            </a:r>
            <a:r>
              <a:rPr lang="en-US" sz="1600" b="1" dirty="0" smtClean="0"/>
              <a:t>afety Officers as necessary</a:t>
            </a:r>
          </a:p>
          <a:p>
            <a:pPr marL="252000" indent="-252000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600" b="1" dirty="0"/>
              <a:t>c</a:t>
            </a:r>
            <a:r>
              <a:rPr lang="en-US" sz="1600" b="1" dirty="0" smtClean="0"/>
              <a:t>ollaborate with other Safety services and Officers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1619084" y="6362377"/>
            <a:ext cx="245515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A. Goehring-Crinon &amp; R. Trant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43460" y="4130183"/>
            <a:ext cx="756000" cy="432000"/>
          </a:xfrm>
          <a:prstGeom prst="rect">
            <a:avLst/>
          </a:prstGeom>
          <a:solidFill>
            <a:srgbClr val="0070C0"/>
          </a:solidFill>
          <a:ln>
            <a:solidFill>
              <a:srgbClr val="2F70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DSO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69709" y="5441613"/>
            <a:ext cx="1512000" cy="468000"/>
          </a:xfrm>
          <a:prstGeom prst="rect">
            <a:avLst/>
          </a:prstGeom>
          <a:solidFill>
            <a:srgbClr val="0070C0"/>
          </a:solidFill>
          <a:ln>
            <a:solidFill>
              <a:srgbClr val="2F70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Safety </a:t>
            </a:r>
            <a:r>
              <a:rPr lang="en-GB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Linkperson</a:t>
            </a:r>
            <a:endParaRPr lang="en-GB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 flipH="1">
            <a:off x="2329468" y="4891293"/>
            <a:ext cx="1368000" cy="468000"/>
          </a:xfrm>
          <a:prstGeom prst="rect">
            <a:avLst/>
          </a:prstGeom>
          <a:solidFill>
            <a:srgbClr val="0070C0"/>
          </a:solidFill>
          <a:ln>
            <a:solidFill>
              <a:srgbClr val="2F70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500"/>
              </a:lnSpc>
            </a:pPr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LEXGLIMOS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400282" y="4839251"/>
            <a:ext cx="1620000" cy="504000"/>
          </a:xfrm>
          <a:prstGeom prst="rect">
            <a:avLst/>
          </a:prstGeom>
          <a:solidFill>
            <a:srgbClr val="9A0000"/>
          </a:solidFill>
          <a:ln>
            <a:solidFill>
              <a:srgbClr val="B7220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Group Leaders  </a:t>
            </a:r>
            <a:endParaRPr lang="en-GB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55603" y="4817769"/>
            <a:ext cx="756000" cy="432000"/>
          </a:xfrm>
          <a:prstGeom prst="rect">
            <a:avLst/>
          </a:prstGeom>
          <a:solidFill>
            <a:srgbClr val="0070C0"/>
          </a:solidFill>
          <a:ln>
            <a:solidFill>
              <a:srgbClr val="2F70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</a:t>
            </a:r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989385" y="4565769"/>
            <a:ext cx="1584000" cy="504000"/>
          </a:xfrm>
          <a:prstGeom prst="rect">
            <a:avLst/>
          </a:prstGeom>
          <a:solidFill>
            <a:srgbClr val="96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Technical Coordinator</a:t>
            </a:r>
            <a:endParaRPr lang="en-GB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484315" y="5520177"/>
            <a:ext cx="756000" cy="432000"/>
          </a:xfrm>
          <a:prstGeom prst="rect">
            <a:avLst/>
          </a:prstGeom>
          <a:solidFill>
            <a:srgbClr val="0070C0"/>
          </a:solidFill>
          <a:ln>
            <a:solidFill>
              <a:srgbClr val="2F70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etc.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279834" y="5441613"/>
            <a:ext cx="756000" cy="432000"/>
          </a:xfrm>
          <a:prstGeom prst="rect">
            <a:avLst/>
          </a:prstGeom>
          <a:solidFill>
            <a:srgbClr val="96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etc.</a:t>
            </a:r>
            <a:endParaRPr lang="en-GB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Straight Arrow Connector 18"/>
          <p:cNvCxnSpPr>
            <a:endCxn id="10" idx="0"/>
          </p:cNvCxnSpPr>
          <p:nvPr/>
        </p:nvCxnSpPr>
        <p:spPr>
          <a:xfrm flipH="1">
            <a:off x="921460" y="2932981"/>
            <a:ext cx="2622408" cy="119720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419100" dist="50800" sx="55000" sy="55000" algn="ctr" rotWithShape="0">
              <a:schemeClr val="bg1">
                <a:lumMod val="65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14" idx="0"/>
          </p:cNvCxnSpPr>
          <p:nvPr/>
        </p:nvCxnSpPr>
        <p:spPr>
          <a:xfrm flipH="1">
            <a:off x="1033603" y="2999117"/>
            <a:ext cx="2510265" cy="181865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419100" dist="50800" sx="55000" sy="55000" algn="ctr" rotWithShape="0">
              <a:schemeClr val="bg1">
                <a:lumMod val="65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11" idx="0"/>
          </p:cNvCxnSpPr>
          <p:nvPr/>
        </p:nvCxnSpPr>
        <p:spPr>
          <a:xfrm flipH="1">
            <a:off x="1625709" y="2999117"/>
            <a:ext cx="1918160" cy="244249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419100" dist="50800" sx="55000" sy="55000" algn="ctr" rotWithShape="0">
              <a:schemeClr val="bg1">
                <a:lumMod val="65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12" idx="0"/>
          </p:cNvCxnSpPr>
          <p:nvPr/>
        </p:nvCxnSpPr>
        <p:spPr>
          <a:xfrm flipH="1">
            <a:off x="3013468" y="2996242"/>
            <a:ext cx="802642" cy="1895051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419100" dist="50800" sx="55000" sy="55000" algn="ctr" rotWithShape="0">
              <a:schemeClr val="bg1">
                <a:lumMod val="65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862315" y="2996242"/>
            <a:ext cx="0" cy="2523935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419100" dist="50800" sx="55000" sy="55000" algn="ctr" rotWithShape="0">
              <a:schemeClr val="bg1">
                <a:lumMod val="65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13" idx="0"/>
          </p:cNvCxnSpPr>
          <p:nvPr/>
        </p:nvCxnSpPr>
        <p:spPr>
          <a:xfrm>
            <a:off x="4063037" y="2932981"/>
            <a:ext cx="1147245" cy="190627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419100" dist="50800" sx="55000" sy="55000" algn="ctr" rotWithShape="0">
              <a:schemeClr val="bg1">
                <a:lumMod val="65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400282" y="2996242"/>
            <a:ext cx="1522200" cy="1065527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419100" dist="50800" sx="55000" sy="55000" algn="ctr" rotWithShape="0">
              <a:schemeClr val="bg1">
                <a:lumMod val="65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endCxn id="16" idx="0"/>
          </p:cNvCxnSpPr>
          <p:nvPr/>
        </p:nvCxnSpPr>
        <p:spPr>
          <a:xfrm>
            <a:off x="4779030" y="2999117"/>
            <a:ext cx="3002355" cy="1566652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419100" dist="50800" sx="55000" sy="55000" algn="ctr" rotWithShape="0">
              <a:schemeClr val="bg1">
                <a:lumMod val="65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endCxn id="18" idx="0"/>
          </p:cNvCxnSpPr>
          <p:nvPr/>
        </p:nvCxnSpPr>
        <p:spPr>
          <a:xfrm>
            <a:off x="4240315" y="2999117"/>
            <a:ext cx="2417519" cy="2442496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419100" dist="50800" sx="55000" sy="55000" algn="ctr" rotWithShape="0">
              <a:schemeClr val="bg1">
                <a:lumMod val="65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endCxn id="15" idx="0"/>
          </p:cNvCxnSpPr>
          <p:nvPr/>
        </p:nvCxnSpPr>
        <p:spPr>
          <a:xfrm flipH="1">
            <a:off x="2840888" y="2996242"/>
            <a:ext cx="856580" cy="1100413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419100" dist="50800" sx="55000" sy="55000" algn="ctr" rotWithShape="0">
              <a:schemeClr val="bg1">
                <a:lumMod val="65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112482" y="4061769"/>
            <a:ext cx="1620000" cy="504000"/>
          </a:xfrm>
          <a:prstGeom prst="rect">
            <a:avLst/>
          </a:prstGeom>
          <a:solidFill>
            <a:srgbClr val="9A0000"/>
          </a:solidFill>
          <a:ln>
            <a:solidFill>
              <a:srgbClr val="B7220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Department Heads</a:t>
            </a:r>
            <a:endParaRPr lang="en-GB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462888" y="4096655"/>
            <a:ext cx="756000" cy="432000"/>
          </a:xfrm>
          <a:prstGeom prst="rect">
            <a:avLst/>
          </a:prstGeom>
          <a:solidFill>
            <a:srgbClr val="0070C0"/>
          </a:solidFill>
          <a:ln>
            <a:solidFill>
              <a:srgbClr val="2F70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EXSO</a:t>
            </a:r>
          </a:p>
        </p:txBody>
      </p:sp>
      <p:pic>
        <p:nvPicPr>
          <p:cNvPr id="2050" name="Picture 2" descr="\\cern.ch\dfs\Users\m\malessi\Desktop\SR-SO_GSI_etc\Lis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114" y="859972"/>
            <a:ext cx="8244000" cy="3711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Content Placeholder 2"/>
          <p:cNvSpPr txBox="1">
            <a:spLocks/>
          </p:cNvSpPr>
          <p:nvPr/>
        </p:nvSpPr>
        <p:spPr>
          <a:xfrm>
            <a:off x="1440602" y="2161153"/>
            <a:ext cx="6228000" cy="9000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>
                <a:lumMod val="60000"/>
                <a:lumOff val="40000"/>
              </a:schemeClr>
            </a:solidFill>
          </a:ln>
          <a:scene3d>
            <a:camera prst="orthographicFront">
              <a:rot lat="0" lon="0" rev="20400000"/>
            </a:camera>
            <a:lightRig rig="threePt" dir="t"/>
          </a:scene3d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These responsibilities are repeated at </a:t>
            </a:r>
            <a:br>
              <a:rPr lang="en-GB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</a:t>
            </a:r>
            <a:r>
              <a:rPr lang="en-GB" sz="2400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levels</a:t>
            </a:r>
            <a:r>
              <a:rPr lang="en-GB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</a:t>
            </a:r>
            <a:r>
              <a:rPr lang="en-GB" sz="2400" u="sng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functions</a:t>
            </a:r>
            <a:r>
              <a:rPr lang="en-GB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40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they apply</a:t>
            </a:r>
          </a:p>
          <a:p>
            <a:pPr marL="36576" indent="0" algn="ctr">
              <a:buFont typeface="Arial"/>
              <a:buNone/>
            </a:pPr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91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6" presetClass="emph" presetSubtype="0" accel="4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9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.04167 L -1.38889E-6 -0.09653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0"/>
                            </p:stCondLst>
                            <p:childTnLst>
                              <p:par>
                                <p:cTn id="9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500"/>
                            </p:stCondLst>
                            <p:childTnLst>
                              <p:par>
                                <p:cTn id="9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000"/>
                            </p:stCondLst>
                            <p:childTnLst>
                              <p:par>
                                <p:cTn id="10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500"/>
                            </p:stCondLst>
                            <p:childTnLst>
                              <p:par>
                                <p:cTn id="10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000"/>
                            </p:stCondLst>
                            <p:childTnLst>
                              <p:par>
                                <p:cTn id="1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75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8000"/>
                            </p:stCondLst>
                            <p:childTnLst>
                              <p:par>
                                <p:cTn id="1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8500"/>
                            </p:stCondLst>
                            <p:childTnLst>
                              <p:par>
                                <p:cTn id="1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9500"/>
                            </p:stCondLst>
                            <p:childTnLst>
                              <p:par>
                                <p:cTn id="1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0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9" grpId="0" animBg="1"/>
      <p:bldP spid="15" grpId="0" animBg="1"/>
      <p:bldP spid="6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543050" y="6362377"/>
            <a:ext cx="230258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A. Goehring-Crinon &amp; R. Trant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41801" y="1202420"/>
            <a:ext cx="8081924" cy="4871510"/>
            <a:chOff x="438149" y="1271428"/>
            <a:chExt cx="8081924" cy="4871510"/>
          </a:xfrm>
        </p:grpSpPr>
        <p:grpSp>
          <p:nvGrpSpPr>
            <p:cNvPr id="5" name="Group 4"/>
            <p:cNvGrpSpPr/>
            <p:nvPr/>
          </p:nvGrpSpPr>
          <p:grpSpPr>
            <a:xfrm>
              <a:off x="438149" y="1271428"/>
              <a:ext cx="8081924" cy="4871510"/>
              <a:chOff x="517459" y="1606230"/>
              <a:chExt cx="8207005" cy="4871510"/>
            </a:xfrm>
          </p:grpSpPr>
          <p:cxnSp>
            <p:nvCxnSpPr>
              <p:cNvPr id="6" name="Straight Connector 5"/>
              <p:cNvCxnSpPr/>
              <p:nvPr/>
            </p:nvCxnSpPr>
            <p:spPr>
              <a:xfrm rot="10800000">
                <a:off x="5326093" y="2845664"/>
                <a:ext cx="52381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8032310" y="4069403"/>
                <a:ext cx="3876" cy="3960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Down Arrow 7"/>
              <p:cNvSpPr/>
              <p:nvPr/>
            </p:nvSpPr>
            <p:spPr>
              <a:xfrm>
                <a:off x="4350190" y="1918992"/>
                <a:ext cx="533400" cy="4320000"/>
              </a:xfrm>
              <a:prstGeom prst="downArrow">
                <a:avLst/>
              </a:prstGeom>
              <a:solidFill>
                <a:srgbClr val="9A0000"/>
              </a:solidFill>
              <a:ln>
                <a:solidFill>
                  <a:srgbClr val="B72209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8032310" y="2151925"/>
                <a:ext cx="0" cy="103895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Rectangle 10"/>
              <p:cNvSpPr/>
              <p:nvPr/>
            </p:nvSpPr>
            <p:spPr>
              <a:xfrm>
                <a:off x="521168" y="3264182"/>
                <a:ext cx="1864415" cy="709681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2F70BF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Safety Officers</a:t>
                </a:r>
                <a:br>
                  <a:rPr lang="en-GB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</a:br>
                <a:r>
                  <a:rPr lang="en-GB" sz="1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(</a:t>
                </a:r>
                <a:r>
                  <a:rPr lang="en-GB" sz="1200" b="1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DSOs,TSOs</a:t>
                </a:r>
                <a:r>
                  <a:rPr lang="en-GB" sz="12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, SSOs, ..)</a:t>
                </a:r>
              </a:p>
            </p:txBody>
          </p:sp>
          <p:sp>
            <p:nvSpPr>
              <p:cNvPr id="12" name="Rectangle 11"/>
              <p:cNvSpPr/>
              <p:nvPr/>
            </p:nvSpPr>
            <p:spPr>
              <a:xfrm flipH="1">
                <a:off x="517459" y="4129140"/>
                <a:ext cx="1864415" cy="706142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2F70BF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500"/>
                  </a:lnSpc>
                </a:pPr>
                <a:r>
                  <a:rPr lang="en-GB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Safety Support Officers (Safety </a:t>
                </a:r>
                <a:r>
                  <a:rPr lang="en-GB" sz="1400" b="1" dirty="0" err="1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Linkperson</a:t>
                </a:r>
                <a:r>
                  <a:rPr lang="en-GB" sz="14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, etc.)</a:t>
                </a: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7370186" y="3214212"/>
                <a:ext cx="1332000" cy="792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75000"/>
                    <a:lumOff val="2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b="1" dirty="0" smtClean="0">
                    <a:solidFill>
                      <a:schemeClr val="accent6"/>
                    </a:solidFill>
                    <a:effectLst>
                      <a:glow rad="635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  <a:latin typeface="Arial" pitchFamily="34" charset="0"/>
                    <a:cs typeface="Arial" pitchFamily="34" charset="0"/>
                  </a:rPr>
                  <a:t>Safety Officers Committee</a:t>
                </a:r>
              </a:p>
              <a:p>
                <a:pPr algn="ctr"/>
                <a:r>
                  <a:rPr lang="en-GB" sz="1200" b="1" dirty="0" smtClean="0">
                    <a:solidFill>
                      <a:schemeClr val="accent6"/>
                    </a:solidFill>
                    <a:effectLst>
                      <a:glow rad="635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  <a:latin typeface="Arial" pitchFamily="34" charset="0"/>
                    <a:cs typeface="Arial" pitchFamily="34" charset="0"/>
                  </a:rPr>
                  <a:t>(DSOC)</a:t>
                </a: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7358616" y="1645138"/>
                <a:ext cx="1365848" cy="79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  <a:lumOff val="2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b="1" dirty="0" smtClean="0">
                    <a:solidFill>
                      <a:schemeClr val="accent6"/>
                    </a:solidFill>
                    <a:effectLst>
                      <a:glow rad="63500">
                        <a:schemeClr val="accent1">
                          <a:satMod val="175000"/>
                          <a:alpha val="40000"/>
                        </a:schemeClr>
                      </a:glow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Safety Policy Committee</a:t>
                </a:r>
              </a:p>
              <a:p>
                <a:pPr algn="ctr"/>
                <a:r>
                  <a:rPr lang="en-GB" sz="1200" b="1" dirty="0" smtClean="0">
                    <a:solidFill>
                      <a:schemeClr val="accent6"/>
                    </a:solidFill>
                    <a:effectLst>
                      <a:glow rad="63500">
                        <a:schemeClr val="accent1">
                          <a:satMod val="175000"/>
                          <a:alpha val="40000"/>
                        </a:schemeClr>
                      </a:glow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(SAPOCO)</a:t>
                </a: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3810000" y="3309978"/>
                <a:ext cx="1645072" cy="612000"/>
              </a:xfrm>
              <a:prstGeom prst="rect">
                <a:avLst/>
              </a:prstGeom>
              <a:solidFill>
                <a:srgbClr val="9A0000"/>
              </a:solidFill>
              <a:ln>
                <a:solidFill>
                  <a:srgbClr val="B72209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Department Heads</a:t>
                </a:r>
                <a:endPara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3810000" y="4165667"/>
                <a:ext cx="1645072" cy="612000"/>
              </a:xfrm>
              <a:prstGeom prst="rect">
                <a:avLst/>
              </a:prstGeom>
              <a:solidFill>
                <a:srgbClr val="9A0000"/>
              </a:solidFill>
              <a:ln>
                <a:solidFill>
                  <a:srgbClr val="B72209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Group Leaders  </a:t>
                </a:r>
                <a:endPara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810000" y="2428875"/>
                <a:ext cx="1645072" cy="610796"/>
              </a:xfrm>
              <a:prstGeom prst="rect">
                <a:avLst/>
              </a:prstGeom>
              <a:solidFill>
                <a:srgbClr val="9A0000"/>
              </a:solidFill>
              <a:ln>
                <a:solidFill>
                  <a:srgbClr val="B72209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Directors</a:t>
                </a:r>
                <a:br>
                  <a:rPr lang="en-GB" sz="1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</a:br>
                <a:r>
                  <a:rPr lang="en-GB" sz="12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Complex Manager</a:t>
                </a:r>
                <a:endPara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 flipH="1">
                <a:off x="5381625" y="1951800"/>
                <a:ext cx="194846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Rectangle 22"/>
              <p:cNvSpPr/>
              <p:nvPr/>
            </p:nvSpPr>
            <p:spPr>
              <a:xfrm>
                <a:off x="3792366" y="5865740"/>
                <a:ext cx="1645072" cy="612000"/>
              </a:xfrm>
              <a:prstGeom prst="rect">
                <a:avLst/>
              </a:prstGeom>
              <a:solidFill>
                <a:srgbClr val="9A0000"/>
              </a:solidFill>
              <a:ln>
                <a:solidFill>
                  <a:srgbClr val="B72209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Individuals</a:t>
                </a:r>
                <a:endParaRPr lang="en-GB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3810000" y="1606230"/>
                <a:ext cx="1645072" cy="612000"/>
              </a:xfrm>
              <a:prstGeom prst="rect">
                <a:avLst/>
              </a:prstGeom>
              <a:solidFill>
                <a:srgbClr val="9A0000"/>
              </a:solidFill>
              <a:ln>
                <a:solidFill>
                  <a:srgbClr val="B72209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Director General</a:t>
                </a:r>
                <a:endParaRPr lang="en-GB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5777484" y="2431686"/>
                <a:ext cx="1512000" cy="618406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1">
                    <a:lumMod val="2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b="1" dirty="0" smtClean="0">
                    <a:solidFill>
                      <a:schemeClr val="bg1"/>
                    </a:solidFill>
                    <a:effectLst>
                      <a:glow rad="63500">
                        <a:schemeClr val="accent1">
                          <a:satMod val="175000"/>
                          <a:alpha val="40000"/>
                        </a:schemeClr>
                      </a:glow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Complex Safety Advisory Panels</a:t>
                </a:r>
                <a:br>
                  <a:rPr lang="en-GB" sz="1200" b="1" dirty="0" smtClean="0">
                    <a:solidFill>
                      <a:schemeClr val="bg1"/>
                    </a:solidFill>
                    <a:effectLst>
                      <a:glow rad="63500">
                        <a:schemeClr val="accent1">
                          <a:satMod val="175000"/>
                          <a:alpha val="40000"/>
                        </a:schemeClr>
                      </a:glow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</a:br>
                <a:r>
                  <a:rPr lang="en-GB" sz="1200" b="1" dirty="0" smtClean="0">
                    <a:solidFill>
                      <a:schemeClr val="bg1"/>
                    </a:solidFill>
                    <a:effectLst>
                      <a:glow rad="63500">
                        <a:schemeClr val="accent1">
                          <a:satMod val="175000"/>
                          <a:alpha val="40000"/>
                        </a:schemeClr>
                      </a:glow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(CSAPs)</a:t>
                </a:r>
                <a:endParaRPr lang="en-GB" sz="1200" b="1" dirty="0">
                  <a:solidFill>
                    <a:schemeClr val="bg1"/>
                  </a:solidFill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7377960" y="4368881"/>
                <a:ext cx="1332000" cy="792000"/>
              </a:xfrm>
              <a:prstGeom prst="rect">
                <a:avLst/>
              </a:prstGeom>
              <a:solidFill>
                <a:schemeClr val="bg1">
                  <a:lumMod val="65000"/>
                  <a:lumOff val="35000"/>
                </a:schemeClr>
              </a:solidFill>
              <a:ln>
                <a:solidFill>
                  <a:schemeClr val="bg1">
                    <a:lumMod val="75000"/>
                    <a:lumOff val="2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b="1" dirty="0" smtClean="0">
                    <a:solidFill>
                      <a:schemeClr val="accent6"/>
                    </a:solidFill>
                    <a:effectLst>
                      <a:glow rad="635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  <a:latin typeface="Arial" pitchFamily="34" charset="0"/>
                    <a:cs typeface="Arial" pitchFamily="34" charset="0"/>
                  </a:rPr>
                  <a:t>Specialized Safety Officers Committees</a:t>
                </a: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3792366" y="5013317"/>
                <a:ext cx="1645072" cy="612000"/>
              </a:xfrm>
              <a:prstGeom prst="rect">
                <a:avLst/>
              </a:prstGeom>
              <a:solidFill>
                <a:srgbClr val="9A0000"/>
              </a:solidFill>
              <a:ln>
                <a:solidFill>
                  <a:srgbClr val="B72209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Section Leaders/ Supervisors </a:t>
                </a:r>
                <a:endParaRPr lang="en-GB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31" name="Straight Connector 30"/>
              <p:cNvCxnSpPr/>
              <p:nvPr/>
            </p:nvCxnSpPr>
            <p:spPr>
              <a:xfrm flipH="1">
                <a:off x="2361423" y="3615208"/>
                <a:ext cx="142572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 flipH="1" flipV="1">
                <a:off x="5475617" y="3644075"/>
                <a:ext cx="1864415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ectangle 32"/>
              <p:cNvSpPr/>
              <p:nvPr/>
            </p:nvSpPr>
            <p:spPr>
              <a:xfrm>
                <a:off x="1635752" y="1682042"/>
                <a:ext cx="1316058" cy="460375"/>
              </a:xfrm>
              <a:prstGeom prst="rect">
                <a:avLst/>
              </a:prstGeom>
              <a:solidFill>
                <a:srgbClr val="0033CC"/>
              </a:solidFill>
              <a:ln>
                <a:solidFill>
                  <a:srgbClr val="0033CC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en-GB" sz="13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HSE Unit</a:t>
                </a:r>
                <a:endParaRPr lang="en-GB" sz="13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34" name="Straight Connector 33"/>
              <p:cNvCxnSpPr>
                <a:stCxn id="25" idx="1"/>
                <a:endCxn id="33" idx="3"/>
              </p:cNvCxnSpPr>
              <p:nvPr/>
            </p:nvCxnSpPr>
            <p:spPr>
              <a:xfrm flipH="1">
                <a:off x="2951809" y="1912230"/>
                <a:ext cx="85819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/>
              <p:cNvSpPr txBox="1"/>
              <p:nvPr/>
            </p:nvSpPr>
            <p:spPr>
              <a:xfrm>
                <a:off x="3651250" y="3714750"/>
                <a:ext cx="1846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dirty="0"/>
              </a:p>
            </p:txBody>
          </p:sp>
        </p:grpSp>
        <p:cxnSp>
          <p:nvCxnSpPr>
            <p:cNvPr id="39" name="Straight Connector 38"/>
            <p:cNvCxnSpPr>
              <a:endCxn id="12" idx="1"/>
            </p:cNvCxnSpPr>
            <p:nvPr/>
          </p:nvCxnSpPr>
          <p:spPr>
            <a:xfrm flipH="1">
              <a:off x="2274149" y="4147409"/>
              <a:ext cx="1383862" cy="0"/>
            </a:xfrm>
            <a:prstGeom prst="line">
              <a:avLst/>
            </a:prstGeom>
            <a:ln w="28575">
              <a:solidFill>
                <a:schemeClr val="tx1"/>
              </a:solidFill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Title 1"/>
          <p:cNvSpPr txBox="1">
            <a:spLocks/>
          </p:cNvSpPr>
          <p:nvPr/>
        </p:nvSpPr>
        <p:spPr>
          <a:xfrm>
            <a:off x="358445" y="146303"/>
            <a:ext cx="8485631" cy="53401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dirty="0" smtClean="0">
                <a:solidFill>
                  <a:srgbClr val="0070C0"/>
                </a:solidFill>
              </a:rPr>
              <a:t>Line Management Safety responsibilities</a:t>
            </a:r>
            <a:endParaRPr lang="en-US" sz="3000" dirty="0"/>
          </a:p>
        </p:txBody>
      </p:sp>
      <p:sp>
        <p:nvSpPr>
          <p:cNvPr id="36" name="TextBox 35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97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142" y="233492"/>
            <a:ext cx="8495912" cy="6840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Introduction to CERN and its specific features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Le CERN was created in 1954 to avoid brain drain after WWII and ensure peaceful scientific collaboration between European States</a:t>
            </a:r>
            <a:endParaRPr lang="en-US" sz="2400" dirty="0" smtClean="0">
              <a:latin typeface="Tahoma" charset="0"/>
              <a:ea typeface="MS PGothic" charset="0"/>
            </a:endParaRPr>
          </a:p>
          <a:p>
            <a:r>
              <a:rPr lang="en-US" sz="2400" dirty="0" smtClean="0">
                <a:latin typeface="Tahoma" charset="0"/>
                <a:ea typeface="MS PGothic" charset="0"/>
              </a:rPr>
              <a:t>Mission du CERN: ensure collaboration in fundamental HEP research</a:t>
            </a:r>
          </a:p>
          <a:p>
            <a:r>
              <a:rPr lang="en-US" sz="2400" dirty="0" smtClean="0">
                <a:latin typeface="Tahoma" charset="0"/>
                <a:ea typeface="MS PGothic" charset="0"/>
              </a:rPr>
              <a:t>Main activity: put infrastructure at the disposal of the international HEP community 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 descr="Slide No 3 - Florence conference 195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6987" y="4135932"/>
            <a:ext cx="3149578" cy="189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07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543050" y="6362377"/>
            <a:ext cx="230258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A. Goehring-Crinon &amp; R. Trant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43" name="Title 1"/>
          <p:cNvSpPr txBox="1">
            <a:spLocks/>
          </p:cNvSpPr>
          <p:nvPr/>
        </p:nvSpPr>
        <p:spPr>
          <a:xfrm>
            <a:off x="180975" y="146303"/>
            <a:ext cx="8772525" cy="53401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dirty="0" smtClean="0">
                <a:solidFill>
                  <a:srgbClr val="0070C0"/>
                </a:solidFill>
              </a:rPr>
              <a:t>Safety </a:t>
            </a:r>
            <a:r>
              <a:rPr lang="en-US" sz="3000" dirty="0">
                <a:solidFill>
                  <a:srgbClr val="0070C0"/>
                </a:solidFill>
              </a:rPr>
              <a:t>responsibilities </a:t>
            </a:r>
            <a:r>
              <a:rPr lang="en-US" sz="3000" dirty="0" smtClean="0">
                <a:solidFill>
                  <a:srgbClr val="0070C0"/>
                </a:solidFill>
              </a:rPr>
              <a:t>for Large Experiments</a:t>
            </a:r>
            <a:endParaRPr lang="en-US" sz="30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391304" y="1514364"/>
            <a:ext cx="8078271" cy="3981892"/>
            <a:chOff x="441802" y="1466428"/>
            <a:chExt cx="8078271" cy="3981892"/>
          </a:xfrm>
        </p:grpSpPr>
        <p:grpSp>
          <p:nvGrpSpPr>
            <p:cNvPr id="10" name="Group 9"/>
            <p:cNvGrpSpPr/>
            <p:nvPr/>
          </p:nvGrpSpPr>
          <p:grpSpPr>
            <a:xfrm>
              <a:off x="441802" y="1466428"/>
              <a:ext cx="8078271" cy="3981892"/>
              <a:chOff x="441802" y="1199022"/>
              <a:chExt cx="8078271" cy="3981892"/>
            </a:xfrm>
          </p:grpSpPr>
          <p:sp>
            <p:nvSpPr>
              <p:cNvPr id="41" name="Down Arrow 40"/>
              <p:cNvSpPr/>
              <p:nvPr/>
            </p:nvSpPr>
            <p:spPr>
              <a:xfrm>
                <a:off x="4212466" y="1584190"/>
                <a:ext cx="525271" cy="1980424"/>
              </a:xfrm>
              <a:prstGeom prst="downArrow">
                <a:avLst/>
              </a:prstGeom>
              <a:solidFill>
                <a:srgbClr val="9A0000"/>
              </a:solidFill>
              <a:ln>
                <a:solidFill>
                  <a:srgbClr val="B72209"/>
                </a:solidFill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5" name="Group 4"/>
              <p:cNvGrpSpPr/>
              <p:nvPr/>
            </p:nvGrpSpPr>
            <p:grpSpPr>
              <a:xfrm>
                <a:off x="441802" y="1209170"/>
                <a:ext cx="8063990" cy="3971744"/>
                <a:chOff x="521168" y="1543972"/>
                <a:chExt cx="8188792" cy="3971744"/>
              </a:xfrm>
            </p:grpSpPr>
            <p:cxnSp>
              <p:nvCxnSpPr>
                <p:cNvPr id="6" name="Straight Connector 5"/>
                <p:cNvCxnSpPr/>
                <p:nvPr/>
              </p:nvCxnSpPr>
              <p:spPr>
                <a:xfrm rot="10800000">
                  <a:off x="5447421" y="2817624"/>
                  <a:ext cx="62147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8032310" y="4147861"/>
                  <a:ext cx="3876" cy="3960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" name="Down Arrow 7"/>
                <p:cNvSpPr/>
                <p:nvPr/>
              </p:nvSpPr>
              <p:spPr>
                <a:xfrm>
                  <a:off x="4520524" y="3899416"/>
                  <a:ext cx="219343" cy="1138528"/>
                </a:xfrm>
                <a:prstGeom prst="downArrow">
                  <a:avLst/>
                </a:prstGeom>
                <a:gradFill flip="none" rotWithShape="1">
                  <a:gsLst>
                    <a:gs pos="0">
                      <a:srgbClr val="9A0000">
                        <a:shade val="30000"/>
                        <a:satMod val="115000"/>
                      </a:srgbClr>
                    </a:gs>
                    <a:gs pos="68000">
                      <a:srgbClr val="9A0000">
                        <a:shade val="67500"/>
                        <a:satMod val="115000"/>
                      </a:srgbClr>
                    </a:gs>
                    <a:gs pos="100000">
                      <a:srgbClr val="9A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n>
                  <a:solidFill>
                    <a:srgbClr val="B72209"/>
                  </a:solidFill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9" name="Straight Connector 8"/>
                <p:cNvCxnSpPr/>
                <p:nvPr/>
              </p:nvCxnSpPr>
              <p:spPr>
                <a:xfrm>
                  <a:off x="8032310" y="2230383"/>
                  <a:ext cx="0" cy="12240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Rectangle 10"/>
                <p:cNvSpPr/>
                <p:nvPr/>
              </p:nvSpPr>
              <p:spPr>
                <a:xfrm>
                  <a:off x="521168" y="3453954"/>
                  <a:ext cx="1864415" cy="709681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rgbClr val="2F70BF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400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Safety </a:t>
                  </a:r>
                  <a:r>
                    <a:rPr lang="en-GB" sz="1400" b="1" dirty="0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Officers</a:t>
                  </a:r>
                </a:p>
                <a:p>
                  <a:pPr algn="ctr"/>
                  <a:r>
                    <a:rPr lang="en-GB" sz="1000" b="1" dirty="0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(</a:t>
                  </a:r>
                  <a:r>
                    <a:rPr lang="en-GB" sz="1000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i.e. </a:t>
                  </a:r>
                  <a:r>
                    <a:rPr lang="en-GB" sz="1000" b="1" dirty="0" err="1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LEXGLIMOs+SLIMOs</a:t>
                  </a:r>
                  <a:r>
                    <a:rPr lang="en-GB" sz="1200" b="1" dirty="0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)</a:t>
                  </a:r>
                  <a:endParaRPr lang="en-GB" sz="1200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7370186" y="3430686"/>
                  <a:ext cx="1332000" cy="79200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75000"/>
                      <a:lumOff val="2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200" b="1" dirty="0" smtClean="0">
                      <a:solidFill>
                        <a:schemeClr val="accent6"/>
                      </a:solidFill>
                      <a:effectLst>
                        <a:glow rad="63500">
                          <a:schemeClr val="accent1">
                            <a:satMod val="175000"/>
                            <a:alpha val="40000"/>
                          </a:schemeClr>
                        </a:glow>
                      </a:effectLst>
                      <a:latin typeface="Arial" pitchFamily="34" charset="0"/>
                      <a:cs typeface="Arial" pitchFamily="34" charset="0"/>
                    </a:rPr>
                    <a:t>Safety Officers Committee</a:t>
                  </a:r>
                </a:p>
                <a:p>
                  <a:pPr algn="ctr"/>
                  <a:r>
                    <a:rPr lang="en-GB" sz="1200" b="1" dirty="0" smtClean="0">
                      <a:solidFill>
                        <a:schemeClr val="accent6"/>
                      </a:solidFill>
                      <a:effectLst>
                        <a:glow rad="63500">
                          <a:schemeClr val="accent1">
                            <a:satMod val="175000"/>
                            <a:alpha val="40000"/>
                          </a:schemeClr>
                        </a:glow>
                      </a:effectLst>
                      <a:latin typeface="Arial" pitchFamily="34" charset="0"/>
                      <a:cs typeface="Arial" pitchFamily="34" charset="0"/>
                    </a:rPr>
                    <a:t>(DSOC)</a:t>
                  </a:r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>
                  <a:off x="3810000" y="3475897"/>
                  <a:ext cx="1645072" cy="648000"/>
                </a:xfrm>
                <a:prstGeom prst="rect">
                  <a:avLst/>
                </a:prstGeom>
                <a:solidFill>
                  <a:srgbClr val="960000"/>
                </a:solidFill>
                <a:ln>
                  <a:solidFill>
                    <a:srgbClr val="C00000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4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Technical Coordinator</a:t>
                  </a:r>
                  <a:endParaRPr lang="en-GB" sz="1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3782643" y="2499813"/>
                  <a:ext cx="1645072" cy="602939"/>
                </a:xfrm>
                <a:prstGeom prst="rect">
                  <a:avLst/>
                </a:prstGeom>
                <a:solidFill>
                  <a:srgbClr val="960000"/>
                </a:solidFill>
                <a:ln>
                  <a:solidFill>
                    <a:srgbClr val="B72209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tIns="36000" rIns="36000" bIns="36000" numCol="2" rtlCol="0" anchor="ctr"/>
                <a:lstStyle/>
                <a:p>
                  <a:pPr algn="ctr"/>
                  <a:r>
                    <a:rPr lang="en-GB" sz="1000" b="1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  Responsible for Large </a:t>
                  </a:r>
                  <a:r>
                    <a:rPr lang="en-GB" sz="10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Experiments</a:t>
                  </a:r>
                  <a:br>
                    <a:rPr lang="en-GB" sz="10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</a:br>
                  <a:endParaRPr lang="en-GB" sz="10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  <a:p>
                  <a:pPr algn="ctr"/>
                  <a:endParaRPr lang="en-GB" sz="8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  <a:p>
                  <a:pPr algn="ctr"/>
                  <a:r>
                    <a:rPr lang="en-GB" sz="10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/>
                  </a:r>
                  <a:br>
                    <a:rPr lang="en-GB" sz="10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</a:br>
                  <a:r>
                    <a:rPr lang="en-GB" sz="10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Complex manager</a:t>
                  </a:r>
                  <a:endParaRPr lang="en-GB" sz="10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  <a:p>
                  <a:pPr algn="ctr"/>
                  <a:endParaRPr lang="en-GB" sz="800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  <a:p>
                  <a:pPr algn="ctr"/>
                  <a:endParaRPr lang="en-GB" sz="8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22" name="Straight Connector 21"/>
                <p:cNvCxnSpPr/>
                <p:nvPr/>
              </p:nvCxnSpPr>
              <p:spPr>
                <a:xfrm flipH="1">
                  <a:off x="5381625" y="1840486"/>
                  <a:ext cx="1948462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Rectangle 22"/>
                <p:cNvSpPr/>
                <p:nvPr/>
              </p:nvSpPr>
              <p:spPr>
                <a:xfrm>
                  <a:off x="3808514" y="4939716"/>
                  <a:ext cx="1645072" cy="576000"/>
                </a:xfrm>
                <a:prstGeom prst="rect">
                  <a:avLst/>
                </a:prstGeom>
                <a:pattFill prst="trellis">
                  <a:fgClr>
                    <a:srgbClr val="580000"/>
                  </a:fgClr>
                  <a:bgClr>
                    <a:schemeClr val="bg1"/>
                  </a:bgClr>
                </a:pattFill>
                <a:ln w="57150">
                  <a:solidFill>
                    <a:srgbClr val="580000"/>
                  </a:solidFill>
                  <a:prstDash val="dash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4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Collaborating Institutions</a:t>
                  </a:r>
                  <a:endParaRPr lang="en-GB" sz="1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3801926" y="1543972"/>
                  <a:ext cx="1645072" cy="576000"/>
                </a:xfrm>
                <a:prstGeom prst="rect">
                  <a:avLst/>
                </a:prstGeom>
                <a:solidFill>
                  <a:srgbClr val="9A0000"/>
                </a:solidFill>
                <a:ln>
                  <a:solidFill>
                    <a:srgbClr val="B72209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400" b="1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itchFamily="34" charset="0"/>
                      <a:cs typeface="Arial" pitchFamily="34" charset="0"/>
                    </a:rPr>
                    <a:t>Director General</a:t>
                  </a:r>
                  <a:endParaRPr lang="en-GB" sz="1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7377960" y="4499095"/>
                  <a:ext cx="1332000" cy="792000"/>
                </a:xfrm>
                <a:prstGeom prst="rect">
                  <a:avLst/>
                </a:prstGeom>
                <a:solidFill>
                  <a:schemeClr val="bg1">
                    <a:lumMod val="65000"/>
                    <a:lumOff val="35000"/>
                  </a:schemeClr>
                </a:solidFill>
                <a:ln>
                  <a:solidFill>
                    <a:schemeClr val="bg1">
                      <a:lumMod val="75000"/>
                      <a:lumOff val="2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165100" prst="coolSlant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1200" b="1" dirty="0" smtClean="0">
                      <a:solidFill>
                        <a:schemeClr val="accent6"/>
                      </a:solidFill>
                      <a:effectLst>
                        <a:glow rad="63500">
                          <a:schemeClr val="accent1">
                            <a:satMod val="175000"/>
                            <a:alpha val="40000"/>
                          </a:schemeClr>
                        </a:glow>
                      </a:effectLst>
                      <a:latin typeface="Arial" pitchFamily="34" charset="0"/>
                      <a:cs typeface="Arial" pitchFamily="34" charset="0"/>
                    </a:rPr>
                    <a:t>Specialized Safety Officers Committees</a:t>
                  </a:r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 flipH="1">
                  <a:off x="2385645" y="3804980"/>
                  <a:ext cx="1425729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 flipH="1" flipV="1">
                  <a:off x="5475617" y="3833847"/>
                  <a:ext cx="1864415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>
                  <a:stCxn id="25" idx="1"/>
                  <a:endCxn id="40" idx="3"/>
                </p:cNvCxnSpPr>
                <p:nvPr/>
              </p:nvCxnSpPr>
              <p:spPr>
                <a:xfrm flipH="1" flipV="1">
                  <a:off x="3043673" y="1778848"/>
                  <a:ext cx="758252" cy="53124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34"/>
                <p:cNvSpPr txBox="1"/>
                <p:nvPr/>
              </p:nvSpPr>
              <p:spPr>
                <a:xfrm>
                  <a:off x="3651250" y="3714750"/>
                  <a:ext cx="18466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36" name="Rectangle 35"/>
              <p:cNvSpPr/>
              <p:nvPr/>
            </p:nvSpPr>
            <p:spPr>
              <a:xfrm>
                <a:off x="7175042" y="1199022"/>
                <a:ext cx="1345031" cy="7920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  <a:lumOff val="2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b="1" dirty="0" smtClean="0">
                    <a:solidFill>
                      <a:schemeClr val="accent6"/>
                    </a:solidFill>
                    <a:effectLst>
                      <a:glow rad="635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  <a:latin typeface="Arial" pitchFamily="34" charset="0"/>
                    <a:cs typeface="Arial" pitchFamily="34" charset="0"/>
                  </a:rPr>
                  <a:t>Safety Policy Committee</a:t>
                </a:r>
              </a:p>
              <a:p>
                <a:pPr algn="ctr"/>
                <a:r>
                  <a:rPr lang="en-GB" sz="1200" b="1" dirty="0" smtClean="0">
                    <a:solidFill>
                      <a:schemeClr val="accent6"/>
                    </a:solidFill>
                    <a:effectLst>
                      <a:glow rad="63500">
                        <a:schemeClr val="accent1">
                          <a:satMod val="175000"/>
                          <a:alpha val="40000"/>
                        </a:schemeClr>
                      </a:glow>
                    </a:effectLst>
                    <a:latin typeface="Arial" pitchFamily="34" charset="0"/>
                    <a:cs typeface="Arial" pitchFamily="34" charset="0"/>
                  </a:rPr>
                  <a:t>(SAPOCO)</a:t>
                </a:r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5902665" y="2183144"/>
                <a:ext cx="1488956" cy="618406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1">
                    <a:lumMod val="25000"/>
                  </a:schemeClr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14300" prst="artDeco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b="1" dirty="0" smtClean="0">
                    <a:solidFill>
                      <a:schemeClr val="bg1"/>
                    </a:solidFill>
                    <a:effectLst>
                      <a:glow rad="63500">
                        <a:schemeClr val="accent1">
                          <a:satMod val="175000"/>
                          <a:alpha val="40000"/>
                        </a:schemeClr>
                      </a:glow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Complex Safety Advisory Panels</a:t>
                </a:r>
                <a:br>
                  <a:rPr lang="en-GB" sz="1200" b="1" dirty="0" smtClean="0">
                    <a:solidFill>
                      <a:schemeClr val="bg1"/>
                    </a:solidFill>
                    <a:effectLst>
                      <a:glow rad="63500">
                        <a:schemeClr val="accent1">
                          <a:satMod val="175000"/>
                          <a:alpha val="40000"/>
                        </a:schemeClr>
                      </a:glow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</a:br>
                <a:r>
                  <a:rPr lang="en-GB" sz="1200" b="1" dirty="0" smtClean="0">
                    <a:solidFill>
                      <a:schemeClr val="bg1"/>
                    </a:solidFill>
                    <a:effectLst>
                      <a:glow rad="63500">
                        <a:schemeClr val="accent1">
                          <a:satMod val="175000"/>
                          <a:alpha val="40000"/>
                        </a:schemeClr>
                      </a:glow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(CSAPs)</a:t>
                </a:r>
                <a:endParaRPr lang="en-GB" sz="1200" b="1" dirty="0">
                  <a:solidFill>
                    <a:schemeClr val="bg1"/>
                  </a:solidFill>
                  <a:effectLst>
                    <a:glow rad="63500">
                      <a:schemeClr val="accent1">
                        <a:satMod val="175000"/>
                        <a:alpha val="40000"/>
                      </a:schemeClr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1629863" y="1213858"/>
                <a:ext cx="1296000" cy="460375"/>
              </a:xfrm>
              <a:prstGeom prst="rect">
                <a:avLst/>
              </a:prstGeom>
              <a:solidFill>
                <a:srgbClr val="0033CC"/>
              </a:solidFill>
              <a:ln>
                <a:solidFill>
                  <a:srgbClr val="0033CC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1400"/>
                  </a:lnSpc>
                </a:pPr>
                <a:r>
                  <a:rPr lang="en-GB" sz="13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itchFamily="34" charset="0"/>
                    <a:cs typeface="Arial" pitchFamily="34" charset="0"/>
                  </a:rPr>
                  <a:t>HSE Unit</a:t>
                </a:r>
                <a:endParaRPr lang="en-GB" sz="13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3" name="Rectangle 32"/>
            <p:cNvSpPr/>
            <p:nvPr/>
          </p:nvSpPr>
          <p:spPr>
            <a:xfrm>
              <a:off x="3652132" y="2167304"/>
              <a:ext cx="1620000" cy="288000"/>
            </a:xfrm>
            <a:prstGeom prst="rect">
              <a:avLst/>
            </a:prstGeom>
            <a:solidFill>
              <a:srgbClr val="960000"/>
            </a:solidFill>
            <a:ln>
              <a:solidFill>
                <a:srgbClr val="B72209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Directors</a:t>
              </a:r>
              <a:r>
                <a:rPr lang="en-GB" sz="1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512270" y="2558269"/>
              <a:ext cx="0" cy="396000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Rectangle 11"/>
          <p:cNvSpPr/>
          <p:nvPr/>
        </p:nvSpPr>
        <p:spPr>
          <a:xfrm>
            <a:off x="2150933" y="1652444"/>
            <a:ext cx="30506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3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75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traight Arrow Connector 44"/>
          <p:cNvCxnSpPr/>
          <p:nvPr/>
        </p:nvCxnSpPr>
        <p:spPr>
          <a:xfrm flipV="1">
            <a:off x="3748355" y="5199808"/>
            <a:ext cx="0" cy="4707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543050" y="6362377"/>
            <a:ext cx="230258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A. Goehring-Crinon &amp; R. Trant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488355" y="4647661"/>
            <a:ext cx="2520000" cy="57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accent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Dep. Safety Officers Committee</a:t>
            </a:r>
          </a:p>
          <a:p>
            <a:pPr algn="ctr"/>
            <a:r>
              <a:rPr lang="en-GB" sz="1200" b="1" dirty="0" smtClean="0">
                <a:solidFill>
                  <a:schemeClr val="accent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(DSOs &amp; LEXGLIMOSs)</a:t>
            </a:r>
          </a:p>
        </p:txBody>
      </p:sp>
      <p:sp>
        <p:nvSpPr>
          <p:cNvPr id="6" name="Rectangle 5"/>
          <p:cNvSpPr/>
          <p:nvPr/>
        </p:nvSpPr>
        <p:spPr>
          <a:xfrm>
            <a:off x="2511480" y="5539029"/>
            <a:ext cx="2520000" cy="576000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accent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Specialized Safety Officers Committees (e.g. RSO, CSO, …)</a:t>
            </a:r>
          </a:p>
        </p:txBody>
      </p:sp>
      <p:sp>
        <p:nvSpPr>
          <p:cNvPr id="7" name="Rectangle 6"/>
          <p:cNvSpPr/>
          <p:nvPr/>
        </p:nvSpPr>
        <p:spPr>
          <a:xfrm>
            <a:off x="4219951" y="2862930"/>
            <a:ext cx="2520000" cy="576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accent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Safety Policy Committee (SAPOCO)</a:t>
            </a:r>
          </a:p>
        </p:txBody>
      </p:sp>
      <p:sp>
        <p:nvSpPr>
          <p:cNvPr id="9" name="Rectangle 8"/>
          <p:cNvSpPr/>
          <p:nvPr/>
        </p:nvSpPr>
        <p:spPr>
          <a:xfrm>
            <a:off x="124177" y="2676288"/>
            <a:ext cx="1980000" cy="468000"/>
          </a:xfrm>
          <a:prstGeom prst="rect">
            <a:avLst/>
          </a:prstGeom>
          <a:pattFill prst="pct70">
            <a:fgClr>
              <a:srgbClr val="960000"/>
            </a:fgClr>
            <a:bgClr>
              <a:schemeClr val="bg1"/>
            </a:bgClr>
          </a:pattFill>
          <a:ln>
            <a:solidFill>
              <a:srgbClr val="B7220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Department Heads</a:t>
            </a:r>
            <a:endParaRPr lang="en-GB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85877" y="747194"/>
            <a:ext cx="1980000" cy="468000"/>
          </a:xfrm>
          <a:prstGeom prst="rect">
            <a:avLst/>
          </a:prstGeom>
          <a:solidFill>
            <a:srgbClr val="9A0000"/>
          </a:solidFill>
          <a:ln>
            <a:solidFill>
              <a:srgbClr val="B7220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Director General</a:t>
            </a:r>
            <a:endParaRPr lang="en-GB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3561" y="3694273"/>
            <a:ext cx="1980000" cy="468000"/>
          </a:xfrm>
          <a:prstGeom prst="rect">
            <a:avLst/>
          </a:prstGeom>
          <a:pattFill prst="pct70">
            <a:fgClr>
              <a:srgbClr val="960000"/>
            </a:fgClr>
            <a:bgClr>
              <a:schemeClr val="bg1"/>
            </a:bgClr>
          </a:patt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Technical Coordinators</a:t>
            </a:r>
            <a:endParaRPr lang="en-GB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59561" y="1183059"/>
            <a:ext cx="1980000" cy="468000"/>
          </a:xfrm>
          <a:prstGeom prst="rect">
            <a:avLst/>
          </a:prstGeom>
          <a:solidFill>
            <a:srgbClr val="9A0000"/>
          </a:solidFill>
          <a:ln>
            <a:solidFill>
              <a:srgbClr val="B7220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Enlarged Directorate </a:t>
            </a: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(Directors &amp; Dep. Heads)</a:t>
            </a:r>
            <a:endParaRPr lang="en-GB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0" name="Straight Arrow Connector 49"/>
          <p:cNvCxnSpPr>
            <a:stCxn id="5" idx="0"/>
            <a:endCxn id="7" idx="2"/>
          </p:cNvCxnSpPr>
          <p:nvPr/>
        </p:nvCxnSpPr>
        <p:spPr>
          <a:xfrm flipV="1">
            <a:off x="3748355" y="3438930"/>
            <a:ext cx="1731596" cy="120873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5" idx="0"/>
            <a:endCxn id="28" idx="2"/>
          </p:cNvCxnSpPr>
          <p:nvPr/>
        </p:nvCxnSpPr>
        <p:spPr>
          <a:xfrm flipH="1" flipV="1">
            <a:off x="1749561" y="1651059"/>
            <a:ext cx="1998794" cy="299660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11" idx="0"/>
            <a:endCxn id="28" idx="2"/>
          </p:cNvCxnSpPr>
          <p:nvPr/>
        </p:nvCxnSpPr>
        <p:spPr>
          <a:xfrm flipH="1" flipV="1">
            <a:off x="1749561" y="1651059"/>
            <a:ext cx="1503049" cy="126712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11" idx="0"/>
            <a:endCxn id="10" idx="2"/>
          </p:cNvCxnSpPr>
          <p:nvPr/>
        </p:nvCxnSpPr>
        <p:spPr>
          <a:xfrm flipV="1">
            <a:off x="3252610" y="1215194"/>
            <a:ext cx="1323267" cy="17029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" idx="0"/>
            <a:endCxn id="11" idx="2"/>
          </p:cNvCxnSpPr>
          <p:nvPr/>
        </p:nvCxnSpPr>
        <p:spPr>
          <a:xfrm flipH="1" flipV="1">
            <a:off x="3252610" y="3386184"/>
            <a:ext cx="495745" cy="126147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" idx="0"/>
            <a:endCxn id="9" idx="2"/>
          </p:cNvCxnSpPr>
          <p:nvPr/>
        </p:nvCxnSpPr>
        <p:spPr>
          <a:xfrm flipH="1" flipV="1">
            <a:off x="1114177" y="3144288"/>
            <a:ext cx="2634178" cy="1503373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5" idx="0"/>
            <a:endCxn id="12" idx="2"/>
          </p:cNvCxnSpPr>
          <p:nvPr/>
        </p:nvCxnSpPr>
        <p:spPr>
          <a:xfrm flipH="1" flipV="1">
            <a:off x="1083561" y="4162273"/>
            <a:ext cx="2664794" cy="485388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7" idx="0"/>
            <a:endCxn id="10" idx="2"/>
          </p:cNvCxnSpPr>
          <p:nvPr/>
        </p:nvCxnSpPr>
        <p:spPr>
          <a:xfrm flipH="1" flipV="1">
            <a:off x="4575877" y="1215194"/>
            <a:ext cx="904074" cy="164773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7" idx="0"/>
            <a:endCxn id="28" idx="2"/>
          </p:cNvCxnSpPr>
          <p:nvPr/>
        </p:nvCxnSpPr>
        <p:spPr>
          <a:xfrm flipH="1" flipV="1">
            <a:off x="1749561" y="1651059"/>
            <a:ext cx="3730390" cy="121187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5464015" y="4576142"/>
            <a:ext cx="2520000" cy="576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Complex Safety Advisory Panels (CSAPs)</a:t>
            </a:r>
            <a:endParaRPr lang="en-GB" sz="1200" b="1" dirty="0">
              <a:solidFill>
                <a:schemeClr val="bg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6" name="Straight Arrow Connector 85"/>
          <p:cNvCxnSpPr>
            <a:stCxn id="84" idx="0"/>
            <a:endCxn id="85" idx="2"/>
          </p:cNvCxnSpPr>
          <p:nvPr/>
        </p:nvCxnSpPr>
        <p:spPr>
          <a:xfrm flipV="1">
            <a:off x="6724015" y="2918184"/>
            <a:ext cx="1305359" cy="165795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6547606" y="1342079"/>
            <a:ext cx="1980000" cy="468000"/>
          </a:xfrm>
          <a:prstGeom prst="rect">
            <a:avLst/>
          </a:prstGeom>
          <a:solidFill>
            <a:srgbClr val="9A0000"/>
          </a:solidFill>
          <a:ln w="57150">
            <a:solidFill>
              <a:srgbClr val="C0000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Complex </a:t>
            </a:r>
            <a:r>
              <a:rPr lang="en-GB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</a:t>
            </a:r>
            <a:r>
              <a:rPr lang="en-GB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anager</a:t>
            </a:r>
            <a:endParaRPr lang="en-GB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0" name="Straight Arrow Connector 89"/>
          <p:cNvCxnSpPr>
            <a:stCxn id="84" idx="0"/>
            <a:endCxn id="89" idx="2"/>
          </p:cNvCxnSpPr>
          <p:nvPr/>
        </p:nvCxnSpPr>
        <p:spPr>
          <a:xfrm flipV="1">
            <a:off x="6724015" y="1810079"/>
            <a:ext cx="813591" cy="276606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H="1" flipV="1">
            <a:off x="5573828" y="981195"/>
            <a:ext cx="973778" cy="59488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Rounded Rectangle 100"/>
          <p:cNvSpPr/>
          <p:nvPr/>
        </p:nvSpPr>
        <p:spPr>
          <a:xfrm>
            <a:off x="4500415" y="3744549"/>
            <a:ext cx="1116000" cy="36000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80000"/>
            <a:r>
              <a:rPr lang="en-GB" sz="1000" b="1" spc="30" dirty="0" smtClean="0">
                <a:solidFill>
                  <a:schemeClr val="tx1"/>
                </a:solidFill>
              </a:rPr>
              <a:t>Report on </a:t>
            </a:r>
            <a:r>
              <a:rPr lang="en-GB" sz="1000" b="1" spc="30" dirty="0">
                <a:solidFill>
                  <a:schemeClr val="tx1"/>
                </a:solidFill>
              </a:rPr>
              <a:t>Safety Policy issues</a:t>
            </a:r>
          </a:p>
        </p:txBody>
      </p:sp>
      <p:sp>
        <p:nvSpPr>
          <p:cNvPr id="102" name="Rounded Rectangle 101"/>
          <p:cNvSpPr/>
          <p:nvPr/>
        </p:nvSpPr>
        <p:spPr>
          <a:xfrm>
            <a:off x="2104560" y="4113904"/>
            <a:ext cx="1188000" cy="468000"/>
          </a:xfrm>
          <a:prstGeom prst="roundRect">
            <a:avLst/>
          </a:prstGeom>
          <a:solidFill>
            <a:schemeClr val="bg1"/>
          </a:solidFill>
          <a:ln>
            <a:prstDash val="dash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80000"/>
            <a:r>
              <a:rPr lang="en-GB" sz="1000" b="1" spc="30" dirty="0">
                <a:solidFill>
                  <a:schemeClr val="tx1"/>
                </a:solidFill>
              </a:rPr>
              <a:t>Report on Safety </a:t>
            </a:r>
            <a:r>
              <a:rPr lang="en-GB" sz="1000" b="1" spc="30" dirty="0" smtClean="0">
                <a:solidFill>
                  <a:schemeClr val="tx1"/>
                </a:solidFill>
              </a:rPr>
              <a:t>Implementation </a:t>
            </a:r>
            <a:r>
              <a:rPr lang="en-GB" sz="1000" b="1" spc="30" dirty="0">
                <a:solidFill>
                  <a:schemeClr val="tx1"/>
                </a:solidFill>
              </a:rPr>
              <a:t>issues</a:t>
            </a:r>
          </a:p>
        </p:txBody>
      </p:sp>
      <p:sp>
        <p:nvSpPr>
          <p:cNvPr id="100" name="Rounded Rectangle 99"/>
          <p:cNvSpPr/>
          <p:nvPr/>
        </p:nvSpPr>
        <p:spPr>
          <a:xfrm>
            <a:off x="3034445" y="3743394"/>
            <a:ext cx="1080000" cy="36000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80000"/>
            <a:r>
              <a:rPr lang="en-GB" sz="1000" b="1" dirty="0" smtClean="0">
                <a:solidFill>
                  <a:schemeClr val="tx1"/>
                </a:solidFill>
              </a:rPr>
              <a:t>Report on </a:t>
            </a:r>
            <a:r>
              <a:rPr lang="en-GB" sz="1000" b="1" dirty="0">
                <a:solidFill>
                  <a:schemeClr val="tx1"/>
                </a:solidFill>
              </a:rPr>
              <a:t>Safety </a:t>
            </a:r>
            <a:r>
              <a:rPr lang="en-GB" sz="1000" b="1" dirty="0" smtClean="0">
                <a:solidFill>
                  <a:schemeClr val="tx1"/>
                </a:solidFill>
              </a:rPr>
              <a:t>Rules issues</a:t>
            </a:r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4351771" y="1743138"/>
            <a:ext cx="1116000" cy="36000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80000"/>
            <a:r>
              <a:rPr lang="en-GB" sz="1000" b="1" spc="30" dirty="0" smtClean="0">
                <a:solidFill>
                  <a:schemeClr val="tx1"/>
                </a:solidFill>
              </a:rPr>
              <a:t>Advises DG on Safety Policy</a:t>
            </a:r>
            <a:endParaRPr lang="en-GB" sz="1000" b="1" spc="30" dirty="0">
              <a:solidFill>
                <a:schemeClr val="tx1"/>
              </a:solidFill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2469877" y="1954580"/>
            <a:ext cx="1116000" cy="36000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80000"/>
            <a:r>
              <a:rPr lang="en-GB" sz="1000" b="1" spc="30" dirty="0" smtClean="0">
                <a:solidFill>
                  <a:schemeClr val="tx1"/>
                </a:solidFill>
              </a:rPr>
              <a:t>Annual activity Report</a:t>
            </a:r>
            <a:endParaRPr lang="en-GB" sz="1000" b="1" spc="30" dirty="0">
              <a:solidFill>
                <a:schemeClr val="tx1"/>
              </a:solidFill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1061428" y="2148680"/>
            <a:ext cx="1116000" cy="36000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80000"/>
            <a:r>
              <a:rPr lang="en-GB" sz="1000" b="1" spc="30" dirty="0" smtClean="0">
                <a:solidFill>
                  <a:schemeClr val="tx1"/>
                </a:solidFill>
              </a:rPr>
              <a:t>Annual activity Report</a:t>
            </a:r>
            <a:endParaRPr lang="en-GB" sz="1000" b="1" spc="30" dirty="0">
              <a:solidFill>
                <a:schemeClr val="tx1"/>
              </a:solidFill>
            </a:endParaRPr>
          </a:p>
        </p:txBody>
      </p:sp>
      <p:sp>
        <p:nvSpPr>
          <p:cNvPr id="67" name="Title 1"/>
          <p:cNvSpPr txBox="1">
            <a:spLocks/>
          </p:cNvSpPr>
          <p:nvPr/>
        </p:nvSpPr>
        <p:spPr>
          <a:xfrm>
            <a:off x="248716" y="163697"/>
            <a:ext cx="8595359" cy="53401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dirty="0" smtClean="0">
                <a:solidFill>
                  <a:srgbClr val="0070C0"/>
                </a:solidFill>
              </a:rPr>
              <a:t>Safety Advisory Committees reporting lines</a:t>
            </a:r>
            <a:endParaRPr lang="en-US" sz="2200" b="1" dirty="0"/>
          </a:p>
        </p:txBody>
      </p:sp>
      <p:sp>
        <p:nvSpPr>
          <p:cNvPr id="85" name="Rectangle 84"/>
          <p:cNvSpPr/>
          <p:nvPr/>
        </p:nvSpPr>
        <p:spPr>
          <a:xfrm>
            <a:off x="7039374" y="2450184"/>
            <a:ext cx="1980000" cy="468000"/>
          </a:xfrm>
          <a:prstGeom prst="rect">
            <a:avLst/>
          </a:prstGeom>
          <a:solidFill>
            <a:srgbClr val="996600"/>
          </a:solidFill>
          <a:ln w="57150">
            <a:solidFill>
              <a:srgbClr val="99660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Executive Committee of Complex concerned</a:t>
            </a:r>
            <a:endParaRPr lang="en-GB" sz="1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78610" y="2918184"/>
            <a:ext cx="1548000" cy="468000"/>
          </a:xfrm>
          <a:prstGeom prst="rect">
            <a:avLst/>
          </a:prstGeom>
          <a:solidFill>
            <a:srgbClr val="0033CC"/>
          </a:solidFill>
          <a:ln>
            <a:solidFill>
              <a:srgbClr val="00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lang="en-GB" sz="1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Head of HSE Unit</a:t>
            </a:r>
            <a:endParaRPr lang="en-GB" sz="1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5547" y="3687877"/>
            <a:ext cx="1980000" cy="468000"/>
          </a:xfrm>
          <a:prstGeom prst="rect">
            <a:avLst/>
          </a:prstGeom>
          <a:solidFill>
            <a:schemeClr val="bg1">
              <a:alpha val="41176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124177" y="2671069"/>
            <a:ext cx="1980000" cy="468000"/>
          </a:xfrm>
          <a:prstGeom prst="rect">
            <a:avLst/>
          </a:prstGeom>
          <a:solidFill>
            <a:schemeClr val="bg1">
              <a:alpha val="41176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Rectangle 59"/>
          <p:cNvSpPr/>
          <p:nvPr/>
        </p:nvSpPr>
        <p:spPr>
          <a:xfrm>
            <a:off x="6530766" y="1319028"/>
            <a:ext cx="2016000" cy="504000"/>
          </a:xfrm>
          <a:prstGeom prst="rect">
            <a:avLst/>
          </a:prstGeom>
          <a:solidFill>
            <a:schemeClr val="bg1">
              <a:alpha val="41176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ectangle 60"/>
          <p:cNvSpPr/>
          <p:nvPr/>
        </p:nvSpPr>
        <p:spPr>
          <a:xfrm>
            <a:off x="7019442" y="2430248"/>
            <a:ext cx="2016000" cy="504000"/>
          </a:xfrm>
          <a:prstGeom prst="rect">
            <a:avLst/>
          </a:prstGeom>
          <a:solidFill>
            <a:schemeClr val="bg1">
              <a:alpha val="41176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760892" y="1176439"/>
            <a:ext cx="1980000" cy="468000"/>
          </a:xfrm>
          <a:prstGeom prst="rect">
            <a:avLst/>
          </a:prstGeom>
          <a:solidFill>
            <a:schemeClr val="bg1">
              <a:alpha val="41176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3587295" y="747803"/>
            <a:ext cx="1980000" cy="468000"/>
          </a:xfrm>
          <a:prstGeom prst="rect">
            <a:avLst/>
          </a:prstGeom>
          <a:solidFill>
            <a:schemeClr val="bg1">
              <a:alpha val="41176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681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9500"/>
                            </p:stCondLst>
                            <p:childTnLst>
                              <p:par>
                                <p:cTn id="6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8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500"/>
                            </p:stCondLst>
                            <p:childTnLst>
                              <p:par>
                                <p:cTn id="10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18500"/>
                            </p:stCondLst>
                            <p:childTnLst>
                              <p:par>
                                <p:cTn id="1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6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500"/>
                            </p:stCondLst>
                            <p:childTnLst>
                              <p:par>
                                <p:cTn id="1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2500"/>
                            </p:stCondLst>
                            <p:childTnLst>
                              <p:par>
                                <p:cTn id="1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xit" presetSubtype="0" fill="hold" grpId="1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500"/>
                            </p:stCondLst>
                            <p:childTnLst>
                              <p:par>
                                <p:cTn id="16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500"/>
                            </p:stCondLst>
                            <p:childTnLst>
                              <p:par>
                                <p:cTn id="16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500"/>
                            </p:stCondLst>
                            <p:childTnLst>
                              <p:par>
                                <p:cTn id="17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500"/>
                            </p:stCondLst>
                            <p:childTnLst>
                              <p:par>
                                <p:cTn id="175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500"/>
                            </p:stCondLst>
                            <p:childTnLst>
                              <p:par>
                                <p:cTn id="17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500"/>
                            </p:stCondLst>
                            <p:childTnLst>
                              <p:par>
                                <p:cTn id="18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500"/>
                            </p:stCondLst>
                            <p:childTnLst>
                              <p:par>
                                <p:cTn id="18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500"/>
                            </p:stCondLst>
                            <p:childTnLst>
                              <p:par>
                                <p:cTn id="18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500"/>
                            </p:stCondLst>
                            <p:childTnLst>
                              <p:par>
                                <p:cTn id="19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00"/>
                            </p:stCondLst>
                            <p:childTnLst>
                              <p:par>
                                <p:cTn id="19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500"/>
                            </p:stCondLst>
                            <p:childTnLst>
                              <p:par>
                                <p:cTn id="19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8" fill="hold">
                            <p:stCondLst>
                              <p:cond delay="500"/>
                            </p:stCondLst>
                            <p:childTnLst>
                              <p:par>
                                <p:cTn id="199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500"/>
                            </p:stCondLst>
                            <p:childTnLst>
                              <p:par>
                                <p:cTn id="202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1000"/>
                            </p:stCondLst>
                            <p:childTnLst>
                              <p:par>
                                <p:cTn id="206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1500"/>
                            </p:stCondLst>
                            <p:childTnLst>
                              <p:par>
                                <p:cTn id="2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2000"/>
                            </p:stCondLst>
                            <p:childTnLst>
                              <p:par>
                                <p:cTn id="214" presetID="10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2500"/>
                            </p:stCondLst>
                            <p:childTnLst>
                              <p:par>
                                <p:cTn id="2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4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1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8500"/>
                            </p:stCondLst>
                            <p:childTnLst>
                              <p:par>
                                <p:cTn id="2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8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9" grpId="0" animBg="1"/>
      <p:bldP spid="10" grpId="0" animBg="1"/>
      <p:bldP spid="12" grpId="0" animBg="1"/>
      <p:bldP spid="28" grpId="0" animBg="1"/>
      <p:bldP spid="84" grpId="0" animBg="1"/>
      <p:bldP spid="89" grpId="0" animBg="1"/>
      <p:bldP spid="101" grpId="0" animBg="1"/>
      <p:bldP spid="101" grpId="1" animBg="1"/>
      <p:bldP spid="102" grpId="0" animBg="1"/>
      <p:bldP spid="102" grpId="1" animBg="1"/>
      <p:bldP spid="100" grpId="0" animBg="1"/>
      <p:bldP spid="100" grpId="1" animBg="1"/>
      <p:bldP spid="103" grpId="0" animBg="1"/>
      <p:bldP spid="103" grpId="1" animBg="1"/>
      <p:bldP spid="104" grpId="0" animBg="1"/>
      <p:bldP spid="104" grpId="1" animBg="1"/>
      <p:bldP spid="105" grpId="0" animBg="1"/>
      <p:bldP spid="105" grpId="1" animBg="1"/>
      <p:bldP spid="85" grpId="0" animBg="1"/>
      <p:bldP spid="11" grpId="0" animBg="1"/>
      <p:bldP spid="11" grpId="1" animBg="1"/>
      <p:bldP spid="32" grpId="0" animBg="1"/>
      <p:bldP spid="32" grpId="1" animBg="1"/>
      <p:bldP spid="32" grpId="2" animBg="1"/>
      <p:bldP spid="57" grpId="0" animBg="1"/>
      <p:bldP spid="57" grpId="1" animBg="1"/>
      <p:bldP spid="57" grpId="2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2" grpId="2" animBg="1"/>
      <p:bldP spid="62" grpId="3" animBg="1"/>
      <p:bldP spid="62" grpId="4" animBg="1"/>
      <p:bldP spid="41" grpId="0" animBg="1"/>
      <p:bldP spid="41" grpId="1" animBg="1"/>
      <p:bldP spid="41" grpId="2" animBg="1"/>
      <p:bldP spid="41" grpId="3" animBg="1"/>
      <p:bldP spid="41" grpId="4" animBg="1"/>
      <p:bldP spid="41" grpId="5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Straight Arrow Connector 44"/>
          <p:cNvCxnSpPr/>
          <p:nvPr/>
        </p:nvCxnSpPr>
        <p:spPr>
          <a:xfrm flipV="1">
            <a:off x="3748355" y="5199808"/>
            <a:ext cx="0" cy="47079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543050" y="6362377"/>
            <a:ext cx="23025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Goehring-Crinon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488355" y="4647661"/>
            <a:ext cx="2520000" cy="576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accent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Dep. Safety Officers Committee</a:t>
            </a:r>
          </a:p>
          <a:p>
            <a:pPr algn="ctr"/>
            <a:r>
              <a:rPr lang="en-GB" sz="1200" b="1" dirty="0" smtClean="0">
                <a:solidFill>
                  <a:schemeClr val="accent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(DSOs &amp; LEXGLIMOSs)</a:t>
            </a:r>
          </a:p>
        </p:txBody>
      </p:sp>
      <p:sp>
        <p:nvSpPr>
          <p:cNvPr id="6" name="Rectangle 5"/>
          <p:cNvSpPr/>
          <p:nvPr/>
        </p:nvSpPr>
        <p:spPr>
          <a:xfrm>
            <a:off x="2511480" y="5539029"/>
            <a:ext cx="2520000" cy="576000"/>
          </a:xfrm>
          <a:prstGeom prst="rect">
            <a:avLst/>
          </a:prstGeom>
          <a:solidFill>
            <a:schemeClr val="bg1">
              <a:lumMod val="65000"/>
              <a:lumOff val="35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accent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Specialized Safety Officers Committees (e.g. RSO, CSO, …)</a:t>
            </a:r>
          </a:p>
        </p:txBody>
      </p:sp>
      <p:sp>
        <p:nvSpPr>
          <p:cNvPr id="7" name="Rectangle 6"/>
          <p:cNvSpPr/>
          <p:nvPr/>
        </p:nvSpPr>
        <p:spPr>
          <a:xfrm>
            <a:off x="4219951" y="2862930"/>
            <a:ext cx="2520000" cy="576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accent6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Safety Policy Committee (SAPOCO)</a:t>
            </a:r>
          </a:p>
        </p:txBody>
      </p:sp>
      <p:sp>
        <p:nvSpPr>
          <p:cNvPr id="9" name="Rectangle 8"/>
          <p:cNvSpPr/>
          <p:nvPr/>
        </p:nvSpPr>
        <p:spPr>
          <a:xfrm>
            <a:off x="124177" y="2676288"/>
            <a:ext cx="1980000" cy="468000"/>
          </a:xfrm>
          <a:prstGeom prst="rect">
            <a:avLst/>
          </a:prstGeom>
          <a:pattFill prst="pct70">
            <a:fgClr>
              <a:srgbClr val="960000"/>
            </a:fgClr>
            <a:bgClr>
              <a:schemeClr val="bg1"/>
            </a:bgClr>
          </a:pattFill>
          <a:ln>
            <a:solidFill>
              <a:srgbClr val="B7220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Department Heads</a:t>
            </a:r>
            <a:endParaRPr lang="en-GB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85877" y="747194"/>
            <a:ext cx="1980000" cy="468000"/>
          </a:xfrm>
          <a:prstGeom prst="rect">
            <a:avLst/>
          </a:prstGeom>
          <a:solidFill>
            <a:srgbClr val="9A0000"/>
          </a:solidFill>
          <a:ln>
            <a:solidFill>
              <a:srgbClr val="B7220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Director General</a:t>
            </a:r>
            <a:endParaRPr lang="en-GB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3561" y="3694273"/>
            <a:ext cx="1980000" cy="468000"/>
          </a:xfrm>
          <a:prstGeom prst="rect">
            <a:avLst/>
          </a:prstGeom>
          <a:pattFill prst="pct70">
            <a:fgClr>
              <a:srgbClr val="960000"/>
            </a:fgClr>
            <a:bgClr>
              <a:schemeClr val="bg1"/>
            </a:bgClr>
          </a:patt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Technical Coordinators</a:t>
            </a:r>
            <a:endParaRPr lang="en-GB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59561" y="1183059"/>
            <a:ext cx="1980000" cy="468000"/>
          </a:xfrm>
          <a:prstGeom prst="rect">
            <a:avLst/>
          </a:prstGeom>
          <a:solidFill>
            <a:srgbClr val="9A0000"/>
          </a:solidFill>
          <a:ln>
            <a:solidFill>
              <a:srgbClr val="B7220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Enlarged Directorate </a:t>
            </a:r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(Directors &amp; Dep. Heads)</a:t>
            </a:r>
            <a:endParaRPr lang="en-GB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0" name="Straight Arrow Connector 49"/>
          <p:cNvCxnSpPr>
            <a:stCxn id="5" idx="0"/>
            <a:endCxn id="7" idx="2"/>
          </p:cNvCxnSpPr>
          <p:nvPr/>
        </p:nvCxnSpPr>
        <p:spPr>
          <a:xfrm flipV="1">
            <a:off x="3748355" y="3438930"/>
            <a:ext cx="1731596" cy="120873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5" idx="0"/>
            <a:endCxn id="28" idx="2"/>
          </p:cNvCxnSpPr>
          <p:nvPr/>
        </p:nvCxnSpPr>
        <p:spPr>
          <a:xfrm flipH="1" flipV="1">
            <a:off x="1749561" y="1651059"/>
            <a:ext cx="1998794" cy="299660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11" idx="0"/>
            <a:endCxn id="28" idx="2"/>
          </p:cNvCxnSpPr>
          <p:nvPr/>
        </p:nvCxnSpPr>
        <p:spPr>
          <a:xfrm flipH="1" flipV="1">
            <a:off x="1749561" y="1651059"/>
            <a:ext cx="1503049" cy="126712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11" idx="0"/>
            <a:endCxn id="10" idx="2"/>
          </p:cNvCxnSpPr>
          <p:nvPr/>
        </p:nvCxnSpPr>
        <p:spPr>
          <a:xfrm flipV="1">
            <a:off x="3252610" y="1215194"/>
            <a:ext cx="1323267" cy="170299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" idx="0"/>
            <a:endCxn id="11" idx="2"/>
          </p:cNvCxnSpPr>
          <p:nvPr/>
        </p:nvCxnSpPr>
        <p:spPr>
          <a:xfrm flipH="1" flipV="1">
            <a:off x="3252610" y="3386184"/>
            <a:ext cx="495745" cy="126147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" idx="0"/>
            <a:endCxn id="9" idx="2"/>
          </p:cNvCxnSpPr>
          <p:nvPr/>
        </p:nvCxnSpPr>
        <p:spPr>
          <a:xfrm flipH="1" flipV="1">
            <a:off x="1114177" y="3144288"/>
            <a:ext cx="2634178" cy="1503373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5" idx="0"/>
            <a:endCxn id="12" idx="2"/>
          </p:cNvCxnSpPr>
          <p:nvPr/>
        </p:nvCxnSpPr>
        <p:spPr>
          <a:xfrm flipH="1" flipV="1">
            <a:off x="1083561" y="4162273"/>
            <a:ext cx="2664794" cy="485388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7" idx="0"/>
            <a:endCxn id="10" idx="2"/>
          </p:cNvCxnSpPr>
          <p:nvPr/>
        </p:nvCxnSpPr>
        <p:spPr>
          <a:xfrm flipH="1" flipV="1">
            <a:off x="4575877" y="1215194"/>
            <a:ext cx="904074" cy="164773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7" idx="0"/>
            <a:endCxn id="28" idx="2"/>
          </p:cNvCxnSpPr>
          <p:nvPr/>
        </p:nvCxnSpPr>
        <p:spPr>
          <a:xfrm flipH="1" flipV="1">
            <a:off x="1749561" y="1651059"/>
            <a:ext cx="3730390" cy="121187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/>
        </p:nvSpPr>
        <p:spPr>
          <a:xfrm>
            <a:off x="5464015" y="4576142"/>
            <a:ext cx="2520000" cy="576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1">
                <a:lumMod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Complex Safety Advisory Panels (CSAPs)</a:t>
            </a:r>
            <a:endParaRPr lang="en-GB" sz="1200" b="1" dirty="0">
              <a:solidFill>
                <a:schemeClr val="bg1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6" name="Straight Arrow Connector 85"/>
          <p:cNvCxnSpPr>
            <a:stCxn id="84" idx="0"/>
            <a:endCxn id="85" idx="2"/>
          </p:cNvCxnSpPr>
          <p:nvPr/>
        </p:nvCxnSpPr>
        <p:spPr>
          <a:xfrm flipV="1">
            <a:off x="6724015" y="2918184"/>
            <a:ext cx="1305359" cy="165795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6547606" y="1342079"/>
            <a:ext cx="1980000" cy="468000"/>
          </a:xfrm>
          <a:prstGeom prst="rect">
            <a:avLst/>
          </a:prstGeom>
          <a:solidFill>
            <a:srgbClr val="9A0000"/>
          </a:solidFill>
          <a:ln w="57150">
            <a:solidFill>
              <a:srgbClr val="C0000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Complex </a:t>
            </a:r>
            <a:r>
              <a:rPr lang="en-GB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</a:t>
            </a:r>
            <a:r>
              <a:rPr lang="en-GB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anager</a:t>
            </a:r>
            <a:endParaRPr lang="en-GB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0" name="Straight Arrow Connector 89"/>
          <p:cNvCxnSpPr>
            <a:stCxn id="84" idx="0"/>
            <a:endCxn id="89" idx="2"/>
          </p:cNvCxnSpPr>
          <p:nvPr/>
        </p:nvCxnSpPr>
        <p:spPr>
          <a:xfrm flipV="1">
            <a:off x="6724015" y="1810079"/>
            <a:ext cx="813591" cy="276606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H="1" flipV="1">
            <a:off x="5573828" y="981195"/>
            <a:ext cx="973778" cy="59488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1" name="Rounded Rectangle 100"/>
          <p:cNvSpPr/>
          <p:nvPr/>
        </p:nvSpPr>
        <p:spPr>
          <a:xfrm>
            <a:off x="4500415" y="3744549"/>
            <a:ext cx="1116000" cy="36000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80000"/>
            <a:r>
              <a:rPr lang="en-GB" sz="1000" b="1" spc="30" dirty="0" smtClean="0">
                <a:solidFill>
                  <a:schemeClr val="tx1"/>
                </a:solidFill>
              </a:rPr>
              <a:t>Report on </a:t>
            </a:r>
            <a:r>
              <a:rPr lang="en-GB" sz="1000" b="1" spc="30" dirty="0">
                <a:solidFill>
                  <a:schemeClr val="tx1"/>
                </a:solidFill>
              </a:rPr>
              <a:t>Safety Policy issues</a:t>
            </a:r>
          </a:p>
        </p:txBody>
      </p:sp>
      <p:sp>
        <p:nvSpPr>
          <p:cNvPr id="102" name="Rounded Rectangle 101"/>
          <p:cNvSpPr/>
          <p:nvPr/>
        </p:nvSpPr>
        <p:spPr>
          <a:xfrm>
            <a:off x="2104560" y="4113904"/>
            <a:ext cx="1188000" cy="468000"/>
          </a:xfrm>
          <a:prstGeom prst="roundRect">
            <a:avLst/>
          </a:prstGeom>
          <a:solidFill>
            <a:schemeClr val="bg1"/>
          </a:solidFill>
          <a:ln>
            <a:prstDash val="dash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80000"/>
            <a:r>
              <a:rPr lang="en-GB" sz="1000" b="1" spc="30" dirty="0">
                <a:solidFill>
                  <a:schemeClr val="tx1"/>
                </a:solidFill>
              </a:rPr>
              <a:t>Report on Safety </a:t>
            </a:r>
            <a:r>
              <a:rPr lang="en-GB" sz="1000" b="1" spc="30" dirty="0" smtClean="0">
                <a:solidFill>
                  <a:schemeClr val="tx1"/>
                </a:solidFill>
              </a:rPr>
              <a:t>Implementation </a:t>
            </a:r>
            <a:r>
              <a:rPr lang="en-GB" sz="1000" b="1" spc="30" dirty="0">
                <a:solidFill>
                  <a:schemeClr val="tx1"/>
                </a:solidFill>
              </a:rPr>
              <a:t>issues</a:t>
            </a:r>
          </a:p>
        </p:txBody>
      </p:sp>
      <p:sp>
        <p:nvSpPr>
          <p:cNvPr id="103" name="Rounded Rectangle 102"/>
          <p:cNvSpPr/>
          <p:nvPr/>
        </p:nvSpPr>
        <p:spPr>
          <a:xfrm>
            <a:off x="4351771" y="1743138"/>
            <a:ext cx="1116000" cy="36000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80000"/>
            <a:r>
              <a:rPr lang="en-GB" sz="1000" b="1" spc="30" dirty="0" smtClean="0">
                <a:solidFill>
                  <a:schemeClr val="tx1"/>
                </a:solidFill>
              </a:rPr>
              <a:t>Advises DG on Safety Policy</a:t>
            </a:r>
            <a:endParaRPr lang="en-GB" sz="1000" b="1" spc="30" dirty="0">
              <a:solidFill>
                <a:schemeClr val="tx1"/>
              </a:solidFill>
            </a:endParaRPr>
          </a:p>
        </p:txBody>
      </p:sp>
      <p:sp>
        <p:nvSpPr>
          <p:cNvPr id="104" name="Rounded Rectangle 103"/>
          <p:cNvSpPr/>
          <p:nvPr/>
        </p:nvSpPr>
        <p:spPr>
          <a:xfrm>
            <a:off x="2469877" y="1954580"/>
            <a:ext cx="1116000" cy="36000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80000"/>
            <a:r>
              <a:rPr lang="en-GB" sz="1000" b="1" spc="30" dirty="0" smtClean="0">
                <a:solidFill>
                  <a:schemeClr val="tx1"/>
                </a:solidFill>
              </a:rPr>
              <a:t>Annual activity Report</a:t>
            </a:r>
            <a:endParaRPr lang="en-GB" sz="1000" b="1" spc="30" dirty="0">
              <a:solidFill>
                <a:schemeClr val="tx1"/>
              </a:solidFill>
            </a:endParaRPr>
          </a:p>
        </p:txBody>
      </p:sp>
      <p:sp>
        <p:nvSpPr>
          <p:cNvPr id="105" name="Rounded Rectangle 104"/>
          <p:cNvSpPr/>
          <p:nvPr/>
        </p:nvSpPr>
        <p:spPr>
          <a:xfrm>
            <a:off x="1061428" y="2148680"/>
            <a:ext cx="1116000" cy="36000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80000"/>
            <a:r>
              <a:rPr lang="en-GB" sz="1000" b="1" spc="30" dirty="0" smtClean="0">
                <a:solidFill>
                  <a:schemeClr val="tx1"/>
                </a:solidFill>
              </a:rPr>
              <a:t>Annual activity Report</a:t>
            </a:r>
            <a:endParaRPr lang="en-GB" sz="1000" b="1" spc="30" dirty="0">
              <a:solidFill>
                <a:schemeClr val="tx1"/>
              </a:solidFill>
            </a:endParaRPr>
          </a:p>
        </p:txBody>
      </p:sp>
      <p:sp>
        <p:nvSpPr>
          <p:cNvPr id="67" name="Title 1"/>
          <p:cNvSpPr txBox="1">
            <a:spLocks/>
          </p:cNvSpPr>
          <p:nvPr/>
        </p:nvSpPr>
        <p:spPr>
          <a:xfrm>
            <a:off x="248716" y="163697"/>
            <a:ext cx="8595359" cy="53401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dirty="0" smtClean="0">
                <a:solidFill>
                  <a:srgbClr val="0070C0"/>
                </a:solidFill>
              </a:rPr>
              <a:t>Safety Advisory Committees reporting lines</a:t>
            </a:r>
            <a:endParaRPr lang="en-US" sz="2200" b="1" dirty="0"/>
          </a:p>
        </p:txBody>
      </p:sp>
      <p:sp>
        <p:nvSpPr>
          <p:cNvPr id="85" name="Rectangle 84"/>
          <p:cNvSpPr/>
          <p:nvPr/>
        </p:nvSpPr>
        <p:spPr>
          <a:xfrm>
            <a:off x="7039374" y="2450184"/>
            <a:ext cx="1980000" cy="468000"/>
          </a:xfrm>
          <a:prstGeom prst="rect">
            <a:avLst/>
          </a:prstGeom>
          <a:solidFill>
            <a:srgbClr val="996600"/>
          </a:solidFill>
          <a:ln w="57150">
            <a:solidFill>
              <a:srgbClr val="996600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Executive Committee of Complex concerned</a:t>
            </a:r>
            <a:endParaRPr lang="en-GB" sz="13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478610" y="2918184"/>
            <a:ext cx="1548000" cy="468000"/>
          </a:xfrm>
          <a:prstGeom prst="rect">
            <a:avLst/>
          </a:prstGeom>
          <a:solidFill>
            <a:srgbClr val="0033CC"/>
          </a:solidFill>
          <a:ln>
            <a:solidFill>
              <a:srgbClr val="0033CC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lang="en-GB" sz="1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Head of HSE Unit</a:t>
            </a:r>
            <a:endParaRPr lang="en-GB" sz="1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3034445" y="3743394"/>
            <a:ext cx="1080000" cy="360000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defTabSz="180000"/>
            <a:r>
              <a:rPr lang="en-GB" sz="1000" b="1" dirty="0" smtClean="0">
                <a:solidFill>
                  <a:schemeClr val="tx1"/>
                </a:solidFill>
              </a:rPr>
              <a:t>Report on </a:t>
            </a:r>
            <a:r>
              <a:rPr lang="en-GB" sz="1000" b="1" dirty="0">
                <a:solidFill>
                  <a:schemeClr val="tx1"/>
                </a:solidFill>
              </a:rPr>
              <a:t>Safety </a:t>
            </a:r>
            <a:r>
              <a:rPr lang="en-GB" sz="1000" b="1" dirty="0" smtClean="0">
                <a:solidFill>
                  <a:schemeClr val="tx1"/>
                </a:solidFill>
              </a:rPr>
              <a:t>Rules issues</a:t>
            </a:r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94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543050" y="6362377"/>
            <a:ext cx="23025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Goehring-Crinon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14113" y="2776244"/>
            <a:ext cx="1908000" cy="576000"/>
          </a:xfrm>
          <a:prstGeom prst="rect">
            <a:avLst/>
          </a:prstGeom>
          <a:solidFill>
            <a:srgbClr val="0070C0"/>
          </a:solidFill>
          <a:ln>
            <a:solidFill>
              <a:srgbClr val="2F70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DSOs</a:t>
            </a:r>
            <a:endParaRPr lang="en-GB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55251" y="1957155"/>
            <a:ext cx="1908000" cy="504000"/>
          </a:xfrm>
          <a:prstGeom prst="rect">
            <a:avLst/>
          </a:prstGeom>
          <a:solidFill>
            <a:srgbClr val="9A0000"/>
          </a:solidFill>
          <a:ln>
            <a:solidFill>
              <a:srgbClr val="B7220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Group Leaders  </a:t>
            </a:r>
            <a:endParaRPr lang="en-GB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48716" y="106547"/>
            <a:ext cx="8595359" cy="534011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dirty="0" smtClean="0">
                <a:solidFill>
                  <a:srgbClr val="0070C0"/>
                </a:solidFill>
              </a:rPr>
              <a:t>Department: Safety Officers and their reporting Lines</a:t>
            </a:r>
            <a:endParaRPr lang="en-US" sz="2200" b="1" dirty="0"/>
          </a:p>
        </p:txBody>
      </p:sp>
      <p:sp>
        <p:nvSpPr>
          <p:cNvPr id="11" name="Rectangle 10"/>
          <p:cNvSpPr/>
          <p:nvPr/>
        </p:nvSpPr>
        <p:spPr>
          <a:xfrm>
            <a:off x="2114113" y="1122527"/>
            <a:ext cx="1908000" cy="612000"/>
          </a:xfrm>
          <a:prstGeom prst="rect">
            <a:avLst/>
          </a:prstGeom>
          <a:solidFill>
            <a:srgbClr val="9A0000"/>
          </a:solidFill>
          <a:ln>
            <a:solidFill>
              <a:srgbClr val="B7220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Department Heads</a:t>
            </a:r>
            <a:endParaRPr lang="en-GB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47719" y="4231377"/>
            <a:ext cx="1620000" cy="576000"/>
          </a:xfrm>
          <a:prstGeom prst="rect">
            <a:avLst/>
          </a:prstGeom>
          <a:solidFill>
            <a:srgbClr val="0070C0"/>
          </a:solidFill>
          <a:ln>
            <a:solidFill>
              <a:srgbClr val="2F70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TSOs</a:t>
            </a:r>
          </a:p>
          <a:p>
            <a:pPr algn="ctr"/>
            <a:r>
              <a:rPr lang="en-GB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GB" sz="1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</a:t>
            </a:r>
            <a:r>
              <a:rPr lang="en-GB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uildings &amp; premises)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274396" y="4231377"/>
            <a:ext cx="1620000" cy="576000"/>
          </a:xfrm>
          <a:prstGeom prst="rect">
            <a:avLst/>
          </a:prstGeom>
          <a:solidFill>
            <a:srgbClr val="0070C0"/>
          </a:solidFill>
          <a:ln>
            <a:solidFill>
              <a:srgbClr val="2F70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SSOs</a:t>
            </a:r>
          </a:p>
          <a:p>
            <a:pPr algn="ctr"/>
            <a:r>
              <a:rPr lang="en-GB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(RSOs, CSOs, etc.)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99935" y="4245025"/>
            <a:ext cx="1620000" cy="576000"/>
          </a:xfrm>
          <a:prstGeom prst="rect">
            <a:avLst/>
          </a:prstGeom>
          <a:solidFill>
            <a:srgbClr val="0070C0"/>
          </a:solidFill>
          <a:ln>
            <a:solidFill>
              <a:srgbClr val="2F70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EXSOs</a:t>
            </a:r>
          </a:p>
          <a:p>
            <a:pPr algn="ctr"/>
            <a:r>
              <a:rPr lang="en-GB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</a:t>
            </a:r>
            <a:r>
              <a:rPr lang="en-GB" sz="1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EXperimental</a:t>
            </a:r>
            <a:r>
              <a:rPr lang="en-GB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GB" sz="1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</a:t>
            </a:r>
            <a:r>
              <a:rPr lang="en-GB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afety Officers)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922645" y="2848244"/>
            <a:ext cx="1908000" cy="504000"/>
          </a:xfrm>
          <a:prstGeom prst="rect">
            <a:avLst/>
          </a:prstGeom>
          <a:solidFill>
            <a:srgbClr val="9A0000"/>
          </a:solidFill>
          <a:ln>
            <a:solidFill>
              <a:srgbClr val="B7220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Section Leaders/ Supervisors  </a:t>
            </a:r>
            <a:endParaRPr lang="en-GB" sz="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555251" y="2943215"/>
            <a:ext cx="2009322" cy="576000"/>
          </a:xfrm>
          <a:prstGeom prst="rect">
            <a:avLst/>
          </a:prstGeom>
          <a:solidFill>
            <a:srgbClr val="0070C0"/>
          </a:solidFill>
          <a:ln>
            <a:solidFill>
              <a:srgbClr val="2F70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Safety Support Officers</a:t>
            </a:r>
          </a:p>
          <a:p>
            <a:pPr algn="ctr"/>
            <a:r>
              <a:rPr lang="en-GB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(Safety </a:t>
            </a:r>
            <a:r>
              <a:rPr lang="en-GB" sz="1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LinkPersons</a:t>
            </a:r>
            <a:r>
              <a:rPr lang="en-GB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RSSOs)</a:t>
            </a:r>
          </a:p>
        </p:txBody>
      </p:sp>
      <p:cxnSp>
        <p:nvCxnSpPr>
          <p:cNvPr id="18" name="Straight Arrow Connector 17"/>
          <p:cNvCxnSpPr>
            <a:endCxn id="5" idx="2"/>
          </p:cNvCxnSpPr>
          <p:nvPr/>
        </p:nvCxnSpPr>
        <p:spPr>
          <a:xfrm flipV="1">
            <a:off x="1157719" y="3352244"/>
            <a:ext cx="1910394" cy="87913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3" idx="0"/>
            <a:endCxn id="5" idx="2"/>
          </p:cNvCxnSpPr>
          <p:nvPr/>
        </p:nvCxnSpPr>
        <p:spPr>
          <a:xfrm flipH="1" flipV="1">
            <a:off x="3068113" y="3352244"/>
            <a:ext cx="16283" cy="879133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4" idx="0"/>
            <a:endCxn id="5" idx="2"/>
          </p:cNvCxnSpPr>
          <p:nvPr/>
        </p:nvCxnSpPr>
        <p:spPr>
          <a:xfrm flipH="1" flipV="1">
            <a:off x="3068113" y="3352244"/>
            <a:ext cx="1941822" cy="89278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5" idx="0"/>
            <a:endCxn id="11" idx="2"/>
          </p:cNvCxnSpPr>
          <p:nvPr/>
        </p:nvCxnSpPr>
        <p:spPr>
          <a:xfrm flipV="1">
            <a:off x="3068113" y="1734527"/>
            <a:ext cx="0" cy="104171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5" idx="0"/>
            <a:endCxn id="8" idx="3"/>
          </p:cNvCxnSpPr>
          <p:nvPr/>
        </p:nvCxnSpPr>
        <p:spPr>
          <a:xfrm flipH="1" flipV="1">
            <a:off x="6463251" y="2209155"/>
            <a:ext cx="1413394" cy="639089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6" idx="0"/>
            <a:endCxn id="8" idx="2"/>
          </p:cNvCxnSpPr>
          <p:nvPr/>
        </p:nvCxnSpPr>
        <p:spPr>
          <a:xfrm flipH="1" flipV="1">
            <a:off x="5509251" y="2461155"/>
            <a:ext cx="50661" cy="48206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8" idx="0"/>
            <a:endCxn id="11" idx="3"/>
          </p:cNvCxnSpPr>
          <p:nvPr/>
        </p:nvCxnSpPr>
        <p:spPr>
          <a:xfrm flipH="1" flipV="1">
            <a:off x="4022113" y="1428527"/>
            <a:ext cx="1487138" cy="52862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72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1543050" y="6362377"/>
            <a:ext cx="2302585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A. </a:t>
            </a:r>
            <a:r>
              <a:rPr lang="en-US" dirty="0" err="1" smtClean="0"/>
              <a:t>Goehring-Crinon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248716" y="106547"/>
            <a:ext cx="8595359" cy="97483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000" dirty="0" smtClean="0">
                <a:solidFill>
                  <a:srgbClr val="0070C0"/>
                </a:solidFill>
              </a:rPr>
              <a:t>Large Experiments: Safety Officers and their reporting Lines</a:t>
            </a:r>
            <a:endParaRPr lang="en-US" sz="2200" b="1" dirty="0"/>
          </a:p>
        </p:txBody>
      </p:sp>
      <p:sp>
        <p:nvSpPr>
          <p:cNvPr id="6" name="Rectangle 5"/>
          <p:cNvSpPr/>
          <p:nvPr/>
        </p:nvSpPr>
        <p:spPr>
          <a:xfrm>
            <a:off x="3640196" y="2892922"/>
            <a:ext cx="1872000" cy="720000"/>
          </a:xfrm>
          <a:prstGeom prst="rect">
            <a:avLst/>
          </a:prstGeom>
          <a:solidFill>
            <a:srgbClr val="0070C0"/>
          </a:solidFill>
          <a:ln>
            <a:solidFill>
              <a:srgbClr val="2F70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Large Experiment GLIMOS</a:t>
            </a:r>
          </a:p>
          <a:p>
            <a:pPr algn="ctr"/>
            <a:r>
              <a:rPr lang="en-GB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(LEXGLIMOS</a:t>
            </a:r>
            <a:r>
              <a:rPr lang="en-GB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)</a:t>
            </a:r>
            <a:endParaRPr lang="en-GB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636000" y="1695016"/>
            <a:ext cx="1872000" cy="648000"/>
          </a:xfrm>
          <a:prstGeom prst="rect">
            <a:avLst/>
          </a:prstGeom>
          <a:solidFill>
            <a:srgbClr val="96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Technical Coordinator</a:t>
            </a:r>
            <a:endParaRPr lang="en-GB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83392" y="4258276"/>
            <a:ext cx="2042064" cy="684000"/>
          </a:xfrm>
          <a:prstGeom prst="rect">
            <a:avLst/>
          </a:prstGeom>
          <a:solidFill>
            <a:srgbClr val="0070C0"/>
          </a:solidFill>
          <a:ln>
            <a:solidFill>
              <a:srgbClr val="2F70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Territorial Safety Officers</a:t>
            </a:r>
          </a:p>
          <a:p>
            <a:pPr algn="ctr"/>
            <a:r>
              <a:rPr lang="en-GB" sz="1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(TSOs for experimental areas)</a:t>
            </a:r>
          </a:p>
        </p:txBody>
      </p:sp>
      <p:sp>
        <p:nvSpPr>
          <p:cNvPr id="9" name="Rectangle 8"/>
          <p:cNvSpPr/>
          <p:nvPr/>
        </p:nvSpPr>
        <p:spPr>
          <a:xfrm>
            <a:off x="5599657" y="4258276"/>
            <a:ext cx="1872000" cy="684000"/>
          </a:xfrm>
          <a:prstGeom prst="rect">
            <a:avLst/>
          </a:prstGeom>
          <a:solidFill>
            <a:srgbClr val="0070C0"/>
          </a:solidFill>
          <a:ln>
            <a:solidFill>
              <a:srgbClr val="2F70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Shift Leaders In </a:t>
            </a:r>
            <a:r>
              <a:rPr lang="en-GB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</a:t>
            </a:r>
            <a:r>
              <a:rPr lang="en-GB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atters Of Safety </a:t>
            </a:r>
            <a:r>
              <a:rPr lang="en-GB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(SLIMOS)</a:t>
            </a:r>
          </a:p>
        </p:txBody>
      </p:sp>
      <p:cxnSp>
        <p:nvCxnSpPr>
          <p:cNvPr id="10" name="Straight Arrow Connector 9"/>
          <p:cNvCxnSpPr>
            <a:stCxn id="8" idx="0"/>
            <a:endCxn id="6" idx="2"/>
          </p:cNvCxnSpPr>
          <p:nvPr/>
        </p:nvCxnSpPr>
        <p:spPr>
          <a:xfrm flipV="1">
            <a:off x="2904424" y="3612922"/>
            <a:ext cx="1671772" cy="64535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0"/>
            <a:endCxn id="6" idx="2"/>
          </p:cNvCxnSpPr>
          <p:nvPr/>
        </p:nvCxnSpPr>
        <p:spPr>
          <a:xfrm flipH="1" flipV="1">
            <a:off x="4576196" y="3612922"/>
            <a:ext cx="1959461" cy="64535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0"/>
            <a:endCxn id="7" idx="2"/>
          </p:cNvCxnSpPr>
          <p:nvPr/>
        </p:nvCxnSpPr>
        <p:spPr>
          <a:xfrm flipH="1" flipV="1">
            <a:off x="4572000" y="2343016"/>
            <a:ext cx="4196" cy="54990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22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76200" y="-76200"/>
            <a:ext cx="9347200" cy="7010400"/>
          </a:xfrm>
          <a:prstGeom prst="rect">
            <a:avLst/>
          </a:prstGeom>
        </p:spPr>
      </p:pic>
      <p:sp>
        <p:nvSpPr>
          <p:cNvPr id="5125" name="Text Box 18"/>
          <p:cNvSpPr txBox="1">
            <a:spLocks noChangeArrowheads="1"/>
          </p:cNvSpPr>
          <p:nvPr/>
        </p:nvSpPr>
        <p:spPr bwMode="auto">
          <a:xfrm>
            <a:off x="0" y="3453968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r>
              <a:rPr lang="en-GB" sz="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Thank you </a:t>
            </a:r>
          </a:p>
        </p:txBody>
      </p:sp>
      <p:pic>
        <p:nvPicPr>
          <p:cNvPr id="4" name="Picture 3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971600" y="5640705"/>
            <a:ext cx="1019176" cy="1002190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</a:t>
            </a: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GB" sz="28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Accelerating Science and Innovation</a:t>
            </a:r>
            <a:endParaRPr lang="en-GB" sz="2800" b="1" i="1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6048018"/>
      </p:ext>
    </p:extLst>
  </p:cSld>
  <p:clrMapOvr>
    <a:masterClrMapping/>
  </p:clrMapOvr>
  <p:transition advTm="1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815975"/>
          </a:xfrm>
        </p:spPr>
        <p:txBody>
          <a:bodyPr>
            <a:normAutofit/>
          </a:bodyPr>
          <a:lstStyle/>
          <a:p>
            <a:r>
              <a:rPr lang="fr-FR" sz="2400" dirty="0" smtClean="0">
                <a:latin typeface="Tahoma" charset="0"/>
                <a:ea typeface="MS PGothic" charset="0"/>
              </a:rPr>
              <a:t>	 </a:t>
            </a:r>
            <a:r>
              <a:rPr lang="en-GB" sz="2400" dirty="0" smtClean="0">
                <a:latin typeface="Tahoma" charset="0"/>
                <a:ea typeface="MS PGothic" charset="0"/>
              </a:rPr>
              <a:t>The CERN accelerator complex  </a:t>
            </a:r>
            <a:endParaRPr lang="en-GB" sz="2400" dirty="0">
              <a:latin typeface="Tahoma" charset="0"/>
              <a:ea typeface="MS PGothic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6" y="1002174"/>
            <a:ext cx="8301037" cy="5316800"/>
          </a:xfrm>
        </p:spPr>
        <p:txBody>
          <a:bodyPr/>
          <a:lstStyle/>
          <a:p>
            <a:pPr marL="0" indent="0">
              <a:buFont typeface="Wingdings" charset="0"/>
              <a:buNone/>
            </a:pPr>
            <a:endParaRPr lang="fr-FR" sz="2400" dirty="0">
              <a:latin typeface="Tahoma" charset="0"/>
              <a:ea typeface="MS PGothic" charset="0"/>
            </a:endParaRPr>
          </a:p>
        </p:txBody>
      </p:sp>
      <p:pic>
        <p:nvPicPr>
          <p:cNvPr id="5" name="Picture 4"/>
          <p:cNvPicPr preferRelativeResize="0"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48" y="980728"/>
            <a:ext cx="7606220" cy="4971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88089" y="6413698"/>
            <a:ext cx="1797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EDMS </a:t>
            </a:r>
            <a:r>
              <a:rPr lang="en-US" sz="1400" dirty="0" smtClean="0">
                <a:solidFill>
                  <a:schemeClr val="bg1"/>
                </a:solidFill>
              </a:rPr>
              <a:t>n</a:t>
            </a:r>
            <a:r>
              <a:rPr lang="en-US" sz="1400" dirty="0" smtClean="0">
                <a:solidFill>
                  <a:schemeClr val="bg1"/>
                </a:solidFill>
              </a:rPr>
              <a:t>o: 1767013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17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4294967295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/>
              <a:t>EDMS # 1316487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5pPr>
            <a:lvl6pPr eaLnBrk="0" hangingPunct="0">
              <a:buFont typeface="Wingdings" charset="0"/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6pPr>
            <a:lvl7pPr eaLnBrk="0" hangingPunct="0">
              <a:buFont typeface="Wingdings" charset="0"/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7pPr>
            <a:lvl8pPr eaLnBrk="0" hangingPunct="0">
              <a:buFont typeface="Wingdings" charset="0"/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8pPr>
            <a:lvl9pPr eaLnBrk="0" hangingPunct="0">
              <a:buFont typeface="Wingdings" charset="0"/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9pPr>
          </a:lstStyle>
          <a:p>
            <a:r>
              <a:rPr lang="en-GB" sz="1400" dirty="0">
                <a:latin typeface="Arial" charset="0"/>
              </a:rPr>
              <a:t>R. </a:t>
            </a:r>
            <a:r>
              <a:rPr lang="en-GB" sz="1400" dirty="0" err="1">
                <a:latin typeface="Arial" charset="0"/>
              </a:rPr>
              <a:t>Trant</a:t>
            </a:r>
            <a:endParaRPr lang="en-GB" sz="1400" dirty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5pPr>
            <a:lvl6pPr eaLnBrk="0" hangingPunct="0">
              <a:buFont typeface="Wingdings" charset="0"/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6pPr>
            <a:lvl7pPr eaLnBrk="0" hangingPunct="0">
              <a:buFont typeface="Wingdings" charset="0"/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7pPr>
            <a:lvl8pPr eaLnBrk="0" hangingPunct="0">
              <a:buFont typeface="Wingdings" charset="0"/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8pPr>
            <a:lvl9pPr eaLnBrk="0" hangingPunct="0">
              <a:buFont typeface="Wingdings" charset="0"/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9pPr>
          </a:lstStyle>
          <a:p>
            <a:fld id="{45CEA834-73D5-5849-B5EC-F672BDF96311}" type="slidenum">
              <a:rPr lang="en-GB" sz="1400">
                <a:latin typeface="Arial" charset="0"/>
              </a:rPr>
              <a:pPr/>
              <a:t>5</a:t>
            </a:fld>
            <a:endParaRPr lang="en-GB" sz="1400">
              <a:latin typeface="Arial" charset="0"/>
            </a:endParaRPr>
          </a:p>
        </p:txBody>
      </p:sp>
      <p:pic>
        <p:nvPicPr>
          <p:cNvPr id="3077" name="Picture 4" descr="members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7813"/>
            <a:ext cx="9144000" cy="603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Rectangle 3"/>
          <p:cNvSpPr txBox="1">
            <a:spLocks noChangeArrowheads="1"/>
          </p:cNvSpPr>
          <p:nvPr/>
        </p:nvSpPr>
        <p:spPr bwMode="auto">
          <a:xfrm>
            <a:off x="609600" y="487363"/>
            <a:ext cx="79533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sz="32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5pPr>
            <a:lvl6pPr eaLnBrk="0" hangingPunct="0">
              <a:buFont typeface="Wingdings" charset="0"/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6pPr>
            <a:lvl7pPr eaLnBrk="0" hangingPunct="0">
              <a:buFont typeface="Wingdings" charset="0"/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7pPr>
            <a:lvl8pPr eaLnBrk="0" hangingPunct="0">
              <a:buFont typeface="Wingdings" charset="0"/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8pPr>
            <a:lvl9pPr eaLnBrk="0" hangingPunct="0">
              <a:buFont typeface="Wingdings" charset="0"/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9pPr>
          </a:lstStyle>
          <a:p>
            <a:pPr marL="342900" indent="-342900" algn="ctr">
              <a:spcBef>
                <a:spcPct val="20000"/>
              </a:spcBef>
            </a:pPr>
            <a:r>
              <a:rPr lang="en-US" sz="18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Intergovernmental Organization</a:t>
            </a:r>
          </a:p>
        </p:txBody>
      </p:sp>
      <p:pic>
        <p:nvPicPr>
          <p:cNvPr id="74" name="Picture 6" descr="CERN40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573463"/>
            <a:ext cx="360362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Picture 5" descr="region-aerienne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6" name="Group 48"/>
          <p:cNvGrpSpPr>
            <a:grpSpLocks/>
          </p:cNvGrpSpPr>
          <p:nvPr/>
        </p:nvGrpSpPr>
        <p:grpSpPr bwMode="auto">
          <a:xfrm>
            <a:off x="1209675" y="2286000"/>
            <a:ext cx="7918450" cy="2933700"/>
            <a:chOff x="772" y="1456"/>
            <a:chExt cx="4988" cy="1848"/>
          </a:xfrm>
        </p:grpSpPr>
        <p:sp>
          <p:nvSpPr>
            <p:cNvPr id="3112" name="Line 9"/>
            <p:cNvSpPr>
              <a:spLocks noChangeShapeType="1"/>
            </p:cNvSpPr>
            <p:nvPr/>
          </p:nvSpPr>
          <p:spPr bwMode="auto">
            <a:xfrm>
              <a:off x="772" y="1458"/>
              <a:ext cx="13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13" name="Line 10"/>
            <p:cNvSpPr>
              <a:spLocks noChangeShapeType="1"/>
            </p:cNvSpPr>
            <p:nvPr/>
          </p:nvSpPr>
          <p:spPr bwMode="auto">
            <a:xfrm>
              <a:off x="896" y="1456"/>
              <a:ext cx="20" cy="10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14" name="Line 11"/>
            <p:cNvSpPr>
              <a:spLocks noChangeShapeType="1"/>
            </p:cNvSpPr>
            <p:nvPr/>
          </p:nvSpPr>
          <p:spPr bwMode="auto">
            <a:xfrm flipV="1">
              <a:off x="916" y="1496"/>
              <a:ext cx="204" cy="6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15" name="Line 12"/>
            <p:cNvSpPr>
              <a:spLocks noChangeShapeType="1"/>
            </p:cNvSpPr>
            <p:nvPr/>
          </p:nvSpPr>
          <p:spPr bwMode="auto">
            <a:xfrm>
              <a:off x="1120" y="1500"/>
              <a:ext cx="344" cy="10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16" name="Line 13"/>
            <p:cNvSpPr>
              <a:spLocks noChangeShapeType="1"/>
            </p:cNvSpPr>
            <p:nvPr/>
          </p:nvSpPr>
          <p:spPr bwMode="auto">
            <a:xfrm>
              <a:off x="1452" y="1604"/>
              <a:ext cx="144" cy="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17" name="Line 14"/>
            <p:cNvSpPr>
              <a:spLocks noChangeShapeType="1"/>
            </p:cNvSpPr>
            <p:nvPr/>
          </p:nvSpPr>
          <p:spPr bwMode="auto">
            <a:xfrm flipV="1">
              <a:off x="1252" y="1628"/>
              <a:ext cx="348" cy="20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18" name="Line 15"/>
            <p:cNvSpPr>
              <a:spLocks noChangeShapeType="1"/>
            </p:cNvSpPr>
            <p:nvPr/>
          </p:nvSpPr>
          <p:spPr bwMode="auto">
            <a:xfrm flipV="1">
              <a:off x="1260" y="1812"/>
              <a:ext cx="532" cy="1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19" name="Line 16"/>
            <p:cNvSpPr>
              <a:spLocks noChangeShapeType="1"/>
            </p:cNvSpPr>
            <p:nvPr/>
          </p:nvSpPr>
          <p:spPr bwMode="auto">
            <a:xfrm>
              <a:off x="1776" y="1812"/>
              <a:ext cx="284" cy="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0" name="Line 17"/>
            <p:cNvSpPr>
              <a:spLocks noChangeShapeType="1"/>
            </p:cNvSpPr>
            <p:nvPr/>
          </p:nvSpPr>
          <p:spPr bwMode="auto">
            <a:xfrm flipV="1">
              <a:off x="1936" y="1892"/>
              <a:ext cx="128" cy="15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1" name="Line 18"/>
            <p:cNvSpPr>
              <a:spLocks noChangeShapeType="1"/>
            </p:cNvSpPr>
            <p:nvPr/>
          </p:nvSpPr>
          <p:spPr bwMode="auto">
            <a:xfrm>
              <a:off x="1932" y="2044"/>
              <a:ext cx="96" cy="5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2" name="Line 19"/>
            <p:cNvSpPr>
              <a:spLocks noChangeShapeType="1"/>
            </p:cNvSpPr>
            <p:nvPr/>
          </p:nvSpPr>
          <p:spPr bwMode="auto">
            <a:xfrm flipV="1">
              <a:off x="2020" y="2060"/>
              <a:ext cx="84" cy="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3" name="Line 20"/>
            <p:cNvSpPr>
              <a:spLocks noChangeShapeType="1"/>
            </p:cNvSpPr>
            <p:nvPr/>
          </p:nvSpPr>
          <p:spPr bwMode="auto">
            <a:xfrm>
              <a:off x="2084" y="2060"/>
              <a:ext cx="320" cy="16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4" name="Line 21"/>
            <p:cNvSpPr>
              <a:spLocks noChangeShapeType="1"/>
            </p:cNvSpPr>
            <p:nvPr/>
          </p:nvSpPr>
          <p:spPr bwMode="auto">
            <a:xfrm flipV="1">
              <a:off x="2376" y="2280"/>
              <a:ext cx="68" cy="1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5" name="Line 22"/>
            <p:cNvSpPr>
              <a:spLocks noChangeShapeType="1"/>
            </p:cNvSpPr>
            <p:nvPr/>
          </p:nvSpPr>
          <p:spPr bwMode="auto">
            <a:xfrm>
              <a:off x="2392" y="2220"/>
              <a:ext cx="44" cy="6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6" name="Line 23"/>
            <p:cNvSpPr>
              <a:spLocks noChangeShapeType="1"/>
            </p:cNvSpPr>
            <p:nvPr/>
          </p:nvSpPr>
          <p:spPr bwMode="auto">
            <a:xfrm flipV="1">
              <a:off x="1960" y="2368"/>
              <a:ext cx="424" cy="4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7" name="Line 24"/>
            <p:cNvSpPr>
              <a:spLocks noChangeShapeType="1"/>
            </p:cNvSpPr>
            <p:nvPr/>
          </p:nvSpPr>
          <p:spPr bwMode="auto">
            <a:xfrm>
              <a:off x="1968" y="2780"/>
              <a:ext cx="348" cy="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8" name="Line 25"/>
            <p:cNvSpPr>
              <a:spLocks noChangeShapeType="1"/>
            </p:cNvSpPr>
            <p:nvPr/>
          </p:nvSpPr>
          <p:spPr bwMode="auto">
            <a:xfrm flipV="1">
              <a:off x="2228" y="2864"/>
              <a:ext cx="76" cy="1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29" name="Line 26"/>
            <p:cNvSpPr>
              <a:spLocks noChangeShapeType="1"/>
            </p:cNvSpPr>
            <p:nvPr/>
          </p:nvSpPr>
          <p:spPr bwMode="auto">
            <a:xfrm>
              <a:off x="2236" y="2968"/>
              <a:ext cx="980" cy="27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30" name="Line 27"/>
            <p:cNvSpPr>
              <a:spLocks noChangeShapeType="1"/>
            </p:cNvSpPr>
            <p:nvPr/>
          </p:nvSpPr>
          <p:spPr bwMode="auto">
            <a:xfrm flipV="1">
              <a:off x="3216" y="3216"/>
              <a:ext cx="44" cy="1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31" name="Line 28"/>
            <p:cNvSpPr>
              <a:spLocks noChangeShapeType="1"/>
            </p:cNvSpPr>
            <p:nvPr/>
          </p:nvSpPr>
          <p:spPr bwMode="auto">
            <a:xfrm>
              <a:off x="3256" y="3220"/>
              <a:ext cx="348" cy="8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32" name="Line 29"/>
            <p:cNvSpPr>
              <a:spLocks noChangeShapeType="1"/>
            </p:cNvSpPr>
            <p:nvPr/>
          </p:nvSpPr>
          <p:spPr bwMode="auto">
            <a:xfrm flipV="1">
              <a:off x="3596" y="3236"/>
              <a:ext cx="80" cy="6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33" name="Line 30"/>
            <p:cNvSpPr>
              <a:spLocks noChangeShapeType="1"/>
            </p:cNvSpPr>
            <p:nvPr/>
          </p:nvSpPr>
          <p:spPr bwMode="auto">
            <a:xfrm flipV="1">
              <a:off x="3668" y="3088"/>
              <a:ext cx="28" cy="15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34" name="Line 31"/>
            <p:cNvSpPr>
              <a:spLocks noChangeShapeType="1"/>
            </p:cNvSpPr>
            <p:nvPr/>
          </p:nvSpPr>
          <p:spPr bwMode="auto">
            <a:xfrm flipV="1">
              <a:off x="3700" y="3060"/>
              <a:ext cx="68" cy="3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35" name="Line 32"/>
            <p:cNvSpPr>
              <a:spLocks noChangeShapeType="1"/>
            </p:cNvSpPr>
            <p:nvPr/>
          </p:nvSpPr>
          <p:spPr bwMode="auto">
            <a:xfrm>
              <a:off x="3768" y="3060"/>
              <a:ext cx="168" cy="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36" name="Line 33"/>
            <p:cNvSpPr>
              <a:spLocks noChangeShapeType="1"/>
            </p:cNvSpPr>
            <p:nvPr/>
          </p:nvSpPr>
          <p:spPr bwMode="auto">
            <a:xfrm flipV="1">
              <a:off x="3932" y="3016"/>
              <a:ext cx="72" cy="6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37" name="Line 34"/>
            <p:cNvSpPr>
              <a:spLocks noChangeShapeType="1"/>
            </p:cNvSpPr>
            <p:nvPr/>
          </p:nvSpPr>
          <p:spPr bwMode="auto">
            <a:xfrm>
              <a:off x="4008" y="3012"/>
              <a:ext cx="72" cy="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38" name="Line 35"/>
            <p:cNvSpPr>
              <a:spLocks noChangeShapeType="1"/>
            </p:cNvSpPr>
            <p:nvPr/>
          </p:nvSpPr>
          <p:spPr bwMode="auto">
            <a:xfrm flipV="1">
              <a:off x="4076" y="2840"/>
              <a:ext cx="56" cy="18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39" name="Line 36"/>
            <p:cNvSpPr>
              <a:spLocks noChangeShapeType="1"/>
            </p:cNvSpPr>
            <p:nvPr/>
          </p:nvSpPr>
          <p:spPr bwMode="auto">
            <a:xfrm>
              <a:off x="4136" y="2848"/>
              <a:ext cx="56" cy="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40" name="Line 37"/>
            <p:cNvSpPr>
              <a:spLocks noChangeShapeType="1"/>
            </p:cNvSpPr>
            <p:nvPr/>
          </p:nvSpPr>
          <p:spPr bwMode="auto">
            <a:xfrm flipV="1">
              <a:off x="4192" y="2768"/>
              <a:ext cx="32" cy="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41" name="Line 38"/>
            <p:cNvSpPr>
              <a:spLocks noChangeShapeType="1"/>
            </p:cNvSpPr>
            <p:nvPr/>
          </p:nvSpPr>
          <p:spPr bwMode="auto">
            <a:xfrm>
              <a:off x="4228" y="2760"/>
              <a:ext cx="208" cy="5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42" name="Line 39"/>
            <p:cNvSpPr>
              <a:spLocks noChangeShapeType="1"/>
            </p:cNvSpPr>
            <p:nvPr/>
          </p:nvSpPr>
          <p:spPr bwMode="auto">
            <a:xfrm flipH="1" flipV="1">
              <a:off x="4400" y="2700"/>
              <a:ext cx="32" cy="13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43" name="Line 40"/>
            <p:cNvSpPr>
              <a:spLocks noChangeShapeType="1"/>
            </p:cNvSpPr>
            <p:nvPr/>
          </p:nvSpPr>
          <p:spPr bwMode="auto">
            <a:xfrm flipV="1">
              <a:off x="4356" y="2396"/>
              <a:ext cx="56" cy="3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44" name="Line 41"/>
            <p:cNvSpPr>
              <a:spLocks noChangeShapeType="1"/>
            </p:cNvSpPr>
            <p:nvPr/>
          </p:nvSpPr>
          <p:spPr bwMode="auto">
            <a:xfrm>
              <a:off x="4356" y="2680"/>
              <a:ext cx="36" cy="3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45" name="Line 42"/>
            <p:cNvSpPr>
              <a:spLocks noChangeShapeType="1"/>
            </p:cNvSpPr>
            <p:nvPr/>
          </p:nvSpPr>
          <p:spPr bwMode="auto">
            <a:xfrm>
              <a:off x="4400" y="2408"/>
              <a:ext cx="312" cy="5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46" name="Line 43"/>
            <p:cNvSpPr>
              <a:spLocks noChangeShapeType="1"/>
            </p:cNvSpPr>
            <p:nvPr/>
          </p:nvSpPr>
          <p:spPr bwMode="auto">
            <a:xfrm flipH="1" flipV="1">
              <a:off x="4636" y="2284"/>
              <a:ext cx="68" cy="17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47" name="Line 44"/>
            <p:cNvSpPr>
              <a:spLocks noChangeShapeType="1"/>
            </p:cNvSpPr>
            <p:nvPr/>
          </p:nvSpPr>
          <p:spPr bwMode="auto">
            <a:xfrm flipV="1">
              <a:off x="4636" y="2144"/>
              <a:ext cx="60" cy="14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48" name="Line 45"/>
            <p:cNvSpPr>
              <a:spLocks noChangeShapeType="1"/>
            </p:cNvSpPr>
            <p:nvPr/>
          </p:nvSpPr>
          <p:spPr bwMode="auto">
            <a:xfrm flipV="1">
              <a:off x="4696" y="2116"/>
              <a:ext cx="228" cy="4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49" name="Line 46"/>
            <p:cNvSpPr>
              <a:spLocks noChangeShapeType="1"/>
            </p:cNvSpPr>
            <p:nvPr/>
          </p:nvSpPr>
          <p:spPr bwMode="auto">
            <a:xfrm flipV="1">
              <a:off x="4924" y="2040"/>
              <a:ext cx="44" cy="7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50" name="Line 47"/>
            <p:cNvSpPr>
              <a:spLocks noChangeShapeType="1"/>
            </p:cNvSpPr>
            <p:nvPr/>
          </p:nvSpPr>
          <p:spPr bwMode="auto">
            <a:xfrm>
              <a:off x="4960" y="2044"/>
              <a:ext cx="800" cy="10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pic>
        <p:nvPicPr>
          <p:cNvPr id="116" name="Picture 49" descr="MCFL00128_0000[1]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663" y="2197100"/>
            <a:ext cx="6572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" name="Picture 50" descr="MCFL00095_0000[1]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076700"/>
            <a:ext cx="619125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8" name="Group 68"/>
          <p:cNvGrpSpPr>
            <a:grpSpLocks/>
          </p:cNvGrpSpPr>
          <p:nvPr/>
        </p:nvGrpSpPr>
        <p:grpSpPr bwMode="auto">
          <a:xfrm>
            <a:off x="2392363" y="2590800"/>
            <a:ext cx="1674812" cy="633413"/>
            <a:chOff x="1507" y="1632"/>
            <a:chExt cx="1055" cy="399"/>
          </a:xfrm>
        </p:grpSpPr>
        <p:graphicFrame>
          <p:nvGraphicFramePr>
            <p:cNvPr id="3110" name="Object 2"/>
            <p:cNvGraphicFramePr>
              <a:graphicFrameLocks noChangeAspect="1"/>
            </p:cNvGraphicFramePr>
            <p:nvPr/>
          </p:nvGraphicFramePr>
          <p:xfrm>
            <a:off x="1507" y="1632"/>
            <a:ext cx="1055" cy="3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7" name="Designer Drawing" r:id="rId9" imgW="1712976" imgH="609600" progId="">
                    <p:embed/>
                  </p:oleObj>
                </mc:Choice>
                <mc:Fallback>
                  <p:oleObj name="Designer Drawing" r:id="rId9" imgW="1712976" imgH="60960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07" y="1632"/>
                          <a:ext cx="1055" cy="39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11" name="Text Box 63"/>
            <p:cNvSpPr txBox="1">
              <a:spLocks noChangeArrowheads="1"/>
            </p:cNvSpPr>
            <p:nvPr/>
          </p:nvSpPr>
          <p:spPr bwMode="auto">
            <a:xfrm>
              <a:off x="1816" y="1728"/>
              <a:ext cx="368" cy="16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5pPr>
              <a:lvl6pPr eaLnBrk="0" hangingPunct="0">
                <a:buFont typeface="Wingdings" charset="0"/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6pPr>
              <a:lvl7pPr eaLnBrk="0" hangingPunct="0">
                <a:buFont typeface="Wingdings" charset="0"/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7pPr>
              <a:lvl8pPr eaLnBrk="0" hangingPunct="0">
                <a:buFont typeface="Wingdings" charset="0"/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8pPr>
              <a:lvl9pPr eaLnBrk="0" hangingPunct="0">
                <a:buFont typeface="Wingdings" charset="0"/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fr-CH" sz="1100">
                  <a:solidFill>
                    <a:srgbClr val="FFFFFF"/>
                  </a:solidFill>
                </a:rPr>
                <a:t>SPS</a:t>
              </a:r>
              <a:endParaRPr lang="en-US" sz="11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24" name="Group 69"/>
          <p:cNvGrpSpPr>
            <a:grpSpLocks/>
          </p:cNvGrpSpPr>
          <p:nvPr/>
        </p:nvGrpSpPr>
        <p:grpSpPr bwMode="auto">
          <a:xfrm>
            <a:off x="2760663" y="3106738"/>
            <a:ext cx="927100" cy="1371600"/>
            <a:chOff x="1739" y="1957"/>
            <a:chExt cx="584" cy="864"/>
          </a:xfrm>
        </p:grpSpPr>
        <p:graphicFrame>
          <p:nvGraphicFramePr>
            <p:cNvPr id="3108" name="Object 4"/>
            <p:cNvGraphicFramePr>
              <a:graphicFrameLocks noChangeAspect="1"/>
            </p:cNvGraphicFramePr>
            <p:nvPr/>
          </p:nvGraphicFramePr>
          <p:xfrm>
            <a:off x="2094" y="1957"/>
            <a:ext cx="229" cy="6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8" name="Designer Drawing" r:id="rId11" imgW="387096" imgH="1179576" progId="">
                    <p:embed/>
                  </p:oleObj>
                </mc:Choice>
                <mc:Fallback>
                  <p:oleObj name="Designer Drawing" r:id="rId11" imgW="387096" imgH="117957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94" y="1957"/>
                          <a:ext cx="229" cy="69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09" name="Text Box 66"/>
            <p:cNvSpPr txBox="1">
              <a:spLocks noChangeArrowheads="1"/>
            </p:cNvSpPr>
            <p:nvPr/>
          </p:nvSpPr>
          <p:spPr bwMode="auto">
            <a:xfrm>
              <a:off x="1739" y="2656"/>
              <a:ext cx="344" cy="16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5pPr>
              <a:lvl6pPr eaLnBrk="0" hangingPunct="0">
                <a:buFont typeface="Wingdings" charset="0"/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6pPr>
              <a:lvl7pPr eaLnBrk="0" hangingPunct="0">
                <a:buFont typeface="Wingdings" charset="0"/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7pPr>
              <a:lvl8pPr eaLnBrk="0" hangingPunct="0">
                <a:buFont typeface="Wingdings" charset="0"/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8pPr>
              <a:lvl9pPr eaLnBrk="0" hangingPunct="0">
                <a:buFont typeface="Wingdings" charset="0"/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9pPr>
            </a:lstStyle>
            <a:p>
              <a:pPr algn="ctr"/>
              <a:r>
                <a:rPr lang="fr-CH" sz="1100">
                  <a:solidFill>
                    <a:srgbClr val="FFFFFF"/>
                  </a:solidFill>
                </a:rPr>
                <a:t>CNGS</a:t>
              </a:r>
              <a:endParaRPr lang="en-US" sz="110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27" name="Group 90"/>
          <p:cNvGrpSpPr>
            <a:grpSpLocks/>
          </p:cNvGrpSpPr>
          <p:nvPr/>
        </p:nvGrpSpPr>
        <p:grpSpPr bwMode="auto">
          <a:xfrm>
            <a:off x="1760538" y="2617788"/>
            <a:ext cx="804862" cy="461962"/>
            <a:chOff x="1149" y="1617"/>
            <a:chExt cx="507" cy="291"/>
          </a:xfrm>
        </p:grpSpPr>
        <p:sp>
          <p:nvSpPr>
            <p:cNvPr id="3106" name="Freeform 86"/>
            <p:cNvSpPr>
              <a:spLocks/>
            </p:cNvSpPr>
            <p:nvPr/>
          </p:nvSpPr>
          <p:spPr bwMode="auto">
            <a:xfrm>
              <a:off x="1149" y="1617"/>
              <a:ext cx="507" cy="291"/>
            </a:xfrm>
            <a:custGeom>
              <a:avLst/>
              <a:gdLst>
                <a:gd name="T0" fmla="*/ 447 w 507"/>
                <a:gd name="T1" fmla="*/ 0 h 330"/>
                <a:gd name="T2" fmla="*/ 507 w 507"/>
                <a:gd name="T3" fmla="*/ 1 h 330"/>
                <a:gd name="T4" fmla="*/ 339 w 507"/>
                <a:gd name="T5" fmla="*/ 1 h 330"/>
                <a:gd name="T6" fmla="*/ 0 w 507"/>
                <a:gd name="T7" fmla="*/ 1 h 330"/>
                <a:gd name="T8" fmla="*/ 447 w 507"/>
                <a:gd name="T9" fmla="*/ 0 h 3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07"/>
                <a:gd name="T16" fmla="*/ 0 h 330"/>
                <a:gd name="T17" fmla="*/ 507 w 507"/>
                <a:gd name="T18" fmla="*/ 330 h 3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07" h="330">
                  <a:moveTo>
                    <a:pt x="447" y="0"/>
                  </a:moveTo>
                  <a:cubicBezTo>
                    <a:pt x="481" y="5"/>
                    <a:pt x="461" y="3"/>
                    <a:pt x="507" y="3"/>
                  </a:cubicBezTo>
                  <a:lnTo>
                    <a:pt x="339" y="330"/>
                  </a:lnTo>
                  <a:lnTo>
                    <a:pt x="0" y="285"/>
                  </a:lnTo>
                  <a:lnTo>
                    <a:pt x="447" y="0"/>
                  </a:lnTo>
                  <a:close/>
                </a:path>
              </a:pathLst>
            </a:custGeom>
            <a:solidFill>
              <a:srgbClr val="FF3300">
                <a:alpha val="4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3107" name="Text Box 88"/>
            <p:cNvSpPr txBox="1">
              <a:spLocks noChangeArrowheads="1"/>
            </p:cNvSpPr>
            <p:nvPr/>
          </p:nvSpPr>
          <p:spPr bwMode="auto">
            <a:xfrm rot="-2269417">
              <a:off x="1307" y="1661"/>
              <a:ext cx="337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5pPr>
              <a:lvl6pPr eaLnBrk="0" hangingPunct="0">
                <a:buFont typeface="Wingdings" charset="0"/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6pPr>
              <a:lvl7pPr eaLnBrk="0" hangingPunct="0">
                <a:buFont typeface="Wingdings" charset="0"/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7pPr>
              <a:lvl8pPr eaLnBrk="0" hangingPunct="0">
                <a:buFont typeface="Wingdings" charset="0"/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8pPr>
              <a:lvl9pPr eaLnBrk="0" hangingPunct="0">
                <a:buFont typeface="Wingdings" charset="0"/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fr-CH" sz="900" dirty="0">
                  <a:solidFill>
                    <a:srgbClr val="000000"/>
                  </a:solidFill>
                </a:rPr>
                <a:t>Meyrin</a:t>
              </a:r>
              <a:endParaRPr lang="en-US" sz="9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30" name="Group 92"/>
          <p:cNvGrpSpPr>
            <a:grpSpLocks/>
          </p:cNvGrpSpPr>
          <p:nvPr/>
        </p:nvGrpSpPr>
        <p:grpSpPr bwMode="auto">
          <a:xfrm>
            <a:off x="3841750" y="2562225"/>
            <a:ext cx="769938" cy="247650"/>
            <a:chOff x="2420" y="1614"/>
            <a:chExt cx="485" cy="156"/>
          </a:xfrm>
        </p:grpSpPr>
        <p:sp>
          <p:nvSpPr>
            <p:cNvPr id="3104" name="Freeform 87"/>
            <p:cNvSpPr>
              <a:spLocks/>
            </p:cNvSpPr>
            <p:nvPr/>
          </p:nvSpPr>
          <p:spPr bwMode="auto">
            <a:xfrm>
              <a:off x="2424" y="1614"/>
              <a:ext cx="414" cy="138"/>
            </a:xfrm>
            <a:custGeom>
              <a:avLst/>
              <a:gdLst>
                <a:gd name="T0" fmla="*/ 2 w 10000"/>
                <a:gd name="T1" fmla="*/ 0 h 9621"/>
                <a:gd name="T2" fmla="*/ 0 w 10000"/>
                <a:gd name="T3" fmla="*/ 1 h 9621"/>
                <a:gd name="T4" fmla="*/ 2 w 10000"/>
                <a:gd name="T5" fmla="*/ 1 h 9621"/>
                <a:gd name="T6" fmla="*/ 7 w 10000"/>
                <a:gd name="T7" fmla="*/ 2 h 9621"/>
                <a:gd name="T8" fmla="*/ 15 w 10000"/>
                <a:gd name="T9" fmla="*/ 2 h 9621"/>
                <a:gd name="T10" fmla="*/ 17 w 10000"/>
                <a:gd name="T11" fmla="*/ 2 h 9621"/>
                <a:gd name="T12" fmla="*/ 17 w 10000"/>
                <a:gd name="T13" fmla="*/ 1 h 9621"/>
                <a:gd name="T14" fmla="*/ 16 w 10000"/>
                <a:gd name="T15" fmla="*/ 1 h 9621"/>
                <a:gd name="T16" fmla="*/ 2 w 10000"/>
                <a:gd name="T17" fmla="*/ 0 h 962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0000" h="9621">
                  <a:moveTo>
                    <a:pt x="930" y="0"/>
                  </a:moveTo>
                  <a:cubicBezTo>
                    <a:pt x="467" y="990"/>
                    <a:pt x="336" y="3296"/>
                    <a:pt x="0" y="5438"/>
                  </a:cubicBezTo>
                  <a:lnTo>
                    <a:pt x="1020" y="7272"/>
                  </a:lnTo>
                  <a:cubicBezTo>
                    <a:pt x="2121" y="7935"/>
                    <a:pt x="2958" y="9230"/>
                    <a:pt x="4322" y="9261"/>
                  </a:cubicBezTo>
                  <a:cubicBezTo>
                    <a:pt x="6202" y="8201"/>
                    <a:pt x="6950" y="8662"/>
                    <a:pt x="8919" y="9621"/>
                  </a:cubicBezTo>
                  <a:lnTo>
                    <a:pt x="9933" y="9050"/>
                  </a:lnTo>
                  <a:cubicBezTo>
                    <a:pt x="9955" y="8879"/>
                    <a:pt x="9977" y="7316"/>
                    <a:pt x="10000" y="7145"/>
                  </a:cubicBezTo>
                  <a:cubicBezTo>
                    <a:pt x="9884" y="5922"/>
                    <a:pt x="9196" y="6340"/>
                    <a:pt x="9080" y="5117"/>
                  </a:cubicBezTo>
                  <a:lnTo>
                    <a:pt x="930" y="0"/>
                  </a:lnTo>
                  <a:close/>
                </a:path>
              </a:pathLst>
            </a:custGeom>
            <a:solidFill>
              <a:srgbClr val="99CCFF">
                <a:alpha val="47842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en-US" dirty="0"/>
            </a:p>
          </p:txBody>
        </p:sp>
        <p:sp>
          <p:nvSpPr>
            <p:cNvPr id="3105" name="Text Box 91"/>
            <p:cNvSpPr txBox="1">
              <a:spLocks noChangeArrowheads="1"/>
            </p:cNvSpPr>
            <p:nvPr/>
          </p:nvSpPr>
          <p:spPr bwMode="auto">
            <a:xfrm rot="380412">
              <a:off x="2420" y="1625"/>
              <a:ext cx="485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5pPr>
              <a:lvl6pPr eaLnBrk="0" hangingPunct="0">
                <a:buFont typeface="Wingdings" charset="0"/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6pPr>
              <a:lvl7pPr eaLnBrk="0" hangingPunct="0">
                <a:buFont typeface="Wingdings" charset="0"/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7pPr>
              <a:lvl8pPr eaLnBrk="0" hangingPunct="0">
                <a:buFont typeface="Wingdings" charset="0"/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8pPr>
              <a:lvl9pPr eaLnBrk="0" hangingPunct="0">
                <a:buFont typeface="Wingdings" charset="0"/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fr-CH" sz="900">
                  <a:solidFill>
                    <a:srgbClr val="000000"/>
                  </a:solidFill>
                </a:rPr>
                <a:t>Prévessin</a:t>
              </a:r>
              <a:endParaRPr lang="en-US" sz="9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33" name="Group 67"/>
          <p:cNvGrpSpPr>
            <a:grpSpLocks/>
          </p:cNvGrpSpPr>
          <p:nvPr/>
        </p:nvGrpSpPr>
        <p:grpSpPr bwMode="auto">
          <a:xfrm>
            <a:off x="1868488" y="2797175"/>
            <a:ext cx="585787" cy="608013"/>
            <a:chOff x="1177" y="1762"/>
            <a:chExt cx="369" cy="383"/>
          </a:xfrm>
        </p:grpSpPr>
        <p:grpSp>
          <p:nvGrpSpPr>
            <p:cNvPr id="3100" name="Group 58"/>
            <p:cNvGrpSpPr>
              <a:grpSpLocks/>
            </p:cNvGrpSpPr>
            <p:nvPr/>
          </p:nvGrpSpPr>
          <p:grpSpPr bwMode="auto">
            <a:xfrm>
              <a:off x="1419" y="1762"/>
              <a:ext cx="127" cy="173"/>
              <a:chOff x="1392" y="1756"/>
              <a:chExt cx="127" cy="173"/>
            </a:xfrm>
          </p:grpSpPr>
          <p:sp>
            <p:nvSpPr>
              <p:cNvPr id="3102" name="Oval 56"/>
              <p:cNvSpPr>
                <a:spLocks noChangeArrowheads="1"/>
              </p:cNvSpPr>
              <p:nvPr/>
            </p:nvSpPr>
            <p:spPr bwMode="auto">
              <a:xfrm rot="2184700">
                <a:off x="1392" y="1809"/>
                <a:ext cx="99" cy="120"/>
              </a:xfrm>
              <a:prstGeom prst="ellipse">
                <a:avLst/>
              </a:pr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03" name="Oval 57"/>
              <p:cNvSpPr>
                <a:spLocks noChangeArrowheads="1"/>
              </p:cNvSpPr>
              <p:nvPr/>
            </p:nvSpPr>
            <p:spPr bwMode="auto">
              <a:xfrm rot="2184700">
                <a:off x="1465" y="1756"/>
                <a:ext cx="54" cy="64"/>
              </a:xfrm>
              <a:prstGeom prst="ellipse">
                <a:avLst/>
              </a:prstGeom>
              <a:noFill/>
              <a:ln w="28575">
                <a:solidFill>
                  <a:srgbClr val="3333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3101" name="Text Box 62"/>
            <p:cNvSpPr txBox="1">
              <a:spLocks noChangeArrowheads="1"/>
            </p:cNvSpPr>
            <p:nvPr/>
          </p:nvSpPr>
          <p:spPr bwMode="auto">
            <a:xfrm>
              <a:off x="1177" y="1980"/>
              <a:ext cx="251" cy="165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5pPr>
              <a:lvl6pPr eaLnBrk="0" hangingPunct="0">
                <a:buFont typeface="Wingdings" charset="0"/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6pPr>
              <a:lvl7pPr eaLnBrk="0" hangingPunct="0">
                <a:buFont typeface="Wingdings" charset="0"/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7pPr>
              <a:lvl8pPr eaLnBrk="0" hangingPunct="0">
                <a:buFont typeface="Wingdings" charset="0"/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8pPr>
              <a:lvl9pPr eaLnBrk="0" hangingPunct="0">
                <a:buFont typeface="Wingdings" charset="0"/>
                <a:defRPr sz="2000">
                  <a:solidFill>
                    <a:schemeClr val="tx1"/>
                  </a:solidFill>
                  <a:latin typeface="Tahoma" charset="0"/>
                  <a:ea typeface="MS PGothic" charset="0"/>
                  <a:cs typeface="MS PGothic" charset="0"/>
                </a:defRPr>
              </a:lvl9pPr>
            </a:lstStyle>
            <a:p>
              <a:r>
                <a:rPr lang="fr-CH" sz="1100">
                  <a:solidFill>
                    <a:srgbClr val="FFFFFF"/>
                  </a:solidFill>
                </a:rPr>
                <a:t>PS</a:t>
              </a:r>
              <a:endParaRPr lang="en-US" sz="1100" dirty="0"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1033" name="Object 3"/>
          <p:cNvGraphicFramePr>
            <a:graphicFrameLocks noChangeAspect="1"/>
          </p:cNvGraphicFramePr>
          <p:nvPr/>
        </p:nvGraphicFramePr>
        <p:xfrm>
          <a:off x="2446338" y="1857375"/>
          <a:ext cx="6546850" cy="2640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9" name="Designer Drawing" r:id="rId13" imgW="6745224" imgH="2499360" progId="">
                  <p:embed/>
                </p:oleObj>
              </mc:Choice>
              <mc:Fallback>
                <p:oleObj name="Designer Drawing" r:id="rId13" imgW="6745224" imgH="2499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6338" y="1857375"/>
                        <a:ext cx="6546850" cy="2640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" name="Text Box 64"/>
          <p:cNvSpPr txBox="1">
            <a:spLocks noChangeArrowheads="1"/>
          </p:cNvSpPr>
          <p:nvPr/>
        </p:nvSpPr>
        <p:spPr bwMode="auto">
          <a:xfrm>
            <a:off x="6022975" y="1928813"/>
            <a:ext cx="455613" cy="261937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1pPr>
            <a:lvl2pPr>
              <a:defRPr sz="28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2pPr>
            <a:lvl3pPr>
              <a:defRPr sz="24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3pPr>
            <a:lvl4pPr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4pPr>
            <a:lvl5pPr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5pPr>
            <a:lvl6pPr eaLnBrk="0" hangingPunct="0">
              <a:buFont typeface="Wingdings" charset="0"/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6pPr>
            <a:lvl7pPr eaLnBrk="0" hangingPunct="0">
              <a:buFont typeface="Wingdings" charset="0"/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7pPr>
            <a:lvl8pPr eaLnBrk="0" hangingPunct="0">
              <a:buFont typeface="Wingdings" charset="0"/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8pPr>
            <a:lvl9pPr eaLnBrk="0" hangingPunct="0">
              <a:buFont typeface="Wingdings" charset="0"/>
              <a:defRPr sz="2000"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fr-CH" sz="1100">
                <a:solidFill>
                  <a:srgbClr val="FFFFFF"/>
                </a:solidFill>
              </a:rPr>
              <a:t>LHC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142" name="Rectangle 4"/>
          <p:cNvSpPr txBox="1">
            <a:spLocks noChangeArrowheads="1"/>
          </p:cNvSpPr>
          <p:nvPr/>
        </p:nvSpPr>
        <p:spPr bwMode="auto">
          <a:xfrm>
            <a:off x="16520" y="116632"/>
            <a:ext cx="4788000" cy="1260000"/>
          </a:xfrm>
          <a:prstGeom prst="rect">
            <a:avLst/>
          </a:prstGeom>
          <a:gradFill>
            <a:gsLst>
              <a:gs pos="21000">
                <a:srgbClr val="193D69">
                  <a:alpha val="86000"/>
                </a:srgbClr>
              </a:gs>
              <a:gs pos="100000">
                <a:srgbClr val="006699">
                  <a:alpha val="71000"/>
                </a:srgbClr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/>
          <a:lstStyle>
            <a:lvl1pPr marL="171450" indent="-171450"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GB" sz="19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~ </a:t>
            </a:r>
            <a:r>
              <a:rPr lang="en-US" sz="19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2300 employed member of personnel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9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~ 1400 other member of personnel</a:t>
            </a:r>
          </a:p>
          <a:p>
            <a:pPr marL="0" indent="0">
              <a:lnSpc>
                <a:spcPct val="80000"/>
              </a:lnSpc>
              <a:spcBef>
                <a:spcPct val="20000"/>
              </a:spcBef>
            </a:pPr>
            <a:r>
              <a:rPr lang="en-US" sz="19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~12500 </a:t>
            </a:r>
            <a:r>
              <a:rPr lang="en-US" sz="19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users from ~ 100 countries</a:t>
            </a:r>
          </a:p>
          <a:p>
            <a:pPr marL="0" indent="0">
              <a:lnSpc>
                <a:spcPct val="80000"/>
              </a:lnSpc>
              <a:spcBef>
                <a:spcPct val="20000"/>
              </a:spcBef>
            </a:pPr>
            <a:r>
              <a:rPr lang="en-US" sz="19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~ 3500 contractors</a:t>
            </a:r>
            <a:endParaRPr lang="en-US" sz="19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1" name="Rectangle 4"/>
          <p:cNvSpPr txBox="1">
            <a:spLocks noChangeArrowheads="1"/>
          </p:cNvSpPr>
          <p:nvPr/>
        </p:nvSpPr>
        <p:spPr bwMode="auto">
          <a:xfrm>
            <a:off x="5029200" y="142875"/>
            <a:ext cx="4010025" cy="1260000"/>
          </a:xfrm>
          <a:prstGeom prst="rect">
            <a:avLst/>
          </a:prstGeom>
          <a:gradFill>
            <a:gsLst>
              <a:gs pos="21000">
                <a:srgbClr val="193D69">
                  <a:alpha val="86000"/>
                </a:srgbClr>
              </a:gs>
              <a:gs pos="100000">
                <a:srgbClr val="006699">
                  <a:alpha val="71000"/>
                </a:srgbClr>
              </a:gs>
            </a:gsLst>
            <a:lin ang="16200000" scaled="1"/>
          </a:gradFill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  <p:txBody>
          <a:bodyPr/>
          <a:lstStyle>
            <a:lvl1pPr indent="-171450"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MS PGothic" charset="0"/>
                <a:cs typeface="MS PGothic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9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 hotels, </a:t>
            </a:r>
            <a:r>
              <a:rPr lang="fr-FR" sz="19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 restaurants, + </a:t>
            </a:r>
            <a:r>
              <a:rPr lang="fr-FR" sz="19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nursery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fr-FR" sz="19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~ </a:t>
            </a:r>
            <a:r>
              <a:rPr lang="fr-FR" sz="19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800 </a:t>
            </a:r>
            <a:r>
              <a:rPr lang="fr-FR" sz="19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buildings</a:t>
            </a:r>
            <a:endParaRPr lang="fr-FR" sz="190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fr-FR" sz="19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~</a:t>
            </a:r>
            <a:r>
              <a:rPr lang="fr-FR" sz="19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Symbol" charset="0"/>
              </a:rPr>
              <a:t> </a:t>
            </a:r>
            <a:r>
              <a:rPr lang="fr-FR" sz="19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19’000 installations</a:t>
            </a:r>
          </a:p>
        </p:txBody>
      </p:sp>
    </p:spTree>
    <p:extLst>
      <p:ext uri="{BB962C8B-B14F-4D97-AF65-F5344CB8AC3E}">
        <p14:creationId xmlns:p14="http://schemas.microsoft.com/office/powerpoint/2010/main" val="2659112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9104067_08-A4-at-144-dpi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5488"/>
            <a:ext cx="9144000" cy="613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3058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fr-FR" dirty="0">
                <a:latin typeface="Tahoma" charset="0"/>
                <a:ea typeface="MS PGothic" charset="0"/>
              </a:rPr>
              <a:t> 	</a:t>
            </a:r>
            <a:r>
              <a:rPr lang="en-GB" dirty="0" err="1" smtClean="0">
                <a:solidFill>
                  <a:srgbClr val="FFFFFF"/>
                </a:solidFill>
                <a:latin typeface="Tahoma" charset="0"/>
                <a:ea typeface="MS PGothic" charset="0"/>
              </a:rPr>
              <a:t>Meyrin</a:t>
            </a:r>
            <a:r>
              <a:rPr lang="en-GB" dirty="0" smtClean="0">
                <a:solidFill>
                  <a:srgbClr val="FFFFFF"/>
                </a:solidFill>
                <a:latin typeface="Tahoma" charset="0"/>
                <a:ea typeface="MS PGothic" charset="0"/>
              </a:rPr>
              <a:t> site = one site situated in F and CH with an invisible border</a:t>
            </a:r>
          </a:p>
          <a:p>
            <a:pPr eaLnBrk="1" hangingPunct="1">
              <a:lnSpc>
                <a:spcPct val="90000"/>
              </a:lnSpc>
            </a:pPr>
            <a:endParaRPr lang="en-US" dirty="0">
              <a:latin typeface="Tahoma" charset="0"/>
              <a:ea typeface="MS PGothic" charset="0"/>
            </a:endParaRPr>
          </a:p>
          <a:p>
            <a:pPr eaLnBrk="1" hangingPunct="1">
              <a:lnSpc>
                <a:spcPct val="90000"/>
              </a:lnSpc>
            </a:pPr>
            <a:endParaRPr lang="en-US" u="sng" dirty="0">
              <a:latin typeface="Tahoma" charset="0"/>
              <a:ea typeface="MS PGothic" charset="0"/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457200" y="228600"/>
            <a:ext cx="8153400" cy="5365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	</a:t>
            </a:r>
            <a:r>
              <a:rPr lang="en-US" sz="2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The CERN site today </a:t>
            </a:r>
            <a:endParaRPr lang="fr-FR" sz="28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438400" y="4114800"/>
            <a:ext cx="5867400" cy="533400"/>
            <a:chOff x="2438400" y="4114800"/>
            <a:chExt cx="5867400" cy="533400"/>
          </a:xfrm>
        </p:grpSpPr>
        <p:cxnSp>
          <p:nvCxnSpPr>
            <p:cNvPr id="4102" name="Straight Connector 6"/>
            <p:cNvCxnSpPr>
              <a:cxnSpLocks noChangeShapeType="1"/>
            </p:cNvCxnSpPr>
            <p:nvPr/>
          </p:nvCxnSpPr>
          <p:spPr bwMode="auto">
            <a:xfrm>
              <a:off x="2438400" y="4114800"/>
              <a:ext cx="2590800" cy="1588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103" name="Straight Connector 21"/>
            <p:cNvCxnSpPr>
              <a:cxnSpLocks noChangeShapeType="1"/>
            </p:cNvCxnSpPr>
            <p:nvPr/>
          </p:nvCxnSpPr>
          <p:spPr bwMode="auto">
            <a:xfrm flipV="1">
              <a:off x="5562600" y="4572000"/>
              <a:ext cx="2743200" cy="74613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4104" name="Straight Connector 27"/>
            <p:cNvCxnSpPr>
              <a:cxnSpLocks noChangeShapeType="1"/>
            </p:cNvCxnSpPr>
            <p:nvPr/>
          </p:nvCxnSpPr>
          <p:spPr bwMode="auto">
            <a:xfrm rot="16200000" flipH="1">
              <a:off x="5029200" y="4114800"/>
              <a:ext cx="533400" cy="53340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794600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ERN_picture_sky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0" y="-609600"/>
            <a:ext cx="9144000" cy="6858000"/>
          </a:xfrm>
          <a:prstGeom prst="rect">
            <a:avLst/>
          </a:prstGeom>
          <a:solidFill>
            <a:schemeClr val="tx1">
              <a:alpha val="27843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  <a:effectLst>
            <a:outerShdw blurRad="63500" dist="38099" dir="2700000" algn="ctr" rotWithShape="0">
              <a:schemeClr val="tx2">
                <a:alpha val="74998"/>
              </a:schemeClr>
            </a:outerShdw>
          </a:effectLst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fr-FR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	</a:t>
            </a:r>
            <a:r>
              <a:rPr lang="en-GB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The LHC Experiments </a:t>
            </a:r>
            <a:endParaRPr lang="en-GB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04800" y="4540250"/>
            <a:ext cx="2133600" cy="1174750"/>
            <a:chOff x="0" y="2256"/>
            <a:chExt cx="1536" cy="839"/>
          </a:xfrm>
        </p:grpSpPr>
        <p:sp>
          <p:nvSpPr>
            <p:cNvPr id="8202" name="Oval 10"/>
            <p:cNvSpPr>
              <a:spLocks noChangeArrowheads="1"/>
            </p:cNvSpPr>
            <p:nvPr/>
          </p:nvSpPr>
          <p:spPr bwMode="auto">
            <a:xfrm>
              <a:off x="1440" y="2640"/>
              <a:ext cx="96" cy="7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GB" dirty="0">
                <a:latin typeface="Tahoma" charset="0"/>
              </a:endParaRPr>
            </a:p>
          </p:txBody>
        </p:sp>
        <p:grpSp>
          <p:nvGrpSpPr>
            <p:cNvPr id="20511" name="Group 11"/>
            <p:cNvGrpSpPr>
              <a:grpSpLocks/>
            </p:cNvGrpSpPr>
            <p:nvPr/>
          </p:nvGrpSpPr>
          <p:grpSpPr bwMode="auto">
            <a:xfrm>
              <a:off x="0" y="2256"/>
              <a:ext cx="1488" cy="839"/>
              <a:chOff x="0" y="2352"/>
              <a:chExt cx="1488" cy="839"/>
            </a:xfrm>
          </p:grpSpPr>
          <p:sp>
            <p:nvSpPr>
              <p:cNvPr id="8204" name="Line 12"/>
              <p:cNvSpPr>
                <a:spLocks noChangeShapeType="1"/>
              </p:cNvSpPr>
              <p:nvPr/>
            </p:nvSpPr>
            <p:spPr bwMode="auto">
              <a:xfrm>
                <a:off x="1296" y="2352"/>
                <a:ext cx="192" cy="373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GB" dirty="0">
                  <a:latin typeface="Times" pitchFamily="-112" charset="0"/>
                  <a:ea typeface="+mn-ea"/>
                  <a:cs typeface="+mn-cs"/>
                </a:endParaRPr>
              </a:p>
            </p:txBody>
          </p:sp>
          <p:sp>
            <p:nvSpPr>
              <p:cNvPr id="8205" name="Line 13"/>
              <p:cNvSpPr>
                <a:spLocks noChangeShapeType="1"/>
              </p:cNvSpPr>
              <p:nvPr/>
            </p:nvSpPr>
            <p:spPr bwMode="auto">
              <a:xfrm flipV="1">
                <a:off x="1296" y="2773"/>
                <a:ext cx="192" cy="347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ffectLst>
                <a:outerShdw blurRad="63500" dist="38099" dir="2700000" algn="ctr" rotWithShape="0">
                  <a:schemeClr val="bg2">
                    <a:alpha val="74997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Tahoma" pitchFamily="-65" charset="0"/>
                  <a:ea typeface="+mn-ea"/>
                  <a:cs typeface="+mn-cs"/>
                </a:endParaRPr>
              </a:p>
            </p:txBody>
          </p:sp>
          <p:grpSp>
            <p:nvGrpSpPr>
              <p:cNvPr id="20514" name="Group 14"/>
              <p:cNvGrpSpPr>
                <a:grpSpLocks/>
              </p:cNvGrpSpPr>
              <p:nvPr/>
            </p:nvGrpSpPr>
            <p:grpSpPr bwMode="auto">
              <a:xfrm>
                <a:off x="0" y="2356"/>
                <a:ext cx="1296" cy="835"/>
                <a:chOff x="2544" y="0"/>
                <a:chExt cx="1296" cy="835"/>
              </a:xfrm>
            </p:grpSpPr>
            <p:pic>
              <p:nvPicPr>
                <p:cNvPr id="8207" name="Picture 15" descr="alice_setup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2544" y="5"/>
                  <a:ext cx="1296" cy="785"/>
                </a:xfrm>
                <a:prstGeom prst="rect">
                  <a:avLst/>
                </a:prstGeom>
                <a:noFill/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p:spPr>
            </p:pic>
            <p:pic>
              <p:nvPicPr>
                <p:cNvPr id="20516" name="Picture 16"/>
                <p:cNvPicPr>
                  <a:picLocks noChangeAspect="1" noChangeArrowheads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592" y="0"/>
                  <a:ext cx="179" cy="1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0517" name="Rectangle 17"/>
                <p:cNvSpPr>
                  <a:spLocks noChangeArrowheads="1"/>
                </p:cNvSpPr>
                <p:nvPr/>
              </p:nvSpPr>
              <p:spPr bwMode="auto">
                <a:xfrm>
                  <a:off x="2544" y="639"/>
                  <a:ext cx="462" cy="1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sz="1200" b="1" dirty="0">
                      <a:solidFill>
                        <a:srgbClr val="B0043E"/>
                      </a:solidFill>
                    </a:rPr>
                    <a:t>ALICE</a:t>
                  </a:r>
                  <a:endParaRPr lang="en-US" sz="2000" b="1" dirty="0">
                    <a:solidFill>
                      <a:srgbClr val="B0043E"/>
                    </a:solidFill>
                  </a:endParaRPr>
                </a:p>
              </p:txBody>
            </p:sp>
          </p:grpSp>
        </p:grp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5715000" y="4786313"/>
            <a:ext cx="2514600" cy="1462087"/>
            <a:chOff x="3600" y="2496"/>
            <a:chExt cx="2016" cy="1143"/>
          </a:xfrm>
        </p:grpSpPr>
        <p:sp>
          <p:nvSpPr>
            <p:cNvPr id="8211" name="Oval 19"/>
            <p:cNvSpPr>
              <a:spLocks noChangeArrowheads="1"/>
            </p:cNvSpPr>
            <p:nvPr/>
          </p:nvSpPr>
          <p:spPr bwMode="auto">
            <a:xfrm>
              <a:off x="3600" y="2784"/>
              <a:ext cx="95" cy="74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GB" dirty="0">
                <a:latin typeface="Tahoma" charset="0"/>
              </a:endParaRPr>
            </a:p>
          </p:txBody>
        </p:sp>
        <p:grpSp>
          <p:nvGrpSpPr>
            <p:cNvPr id="20505" name="Group 20"/>
            <p:cNvGrpSpPr>
              <a:grpSpLocks/>
            </p:cNvGrpSpPr>
            <p:nvPr/>
          </p:nvGrpSpPr>
          <p:grpSpPr bwMode="auto">
            <a:xfrm>
              <a:off x="3984" y="2496"/>
              <a:ext cx="1632" cy="1143"/>
              <a:chOff x="2112" y="2304"/>
              <a:chExt cx="1632" cy="1143"/>
            </a:xfrm>
          </p:grpSpPr>
          <p:pic>
            <p:nvPicPr>
              <p:cNvPr id="8213" name="Picture 2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2112" y="2304"/>
                <a:ext cx="1632" cy="1143"/>
              </a:xfrm>
              <a:prstGeom prst="rect">
                <a:avLst/>
              </a:prstGeom>
              <a:noFill/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p:spPr>
          </p:pic>
          <p:sp>
            <p:nvSpPr>
              <p:cNvPr id="8214" name="Rectangle 22"/>
              <p:cNvSpPr>
                <a:spLocks noChangeArrowheads="1"/>
              </p:cNvSpPr>
              <p:nvPr/>
            </p:nvSpPr>
            <p:spPr bwMode="auto">
              <a:xfrm>
                <a:off x="2209" y="2330"/>
                <a:ext cx="691" cy="2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600" b="1" dirty="0">
                    <a:solidFill>
                      <a:srgbClr val="4A94B2"/>
                    </a:solidFill>
                    <a:latin typeface="Tahoma" charset="0"/>
                  </a:rPr>
                  <a:t>ATLAS</a:t>
                </a:r>
                <a:endParaRPr lang="en-US" b="1" dirty="0">
                  <a:solidFill>
                    <a:schemeClr val="accent1"/>
                  </a:solidFill>
                  <a:latin typeface="Tahoma" charset="0"/>
                </a:endParaRPr>
              </a:p>
            </p:txBody>
          </p:sp>
        </p:grpSp>
        <p:sp>
          <p:nvSpPr>
            <p:cNvPr id="8215" name="Line 23"/>
            <p:cNvSpPr>
              <a:spLocks noChangeShapeType="1"/>
            </p:cNvSpPr>
            <p:nvPr/>
          </p:nvSpPr>
          <p:spPr bwMode="auto">
            <a:xfrm flipV="1">
              <a:off x="3648" y="2496"/>
              <a:ext cx="336" cy="28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chemeClr val="bg2">
                  <a:alpha val="74997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Tahoma" pitchFamily="-65" charset="0"/>
                <a:ea typeface="+mn-ea"/>
                <a:cs typeface="+mn-cs"/>
              </a:endParaRPr>
            </a:p>
          </p:txBody>
        </p:sp>
        <p:sp>
          <p:nvSpPr>
            <p:cNvPr id="8216" name="Line 24"/>
            <p:cNvSpPr>
              <a:spLocks noChangeShapeType="1"/>
            </p:cNvSpPr>
            <p:nvPr/>
          </p:nvSpPr>
          <p:spPr bwMode="auto">
            <a:xfrm>
              <a:off x="3648" y="2832"/>
              <a:ext cx="336" cy="76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GB" dirty="0">
                <a:latin typeface="Times" pitchFamily="-112" charset="0"/>
                <a:ea typeface="+mn-ea"/>
                <a:cs typeface="+mn-cs"/>
              </a:endParaRPr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1203325" y="1905000"/>
            <a:ext cx="2571750" cy="1535113"/>
            <a:chOff x="758" y="1200"/>
            <a:chExt cx="1620" cy="967"/>
          </a:xfrm>
        </p:grpSpPr>
        <p:pic>
          <p:nvPicPr>
            <p:cNvPr id="20499" name="Picture 26" descr="CMS1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8" y="1200"/>
              <a:ext cx="1248" cy="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9" name="Line 27"/>
            <p:cNvSpPr>
              <a:spLocks noChangeShapeType="1"/>
            </p:cNvSpPr>
            <p:nvPr/>
          </p:nvSpPr>
          <p:spPr bwMode="auto">
            <a:xfrm flipV="1">
              <a:off x="2016" y="1269"/>
              <a:ext cx="316" cy="843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chemeClr val="bg2">
                  <a:alpha val="74997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latin typeface="Tahoma" pitchFamily="-65" charset="0"/>
                <a:ea typeface="+mn-ea"/>
                <a:cs typeface="+mn-cs"/>
              </a:endParaRPr>
            </a:p>
          </p:txBody>
        </p:sp>
        <p:sp>
          <p:nvSpPr>
            <p:cNvPr id="8220" name="Line 28"/>
            <p:cNvSpPr>
              <a:spLocks noChangeShapeType="1"/>
            </p:cNvSpPr>
            <p:nvPr/>
          </p:nvSpPr>
          <p:spPr bwMode="auto">
            <a:xfrm>
              <a:off x="2016" y="1224"/>
              <a:ext cx="288" cy="4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GB" dirty="0">
                <a:latin typeface="Times" pitchFamily="-112" charset="0"/>
                <a:ea typeface="+mn-ea"/>
                <a:cs typeface="+mn-cs"/>
              </a:endParaRPr>
            </a:p>
          </p:txBody>
        </p:sp>
        <p:sp>
          <p:nvSpPr>
            <p:cNvPr id="8221" name="Text Box 29"/>
            <p:cNvSpPr txBox="1">
              <a:spLocks noChangeArrowheads="1"/>
            </p:cNvSpPr>
            <p:nvPr/>
          </p:nvSpPr>
          <p:spPr bwMode="auto">
            <a:xfrm>
              <a:off x="758" y="1936"/>
              <a:ext cx="4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de-CH" dirty="0" smtClean="0">
                  <a:solidFill>
                    <a:srgbClr val="FC2A1B"/>
                  </a:solidFill>
                  <a:latin typeface="Tahoma" charset="0"/>
                </a:rPr>
                <a:t>CMS</a:t>
              </a:r>
              <a:endParaRPr lang="de-CH" sz="2000" dirty="0" smtClean="0">
                <a:solidFill>
                  <a:srgbClr val="FC2A1B"/>
                </a:solidFill>
                <a:latin typeface="Tahoma" charset="0"/>
              </a:endParaRPr>
            </a:p>
          </p:txBody>
        </p:sp>
        <p:sp>
          <p:nvSpPr>
            <p:cNvPr id="8222" name="Oval 30"/>
            <p:cNvSpPr>
              <a:spLocks noChangeArrowheads="1"/>
            </p:cNvSpPr>
            <p:nvPr/>
          </p:nvSpPr>
          <p:spPr bwMode="auto">
            <a:xfrm>
              <a:off x="2285" y="1251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GB" dirty="0">
                <a:latin typeface="Tahoma" charset="0"/>
              </a:endParaRPr>
            </a:p>
          </p:txBody>
        </p:sp>
      </p:grpSp>
      <p:grpSp>
        <p:nvGrpSpPr>
          <p:cNvPr id="8" name="Group 33"/>
          <p:cNvGrpSpPr>
            <a:grpSpLocks/>
          </p:cNvGrpSpPr>
          <p:nvPr/>
        </p:nvGrpSpPr>
        <p:grpSpPr bwMode="auto">
          <a:xfrm>
            <a:off x="6934200" y="1981200"/>
            <a:ext cx="1752600" cy="1717675"/>
            <a:chOff x="4224" y="432"/>
            <a:chExt cx="1392" cy="1418"/>
          </a:xfrm>
        </p:grpSpPr>
        <p:sp>
          <p:nvSpPr>
            <p:cNvPr id="8226" name="Oval 34"/>
            <p:cNvSpPr>
              <a:spLocks noChangeArrowheads="1"/>
            </p:cNvSpPr>
            <p:nvPr/>
          </p:nvSpPr>
          <p:spPr bwMode="auto">
            <a:xfrm>
              <a:off x="4992" y="1777"/>
              <a:ext cx="96" cy="73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>
              <a:outerShdw blurRad="63500" dist="38099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GB" dirty="0">
                <a:latin typeface="Tahoma" charset="0"/>
              </a:endParaRPr>
            </a:p>
          </p:txBody>
        </p:sp>
        <p:grpSp>
          <p:nvGrpSpPr>
            <p:cNvPr id="20492" name="Group 35"/>
            <p:cNvGrpSpPr>
              <a:grpSpLocks/>
            </p:cNvGrpSpPr>
            <p:nvPr/>
          </p:nvGrpSpPr>
          <p:grpSpPr bwMode="auto">
            <a:xfrm>
              <a:off x="4224" y="432"/>
              <a:ext cx="1392" cy="1395"/>
              <a:chOff x="4224" y="528"/>
              <a:chExt cx="1392" cy="1395"/>
            </a:xfrm>
          </p:grpSpPr>
          <p:sp>
            <p:nvSpPr>
              <p:cNvPr id="8228" name="Line 36"/>
              <p:cNvSpPr>
                <a:spLocks noChangeShapeType="1"/>
              </p:cNvSpPr>
              <p:nvPr/>
            </p:nvSpPr>
            <p:spPr bwMode="auto">
              <a:xfrm>
                <a:off x="4224" y="1537"/>
                <a:ext cx="816" cy="383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GB" dirty="0">
                  <a:latin typeface="Times" pitchFamily="-112" charset="0"/>
                  <a:ea typeface="+mn-ea"/>
                  <a:cs typeface="+mn-cs"/>
                </a:endParaRPr>
              </a:p>
            </p:txBody>
          </p:sp>
          <p:sp>
            <p:nvSpPr>
              <p:cNvPr id="8229" name="Line 37"/>
              <p:cNvSpPr>
                <a:spLocks noChangeShapeType="1"/>
              </p:cNvSpPr>
              <p:nvPr/>
            </p:nvSpPr>
            <p:spPr bwMode="auto">
              <a:xfrm flipH="1">
                <a:off x="5040" y="1536"/>
                <a:ext cx="576" cy="387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  <a:effectLst>
                <a:outerShdw blurRad="63500" dist="38099" dir="2700000" algn="ctr" rotWithShape="0">
                  <a:schemeClr val="bg2">
                    <a:alpha val="74997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latin typeface="Tahoma" pitchFamily="-65" charset="0"/>
                  <a:ea typeface="+mn-ea"/>
                  <a:cs typeface="+mn-cs"/>
                </a:endParaRPr>
              </a:p>
            </p:txBody>
          </p:sp>
          <p:grpSp>
            <p:nvGrpSpPr>
              <p:cNvPr id="20495" name="Group 38"/>
              <p:cNvGrpSpPr>
                <a:grpSpLocks/>
              </p:cNvGrpSpPr>
              <p:nvPr/>
            </p:nvGrpSpPr>
            <p:grpSpPr bwMode="auto">
              <a:xfrm>
                <a:off x="4224" y="528"/>
                <a:ext cx="1392" cy="1056"/>
                <a:chOff x="3072" y="96"/>
                <a:chExt cx="1200" cy="960"/>
              </a:xfrm>
            </p:grpSpPr>
            <p:sp>
              <p:nvSpPr>
                <p:cNvPr id="8231" name="Rectangle 39"/>
                <p:cNvSpPr>
                  <a:spLocks noChangeArrowheads="1"/>
                </p:cNvSpPr>
                <p:nvPr/>
              </p:nvSpPr>
              <p:spPr bwMode="auto">
                <a:xfrm>
                  <a:off x="3072" y="96"/>
                  <a:ext cx="1200" cy="907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noFill/>
                  <a:miter lim="800000"/>
                  <a:headEnd/>
                  <a:tailEnd/>
                </a:ln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 dirty="0">
                    <a:latin typeface="Tahoma" charset="0"/>
                  </a:endParaRPr>
                </a:p>
              </p:txBody>
            </p:sp>
            <p:pic>
              <p:nvPicPr>
                <p:cNvPr id="20497" name="Picture 40" descr="LHCb"/>
                <p:cNvPicPr>
                  <a:picLocks noChangeAspect="1" noChangeArrowheads="1"/>
                </p:cNvPicPr>
                <p:nvPr/>
              </p:nvPicPr>
              <p:blipFill>
                <a:blip r:embed="rId8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16" y="240"/>
                  <a:ext cx="1056" cy="8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0498" name="Picture 41" descr="lhcb_logo"/>
                <p:cNvPicPr>
                  <a:picLocks noChangeAspect="1" noChangeArrowheads="1"/>
                </p:cNvPicPr>
                <p:nvPr/>
              </p:nvPicPr>
              <p:blipFill>
                <a:blip r:embed="rId9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72" y="96"/>
                  <a:ext cx="336" cy="2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  <p:grpSp>
        <p:nvGrpSpPr>
          <p:cNvPr id="20488" name="Group 43"/>
          <p:cNvGrpSpPr>
            <a:grpSpLocks/>
          </p:cNvGrpSpPr>
          <p:nvPr/>
        </p:nvGrpSpPr>
        <p:grpSpPr bwMode="auto">
          <a:xfrm>
            <a:off x="2614613" y="4648200"/>
            <a:ext cx="2947987" cy="1935163"/>
            <a:chOff x="2615169" y="4648200"/>
            <a:chExt cx="2947431" cy="1935480"/>
          </a:xfrm>
        </p:grpSpPr>
        <p:pic>
          <p:nvPicPr>
            <p:cNvPr id="20489" name="Picture 42" descr="0510028_03-A4-at-144-dpi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5169" y="4648200"/>
              <a:ext cx="2947431" cy="1935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0" name="Rectangle 8"/>
            <p:cNvSpPr>
              <a:spLocks noChangeArrowheads="1"/>
            </p:cNvSpPr>
            <p:nvPr/>
          </p:nvSpPr>
          <p:spPr bwMode="auto">
            <a:xfrm>
              <a:off x="3092667" y="4648200"/>
              <a:ext cx="1417275" cy="3180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fr-CA" sz="1600" dirty="0">
                  <a:solidFill>
                    <a:srgbClr val="FFFFFF"/>
                  </a:solidFill>
                </a:rPr>
                <a:t>L’accélérateur</a:t>
              </a:r>
              <a:endParaRPr lang="fr-CA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7073631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orld_users_by_Inst_201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52" y="1020356"/>
            <a:ext cx="8495928" cy="58376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152400"/>
            <a:ext cx="813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  CERN an international </a:t>
            </a:r>
            <a:r>
              <a:rPr lang="en-GB" sz="3200" dirty="0" smtClean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research laboratory</a:t>
            </a:r>
            <a:endParaRPr lang="en-GB" sz="3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692225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/>
            <a:fld id="{CE1A9C4C-1871-3348-B7D6-ACA2480456CB}" type="slidenum">
              <a:rPr lang="en-US" sz="1200" b="1">
                <a:solidFill>
                  <a:srgbClr val="898989"/>
                </a:solidFill>
              </a:rPr>
              <a:pPr algn="r"/>
              <a:t>9</a:t>
            </a:fld>
            <a:endParaRPr lang="en-US" sz="1200" b="1" dirty="0">
              <a:solidFill>
                <a:srgbClr val="898989"/>
              </a:solidFill>
            </a:endParaRPr>
          </a:p>
        </p:txBody>
      </p:sp>
      <p:pic>
        <p:nvPicPr>
          <p:cNvPr id="24581" name="Picture 2" descr="flags"/>
          <p:cNvPicPr>
            <a:picLocks noChangeAspect="1" noChangeArrowheads="1"/>
          </p:cNvPicPr>
          <p:nvPr/>
        </p:nvPicPr>
        <p:blipFill>
          <a:blip r:embed="rId3">
            <a:lum bright="-2000" contrast="-2000"/>
          </a:blip>
          <a:srcRect t="1666"/>
          <a:stretch>
            <a:fillRect/>
          </a:stretch>
        </p:blipFill>
        <p:spPr bwMode="auto">
          <a:xfrm>
            <a:off x="-228600" y="0"/>
            <a:ext cx="93726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0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endParaRPr lang="en-GB" sz="3200" dirty="0" smtClean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defRPr/>
            </a:pPr>
            <a:endParaRPr lang="en-GB" sz="32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3200" dirty="0" smtClean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an intergovernmental organisation</a:t>
            </a:r>
            <a:endParaRPr lang="en-GB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8" name="Rectangle 5"/>
          <p:cNvSpPr txBox="1">
            <a:spLocks noChangeArrowheads="1"/>
          </p:cNvSpPr>
          <p:nvPr/>
        </p:nvSpPr>
        <p:spPr bwMode="auto">
          <a:xfrm>
            <a:off x="203184" y="2568977"/>
            <a:ext cx="8568942" cy="2743074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Member states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2000" dirty="0" smtClean="0">
                <a:solidFill>
                  <a:schemeClr val="bg1"/>
                </a:solidFill>
              </a:rPr>
              <a:t>Austria,</a:t>
            </a:r>
            <a:r>
              <a:rPr 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Belgium, Bulgaria, Czech Republic, Denmark, Finland, France, Germany, Greece, Hungary, Italy, Israel, the Netherlands, Norway, Portugal, Poland, </a:t>
            </a:r>
            <a:r>
              <a:rPr lang="en-US" sz="2000" smtClean="0">
                <a:solidFill>
                  <a:schemeClr val="bg1"/>
                </a:solidFill>
              </a:rPr>
              <a:t>Romania, Slovak </a:t>
            </a:r>
            <a:r>
              <a:rPr lang="en-US" sz="2000" dirty="0" smtClean="0">
                <a:solidFill>
                  <a:schemeClr val="bg1"/>
                </a:solidFill>
              </a:rPr>
              <a:t>Republic, Sweden, Switzerland, the United Kingdom, Spain. </a:t>
            </a:r>
            <a:endParaRPr lang="en-U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sz="2000" dirty="0" smtClean="0">
                <a:solidFill>
                  <a:srgbClr val="FFD34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Associated States and Observers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2 host states:</a:t>
            </a:r>
            <a:r>
              <a:rPr lang="en-US" sz="2000" dirty="0" smtClean="0">
                <a:solidFill>
                  <a:srgbClr val="FFD34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France et Switzerland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2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7044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4377</TotalTime>
  <Words>1935</Words>
  <Application>Microsoft Office PowerPoint</Application>
  <PresentationFormat>On-screen Show (4:3)</PresentationFormat>
  <Paragraphs>461</Paragraphs>
  <Slides>35</Slides>
  <Notes>35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5" baseType="lpstr">
      <vt:lpstr>MS PGothic</vt:lpstr>
      <vt:lpstr>MS PGothic</vt:lpstr>
      <vt:lpstr>Arial</vt:lpstr>
      <vt:lpstr>Calibri</vt:lpstr>
      <vt:lpstr>Symbol</vt:lpstr>
      <vt:lpstr>Tahoma</vt:lpstr>
      <vt:lpstr>Times</vt:lpstr>
      <vt:lpstr>Wingdings</vt:lpstr>
      <vt:lpstr>CERNCorporate4-3</vt:lpstr>
      <vt:lpstr>Designer Drawing</vt:lpstr>
      <vt:lpstr>PowerPoint Presentation</vt:lpstr>
      <vt:lpstr>PowerPoint Presentation</vt:lpstr>
      <vt:lpstr>Introduction to CERN and its specific features</vt:lpstr>
      <vt:lpstr>  The CERN accelerator complex  </vt:lpstr>
      <vt:lpstr>PowerPoint Presentation</vt:lpstr>
      <vt:lpstr>PowerPoint Presentation</vt:lpstr>
      <vt:lpstr> The LHC Experiments </vt:lpstr>
      <vt:lpstr>PowerPoint Presentation</vt:lpstr>
      <vt:lpstr>PowerPoint Presentation</vt:lpstr>
      <vt:lpstr>The CERN decision making structure </vt:lpstr>
      <vt:lpstr>   CERN’s legal status</vt:lpstr>
      <vt:lpstr>   CERN’s legal status</vt:lpstr>
      <vt:lpstr>  CERN’s legal status </vt:lpstr>
      <vt:lpstr>PowerPoint Presentation</vt:lpstr>
      <vt:lpstr>PowerPoint Presentation</vt:lpstr>
      <vt:lpstr>The CERN Safety Policy</vt:lpstr>
      <vt:lpstr>The CERN Safety Policy</vt:lpstr>
      <vt:lpstr>The CERN Safety Policy</vt:lpstr>
      <vt:lpstr>The CERN Safety Policy</vt:lpstr>
      <vt:lpstr>PowerPoint Presentation</vt:lpstr>
      <vt:lpstr>SO Principles</vt:lpstr>
      <vt:lpstr>SO Challenges</vt:lpstr>
      <vt:lpstr>SO Challenges</vt:lpstr>
      <vt:lpstr>SO Challenges</vt:lpstr>
      <vt:lpstr>SO Challenges</vt:lpstr>
      <vt:lpstr>SO Challenges</vt:lpstr>
      <vt:lpstr>SO main features</vt:lpstr>
      <vt:lpstr>SR-SO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malessi</dc:creator>
  <cp:lastModifiedBy>Rachelle Decreuse-Michaud</cp:lastModifiedBy>
  <cp:revision>251</cp:revision>
  <cp:lastPrinted>2015-01-11T15:46:54Z</cp:lastPrinted>
  <dcterms:created xsi:type="dcterms:W3CDTF">2014-08-29T08:25:43Z</dcterms:created>
  <dcterms:modified xsi:type="dcterms:W3CDTF">2017-03-15T15:29:07Z</dcterms:modified>
</cp:coreProperties>
</file>