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57" r:id="rId4"/>
    <p:sldId id="256" r:id="rId5"/>
    <p:sldId id="281" r:id="rId6"/>
    <p:sldId id="285" r:id="rId7"/>
    <p:sldId id="284" r:id="rId8"/>
  </p:sldIdLst>
  <p:sldSz cx="12192000" cy="6858000"/>
  <p:notesSz cx="7099300" cy="10234613"/>
  <p:embeddedFontLs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T Sans" panose="020B060402020202020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17" d="100"/>
          <a:sy n="117" d="100"/>
        </p:scale>
        <p:origin x="156" y="42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113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5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err="1" smtClean="0">
                <a:solidFill>
                  <a:schemeClr val="tx2"/>
                </a:solidFill>
              </a:rPr>
              <a:t>LHCb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CERN-RRB-2017-039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26 April 2017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LHCb </a:t>
            </a:r>
            <a:r>
              <a:rPr lang="fr-CH" sz="3200" dirty="0"/>
              <a:t>C</a:t>
            </a:r>
            <a:r>
              <a:rPr lang="fr-CH" sz="3200" dirty="0" smtClean="0"/>
              <a:t>onstruction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CERN-RRB-2017-039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60943" y="1072567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December 2016</a:t>
            </a:r>
            <a:r>
              <a:rPr lang="en-GB" b="1" dirty="0"/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92079"/>
              </p:ext>
            </p:extLst>
          </p:nvPr>
        </p:nvGraphicFramePr>
        <p:xfrm>
          <a:off x="560943" y="1717222"/>
          <a:ext cx="5727700" cy="3257550"/>
        </p:xfrm>
        <a:graphic>
          <a:graphicData uri="http://schemas.openxmlformats.org/drawingml/2006/table">
            <a:tbl>
              <a:tblPr/>
              <a:tblGrid>
                <a:gridCol w="3619500">
                  <a:extLst>
                    <a:ext uri="{9D8B030D-6E8A-4147-A177-3AD203B41FA5}">
                      <a16:colId xmlns:a16="http://schemas.microsoft.com/office/drawing/2014/main" val="1007219136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4135750807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15242542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4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269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3964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304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69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687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179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668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66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7958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-184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1403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253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December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33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4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-76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6670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501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038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49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CERN-RRB-2017-039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30000" y="1036055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December 2016</a:t>
            </a:r>
            <a:r>
              <a:rPr lang="en-GB" b="1" dirty="0"/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444318"/>
              </p:ext>
            </p:extLst>
          </p:nvPr>
        </p:nvGraphicFramePr>
        <p:xfrm>
          <a:off x="730000" y="1458648"/>
          <a:ext cx="5932506" cy="4127941"/>
        </p:xfrm>
        <a:graphic>
          <a:graphicData uri="http://schemas.openxmlformats.org/drawingml/2006/table">
            <a:tbl>
              <a:tblPr/>
              <a:tblGrid>
                <a:gridCol w="3881915">
                  <a:extLst>
                    <a:ext uri="{9D8B030D-6E8A-4147-A177-3AD203B41FA5}">
                      <a16:colId xmlns:a16="http://schemas.microsoft.com/office/drawing/2014/main" val="4015381666"/>
                    </a:ext>
                  </a:extLst>
                </a:gridCol>
                <a:gridCol w="2050591">
                  <a:extLst>
                    <a:ext uri="{9D8B030D-6E8A-4147-A177-3AD203B41FA5}">
                      <a16:colId xmlns:a16="http://schemas.microsoft.com/office/drawing/2014/main" val="4179619360"/>
                    </a:ext>
                  </a:extLst>
                </a:gridCol>
              </a:tblGrid>
              <a:tr h="1868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14612"/>
                  </a:ext>
                </a:extLst>
              </a:tr>
              <a:tr h="18686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72351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1234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100" b="1" i="0" u="none" strike="noStrike" dirty="0" smtClean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74089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1,070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564527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65369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2,966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6008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16098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Transfer to deferred online HW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- 500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66269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65337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- 2,396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51558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7496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December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1,140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60156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73778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- 69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640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19896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565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15934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5427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83702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Deferred online hardware equipment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0911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1448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Transfer from M&amp;O A funds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85586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 smtClean="0">
                          <a:effectLst/>
                          <a:latin typeface="Calibri" panose="020F0502020204030204" pitchFamily="34" charset="0"/>
                        </a:rPr>
                        <a:t>- 960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204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December 2016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- 350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55281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64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8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Expected</a:t>
            </a:r>
            <a:r>
              <a:rPr lang="fr-CH" sz="2000" dirty="0" smtClean="0"/>
              <a:t> and </a:t>
            </a:r>
            <a:r>
              <a:rPr lang="fr-CH" sz="2000" dirty="0" err="1"/>
              <a:t>o</a:t>
            </a:r>
            <a:r>
              <a:rPr lang="fr-CH" sz="2000" dirty="0" err="1" smtClean="0"/>
              <a:t>utstanding</a:t>
            </a:r>
            <a:r>
              <a:rPr lang="fr-CH" sz="2000" dirty="0" smtClean="0"/>
              <a:t> Contributions as of 20 April 2017 </a:t>
            </a:r>
            <a:r>
              <a:rPr lang="fr-CH" dirty="0" smtClean="0"/>
              <a:t>                            </a:t>
            </a:r>
            <a:r>
              <a:rPr lang="fr-CH" sz="2200" dirty="0" smtClean="0"/>
              <a:t>CERN-RRB-2017-039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034142"/>
              </p:ext>
            </p:extLst>
          </p:nvPr>
        </p:nvGraphicFramePr>
        <p:xfrm>
          <a:off x="1328286" y="1068395"/>
          <a:ext cx="9403882" cy="4665399"/>
        </p:xfrm>
        <a:graphic>
          <a:graphicData uri="http://schemas.openxmlformats.org/drawingml/2006/table">
            <a:tbl>
              <a:tblPr/>
              <a:tblGrid>
                <a:gridCol w="1846353">
                  <a:extLst>
                    <a:ext uri="{9D8B030D-6E8A-4147-A177-3AD203B41FA5}">
                      <a16:colId xmlns:a16="http://schemas.microsoft.com/office/drawing/2014/main" val="1729113146"/>
                    </a:ext>
                  </a:extLst>
                </a:gridCol>
                <a:gridCol w="1290882">
                  <a:extLst>
                    <a:ext uri="{9D8B030D-6E8A-4147-A177-3AD203B41FA5}">
                      <a16:colId xmlns:a16="http://schemas.microsoft.com/office/drawing/2014/main" val="2502862445"/>
                    </a:ext>
                  </a:extLst>
                </a:gridCol>
                <a:gridCol w="1376941">
                  <a:extLst>
                    <a:ext uri="{9D8B030D-6E8A-4147-A177-3AD203B41FA5}">
                      <a16:colId xmlns:a16="http://schemas.microsoft.com/office/drawing/2014/main" val="244638021"/>
                    </a:ext>
                  </a:extLst>
                </a:gridCol>
                <a:gridCol w="1208735">
                  <a:extLst>
                    <a:ext uri="{9D8B030D-6E8A-4147-A177-3AD203B41FA5}">
                      <a16:colId xmlns:a16="http://schemas.microsoft.com/office/drawing/2014/main" val="4193369001"/>
                    </a:ext>
                  </a:extLst>
                </a:gridCol>
                <a:gridCol w="1208735">
                  <a:extLst>
                    <a:ext uri="{9D8B030D-6E8A-4147-A177-3AD203B41FA5}">
                      <a16:colId xmlns:a16="http://schemas.microsoft.com/office/drawing/2014/main" val="1016960161"/>
                    </a:ext>
                  </a:extLst>
                </a:gridCol>
                <a:gridCol w="1267412">
                  <a:extLst>
                    <a:ext uri="{9D8B030D-6E8A-4147-A177-3AD203B41FA5}">
                      <a16:colId xmlns:a16="http://schemas.microsoft.com/office/drawing/2014/main" val="204650781"/>
                    </a:ext>
                  </a:extLst>
                </a:gridCol>
                <a:gridCol w="1204824">
                  <a:extLst>
                    <a:ext uri="{9D8B030D-6E8A-4147-A177-3AD203B41FA5}">
                      <a16:colId xmlns:a16="http://schemas.microsoft.com/office/drawing/2014/main" val="1302900121"/>
                    </a:ext>
                  </a:extLst>
                </a:gridCol>
              </a:tblGrid>
              <a:tr h="19666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April 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288949"/>
                  </a:ext>
                </a:extLst>
              </a:tr>
              <a:tr h="2294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76822"/>
                  </a:ext>
                </a:extLst>
              </a:tr>
              <a:tr h="251297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796524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-182,316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182,316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159,303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-159,303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433234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335,410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335,410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674858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57,869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83,115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-25,246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693718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27,704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13,852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13,852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582622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3,000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254,098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254,098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3,000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306965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118,697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116,885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1,812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340840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GERMANY - MPI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2,925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20,328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-17,403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159928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-146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6,926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-7,072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771291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50,246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396,393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346,147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709206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60,984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-60,984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05465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86,393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-86,393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06146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15,246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-15,246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890031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89,492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222,808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-133,316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284263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-97,255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101,639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-198,894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57432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SWITZERLAND - ZURICH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132,131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-132,131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375476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-285,377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15,246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-300,623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026739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452,295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452,295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04080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USA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143,398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143,398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2580639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871781"/>
                  </a:ext>
                </a:extLst>
              </a:tr>
              <a:tr h="18574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588281"/>
                  </a:ext>
                </a:extLst>
              </a:tr>
              <a:tr h="273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565,094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685,343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888,709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2,616,450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1,626,156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18,664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041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893</TotalTime>
  <Words>270</Words>
  <Application>Microsoft Office PowerPoint</Application>
  <PresentationFormat>Widescreen</PresentationFormat>
  <Paragraphs>243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Trebuchet MS</vt:lpstr>
      <vt:lpstr>Arial</vt:lpstr>
      <vt:lpstr>Calibri</vt:lpstr>
      <vt:lpstr>PT Sans</vt:lpstr>
      <vt:lpstr>1_CERNCorporate16-9</vt:lpstr>
      <vt:lpstr>AIS_CERNCorporate16-9</vt:lpstr>
      <vt:lpstr>End Slides</vt:lpstr>
      <vt:lpstr>PowerPoint Presentation</vt:lpstr>
      <vt:lpstr>LHCb  Resources Review Board  CERN-RRB-2017-039  26 April 2017</vt:lpstr>
      <vt:lpstr>LHCb Construction Common Fund                                                                              CERN-RRB-2017-039</vt:lpstr>
      <vt:lpstr>LHCb Maintenance &amp; Operation Cat. A                                                                              CERN-RRB-2017-039</vt:lpstr>
      <vt:lpstr>LHCb Maintenance &amp; Operation Cat. A     Expected and outstanding Contributions as of 20 April 2017                             CERN-RRB-2017-039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Karin Gachet</cp:lastModifiedBy>
  <cp:revision>48</cp:revision>
  <cp:lastPrinted>2016-03-21T17:04:46Z</cp:lastPrinted>
  <dcterms:created xsi:type="dcterms:W3CDTF">2016-08-23T15:07:51Z</dcterms:created>
  <dcterms:modified xsi:type="dcterms:W3CDTF">2017-04-25T15:30:32Z</dcterms:modified>
</cp:coreProperties>
</file>