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13"/>
  </p:notesMasterIdLst>
  <p:handoutMasterIdLst>
    <p:handoutMasterId r:id="rId14"/>
  </p:handoutMasterIdLst>
  <p:sldIdLst>
    <p:sldId id="257" r:id="rId4"/>
    <p:sldId id="256" r:id="rId5"/>
    <p:sldId id="281" r:id="rId6"/>
    <p:sldId id="282" r:id="rId7"/>
    <p:sldId id="276" r:id="rId8"/>
    <p:sldId id="275" r:id="rId9"/>
    <p:sldId id="278" r:id="rId10"/>
    <p:sldId id="283" r:id="rId11"/>
    <p:sldId id="279" r:id="rId12"/>
  </p:sldIdLst>
  <p:sldSz cx="12192000" cy="6858000"/>
  <p:notesSz cx="6797675" cy="9928225"/>
  <p:embeddedFontLst>
    <p:embeddedFont>
      <p:font typeface="Trebuchet MS" panose="020B060302020202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PT Sans" panose="020B060402020202020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76744" autoAdjust="0"/>
  </p:normalViewPr>
  <p:slideViewPr>
    <p:cSldViewPr snapToGrid="0">
      <p:cViewPr varScale="1">
        <p:scale>
          <a:sx n="119" d="100"/>
          <a:sy n="119" d="100"/>
        </p:scale>
        <p:origin x="108" y="32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7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484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9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25/04/2017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25/04/2017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25/04/2017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25/04/2017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25/04/2017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25/04/2017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ALICE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CERN-RRB-2017-013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26 April 2017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8700"/>
          </a:xfrm>
        </p:spPr>
        <p:txBody>
          <a:bodyPr>
            <a:normAutofit fontScale="90000"/>
          </a:bodyPr>
          <a:lstStyle/>
          <a:p>
            <a:r>
              <a:rPr lang="fr-CH" sz="4100" dirty="0" smtClean="0"/>
              <a:t>ALICE</a:t>
            </a:r>
            <a:r>
              <a:rPr lang="fr-CH" dirty="0" smtClean="0"/>
              <a:t> </a:t>
            </a:r>
            <a:r>
              <a:rPr lang="fr-CH" sz="3200" dirty="0" smtClean="0"/>
              <a:t>Construction CF</a:t>
            </a:r>
            <a:r>
              <a:rPr lang="fr-CH" sz="2200" dirty="0" smtClean="0"/>
              <a:t/>
            </a:r>
            <a:br>
              <a:rPr lang="fr-CH" sz="2200" dirty="0" smtClean="0"/>
            </a:br>
            <a:r>
              <a:rPr lang="fr-CH" dirty="0" smtClean="0"/>
              <a:t>								                 </a:t>
            </a:r>
            <a:r>
              <a:rPr lang="fr-CH" sz="2200" dirty="0" smtClean="0"/>
              <a:t>CERN-RRB-2017-013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368300" y="1028700"/>
            <a:ext cx="11642400" cy="5001955"/>
          </a:xfrm>
        </p:spPr>
        <p:txBody>
          <a:bodyPr/>
          <a:lstStyle/>
          <a:p>
            <a:pPr marL="0" indent="0">
              <a:buNone/>
            </a:pPr>
            <a:endParaRPr lang="fr-CH" sz="500" b="1" dirty="0" smtClean="0"/>
          </a:p>
          <a:p>
            <a:pPr marL="0" indent="0">
              <a:buNone/>
            </a:pPr>
            <a:r>
              <a:rPr lang="en-GB" sz="1800" i="1" dirty="0" smtClean="0"/>
              <a:t>Statement </a:t>
            </a:r>
            <a:r>
              <a:rPr lang="en-GB" sz="1800" i="1" dirty="0"/>
              <a:t>of Accounts as of </a:t>
            </a:r>
            <a:r>
              <a:rPr lang="en-GB" sz="1800" i="1" dirty="0" smtClean="0"/>
              <a:t>31 December 2016</a:t>
            </a:r>
            <a:endParaRPr lang="fr-CH" sz="1800" b="1" dirty="0" smtClean="0"/>
          </a:p>
          <a:p>
            <a:pPr marL="0" indent="0">
              <a:buNone/>
            </a:pPr>
            <a:endParaRPr lang="fr-CH" sz="900" b="1" dirty="0"/>
          </a:p>
          <a:p>
            <a:pPr marL="0" indent="0">
              <a:buNone/>
            </a:pPr>
            <a:endParaRPr lang="fr-CH" sz="200" b="1" dirty="0" smtClean="0"/>
          </a:p>
          <a:p>
            <a:pPr marL="0" indent="0">
              <a:buNone/>
            </a:pPr>
            <a:endParaRPr lang="fr-CH" sz="300" b="1" dirty="0" smtClean="0"/>
          </a:p>
          <a:p>
            <a:pPr marL="0" indent="0">
              <a:buNone/>
            </a:pPr>
            <a:endParaRPr lang="fr-CH" sz="900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588221"/>
              </p:ext>
            </p:extLst>
          </p:nvPr>
        </p:nvGraphicFramePr>
        <p:xfrm>
          <a:off x="368300" y="1860229"/>
          <a:ext cx="6712532" cy="27060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59578">
                  <a:extLst>
                    <a:ext uri="{9D8B030D-6E8A-4147-A177-3AD203B41FA5}">
                      <a16:colId xmlns:a16="http://schemas.microsoft.com/office/drawing/2014/main" val="1321418654"/>
                    </a:ext>
                  </a:extLst>
                </a:gridCol>
                <a:gridCol w="1284318">
                  <a:extLst>
                    <a:ext uri="{9D8B030D-6E8A-4147-A177-3AD203B41FA5}">
                      <a16:colId xmlns:a16="http://schemas.microsoft.com/office/drawing/2014/main" val="3711826522"/>
                    </a:ext>
                  </a:extLst>
                </a:gridCol>
                <a:gridCol w="1284318">
                  <a:extLst>
                    <a:ext uri="{9D8B030D-6E8A-4147-A177-3AD203B41FA5}">
                      <a16:colId xmlns:a16="http://schemas.microsoft.com/office/drawing/2014/main" val="2580771508"/>
                    </a:ext>
                  </a:extLst>
                </a:gridCol>
                <a:gridCol w="1284318">
                  <a:extLst>
                    <a:ext uri="{9D8B030D-6E8A-4147-A177-3AD203B41FA5}">
                      <a16:colId xmlns:a16="http://schemas.microsoft.com/office/drawing/2014/main" val="241602160"/>
                    </a:ext>
                  </a:extLst>
                </a:gridCol>
              </a:tblGrid>
              <a:tr h="25432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1783"/>
                  </a:ext>
                </a:extLst>
              </a:tr>
              <a:tr h="273371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1 January 2016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701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361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7957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50</a:t>
                      </a:r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3032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329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-751</a:t>
                      </a:r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421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869144"/>
                  </a:ext>
                </a:extLst>
              </a:tr>
              <a:tr h="273371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31 December 2016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119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13201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Commitments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5239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14251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83485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8448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03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8700"/>
          </a:xfrm>
        </p:spPr>
        <p:txBody>
          <a:bodyPr>
            <a:normAutofit fontScale="90000"/>
          </a:bodyPr>
          <a:lstStyle/>
          <a:p>
            <a:r>
              <a:rPr lang="fr-CH" sz="4100" dirty="0" smtClean="0"/>
              <a:t>ALICE</a:t>
            </a:r>
            <a:r>
              <a:rPr lang="fr-CH" dirty="0" smtClean="0"/>
              <a:t> </a:t>
            </a:r>
            <a:r>
              <a:rPr lang="fr-CH" sz="3200" dirty="0" smtClean="0"/>
              <a:t>Upgrade CF</a:t>
            </a:r>
            <a:r>
              <a:rPr lang="fr-CH" sz="2200" dirty="0" smtClean="0"/>
              <a:t/>
            </a:r>
            <a:br>
              <a:rPr lang="fr-CH" sz="2200" dirty="0" smtClean="0"/>
            </a:br>
            <a:r>
              <a:rPr lang="fr-CH" dirty="0" smtClean="0"/>
              <a:t>								                 </a:t>
            </a:r>
            <a:r>
              <a:rPr lang="fr-CH" sz="2200" dirty="0" smtClean="0"/>
              <a:t>CERN-RRB-2017-013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368300" y="1028700"/>
            <a:ext cx="11642400" cy="5001955"/>
          </a:xfrm>
        </p:spPr>
        <p:txBody>
          <a:bodyPr/>
          <a:lstStyle/>
          <a:p>
            <a:pPr marL="0" indent="0">
              <a:buNone/>
            </a:pPr>
            <a:endParaRPr lang="fr-CH" sz="500" b="1" dirty="0"/>
          </a:p>
          <a:p>
            <a:pPr marL="0" indent="0">
              <a:buNone/>
            </a:pPr>
            <a:r>
              <a:rPr lang="en-GB" sz="1600" i="1" dirty="0" smtClean="0"/>
              <a:t>Statement </a:t>
            </a:r>
            <a:r>
              <a:rPr lang="en-GB" sz="1600" i="1" dirty="0"/>
              <a:t>of Accounts as of 31 December </a:t>
            </a:r>
            <a:r>
              <a:rPr lang="en-GB" sz="1600" i="1" dirty="0" smtClean="0"/>
              <a:t>2016</a:t>
            </a: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900" b="1" dirty="0"/>
          </a:p>
          <a:p>
            <a:pPr marL="0" indent="0">
              <a:buNone/>
            </a:pPr>
            <a:endParaRPr lang="fr-CH" sz="200" b="1" dirty="0" smtClean="0"/>
          </a:p>
          <a:p>
            <a:pPr marL="0" indent="0">
              <a:buNone/>
            </a:pPr>
            <a:endParaRPr lang="fr-CH" sz="300" b="1" dirty="0" smtClean="0"/>
          </a:p>
          <a:p>
            <a:pPr marL="0" indent="0">
              <a:buNone/>
            </a:pPr>
            <a:endParaRPr lang="fr-CH" sz="900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867862"/>
              </p:ext>
            </p:extLst>
          </p:nvPr>
        </p:nvGraphicFramePr>
        <p:xfrm>
          <a:off x="466723" y="1834227"/>
          <a:ext cx="6610353" cy="37229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4399">
                  <a:extLst>
                    <a:ext uri="{9D8B030D-6E8A-4147-A177-3AD203B41FA5}">
                      <a16:colId xmlns:a16="http://schemas.microsoft.com/office/drawing/2014/main" val="2190115613"/>
                    </a:ext>
                  </a:extLst>
                </a:gridCol>
                <a:gridCol w="199612">
                  <a:extLst>
                    <a:ext uri="{9D8B030D-6E8A-4147-A177-3AD203B41FA5}">
                      <a16:colId xmlns:a16="http://schemas.microsoft.com/office/drawing/2014/main" val="3117521200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3640475058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692103595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3474064779"/>
                    </a:ext>
                  </a:extLst>
                </a:gridCol>
              </a:tblGrid>
              <a:tr h="261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36678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 1 January 2016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1,760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075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46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Entry Fees</a:t>
                      </a:r>
                      <a:endParaRPr lang="en-GB" sz="1100" u="sng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Upgrade</a:t>
                      </a:r>
                      <a:endParaRPr lang="en-GB" sz="1100" u="sng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99712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7610373"/>
                  </a:ext>
                </a:extLst>
              </a:tr>
              <a:tr h="261273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Transfer</a:t>
                      </a:r>
                      <a:r>
                        <a:rPr lang="en-GB" sz="11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Construction CF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9933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95807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Contributions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441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615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93996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7682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Expenses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-248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-248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8377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98493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 31 December 2016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374</a:t>
                      </a:r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693</a:t>
                      </a:r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2,827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360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6152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Outstanding Commitments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1839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647615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Outstanding Contributions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3,057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4497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766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5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8700"/>
          </a:xfrm>
        </p:spPr>
        <p:txBody>
          <a:bodyPr>
            <a:normAutofit fontScale="90000"/>
          </a:bodyPr>
          <a:lstStyle/>
          <a:p>
            <a:r>
              <a:rPr lang="fr-CH" sz="4100" dirty="0" smtClean="0"/>
              <a:t>ALICE</a:t>
            </a:r>
            <a:r>
              <a:rPr lang="fr-CH" dirty="0" smtClean="0"/>
              <a:t> </a:t>
            </a:r>
            <a:r>
              <a:rPr lang="fr-CH" sz="3200" dirty="0" smtClean="0"/>
              <a:t>Upgrade CF</a:t>
            </a:r>
            <a:r>
              <a:rPr lang="fr-CH" sz="2200" dirty="0" smtClean="0"/>
              <a:t/>
            </a:r>
            <a:br>
              <a:rPr lang="fr-CH" sz="2200" dirty="0" smtClean="0"/>
            </a:br>
            <a:r>
              <a:rPr lang="fr-CH" sz="2200" dirty="0" smtClean="0"/>
              <a:t>Entry </a:t>
            </a:r>
            <a:r>
              <a:rPr lang="fr-CH" sz="2200" dirty="0" err="1" smtClean="0"/>
              <a:t>Fees</a:t>
            </a:r>
            <a:r>
              <a:rPr lang="fr-CH" sz="2200" dirty="0" smtClean="0"/>
              <a:t> – </a:t>
            </a:r>
            <a:r>
              <a:rPr lang="fr-CH" sz="2200" dirty="0" err="1" smtClean="0"/>
              <a:t>Expected</a:t>
            </a:r>
            <a:r>
              <a:rPr lang="fr-CH" sz="2200" dirty="0" smtClean="0"/>
              <a:t> and </a:t>
            </a:r>
            <a:r>
              <a:rPr lang="fr-CH" sz="2200" dirty="0" err="1" smtClean="0"/>
              <a:t>outstanding</a:t>
            </a:r>
            <a:r>
              <a:rPr lang="fr-CH" sz="2200" dirty="0" smtClean="0"/>
              <a:t> as of 20 April 2017       </a:t>
            </a:r>
            <a:r>
              <a:rPr lang="fr-CH" dirty="0" smtClean="0"/>
              <a:t>		           </a:t>
            </a:r>
            <a:r>
              <a:rPr lang="fr-CH" sz="2200" dirty="0" smtClean="0"/>
              <a:t>CERN-RRB-2017-013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188725"/>
              </p:ext>
            </p:extLst>
          </p:nvPr>
        </p:nvGraphicFramePr>
        <p:xfrm>
          <a:off x="866275" y="1323485"/>
          <a:ext cx="7563852" cy="43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35704">
                  <a:extLst>
                    <a:ext uri="{9D8B030D-6E8A-4147-A177-3AD203B41FA5}">
                      <a16:colId xmlns:a16="http://schemas.microsoft.com/office/drawing/2014/main" val="2450728474"/>
                    </a:ext>
                  </a:extLst>
                </a:gridCol>
                <a:gridCol w="1671718">
                  <a:extLst>
                    <a:ext uri="{9D8B030D-6E8A-4147-A177-3AD203B41FA5}">
                      <a16:colId xmlns:a16="http://schemas.microsoft.com/office/drawing/2014/main" val="2553184788"/>
                    </a:ext>
                  </a:extLst>
                </a:gridCol>
                <a:gridCol w="1471400">
                  <a:extLst>
                    <a:ext uri="{9D8B030D-6E8A-4147-A177-3AD203B41FA5}">
                      <a16:colId xmlns:a16="http://schemas.microsoft.com/office/drawing/2014/main" val="3474208254"/>
                    </a:ext>
                  </a:extLst>
                </a:gridCol>
                <a:gridCol w="1485030">
                  <a:extLst>
                    <a:ext uri="{9D8B030D-6E8A-4147-A177-3AD203B41FA5}">
                      <a16:colId xmlns:a16="http://schemas.microsoft.com/office/drawing/2014/main" val="3588153924"/>
                    </a:ext>
                  </a:extLst>
                </a:gridCol>
              </a:tblGrid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Balance 1 January 2017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Balance</a:t>
                      </a:r>
                      <a:r>
                        <a:rPr lang="fr-CH" sz="11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 20 Apr. 2017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8317461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effectLst/>
                          <a:latin typeface="Calibri" panose="020F0502020204030204" pitchFamily="34" charset="0"/>
                        </a:rPr>
                        <a:t>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298190"/>
                  </a:ext>
                </a:extLst>
              </a:tr>
              <a:tr h="34741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406738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AUSTRIA (Stefan-Meyer </a:t>
                      </a:r>
                      <a:r>
                        <a:rPr lang="en-GB" sz="1100" u="none" strike="noStrike" dirty="0" err="1"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-30,000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-30,000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719779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AZERBAIJAN (Baku </a:t>
                      </a:r>
                      <a:r>
                        <a:rPr lang="en-GB" sz="1100" u="none" strike="noStrike" dirty="0" err="1">
                          <a:effectLst/>
                          <a:latin typeface="Calibri" panose="020F0502020204030204" pitchFamily="34" charset="0"/>
                        </a:rPr>
                        <a:t>U</a:t>
                      </a:r>
                      <a:r>
                        <a:rPr lang="en-GB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ni</a:t>
                      </a:r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-50,000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CH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-40,000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862506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BRAZIL (UFRGS)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33,333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33,333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228201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GERMANY (Bonn </a:t>
                      </a:r>
                      <a:r>
                        <a:rPr lang="en-GB" sz="1100" u="none" strike="noStrike" dirty="0" err="1">
                          <a:effectLst/>
                          <a:latin typeface="Calibri" panose="020F0502020204030204" pitchFamily="34" charset="0"/>
                        </a:rPr>
                        <a:t>Uni</a:t>
                      </a:r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-17,378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17,378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749559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INDONESIA (LIPI)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-38,000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-38,000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158021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ITALY (Brescia and Pavia </a:t>
                      </a:r>
                      <a:r>
                        <a:rPr lang="en-GB" sz="1100" u="none" strike="noStrike" dirty="0" err="1">
                          <a:effectLst/>
                          <a:latin typeface="Calibri" panose="020F0502020204030204" pitchFamily="34" charset="0"/>
                        </a:rPr>
                        <a:t>Uni</a:t>
                      </a:r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 and INFN)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-25,000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CH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25,000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914476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JAPAN (</a:t>
                      </a:r>
                      <a:r>
                        <a:rPr lang="en-GB" sz="1100" u="none" strike="noStrike" dirty="0" err="1">
                          <a:effectLst/>
                          <a:latin typeface="Calibri" panose="020F0502020204030204" pitchFamily="34" charset="0"/>
                        </a:rPr>
                        <a:t>NiAS</a:t>
                      </a:r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-30,000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-30,000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455939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JAPAN (NWU)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-50,000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-50,000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326149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KOREA Rep. Of (</a:t>
                      </a:r>
                      <a:r>
                        <a:rPr lang="en-GB" sz="1100" u="none" strike="noStrike" dirty="0" err="1">
                          <a:effectLst/>
                          <a:latin typeface="Calibri" panose="020F0502020204030204" pitchFamily="34" charset="0"/>
                        </a:rPr>
                        <a:t>Inha</a:t>
                      </a:r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 Uni.)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-20,000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-20,000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056537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PAKISTAN (COMSATS)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-25,000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-25,000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972353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TURKEY (</a:t>
                      </a:r>
                      <a:r>
                        <a:rPr lang="en-GB" sz="1100" u="none" strike="noStrike" dirty="0" err="1">
                          <a:effectLst/>
                          <a:latin typeface="Calibri" panose="020F0502020204030204" pitchFamily="34" charset="0"/>
                        </a:rPr>
                        <a:t>Karatay</a:t>
                      </a:r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 Uni.)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-15,000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-15,000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2899455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4504455"/>
                  </a:ext>
                </a:extLst>
              </a:tr>
              <a:tr h="377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GB" sz="13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-333,711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-298,711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693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8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7037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Upgrade CF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300" dirty="0">
                <a:solidFill>
                  <a:prstClr val="white"/>
                </a:solidFill>
              </a:rPr>
              <a:t> </a:t>
            </a:r>
            <a:r>
              <a:rPr lang="fr-CH" sz="1300" dirty="0" smtClean="0">
                <a:solidFill>
                  <a:prstClr val="white"/>
                </a:solidFill>
              </a:rPr>
              <a:t> </a:t>
            </a:r>
            <a:r>
              <a:rPr lang="fr-CH" sz="1800" dirty="0">
                <a:solidFill>
                  <a:prstClr val="white"/>
                </a:solidFill>
              </a:rPr>
              <a:t/>
            </a:r>
            <a:br>
              <a:rPr lang="fr-CH" sz="1800" dirty="0">
                <a:solidFill>
                  <a:prstClr val="white"/>
                </a:solidFill>
              </a:rPr>
            </a:br>
            <a:r>
              <a:rPr lang="fr-CH" sz="2200" dirty="0" err="1" smtClean="0">
                <a:solidFill>
                  <a:prstClr val="white"/>
                </a:solidFill>
              </a:rPr>
              <a:t>Expected</a:t>
            </a:r>
            <a:r>
              <a:rPr lang="fr-CH" sz="2200" dirty="0" smtClean="0">
                <a:solidFill>
                  <a:prstClr val="white"/>
                </a:solidFill>
              </a:rPr>
              <a:t> and </a:t>
            </a:r>
            <a:r>
              <a:rPr lang="fr-CH" sz="2200" dirty="0" err="1" smtClean="0">
                <a:solidFill>
                  <a:prstClr val="white"/>
                </a:solidFill>
              </a:rPr>
              <a:t>Outstanding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20 </a:t>
            </a:r>
            <a:r>
              <a:rPr lang="fr-CH" sz="2200" dirty="0" err="1" smtClean="0">
                <a:solidFill>
                  <a:prstClr val="white"/>
                </a:solidFill>
              </a:rPr>
              <a:t>april</a:t>
            </a:r>
            <a:r>
              <a:rPr lang="fr-CH" sz="2200" dirty="0" smtClean="0">
                <a:solidFill>
                  <a:prstClr val="white"/>
                </a:solidFill>
              </a:rPr>
              <a:t> 2017</a:t>
            </a:r>
            <a:r>
              <a:rPr lang="fr-CH" sz="3700" dirty="0" smtClean="0">
                <a:solidFill>
                  <a:prstClr val="white"/>
                </a:solidFill>
              </a:rPr>
              <a:t>                             </a:t>
            </a:r>
            <a:r>
              <a:rPr lang="fr-CH" sz="2200" dirty="0" smtClean="0">
                <a:solidFill>
                  <a:prstClr val="white"/>
                </a:solidFill>
              </a:rPr>
              <a:t>CERN-RRB-2017-013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501383"/>
              </p:ext>
            </p:extLst>
          </p:nvPr>
        </p:nvGraphicFramePr>
        <p:xfrm>
          <a:off x="1756612" y="1074816"/>
          <a:ext cx="8365956" cy="4813440"/>
        </p:xfrm>
        <a:graphic>
          <a:graphicData uri="http://schemas.openxmlformats.org/drawingml/2006/table">
            <a:tbl>
              <a:tblPr/>
              <a:tblGrid>
                <a:gridCol w="2792530">
                  <a:extLst>
                    <a:ext uri="{9D8B030D-6E8A-4147-A177-3AD203B41FA5}">
                      <a16:colId xmlns:a16="http://schemas.microsoft.com/office/drawing/2014/main" val="4151803843"/>
                    </a:ext>
                  </a:extLst>
                </a:gridCol>
                <a:gridCol w="1861687">
                  <a:extLst>
                    <a:ext uri="{9D8B030D-6E8A-4147-A177-3AD203B41FA5}">
                      <a16:colId xmlns:a16="http://schemas.microsoft.com/office/drawing/2014/main" val="3734190278"/>
                    </a:ext>
                  </a:extLst>
                </a:gridCol>
                <a:gridCol w="1850052">
                  <a:extLst>
                    <a:ext uri="{9D8B030D-6E8A-4147-A177-3AD203B41FA5}">
                      <a16:colId xmlns:a16="http://schemas.microsoft.com/office/drawing/2014/main" val="2745738069"/>
                    </a:ext>
                  </a:extLst>
                </a:gridCol>
                <a:gridCol w="1861687">
                  <a:extLst>
                    <a:ext uri="{9D8B030D-6E8A-4147-A177-3AD203B41FA5}">
                      <a16:colId xmlns:a16="http://schemas.microsoft.com/office/drawing/2014/main" val="3060150297"/>
                    </a:ext>
                  </a:extLst>
                </a:gridCol>
              </a:tblGrid>
              <a:tr h="18087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</a:t>
                      </a:r>
                      <a:r>
                        <a:rPr lang="en-GB" sz="9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1 January 2017</a:t>
                      </a:r>
                      <a:endParaRPr lang="en-GB" sz="9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9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 April </a:t>
                      </a:r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498408"/>
                  </a:ext>
                </a:extLst>
              </a:tr>
              <a:tr h="18087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 dirty="0" err="1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en-GB" sz="9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8500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ARMENIA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-17,463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-17,463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12277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-32,352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-32,352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186658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17507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-52,389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-52,389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567234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-34,926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-34,926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208030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FRANCE - IN2P3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-134,204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-134,204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310538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GSI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-200,824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-200,824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201686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70545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-17,261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8,932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-8,329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77948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-357,990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-357,990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10677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-773,147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-773,147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886096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CENTRO FERMI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-61,120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-61,120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559753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-11,787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-11,787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367782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NRF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-76,846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19,200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-57,646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37935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KISTI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90896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-122,241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-122,241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92003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672764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989872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-165,898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-165,898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489997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-30,657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-20,657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52591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NIPNE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-21,120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-21,120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0275658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RUSIA - JINR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-53,970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-53,970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0525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RUSSIA - RUSSIAN FEDERATION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-357,990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357,990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93834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SOUTH AFRICA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-24,448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-24,448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960133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4373254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THAILAND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026036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5180231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USA - DOE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-276,261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-276,261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557674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USA - NSF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-24,360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-24,360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243945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1855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496330"/>
                  </a:ext>
                </a:extLst>
              </a:tr>
              <a:tr h="1363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343192"/>
                  </a:ext>
                </a:extLst>
              </a:tr>
              <a:tr h="20052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-3,056,806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127,027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2,929,779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944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8232"/>
            <a:ext cx="12192000" cy="1106905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Maintenance &amp; </a:t>
            </a:r>
            <a:r>
              <a:rPr lang="fr-CH" sz="3200" dirty="0" err="1" smtClean="0">
                <a:solidFill>
                  <a:prstClr val="white"/>
                </a:solidFill>
              </a:rPr>
              <a:t>Operation</a:t>
            </a:r>
            <a:r>
              <a:rPr lang="fr-CH" sz="3200" dirty="0" smtClean="0">
                <a:solidFill>
                  <a:prstClr val="white"/>
                </a:solidFill>
              </a:rPr>
              <a:t> Cat. A</a:t>
            </a:r>
            <a:r>
              <a:rPr lang="fr-CH" sz="3200" dirty="0">
                <a:solidFill>
                  <a:prstClr val="white"/>
                </a:solidFill>
              </a:rPr>
              <a:t/>
            </a:r>
            <a:br>
              <a:rPr lang="fr-CH" sz="3200" dirty="0">
                <a:solidFill>
                  <a:prstClr val="white"/>
                </a:solidFill>
              </a:rPr>
            </a:br>
            <a:r>
              <a:rPr lang="fr-CH" sz="1800" dirty="0">
                <a:solidFill>
                  <a:prstClr val="white"/>
                </a:solidFill>
              </a:rPr>
              <a:t> </a:t>
            </a:r>
            <a:r>
              <a:rPr lang="fr-CH" sz="1800" dirty="0" smtClean="0">
                <a:solidFill>
                  <a:prstClr val="white"/>
                </a:solidFill>
              </a:rPr>
              <a:t>         </a:t>
            </a:r>
            <a:r>
              <a:rPr lang="fr-CH" sz="3700" dirty="0">
                <a:solidFill>
                  <a:prstClr val="white"/>
                </a:solidFill>
              </a:rPr>
              <a:t>							                     </a:t>
            </a:r>
            <a:r>
              <a:rPr lang="fr-CH" sz="3700" dirty="0" smtClean="0">
                <a:solidFill>
                  <a:prstClr val="white"/>
                </a:solidFill>
              </a:rPr>
              <a:t>         </a:t>
            </a:r>
            <a:r>
              <a:rPr lang="fr-CH" sz="2200" dirty="0" smtClean="0">
                <a:solidFill>
                  <a:prstClr val="white"/>
                </a:solidFill>
              </a:rPr>
              <a:t>CERN-RRB-2017-013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1600" i="1" dirty="0" smtClean="0"/>
              <a:t>Statement </a:t>
            </a:r>
            <a:r>
              <a:rPr lang="en-GB" sz="1600" i="1" dirty="0"/>
              <a:t>of Accounts as of 31 December 2016</a:t>
            </a:r>
            <a:endParaRPr lang="fr-CH" sz="1600" b="1" dirty="0"/>
          </a:p>
          <a:p>
            <a:pPr marL="0" indent="0">
              <a:spcBef>
                <a:spcPts val="0"/>
              </a:spcBef>
              <a:buNone/>
            </a:pPr>
            <a:endParaRPr lang="fr-CH" sz="1600" b="1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98684"/>
              </p:ext>
            </p:extLst>
          </p:nvPr>
        </p:nvGraphicFramePr>
        <p:xfrm>
          <a:off x="339516" y="1512583"/>
          <a:ext cx="6245315" cy="438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85473">
                  <a:extLst>
                    <a:ext uri="{9D8B030D-6E8A-4147-A177-3AD203B41FA5}">
                      <a16:colId xmlns:a16="http://schemas.microsoft.com/office/drawing/2014/main" val="2623318426"/>
                    </a:ext>
                  </a:extLst>
                </a:gridCol>
                <a:gridCol w="2252683">
                  <a:extLst>
                    <a:ext uri="{9D8B030D-6E8A-4147-A177-3AD203B41FA5}">
                      <a16:colId xmlns:a16="http://schemas.microsoft.com/office/drawing/2014/main" val="89446551"/>
                    </a:ext>
                  </a:extLst>
                </a:gridCol>
                <a:gridCol w="907159">
                  <a:extLst>
                    <a:ext uri="{9D8B030D-6E8A-4147-A177-3AD203B41FA5}">
                      <a16:colId xmlns:a16="http://schemas.microsoft.com/office/drawing/2014/main" val="39461388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5835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1,137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4317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458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4,643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42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3246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Transfer to deferred online HW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-1,258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2533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0296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-3,990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016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8582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</a:t>
                      </a:r>
                      <a:r>
                        <a:rPr lang="en-GB" sz="1100" b="1" u="none" strike="noStrike" dirty="0" smtClean="0">
                          <a:effectLst/>
                        </a:rPr>
                        <a:t>31 December 2016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532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3474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9004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Commitments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-72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28590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16948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950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3379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7872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540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Deferred online hardware equipment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386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359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976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Transfer from </a:t>
                      </a:r>
                      <a:r>
                        <a:rPr lang="en-GB" sz="1000" u="none" strike="noStrike" dirty="0" smtClean="0">
                          <a:effectLst/>
                        </a:rPr>
                        <a:t>M&amp;O </a:t>
                      </a:r>
                      <a:r>
                        <a:rPr lang="en-GB" sz="1000" u="none" strike="noStrike" dirty="0">
                          <a:effectLst/>
                        </a:rPr>
                        <a:t>A funds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1,258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507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Expenses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-34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2422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</a:t>
                      </a:r>
                      <a:r>
                        <a:rPr lang="en-GB" sz="1100" b="1" u="none" strike="noStrike" dirty="0" smtClean="0">
                          <a:effectLst/>
                        </a:rPr>
                        <a:t>31 December 2016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1,583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7043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Outstanding commitments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3975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4673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0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6148"/>
            <a:ext cx="12192000" cy="1074821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Maintenance &amp; </a:t>
            </a:r>
            <a:r>
              <a:rPr lang="fr-CH" sz="3200" dirty="0" err="1" smtClean="0">
                <a:solidFill>
                  <a:prstClr val="white"/>
                </a:solidFill>
              </a:rPr>
              <a:t>Operation</a:t>
            </a:r>
            <a:r>
              <a:rPr lang="fr-CH" sz="3200" dirty="0" smtClean="0">
                <a:solidFill>
                  <a:prstClr val="white"/>
                </a:solidFill>
              </a:rPr>
              <a:t> Cat. A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200" dirty="0" smtClean="0">
                <a:solidFill>
                  <a:prstClr val="white"/>
                </a:solidFill>
              </a:rPr>
              <a:t>  </a:t>
            </a:r>
            <a:r>
              <a:rPr lang="fr-CH" sz="3200" dirty="0" smtClean="0">
                <a:solidFill>
                  <a:prstClr val="white"/>
                </a:solidFill>
              </a:rPr>
              <a:t/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2200" dirty="0" err="1" smtClean="0">
                <a:solidFill>
                  <a:prstClr val="white"/>
                </a:solidFill>
                <a:ea typeface="+mn-ea"/>
              </a:rPr>
              <a:t>Additional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 Contributions up to 20 </a:t>
            </a:r>
            <a:r>
              <a:rPr lang="fr-CH" sz="2200" dirty="0">
                <a:solidFill>
                  <a:prstClr val="white"/>
                </a:solidFill>
                <a:ea typeface="+mn-ea"/>
              </a:rPr>
              <a:t>April 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2017</a:t>
            </a:r>
            <a:r>
              <a:rPr lang="fr-CH" sz="2000" dirty="0" smtClean="0">
                <a:solidFill>
                  <a:prstClr val="white"/>
                </a:solidFill>
                <a:ea typeface="+mn-ea"/>
              </a:rPr>
              <a:t>   </a:t>
            </a:r>
            <a:r>
              <a:rPr lang="fr-CH" sz="3700" dirty="0">
                <a:solidFill>
                  <a:prstClr val="white"/>
                </a:solidFill>
              </a:rPr>
              <a:t>			                     </a:t>
            </a:r>
            <a:r>
              <a:rPr lang="fr-CH" sz="3700" dirty="0" smtClean="0">
                <a:solidFill>
                  <a:prstClr val="white"/>
                </a:solidFill>
              </a:rPr>
              <a:t> </a:t>
            </a:r>
            <a:r>
              <a:rPr lang="fr-CH" sz="2200" dirty="0" smtClean="0">
                <a:solidFill>
                  <a:prstClr val="white"/>
                </a:solidFill>
              </a:rPr>
              <a:t>CERN-RRB-2017-013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042658"/>
              </p:ext>
            </p:extLst>
          </p:nvPr>
        </p:nvGraphicFramePr>
        <p:xfrm>
          <a:off x="1732546" y="1098880"/>
          <a:ext cx="5654529" cy="4835189"/>
        </p:xfrm>
        <a:graphic>
          <a:graphicData uri="http://schemas.openxmlformats.org/drawingml/2006/table">
            <a:tbl>
              <a:tblPr/>
              <a:tblGrid>
                <a:gridCol w="3288004">
                  <a:extLst>
                    <a:ext uri="{9D8B030D-6E8A-4147-A177-3AD203B41FA5}">
                      <a16:colId xmlns:a16="http://schemas.microsoft.com/office/drawing/2014/main" val="3252711352"/>
                    </a:ext>
                  </a:extLst>
                </a:gridCol>
                <a:gridCol w="2366525">
                  <a:extLst>
                    <a:ext uri="{9D8B030D-6E8A-4147-A177-3AD203B41FA5}">
                      <a16:colId xmlns:a16="http://schemas.microsoft.com/office/drawing/2014/main" val="1206720302"/>
                    </a:ext>
                  </a:extLst>
                </a:gridCol>
              </a:tblGrid>
              <a:tr h="195710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929026"/>
                  </a:ext>
                </a:extLst>
              </a:tr>
              <a:tr h="24176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36418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30,514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360754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AZERBAIJAN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10,402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127969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176,439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332849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411,937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76030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CHINA - BEIJING CIAE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22,158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52833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15,257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73532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DENMARK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53,399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546193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FRANCE - IN2P3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289,881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89658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45,771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845116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</a:t>
                      </a:r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INFN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101,893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5575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28,052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61154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KISTI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7,559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26680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91,541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403153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129,684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66683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21,184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331176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61,028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607305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24,239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728029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SOUTH AFRICA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55,780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038345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30,514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911591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76,284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97353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558810"/>
                  </a:ext>
                </a:extLst>
              </a:tr>
              <a:tr h="287809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1,683,516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997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2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6253"/>
            <a:ext cx="12192000" cy="1130969"/>
          </a:xfrm>
        </p:spPr>
        <p:txBody>
          <a:bodyPr>
            <a:normAutofit/>
          </a:bodyPr>
          <a:lstStyle/>
          <a:p>
            <a:r>
              <a:rPr lang="fr-CH" sz="3700" dirty="0">
                <a:solidFill>
                  <a:prstClr val="white"/>
                </a:solidFill>
              </a:rPr>
              <a:t>ALICE </a:t>
            </a:r>
            <a:r>
              <a:rPr lang="fr-CH" sz="2900" dirty="0">
                <a:solidFill>
                  <a:prstClr val="white"/>
                </a:solidFill>
              </a:rPr>
              <a:t>Maintenance &amp; </a:t>
            </a:r>
            <a:r>
              <a:rPr lang="fr-CH" sz="2900" dirty="0" err="1">
                <a:solidFill>
                  <a:prstClr val="white"/>
                </a:solidFill>
              </a:rPr>
              <a:t>Operation</a:t>
            </a:r>
            <a:r>
              <a:rPr lang="fr-CH" sz="2900" dirty="0">
                <a:solidFill>
                  <a:prstClr val="white"/>
                </a:solidFill>
              </a:rPr>
              <a:t> Cat. </a:t>
            </a:r>
            <a:r>
              <a:rPr lang="fr-CH" sz="2900" dirty="0" smtClean="0">
                <a:solidFill>
                  <a:prstClr val="white"/>
                </a:solidFill>
              </a:rPr>
              <a:t>A</a:t>
            </a:r>
            <a:br>
              <a:rPr lang="fr-CH" sz="2900" dirty="0" smtClean="0">
                <a:solidFill>
                  <a:prstClr val="white"/>
                </a:solidFill>
              </a:rPr>
            </a:br>
            <a:r>
              <a:rPr lang="fr-CH" sz="1200" dirty="0">
                <a:solidFill>
                  <a:prstClr val="white"/>
                </a:solidFill>
              </a:rPr>
              <a:t> </a:t>
            </a:r>
            <a:r>
              <a:rPr lang="fr-CH" sz="1200" dirty="0" smtClean="0">
                <a:solidFill>
                  <a:prstClr val="white"/>
                </a:solidFill>
              </a:rPr>
              <a:t> </a:t>
            </a:r>
            <a:r>
              <a:rPr lang="fr-CH" sz="2900" dirty="0" smtClean="0">
                <a:solidFill>
                  <a:prstClr val="white"/>
                </a:solidFill>
              </a:rPr>
              <a:t/>
            </a:r>
            <a:br>
              <a:rPr lang="fr-CH" sz="2900" dirty="0" smtClean="0">
                <a:solidFill>
                  <a:prstClr val="white"/>
                </a:solidFill>
              </a:rPr>
            </a:br>
            <a:r>
              <a:rPr lang="fr-CH" sz="2200" dirty="0" err="1" smtClean="0">
                <a:solidFill>
                  <a:prstClr val="white"/>
                </a:solidFill>
              </a:rPr>
              <a:t>Expected</a:t>
            </a:r>
            <a:r>
              <a:rPr lang="fr-CH" sz="2200" dirty="0" smtClean="0">
                <a:solidFill>
                  <a:prstClr val="white"/>
                </a:solidFill>
              </a:rPr>
              <a:t> and </a:t>
            </a:r>
            <a:r>
              <a:rPr lang="fr-CH" sz="2200" dirty="0" err="1" smtClean="0">
                <a:solidFill>
                  <a:prstClr val="white"/>
                </a:solidFill>
              </a:rPr>
              <a:t>outstanding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20 </a:t>
            </a:r>
            <a:r>
              <a:rPr lang="fr-CH" sz="2200" dirty="0">
                <a:solidFill>
                  <a:prstClr val="white"/>
                </a:solidFill>
              </a:rPr>
              <a:t>April 2017 </a:t>
            </a:r>
            <a:r>
              <a:rPr lang="fr-CH" sz="2200" dirty="0" smtClean="0">
                <a:solidFill>
                  <a:prstClr val="white"/>
                </a:solidFill>
              </a:rPr>
              <a:t>                         </a:t>
            </a:r>
            <a:r>
              <a:rPr lang="fr-CH" sz="1800" dirty="0" smtClean="0">
                <a:solidFill>
                  <a:prstClr val="white"/>
                </a:solidFill>
              </a:rPr>
              <a:t>        </a:t>
            </a:r>
            <a:r>
              <a:rPr lang="fr-CH" sz="2200" dirty="0" smtClean="0">
                <a:solidFill>
                  <a:prstClr val="white"/>
                </a:solidFill>
              </a:rPr>
              <a:t>CERN-RRB-2017-013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 smtClean="0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60359"/>
              </p:ext>
            </p:extLst>
          </p:nvPr>
        </p:nvGraphicFramePr>
        <p:xfrm>
          <a:off x="1533525" y="1038225"/>
          <a:ext cx="9048752" cy="4953488"/>
        </p:xfrm>
        <a:graphic>
          <a:graphicData uri="http://schemas.openxmlformats.org/drawingml/2006/table">
            <a:tbl>
              <a:tblPr/>
              <a:tblGrid>
                <a:gridCol w="1983098">
                  <a:extLst>
                    <a:ext uri="{9D8B030D-6E8A-4147-A177-3AD203B41FA5}">
                      <a16:colId xmlns:a16="http://schemas.microsoft.com/office/drawing/2014/main" val="1818202715"/>
                    </a:ext>
                  </a:extLst>
                </a:gridCol>
                <a:gridCol w="1227302">
                  <a:extLst>
                    <a:ext uri="{9D8B030D-6E8A-4147-A177-3AD203B41FA5}">
                      <a16:colId xmlns:a16="http://schemas.microsoft.com/office/drawing/2014/main" val="284542990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3370248479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2249898564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3667676155"/>
                    </a:ext>
                  </a:extLst>
                </a:gridCol>
                <a:gridCol w="1234236">
                  <a:extLst>
                    <a:ext uri="{9D8B030D-6E8A-4147-A177-3AD203B41FA5}">
                      <a16:colId xmlns:a16="http://schemas.microsoft.com/office/drawing/2014/main" val="3880084931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1432645891"/>
                    </a:ext>
                  </a:extLst>
                </a:gridCol>
              </a:tblGrid>
              <a:tr h="147566"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9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 April 2017</a:t>
                      </a:r>
                      <a:endParaRPr lang="en-GB" sz="9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276328"/>
                  </a:ext>
                </a:extLst>
              </a:tr>
              <a:tr h="17613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805329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ARMENIA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-23,963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8,507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-32,470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418413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-208,552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176,439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117,246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-149,359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426605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CHINA - WUHAN CCNU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79,007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-79,007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0252265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CHINA - BEIJING CIAE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-22,158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22,158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9,876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-9,876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345042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56,728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-56,728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647295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15,257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83,913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-68,656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430101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53,399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-53,399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601021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BMBF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212,417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358,537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-146,120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256234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-37,926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15,257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-53,183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370918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275,702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-275,702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927530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INDONESIA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-7,647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10,402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-18,049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812691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-101,893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101,893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701,818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-701,818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194084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CENTRO FERMI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38,142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-38,142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365767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-26,796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28,052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105,012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-103,756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770253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NRF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114,403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-114,403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547832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MEXICO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154,117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-154,117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754236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-22,702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27,670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-50,372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366176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-21,184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21,184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30,259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-30,259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0162284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61,028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160,198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-99,170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9835914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-24,239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24,239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45,771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-45,771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612962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NIPNE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45,771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-45,771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165494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RUSSIA - JINR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74,689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-74,689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970536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RUSSIA - RUSSIAN FEDERATION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11,055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386,636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-375,581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9494911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SLOVAK REPUBLIC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106,798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-106,798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364533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7,628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-7,628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519471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THAILAND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9,455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-9,455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391910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5,733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-5,733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0090716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-20,147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4,785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24,932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787571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USA - DOE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-432,696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376,054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-808,750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618383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USA - NSF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20,716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47,007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-26,291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75751954"/>
                  </a:ext>
                </a:extLst>
              </a:tr>
              <a:tr h="142584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OTHERS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221,225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1,233,266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1,454,491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139353"/>
                  </a:ext>
                </a:extLst>
              </a:tr>
              <a:tr h="20968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-949,903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465,413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1,683,516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smtClean="0">
                          <a:effectLst/>
                          <a:latin typeface="Calibri" panose="020F0502020204030204" pitchFamily="34" charset="0"/>
                        </a:rPr>
                        <a:t>4,965,011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3,765,985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06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48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2574</TotalTime>
  <Words>835</Words>
  <Application>Microsoft Office PowerPoint</Application>
  <PresentationFormat>Widescreen</PresentationFormat>
  <Paragraphs>602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Trebuchet MS</vt:lpstr>
      <vt:lpstr>Arial</vt:lpstr>
      <vt:lpstr>Calibri</vt:lpstr>
      <vt:lpstr>PT Sans</vt:lpstr>
      <vt:lpstr>1_CERNCorporate16-9</vt:lpstr>
      <vt:lpstr>AIS_CERNCorporate16-9</vt:lpstr>
      <vt:lpstr>End Slides</vt:lpstr>
      <vt:lpstr>PowerPoint Presentation</vt:lpstr>
      <vt:lpstr>ALICE  Resources Review Board  CERN-RRB-2017-013  26 April 2017</vt:lpstr>
      <vt:lpstr>ALICE Construction CF                          CERN-RRB-2017-013</vt:lpstr>
      <vt:lpstr>ALICE Upgrade CF                          CERN-RRB-2017-013</vt:lpstr>
      <vt:lpstr>ALICE Upgrade CF Entry Fees – Expected and outstanding as of 20 April 2017                    CERN-RRB-2017-013</vt:lpstr>
      <vt:lpstr>ALICE Upgrade CF    Expected and Outstanding Contributions as of 20 april 2017                             CERN-RRB-2017-013</vt:lpstr>
      <vt:lpstr>ALICE Maintenance &amp; Operation Cat. A                                                CERN-RRB-2017-013</vt:lpstr>
      <vt:lpstr>ALICE Maintenance &amp; Operation Cat. A    Additional Contributions up to 20 April 2017                            CERN-RRB-2017-013</vt:lpstr>
      <vt:lpstr>ALICE Maintenance &amp; Operation Cat. A    Expected and outstanding contributions as of 20 April 2017                                  CERN-RRB-2017-013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Karin Gachet</cp:lastModifiedBy>
  <cp:revision>114</cp:revision>
  <cp:lastPrinted>2017-04-25T15:08:24Z</cp:lastPrinted>
  <dcterms:created xsi:type="dcterms:W3CDTF">2016-08-23T15:07:51Z</dcterms:created>
  <dcterms:modified xsi:type="dcterms:W3CDTF">2017-04-25T15:28:03Z</dcterms:modified>
</cp:coreProperties>
</file>