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2"/>
  </p:notesMasterIdLst>
  <p:handoutMasterIdLst>
    <p:handoutMasterId r:id="rId23"/>
  </p:handoutMasterIdLst>
  <p:sldIdLst>
    <p:sldId id="716" r:id="rId2"/>
    <p:sldId id="1083" r:id="rId3"/>
    <p:sldId id="1084" r:id="rId4"/>
    <p:sldId id="1085" r:id="rId5"/>
    <p:sldId id="1087" r:id="rId6"/>
    <p:sldId id="1088" r:id="rId7"/>
    <p:sldId id="1103" r:id="rId8"/>
    <p:sldId id="1104" r:id="rId9"/>
    <p:sldId id="1089" r:id="rId10"/>
    <p:sldId id="1091" r:id="rId11"/>
    <p:sldId id="1102" r:id="rId12"/>
    <p:sldId id="1093" r:id="rId13"/>
    <p:sldId id="1095" r:id="rId14"/>
    <p:sldId id="1106" r:id="rId15"/>
    <p:sldId id="1096" r:id="rId16"/>
    <p:sldId id="1098" r:id="rId17"/>
    <p:sldId id="1099" r:id="rId18"/>
    <p:sldId id="1100" r:id="rId19"/>
    <p:sldId id="1107" r:id="rId20"/>
    <p:sldId id="1101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pos="1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00"/>
    <a:srgbClr val="FF0000"/>
    <a:srgbClr val="FFFF99"/>
    <a:srgbClr val="003300"/>
    <a:srgbClr val="00FF00"/>
    <a:srgbClr val="FF5050"/>
    <a:srgbClr val="FF9966"/>
    <a:srgbClr val="FFFF66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4" autoAdjust="0"/>
    <p:restoredTop sz="99290" autoAdjust="0"/>
  </p:normalViewPr>
  <p:slideViewPr>
    <p:cSldViewPr>
      <p:cViewPr varScale="1">
        <p:scale>
          <a:sx n="75" d="100"/>
          <a:sy n="75" d="100"/>
        </p:scale>
        <p:origin x="1032" y="43"/>
      </p:cViewPr>
      <p:guideLst>
        <p:guide orient="horz" pos="890"/>
        <p:guide pos="115"/>
      </p:guideLst>
    </p:cSldViewPr>
  </p:slideViewPr>
  <p:outlineViewPr>
    <p:cViewPr>
      <p:scale>
        <a:sx n="33" d="100"/>
        <a:sy n="33" d="100"/>
      </p:scale>
      <p:origin x="0" y="456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07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5066D-040A-4553-BA7C-603DDD36D5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783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24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December 1,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Ingo Ruehl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57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6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8th February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EN-STI-TCD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16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91264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6858000" y="6337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47576" y="6168354"/>
            <a:ext cx="50802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noProof="0" dirty="0" smtClean="0">
                <a:solidFill>
                  <a:schemeClr val="bg1"/>
                </a:solidFill>
              </a:rPr>
              <a:t>LHC Machine Status</a:t>
            </a:r>
          </a:p>
          <a:p>
            <a:r>
              <a:rPr lang="en-GB" sz="1000" b="0" noProof="0" dirty="0" smtClean="0">
                <a:solidFill>
                  <a:schemeClr val="bg1"/>
                </a:solidFill>
              </a:rPr>
              <a:t>RRB</a:t>
            </a:r>
          </a:p>
          <a:p>
            <a:r>
              <a:rPr lang="en-GB" sz="1000" b="0" noProof="0" dirty="0" err="1" smtClean="0">
                <a:solidFill>
                  <a:schemeClr val="bg1"/>
                </a:solidFill>
              </a:rPr>
              <a:t>Frédérick</a:t>
            </a:r>
            <a:r>
              <a:rPr lang="en-GB" sz="1000" b="0" noProof="0" dirty="0" smtClean="0">
                <a:solidFill>
                  <a:schemeClr val="bg1"/>
                </a:solidFill>
              </a:rPr>
              <a:t> </a:t>
            </a:r>
            <a:r>
              <a:rPr lang="en-GB" sz="1000" b="0" noProof="0" dirty="0" err="1" smtClean="0">
                <a:solidFill>
                  <a:schemeClr val="bg1"/>
                </a:solidFill>
              </a:rPr>
              <a:t>Bordry</a:t>
            </a:r>
            <a:r>
              <a:rPr lang="en-GB" sz="1000" b="0" noProof="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sz="1000" b="0" noProof="0" dirty="0" smtClean="0">
                <a:solidFill>
                  <a:schemeClr val="bg1"/>
                </a:solidFill>
              </a:rPr>
              <a:t>24</a:t>
            </a:r>
            <a:r>
              <a:rPr lang="en-GB" sz="1000" b="0" baseline="30000" noProof="0" dirty="0" smtClean="0">
                <a:solidFill>
                  <a:schemeClr val="bg1"/>
                </a:solidFill>
              </a:rPr>
              <a:t>th</a:t>
            </a:r>
            <a:r>
              <a:rPr lang="en-GB" sz="1000" b="0" noProof="0" dirty="0" smtClean="0">
                <a:solidFill>
                  <a:schemeClr val="bg1"/>
                </a:solidFill>
              </a:rPr>
              <a:t> October 2016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814" r:id="rId4"/>
    <p:sldLayoutId id="2147483816" r:id="rId5"/>
    <p:sldLayoutId id="2147483817" r:id="rId6"/>
    <p:sldLayoutId id="2147483818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microsoft.com/office/2007/relationships/hdphoto" Target="../media/hdphoto3.wdp"/><Relationship Id="rId7" Type="http://schemas.openxmlformats.org/officeDocument/2006/relationships/image" Target="../media/image2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microsoft.com/office/2007/relationships/hdphoto" Target="../media/hdphoto4.wdp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2" descr="LOGOfin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693" y="221894"/>
            <a:ext cx="864122" cy="1081238"/>
          </a:xfrm>
          <a:prstGeom prst="rect">
            <a:avLst/>
          </a:prstGeom>
        </p:spPr>
      </p:pic>
      <p:sp>
        <p:nvSpPr>
          <p:cNvPr id="2" name="AutoShape 2" descr="https://espace2013.cern.ch/fcc/PublishingImages/AlpsWithFCC950x2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pic>
        <p:nvPicPr>
          <p:cNvPr id="3074" name="Picture 2" descr="http://sciencesprings.files.wordpress.com/2013/01/cern-lhc-n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73011"/>
            <a:ext cx="9144000" cy="318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9249" y="1364687"/>
            <a:ext cx="83035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LHC Machine Status</a:t>
            </a:r>
          </a:p>
          <a:p>
            <a:r>
              <a:rPr lang="en-GB" sz="2800" b="1" dirty="0" smtClean="0"/>
              <a:t>RRB</a:t>
            </a:r>
            <a:endParaRPr lang="en-GB" sz="2800" b="1" dirty="0"/>
          </a:p>
          <a:p>
            <a:r>
              <a:rPr lang="en-GB" sz="2000" dirty="0" err="1" smtClean="0"/>
              <a:t>Frédérick</a:t>
            </a:r>
            <a:r>
              <a:rPr lang="en-GB" sz="2000" dirty="0" smtClean="0"/>
              <a:t> </a:t>
            </a:r>
            <a:r>
              <a:rPr lang="en-GB" sz="2000" dirty="0"/>
              <a:t>Bordry </a:t>
            </a:r>
          </a:p>
          <a:p>
            <a:r>
              <a:rPr lang="en-US" sz="2000" dirty="0" smtClean="0"/>
              <a:t>24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April 2017</a:t>
            </a: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71828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124744"/>
            <a:ext cx="2121047" cy="3681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65692" y="1135435"/>
            <a:ext cx="205892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TIDVG4 core fully inserted (downstream)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194485" y="293747"/>
            <a:ext cx="8847295" cy="461665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SPS new beam dump: insertion, final assembly and installation 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01655" y="1682921"/>
            <a:ext cx="3313288" cy="248496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867982" y="1268760"/>
            <a:ext cx="25848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Final leak detection (downstream)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2555" y="1257727"/>
            <a:ext cx="3547886" cy="199568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868144" y="980728"/>
            <a:ext cx="25848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Beginning of the bake-out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415218" y="5076873"/>
            <a:ext cx="48048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Beginning of March 2017, decision to remove the damaged </a:t>
            </a:r>
            <a:r>
              <a:rPr lang="en-US" b="1" dirty="0"/>
              <a:t>TIDVG#3 </a:t>
            </a:r>
            <a:r>
              <a:rPr lang="en-US" b="1" dirty="0" smtClean="0"/>
              <a:t>and to install the new TIDVG#4.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00438" y="1178461"/>
            <a:ext cx="3118995" cy="23392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852" y="3940755"/>
            <a:ext cx="3664519" cy="27483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3927" y="2233101"/>
            <a:ext cx="3910972" cy="2618095"/>
          </a:xfrm>
          <a:prstGeom prst="rect">
            <a:avLst/>
          </a:prstGeom>
        </p:spPr>
      </p:pic>
      <p:sp>
        <p:nvSpPr>
          <p:cNvPr id="4" name="Left Arrow 3"/>
          <p:cNvSpPr/>
          <p:nvPr/>
        </p:nvSpPr>
        <p:spPr>
          <a:xfrm rot="19387876">
            <a:off x="5154580" y="2547006"/>
            <a:ext cx="864096" cy="515298"/>
          </a:xfrm>
          <a:prstGeom prst="leftArrow">
            <a:avLst>
              <a:gd name="adj1" fmla="val 50000"/>
              <a:gd name="adj2" fmla="val 55721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Left Arrow 20"/>
          <p:cNvSpPr/>
          <p:nvPr/>
        </p:nvSpPr>
        <p:spPr>
          <a:xfrm rot="12507209">
            <a:off x="5031262" y="4320688"/>
            <a:ext cx="864096" cy="515298"/>
          </a:xfrm>
          <a:prstGeom prst="leftArrow">
            <a:avLst>
              <a:gd name="adj1" fmla="val 50000"/>
              <a:gd name="adj2" fmla="val 55721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71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</a:t>
            </a:r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446" y="83004"/>
            <a:ext cx="3382932" cy="225705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-161102" y="2495395"/>
            <a:ext cx="9252520" cy="93626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None/>
            </a:pPr>
            <a:r>
              <a:rPr lang="en-US" b="0" dirty="0" smtClean="0">
                <a:solidFill>
                  <a:srgbClr val="FF0000"/>
                </a:solidFill>
              </a:rPr>
              <a:t>Should lift last years limitations and allow 288 bunches per SPS extraction to LHC and nominal extraction for fixed target physics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7346" y="3527693"/>
            <a:ext cx="3382932" cy="2542905"/>
          </a:xfrm>
          <a:prstGeom prst="rect">
            <a:avLst/>
          </a:prstGeom>
        </p:spPr>
      </p:pic>
      <p:sp>
        <p:nvSpPr>
          <p:cNvPr id="13" name="AutoShape 8" descr="https://ab-dep-op-elogbook.web.cern.ch/ab-dep-op-elogbook/elogbook/secure/attach.php?attachId=1675630&amp;type=png&amp;fname=20170421141255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83" y="3900930"/>
            <a:ext cx="4690716" cy="186435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60539" y="5718288"/>
            <a:ext cx="35365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2017 protons at SPS injection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5623" y="5763254"/>
            <a:ext cx="478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orbit measurements, orbit to be corrected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94486" y="293747"/>
            <a:ext cx="5041614" cy="83099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SPS new beam dump: commissioning with beam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4485" y="1289918"/>
            <a:ext cx="50416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800" dirty="0">
                <a:solidFill>
                  <a:srgbClr val="009900"/>
                </a:solidFill>
              </a:rPr>
              <a:t>1</a:t>
            </a:r>
            <a:r>
              <a:rPr lang="en-US" sz="2800" baseline="30000" dirty="0">
                <a:solidFill>
                  <a:srgbClr val="009900"/>
                </a:solidFill>
              </a:rPr>
              <a:t>st</a:t>
            </a:r>
            <a:r>
              <a:rPr lang="en-US" sz="2800" dirty="0">
                <a:solidFill>
                  <a:srgbClr val="009900"/>
                </a:solidFill>
              </a:rPr>
              <a:t> beam injected Friday 21/04 and setting up has just started</a:t>
            </a:r>
          </a:p>
        </p:txBody>
      </p:sp>
    </p:spTree>
    <p:extLst>
      <p:ext uri="{BB962C8B-B14F-4D97-AF65-F5344CB8AC3E}">
        <p14:creationId xmlns:p14="http://schemas.microsoft.com/office/powerpoint/2010/main" val="264845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5557" y="1196752"/>
            <a:ext cx="6552728" cy="486828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 smtClean="0"/>
              <a:t>3 weeks for magnet re-connection and local qualification</a:t>
            </a:r>
          </a:p>
          <a:p>
            <a:pPr marL="432000" indent="-3960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Constant quality control validation by TE/MSC</a:t>
            </a:r>
          </a:p>
          <a:p>
            <a:pPr marL="432000" indent="-3960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Electrical continuity by </a:t>
            </a:r>
            <a:r>
              <a:rPr lang="en-GB" sz="1800" dirty="0" err="1" smtClean="0"/>
              <a:t>ElQA</a:t>
            </a:r>
            <a:r>
              <a:rPr lang="en-GB" sz="1800" dirty="0" smtClean="0"/>
              <a:t> (for correctors)</a:t>
            </a:r>
          </a:p>
          <a:p>
            <a:pPr marL="432000" indent="-3960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Welding visual inspection</a:t>
            </a:r>
          </a:p>
          <a:p>
            <a:pPr marL="432000" indent="-3960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Vacuum leak test </a:t>
            </a:r>
          </a:p>
          <a:p>
            <a:pPr marL="432000" indent="-3960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Additional instrumentation installed by cryogenics group</a:t>
            </a:r>
          </a:p>
          <a:p>
            <a:endParaRPr lang="en-GB" sz="2000" dirty="0" smtClean="0"/>
          </a:p>
          <a:p>
            <a:pPr marL="36576" indent="0">
              <a:buNone/>
            </a:pPr>
            <a:r>
              <a:rPr lang="en-GB" sz="2000" dirty="0" smtClean="0"/>
              <a:t> </a:t>
            </a:r>
            <a:endParaRPr lang="en-GB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1203738"/>
            <a:ext cx="2288960" cy="3911981"/>
            <a:chOff x="52058" y="1367601"/>
            <a:chExt cx="2288960" cy="391198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076" y="1412494"/>
              <a:ext cx="2160240" cy="386708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2058" y="1367601"/>
              <a:ext cx="22889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New A31L2 magnet installation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419886" y="771381"/>
            <a:ext cx="5152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indent="0">
              <a:buNone/>
            </a:pPr>
            <a:r>
              <a:rPr lang="en-GB" sz="2400" b="1" dirty="0">
                <a:solidFill>
                  <a:srgbClr val="1E5AAE"/>
                </a:solidFill>
              </a:rPr>
              <a:t>Magnet </a:t>
            </a:r>
            <a:r>
              <a:rPr lang="en-GB" sz="2400" b="1" dirty="0" smtClean="0">
                <a:solidFill>
                  <a:srgbClr val="1E5AAE"/>
                </a:solidFill>
              </a:rPr>
              <a:t>exchange on January 16</a:t>
            </a:r>
            <a:r>
              <a:rPr lang="en-GB" sz="2400" b="1" baseline="30000" dirty="0" smtClean="0">
                <a:solidFill>
                  <a:srgbClr val="1E5AAE"/>
                </a:solidFill>
              </a:rPr>
              <a:t>th</a:t>
            </a:r>
            <a:endParaRPr lang="en-GB" sz="2400" b="1" dirty="0">
              <a:solidFill>
                <a:srgbClr val="1E5AA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639" b="11476"/>
          <a:stretch/>
        </p:blipFill>
        <p:spPr>
          <a:xfrm>
            <a:off x="6391095" y="4228315"/>
            <a:ext cx="1846067" cy="16046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77" r="55211"/>
          <a:stretch/>
        </p:blipFill>
        <p:spPr>
          <a:xfrm>
            <a:off x="8295545" y="4235103"/>
            <a:ext cx="590920" cy="1604617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>
            <a:off x="6811499" y="4911148"/>
            <a:ext cx="1740347" cy="4479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1760" y="2996952"/>
            <a:ext cx="3888432" cy="284276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0013" y="2996953"/>
            <a:ext cx="2448272" cy="9484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347812" y="5771799"/>
            <a:ext cx="2760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Additional temperature sensors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300192" y="3905994"/>
            <a:ext cx="29198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13kA splices </a:t>
            </a:r>
            <a:r>
              <a:rPr lang="en-GB" sz="1400" dirty="0"/>
              <a:t>and </a:t>
            </a:r>
            <a:r>
              <a:rPr lang="en-GB" sz="1400" dirty="0" smtClean="0"/>
              <a:t>shunts soldered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200243" y="563092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373005" y="5775429"/>
            <a:ext cx="3959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Re-connection in progress (All but M lines)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419886" y="147174"/>
            <a:ext cx="6439583" cy="523220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LHC : Magnet </a:t>
            </a:r>
            <a:r>
              <a:rPr lang="en-GB" sz="2800" dirty="0">
                <a:solidFill>
                  <a:schemeClr val="bg1"/>
                </a:solidFill>
              </a:rPr>
              <a:t>Exchange during </a:t>
            </a:r>
            <a:r>
              <a:rPr lang="en-GB" sz="2800" dirty="0" err="1">
                <a:solidFill>
                  <a:schemeClr val="bg1"/>
                </a:solidFill>
              </a:rPr>
              <a:t>eYETS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6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52" y="716838"/>
            <a:ext cx="8605820" cy="367723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19886" y="147174"/>
            <a:ext cx="6181500" cy="523220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LHC : cryogenics cooling down status</a:t>
            </a:r>
            <a:endParaRPr lang="en-GB" sz="2800" dirty="0">
              <a:solidFill>
                <a:schemeClr val="bg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517562" y="4324804"/>
            <a:ext cx="4806966" cy="2506202"/>
            <a:chOff x="4517562" y="4324804"/>
            <a:chExt cx="4806966" cy="250620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17562" y="4324804"/>
              <a:ext cx="4611236" cy="250620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028384" y="5949280"/>
              <a:ext cx="129614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March 9</a:t>
              </a:r>
              <a:r>
                <a:rPr lang="en-GB" sz="1000" baseline="30000" dirty="0" smtClean="0">
                  <a:solidFill>
                    <a:schemeClr val="bg1"/>
                  </a:solidFill>
                </a:rPr>
                <a:t>th</a:t>
              </a:r>
              <a:r>
                <a:rPr lang="en-GB" sz="1000" dirty="0" smtClean="0">
                  <a:solidFill>
                    <a:schemeClr val="bg1"/>
                  </a:solidFill>
                </a:rPr>
                <a:t> 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general 66 kV cut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07373" y="4667403"/>
              <a:ext cx="2304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He filling of magnets started Tuesday 14</a:t>
              </a:r>
              <a:r>
                <a:rPr lang="en-US" sz="1200" b="1" baseline="30000" dirty="0" smtClean="0">
                  <a:solidFill>
                    <a:schemeClr val="bg1"/>
                  </a:solidFill>
                </a:rPr>
                <a:t>th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March 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7959501" y="6163056"/>
              <a:ext cx="148179" cy="29028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74" y="3930650"/>
            <a:ext cx="3903133" cy="29273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91056" y="5767970"/>
            <a:ext cx="236475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LHC </a:t>
            </a:r>
            <a:r>
              <a:rPr lang="en-US" dirty="0" err="1" smtClean="0"/>
              <a:t>cryo</a:t>
            </a:r>
            <a:r>
              <a:rPr lang="en-US" dirty="0" smtClean="0"/>
              <a:t> status with </a:t>
            </a:r>
          </a:p>
          <a:p>
            <a:pPr algn="ctr"/>
            <a:r>
              <a:rPr lang="en-US" dirty="0" smtClean="0"/>
              <a:t>all sectors at 1.9 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54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09" y="2671688"/>
            <a:ext cx="8569739" cy="30826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19886" y="147174"/>
            <a:ext cx="4578497" cy="523220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LHC Powering tests: Status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670394"/>
            <a:ext cx="878497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99% </a:t>
            </a:r>
            <a:r>
              <a:rPr lang="en-US" sz="2400" dirty="0"/>
              <a:t>of the powering tests have been </a:t>
            </a:r>
            <a:r>
              <a:rPr lang="en-US" sz="2400" dirty="0" smtClean="0"/>
              <a:t>completed</a:t>
            </a:r>
            <a:endParaRPr lang="en-US" sz="2400" dirty="0"/>
          </a:p>
          <a:p>
            <a:r>
              <a:rPr lang="en-US" sz="2400" dirty="0"/>
              <a:t>The </a:t>
            </a:r>
            <a:r>
              <a:rPr lang="en-US" sz="2400" dirty="0" smtClean="0"/>
              <a:t>main </a:t>
            </a:r>
            <a:r>
              <a:rPr lang="en-US" sz="2400" dirty="0"/>
              <a:t>circuits are </a:t>
            </a:r>
            <a:r>
              <a:rPr lang="en-US" sz="2400" dirty="0" smtClean="0"/>
              <a:t> </a:t>
            </a:r>
            <a:r>
              <a:rPr lang="en-US" sz="2400" dirty="0"/>
              <a:t>commissioned in </a:t>
            </a:r>
            <a:r>
              <a:rPr lang="en-US" sz="2400" dirty="0" smtClean="0"/>
              <a:t>the 8 </a:t>
            </a:r>
            <a:r>
              <a:rPr lang="en-US" sz="2400" dirty="0"/>
              <a:t>sectors</a:t>
            </a:r>
          </a:p>
          <a:p>
            <a:pPr marL="263525" lvl="1"/>
            <a:r>
              <a:rPr lang="en-US" dirty="0" smtClean="0"/>
              <a:t>- No </a:t>
            </a:r>
            <a:r>
              <a:rPr lang="en-US" dirty="0"/>
              <a:t>training quench in the </a:t>
            </a:r>
            <a:r>
              <a:rPr lang="en-US" dirty="0" smtClean="0"/>
              <a:t>7 sectors </a:t>
            </a:r>
            <a:endParaRPr lang="en-US" dirty="0"/>
          </a:p>
          <a:p>
            <a:pPr marL="263525" lvl="1"/>
            <a:r>
              <a:rPr lang="en-US" b="1" dirty="0" smtClean="0">
                <a:solidFill>
                  <a:srgbClr val="008000"/>
                </a:solidFill>
              </a:rPr>
              <a:t>- In sector 1-2</a:t>
            </a:r>
            <a:r>
              <a:rPr lang="en-US" b="1" dirty="0">
                <a:solidFill>
                  <a:srgbClr val="008000"/>
                </a:solidFill>
              </a:rPr>
              <a:t>, </a:t>
            </a:r>
            <a:r>
              <a:rPr lang="en-US" b="1" dirty="0" smtClean="0">
                <a:solidFill>
                  <a:srgbClr val="008000"/>
                </a:solidFill>
              </a:rPr>
              <a:t>two training </a:t>
            </a:r>
            <a:r>
              <a:rPr lang="en-US" b="1" dirty="0">
                <a:solidFill>
                  <a:srgbClr val="008000"/>
                </a:solidFill>
              </a:rPr>
              <a:t>quenches </a:t>
            </a:r>
            <a:r>
              <a:rPr lang="en-US" b="1" dirty="0" smtClean="0">
                <a:solidFill>
                  <a:srgbClr val="008000"/>
                </a:solidFill>
              </a:rPr>
              <a:t>during last weekend: 10935 A, 11055 A</a:t>
            </a:r>
          </a:p>
          <a:p>
            <a:endParaRPr lang="en-US" sz="1000" b="1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Powering </a:t>
            </a:r>
            <a:r>
              <a:rPr lang="en-US" dirty="0"/>
              <a:t>of all circuits together </a:t>
            </a:r>
            <a:r>
              <a:rPr lang="en-US" dirty="0" smtClean="0"/>
              <a:t>will start today: </a:t>
            </a:r>
          </a:p>
          <a:p>
            <a:pPr>
              <a:tabLst>
                <a:tab pos="6634163" algn="r"/>
              </a:tabLst>
            </a:pPr>
            <a:r>
              <a:rPr lang="en-US" dirty="0"/>
              <a:t>	</a:t>
            </a:r>
            <a:r>
              <a:rPr lang="en-US" dirty="0" smtClean="0"/>
              <a:t>ready for beam soon (foreseen 1</a:t>
            </a:r>
            <a:r>
              <a:rPr lang="en-US" baseline="30000" dirty="0" smtClean="0"/>
              <a:t>st</a:t>
            </a:r>
            <a:r>
              <a:rPr lang="en-US" dirty="0"/>
              <a:t> </a:t>
            </a:r>
            <a:r>
              <a:rPr lang="en-US" sz="1600" dirty="0" smtClean="0"/>
              <a:t>May)</a:t>
            </a: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2708920"/>
            <a:ext cx="4818504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1988840"/>
            <a:ext cx="1080120" cy="158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3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8700" y="1318083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</a:rPr>
              <a:t>NO change of beam energy in 2017 and 2018</a:t>
            </a:r>
          </a:p>
          <a:p>
            <a:pPr algn="ctr"/>
            <a:endParaRPr lang="en-GB" sz="2400" dirty="0"/>
          </a:p>
          <a:p>
            <a:pPr algn="ctr"/>
            <a:r>
              <a:rPr lang="en-GB" sz="2400" i="1" dirty="0" smtClean="0"/>
              <a:t>Goal is to prepare the LHC to run at 14 </a:t>
            </a:r>
            <a:r>
              <a:rPr lang="en-GB" sz="2400" i="1" dirty="0" err="1" smtClean="0"/>
              <a:t>TeV</a:t>
            </a:r>
            <a:r>
              <a:rPr lang="en-GB" sz="2400" i="1" dirty="0" smtClean="0"/>
              <a:t> during Run 3.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67544" y="116632"/>
            <a:ext cx="8291264" cy="8501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FFFFFF"/>
                </a:solidFill>
              </a:rPr>
              <a:t>Beam energy : </a:t>
            </a:r>
            <a:r>
              <a:rPr lang="en-US" sz="3900" b="1" dirty="0">
                <a:solidFill>
                  <a:schemeClr val="bg1"/>
                </a:solidFill>
              </a:rPr>
              <a:t>Run </a:t>
            </a:r>
            <a:r>
              <a:rPr lang="en-US" sz="3900" b="1" dirty="0" smtClean="0">
                <a:solidFill>
                  <a:schemeClr val="bg1"/>
                </a:solidFill>
              </a:rPr>
              <a:t>2 @ 13 </a:t>
            </a:r>
            <a:r>
              <a:rPr lang="en-US" sz="3900" b="1" dirty="0" err="1" smtClean="0">
                <a:solidFill>
                  <a:schemeClr val="bg1"/>
                </a:solidFill>
              </a:rPr>
              <a:t>TeV</a:t>
            </a:r>
            <a:r>
              <a:rPr lang="en-US" sz="3900" b="1" dirty="0" smtClean="0">
                <a:solidFill>
                  <a:schemeClr val="bg1"/>
                </a:solidFill>
              </a:rPr>
              <a:t> </a:t>
            </a:r>
            <a:r>
              <a:rPr lang="en-US" sz="3900" b="1" dirty="0" err="1" smtClean="0">
                <a:solidFill>
                  <a:schemeClr val="bg1"/>
                </a:solidFill>
              </a:rPr>
              <a:t>c.m</a:t>
            </a:r>
            <a:r>
              <a:rPr lang="en-US" sz="3900" b="1" dirty="0" smtClean="0">
                <a:solidFill>
                  <a:schemeClr val="bg1"/>
                </a:solidFill>
              </a:rPr>
              <a:t>.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3165386"/>
            <a:ext cx="2067493" cy="16682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260" b="13066"/>
          <a:stretch/>
        </p:blipFill>
        <p:spPr>
          <a:xfrm>
            <a:off x="107504" y="3356992"/>
            <a:ext cx="2328656" cy="242697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555776" y="4941168"/>
            <a:ext cx="1951730" cy="1143963"/>
            <a:chOff x="4763589" y="3067323"/>
            <a:chExt cx="3421412" cy="2303261"/>
          </a:xfrm>
        </p:grpSpPr>
        <p:pic>
          <p:nvPicPr>
            <p:cNvPr id="9" name="Picture 8" descr="C:\Users\jtock\AppData\Local\Microsoft\Windows\Temporary Internet Files\Content.IE5\E0KPNIIB\lhcmb__s0006-vAC.plt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63589" y="3067323"/>
              <a:ext cx="3421412" cy="2303261"/>
            </a:xfrm>
            <a:prstGeom prst="snip2SameRect">
              <a:avLst>
                <a:gd name="adj1" fmla="val 30279"/>
                <a:gd name="adj2" fmla="val 0"/>
              </a:avLst>
            </a:prstGeom>
          </p:spPr>
        </p:pic>
        <p:sp>
          <p:nvSpPr>
            <p:cNvPr id="10" name="Freeform 9"/>
            <p:cNvSpPr/>
            <p:nvPr/>
          </p:nvSpPr>
          <p:spPr>
            <a:xfrm>
              <a:off x="6696083" y="3843751"/>
              <a:ext cx="584898" cy="155384"/>
            </a:xfrm>
            <a:custGeom>
              <a:avLst/>
              <a:gdLst>
                <a:gd name="connsiteX0" fmla="*/ 982980 w 982980"/>
                <a:gd name="connsiteY0" fmla="*/ 354330 h 354330"/>
                <a:gd name="connsiteX1" fmla="*/ 537210 w 982980"/>
                <a:gd name="connsiteY1" fmla="*/ 331470 h 354330"/>
                <a:gd name="connsiteX2" fmla="*/ 308610 w 982980"/>
                <a:gd name="connsiteY2" fmla="*/ 228600 h 354330"/>
                <a:gd name="connsiteX3" fmla="*/ 114300 w 982980"/>
                <a:gd name="connsiteY3" fmla="*/ 80010 h 354330"/>
                <a:gd name="connsiteX4" fmla="*/ 0 w 982980"/>
                <a:gd name="connsiteY4" fmla="*/ 0 h 354330"/>
                <a:gd name="connsiteX5" fmla="*/ 0 w 982980"/>
                <a:gd name="connsiteY5" fmla="*/ 0 h 354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2980" h="354330">
                  <a:moveTo>
                    <a:pt x="982980" y="354330"/>
                  </a:moveTo>
                  <a:cubicBezTo>
                    <a:pt x="816292" y="353377"/>
                    <a:pt x="649605" y="352425"/>
                    <a:pt x="537210" y="331470"/>
                  </a:cubicBezTo>
                  <a:cubicBezTo>
                    <a:pt x="424815" y="310515"/>
                    <a:pt x="379095" y="270510"/>
                    <a:pt x="308610" y="228600"/>
                  </a:cubicBezTo>
                  <a:cubicBezTo>
                    <a:pt x="238125" y="186690"/>
                    <a:pt x="165735" y="118110"/>
                    <a:pt x="114300" y="80010"/>
                  </a:cubicBezTo>
                  <a:cubicBezTo>
                    <a:pt x="62865" y="41910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 w="5080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6197364" y="3764815"/>
              <a:ext cx="402677" cy="29500"/>
            </a:xfrm>
            <a:custGeom>
              <a:avLst/>
              <a:gdLst>
                <a:gd name="connsiteX0" fmla="*/ 676406 w 676740"/>
                <a:gd name="connsiteY0" fmla="*/ 67269 h 67269"/>
                <a:gd name="connsiteX1" fmla="*/ 638828 w 676740"/>
                <a:gd name="connsiteY1" fmla="*/ 4639 h 67269"/>
                <a:gd name="connsiteX2" fmla="*/ 438411 w 676740"/>
                <a:gd name="connsiteY2" fmla="*/ 4639 h 67269"/>
                <a:gd name="connsiteX3" fmla="*/ 0 w 676740"/>
                <a:gd name="connsiteY3" fmla="*/ 17165 h 6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6740" h="67269">
                  <a:moveTo>
                    <a:pt x="676406" y="67269"/>
                  </a:moveTo>
                  <a:cubicBezTo>
                    <a:pt x="677450" y="41173"/>
                    <a:pt x="678494" y="15077"/>
                    <a:pt x="638828" y="4639"/>
                  </a:cubicBezTo>
                  <a:cubicBezTo>
                    <a:pt x="599162" y="-5799"/>
                    <a:pt x="438411" y="4639"/>
                    <a:pt x="438411" y="4639"/>
                  </a:cubicBezTo>
                  <a:lnTo>
                    <a:pt x="0" y="17165"/>
                  </a:lnTo>
                </a:path>
              </a:pathLst>
            </a:custGeom>
            <a:noFill/>
            <a:ln w="5080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700424" y="3781331"/>
              <a:ext cx="343278" cy="245255"/>
            </a:xfrm>
            <a:custGeom>
              <a:avLst/>
              <a:gdLst>
                <a:gd name="connsiteX0" fmla="*/ 576913 w 576913"/>
                <a:gd name="connsiteY0" fmla="*/ 203 h 559266"/>
                <a:gd name="connsiteX1" fmla="*/ 311595 w 576913"/>
                <a:gd name="connsiteY1" fmla="*/ 4941 h 559266"/>
                <a:gd name="connsiteX2" fmla="*/ 112607 w 576913"/>
                <a:gd name="connsiteY2" fmla="*/ 33368 h 559266"/>
                <a:gd name="connsiteX3" fmla="*/ 3637 w 576913"/>
                <a:gd name="connsiteY3" fmla="*/ 241832 h 559266"/>
                <a:gd name="connsiteX4" fmla="*/ 27326 w 576913"/>
                <a:gd name="connsiteY4" fmla="*/ 426607 h 559266"/>
                <a:gd name="connsiteX5" fmla="*/ 41539 w 576913"/>
                <a:gd name="connsiteY5" fmla="*/ 559266 h 5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6913" h="559266">
                  <a:moveTo>
                    <a:pt x="576913" y="203"/>
                  </a:moveTo>
                  <a:cubicBezTo>
                    <a:pt x="482946" y="-192"/>
                    <a:pt x="388979" y="-586"/>
                    <a:pt x="311595" y="4941"/>
                  </a:cubicBezTo>
                  <a:cubicBezTo>
                    <a:pt x="234211" y="10468"/>
                    <a:pt x="163933" y="-6114"/>
                    <a:pt x="112607" y="33368"/>
                  </a:cubicBezTo>
                  <a:cubicBezTo>
                    <a:pt x="61281" y="72850"/>
                    <a:pt x="17850" y="176292"/>
                    <a:pt x="3637" y="241832"/>
                  </a:cubicBezTo>
                  <a:cubicBezTo>
                    <a:pt x="-10576" y="307372"/>
                    <a:pt x="21009" y="373701"/>
                    <a:pt x="27326" y="426607"/>
                  </a:cubicBezTo>
                  <a:cubicBezTo>
                    <a:pt x="33643" y="479513"/>
                    <a:pt x="41539" y="559266"/>
                    <a:pt x="41539" y="559266"/>
                  </a:cubicBezTo>
                </a:path>
              </a:pathLst>
            </a:custGeom>
            <a:noFill/>
            <a:ln w="5080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379604" y="-175141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Run 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7212" y="2994801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Study how </a:t>
            </a:r>
            <a:r>
              <a:rPr lang="en-GB" dirty="0"/>
              <a:t>to </a:t>
            </a:r>
            <a:r>
              <a:rPr lang="en-GB" dirty="0" smtClean="0"/>
              <a:t>reinforce the insulation (and </a:t>
            </a:r>
            <a:r>
              <a:rPr lang="en-GB" dirty="0"/>
              <a:t>to </a:t>
            </a:r>
            <a:r>
              <a:rPr lang="en-GB" dirty="0" smtClean="0"/>
              <a:t>clean) </a:t>
            </a:r>
            <a:r>
              <a:rPr lang="en-GB" dirty="0"/>
              <a:t>during </a:t>
            </a:r>
            <a:r>
              <a:rPr lang="en-GB" dirty="0" smtClean="0"/>
              <a:t>LS2 the electrical part connecting the dipole bypass diode. </a:t>
            </a:r>
          </a:p>
          <a:p>
            <a:pPr algn="just"/>
            <a:r>
              <a:rPr lang="en-GB" dirty="0" smtClean="0"/>
              <a:t>Powering tests before and during LS2 should be defined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296830" y="4996052"/>
            <a:ext cx="28471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Working group was set up after Chamonix workshop: </a:t>
            </a:r>
          </a:p>
          <a:p>
            <a:r>
              <a:rPr lang="en-GB" sz="1400" dirty="0" smtClean="0"/>
              <a:t>How ?, How long ?, How much ?</a:t>
            </a:r>
            <a:endParaRPr lang="en-GB" sz="1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745414" y="4528652"/>
            <a:ext cx="1156166" cy="195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38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04800" y="764704"/>
          <a:ext cx="8382000" cy="4389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1778000"/>
                <a:gridCol w="1778000"/>
                <a:gridCol w="1778000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Nominal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BCMS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BCMS</a:t>
                      </a:r>
                      <a:r>
                        <a:rPr lang="en-US" sz="2800" baseline="0" dirty="0" smtClean="0"/>
                        <a:t>+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Beta* (1/5) [cm]</a:t>
                      </a:r>
                      <a:endParaRPr 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40</a:t>
                      </a:r>
                      <a:endParaRPr lang="en-US" sz="20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33</a:t>
                      </a:r>
                      <a:endParaRPr lang="en-US" sz="20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Half</a:t>
                      </a:r>
                      <a:r>
                        <a:rPr lang="en-US" sz="2000" baseline="0" dirty="0" smtClean="0"/>
                        <a:t> crossing angle [</a:t>
                      </a:r>
                      <a:r>
                        <a:rPr lang="en-US" sz="2000" baseline="0" dirty="0" err="1" smtClean="0"/>
                        <a:t>urad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185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150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No.</a:t>
                      </a:r>
                      <a:r>
                        <a:rPr lang="en-US" sz="2000" baseline="0" dirty="0" smtClean="0"/>
                        <a:t> of colliding bunches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2748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2544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2544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Proton</a:t>
                      </a:r>
                      <a:r>
                        <a:rPr lang="en-US" sz="2000" baseline="0" dirty="0" smtClean="0"/>
                        <a:t> per bunch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1.1e11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1.2e11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1.2e11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Emittance into</a:t>
                      </a:r>
                      <a:r>
                        <a:rPr lang="en-US" sz="2000" baseline="0" dirty="0" smtClean="0"/>
                        <a:t> SB [um]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~3.2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~2.3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~2.3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</a:t>
                      </a:r>
                      <a:r>
                        <a:rPr lang="en-US" sz="2000" baseline="0" dirty="0" smtClean="0"/>
                        <a:t> length [ns]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1.05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Peak luminosity [cm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dirty="0" smtClean="0"/>
                        <a:t>s</a:t>
                      </a:r>
                      <a:r>
                        <a:rPr lang="en-US" sz="2000" baseline="30000" dirty="0" smtClean="0"/>
                        <a:t>-1</a:t>
                      </a:r>
                      <a:r>
                        <a:rPr lang="en-US" sz="2000" dirty="0" smtClean="0"/>
                        <a:t>]</a:t>
                      </a:r>
                      <a:endParaRPr 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~1.1e34</a:t>
                      </a:r>
                      <a:endParaRPr 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~1.7e34</a:t>
                      </a:r>
                      <a:endParaRPr 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~1.8e34</a:t>
                      </a:r>
                      <a:endParaRPr 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Peak pile-up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~28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~48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~52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Luminosity</a:t>
                      </a:r>
                      <a:r>
                        <a:rPr lang="en-US" sz="2000" baseline="0" dirty="0" smtClean="0"/>
                        <a:t> lifetime [h]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~24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~14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67544" y="116632"/>
            <a:ext cx="3240360" cy="57606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FFFFFF"/>
                </a:solidFill>
              </a:rPr>
              <a:t>2017 scenarios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62816" y="5459434"/>
            <a:ext cx="3022456" cy="59656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2663" indent="-982663">
              <a:buNone/>
            </a:pPr>
            <a:r>
              <a:rPr lang="en-US" sz="2400" dirty="0" smtClean="0"/>
              <a:t>BCMS </a:t>
            </a:r>
            <a:r>
              <a:rPr lang="en-US" sz="2000" b="0" dirty="0" smtClean="0"/>
              <a:t>= 	</a:t>
            </a:r>
            <a:r>
              <a:rPr lang="en-US" sz="2000" dirty="0" smtClean="0"/>
              <a:t>B</a:t>
            </a:r>
            <a:r>
              <a:rPr lang="en-US" sz="2000" b="0" dirty="0" smtClean="0"/>
              <a:t>atch </a:t>
            </a:r>
            <a:r>
              <a:rPr lang="en-US" sz="2000" dirty="0" smtClean="0"/>
              <a:t>C</a:t>
            </a:r>
            <a:r>
              <a:rPr lang="en-US" sz="2000" b="0" dirty="0" smtClean="0"/>
              <a:t>ompression </a:t>
            </a:r>
            <a:r>
              <a:rPr lang="en-US" sz="2000" dirty="0" smtClean="0"/>
              <a:t>M</a:t>
            </a:r>
            <a:r>
              <a:rPr lang="en-US" sz="2000" b="0" dirty="0" smtClean="0"/>
              <a:t>erging and </a:t>
            </a:r>
            <a:r>
              <a:rPr lang="en-US" sz="2000" dirty="0" smtClean="0"/>
              <a:t>S</a:t>
            </a:r>
            <a:r>
              <a:rPr lang="en-US" sz="2000" b="0" dirty="0" smtClean="0"/>
              <a:t>plitting</a:t>
            </a:r>
            <a:endParaRPr lang="en-US" sz="2400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3816" y="5265769"/>
            <a:ext cx="2713856" cy="15815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48064" y="764704"/>
            <a:ext cx="1728192" cy="438912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0.19687 0.0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67447"/>
            <a:ext cx="3168352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LHC schedule 2017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3819" y="751637"/>
            <a:ext cx="2808312" cy="1384995"/>
          </a:xfrm>
          <a:prstGeom prst="rect">
            <a:avLst/>
          </a:prstGeom>
          <a:solidFill>
            <a:srgbClr val="00B050"/>
          </a:solidFill>
          <a:ln>
            <a:solidFill>
              <a:srgbClr val="FFCCCC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</a:rPr>
              <a:t>a new p-p production year at 13 </a:t>
            </a:r>
            <a:r>
              <a:rPr lang="en-GB" sz="2800" dirty="0" err="1" smtClean="0">
                <a:solidFill>
                  <a:schemeClr val="bg1"/>
                </a:solidFill>
              </a:rPr>
              <a:t>TeV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2347702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Goal 45fb</a:t>
            </a:r>
            <a:r>
              <a:rPr lang="en-GB" sz="3200" b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 </a:t>
            </a:r>
            <a:endParaRPr lang="en-GB" sz="1050" b="1" baseline="30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keeping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LHC availability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close to 50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 (stable beams)</a:t>
            </a:r>
            <a:endParaRPr lang="en-GB" sz="2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825" y="3964995"/>
            <a:ext cx="3578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Initially 15 days of MD; later during 2017 according </a:t>
            </a:r>
          </a:p>
          <a:p>
            <a:r>
              <a:rPr lang="en-GB" dirty="0" smtClean="0"/>
              <a:t>integrated luminosity : + 3 days ?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5230941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Special runs: </a:t>
            </a:r>
            <a:r>
              <a:rPr lang="en-GB" dirty="0" err="1" smtClean="0"/>
              <a:t>VdM</a:t>
            </a:r>
            <a:r>
              <a:rPr lang="en-GB" dirty="0" smtClean="0"/>
              <a:t> scans,… </a:t>
            </a:r>
          </a:p>
          <a:p>
            <a:r>
              <a:rPr lang="en-GB" dirty="0"/>
              <a:t>a</a:t>
            </a:r>
            <a:r>
              <a:rPr lang="en-GB" dirty="0" smtClean="0"/>
              <a:t>nd … LHCC recommendations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7"/>
          <a:stretch/>
        </p:blipFill>
        <p:spPr>
          <a:xfrm>
            <a:off x="3779913" y="80905"/>
            <a:ext cx="5256584" cy="6317582"/>
          </a:xfrm>
          <a:prstGeom prst="rect">
            <a:avLst/>
          </a:prstGeom>
        </p:spPr>
      </p:pic>
      <p:sp>
        <p:nvSpPr>
          <p:cNvPr id="9" name="Explosion 1 8"/>
          <p:cNvSpPr/>
          <p:nvPr/>
        </p:nvSpPr>
        <p:spPr>
          <a:xfrm>
            <a:off x="5279256" y="2170832"/>
            <a:ext cx="390600" cy="176221"/>
          </a:xfrm>
          <a:prstGeom prst="irregularSeal1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40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56671" y="351147"/>
            <a:ext cx="3282641" cy="300681"/>
          </a:xfrm>
        </p:spPr>
        <p:txBody>
          <a:bodyPr>
            <a:normAutofit fontScale="92500" lnSpcReduction="20000"/>
          </a:bodyPr>
          <a:lstStyle/>
          <a:p>
            <a:pPr marL="36513" indent="0">
              <a:buNone/>
            </a:pPr>
            <a:r>
              <a:rPr lang="en-GB" sz="1800" dirty="0" smtClean="0"/>
              <a:t>Ion runs end of 2018 (</a:t>
            </a:r>
            <a:r>
              <a:rPr lang="en-GB" sz="1800" dirty="0" err="1" smtClean="0"/>
              <a:t>Pb-Pb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pic>
        <p:nvPicPr>
          <p:cNvPr id="7" name="Picture 6" descr="Screen Shot 2015-08-01 at 4.08.21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3759"/>
            <a:ext cx="9144000" cy="341296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69741" y="188023"/>
            <a:ext cx="2232248" cy="56871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bg1"/>
                </a:solidFill>
              </a:rPr>
              <a:t>Run 2</a:t>
            </a:r>
          </a:p>
        </p:txBody>
      </p:sp>
      <p:sp>
        <p:nvSpPr>
          <p:cNvPr id="6" name="Explosion 1 5"/>
          <p:cNvSpPr/>
          <p:nvPr/>
        </p:nvSpPr>
        <p:spPr>
          <a:xfrm>
            <a:off x="5117504" y="1916832"/>
            <a:ext cx="390600" cy="176221"/>
          </a:xfrm>
          <a:prstGeom prst="irregularSeal1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467544" y="4652848"/>
            <a:ext cx="86122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25" indent="-111125">
              <a:buFont typeface="Arial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45 fb</a:t>
            </a:r>
            <a:r>
              <a:rPr lang="en-GB" b="1" baseline="30000" dirty="0" smtClean="0">
                <a:solidFill>
                  <a:srgbClr val="FF0000"/>
                </a:solidFill>
              </a:rPr>
              <a:t>-1</a:t>
            </a:r>
            <a:r>
              <a:rPr lang="en-GB" b="1" dirty="0" smtClean="0">
                <a:solidFill>
                  <a:srgbClr val="FF0000"/>
                </a:solidFill>
              </a:rPr>
              <a:t> in 2017 and </a:t>
            </a:r>
            <a:r>
              <a:rPr lang="en-GB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</a:t>
            </a:r>
            <a:r>
              <a:rPr lang="en-GB" b="1" dirty="0" smtClean="0">
                <a:solidFill>
                  <a:srgbClr val="FF0000"/>
                </a:solidFill>
              </a:rPr>
              <a:t> 45 fb</a:t>
            </a:r>
            <a:r>
              <a:rPr lang="en-GB" b="1" baseline="30000" dirty="0" smtClean="0">
                <a:solidFill>
                  <a:srgbClr val="FF0000"/>
                </a:solidFill>
              </a:rPr>
              <a:t>-1</a:t>
            </a:r>
            <a:r>
              <a:rPr lang="en-GB" b="1" dirty="0" smtClean="0">
                <a:solidFill>
                  <a:srgbClr val="FF0000"/>
                </a:solidFill>
              </a:rPr>
              <a:t> in 2018 </a:t>
            </a:r>
            <a:r>
              <a:rPr lang="en-GB" sz="2400" b="1" dirty="0" smtClean="0">
                <a:solidFill>
                  <a:srgbClr val="FF0000"/>
                </a:solidFill>
              </a:rPr>
              <a:t>(</a:t>
            </a:r>
            <a:r>
              <a:rPr lang="en-GB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 </a:t>
            </a:r>
            <a:r>
              <a:rPr lang="en-GB" sz="2400" b="1" dirty="0" smtClean="0">
                <a:solidFill>
                  <a:srgbClr val="FF0000"/>
                </a:solidFill>
              </a:rPr>
              <a:t>90 fb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-1</a:t>
            </a:r>
            <a:r>
              <a:rPr lang="en-GB" sz="1200" b="1" dirty="0" smtClean="0">
                <a:solidFill>
                  <a:srgbClr val="FF0000"/>
                </a:solidFill>
              </a:rPr>
              <a:t>; breakdown depending on the special runs</a:t>
            </a:r>
            <a:r>
              <a:rPr lang="en-GB" sz="2400" b="1" dirty="0" smtClean="0">
                <a:solidFill>
                  <a:srgbClr val="FF0000"/>
                </a:solidFill>
              </a:rPr>
              <a:t>)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111125" indent="-111125">
              <a:buFont typeface="Arial"/>
              <a:buChar char="•"/>
            </a:pP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YETS 2017/2018 : 15 (13+2) weeks but drastic optimization of the “recommissioning with beam” period (less than 2 weeks!)</a:t>
            </a:r>
          </a:p>
          <a:p>
            <a:pPr marL="111125" indent="-111125">
              <a:buFont typeface="Arial"/>
              <a:buChar char="•"/>
            </a:pPr>
            <a:r>
              <a:rPr lang="en-GB" b="1" dirty="0" smtClean="0"/>
              <a:t>Prepare for HL-LHC and post-LS2 LIU era (MD time </a:t>
            </a:r>
            <a:r>
              <a:rPr lang="en-GB" b="1" dirty="0" smtClean="0">
                <a:sym typeface="Symbol" panose="05050102010706020507" pitchFamily="18" charset="2"/>
              </a:rPr>
              <a:t></a:t>
            </a:r>
            <a:r>
              <a:rPr lang="en-GB" b="1" dirty="0" smtClean="0"/>
              <a:t> in 2018)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43" y="4234278"/>
            <a:ext cx="9114757" cy="186206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6216" y="3207043"/>
            <a:ext cx="2563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&gt;120 fb</a:t>
            </a:r>
            <a:r>
              <a:rPr lang="en-GB" sz="2000" b="1" baseline="30000" dirty="0" smtClean="0"/>
              <a:t>-1 </a:t>
            </a:r>
            <a:r>
              <a:rPr lang="en-GB" sz="2000" b="1" dirty="0" smtClean="0"/>
              <a:t>(13 </a:t>
            </a:r>
            <a:r>
              <a:rPr lang="en-GB" sz="2000" b="1" dirty="0" err="1" smtClean="0"/>
              <a:t>TeV</a:t>
            </a:r>
            <a:r>
              <a:rPr lang="en-GB" sz="2000" b="1" dirty="0" smtClean="0"/>
              <a:t>)</a:t>
            </a:r>
            <a:endParaRPr lang="en-GB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98768" y="3777635"/>
            <a:ext cx="2803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ym typeface="Symbol" panose="05050102010706020507" pitchFamily="18" charset="2"/>
              </a:rPr>
              <a:t></a:t>
            </a:r>
            <a:r>
              <a:rPr lang="en-GB" sz="2000" b="1" dirty="0" smtClean="0">
                <a:sym typeface="Symbol" panose="05050102010706020507" pitchFamily="18" charset="2"/>
              </a:rPr>
              <a:t> </a:t>
            </a:r>
            <a:r>
              <a:rPr lang="en-GB" sz="2000" b="1" dirty="0" smtClean="0"/>
              <a:t>300 fb</a:t>
            </a:r>
            <a:r>
              <a:rPr lang="en-GB" sz="2000" b="1" baseline="30000" dirty="0" smtClean="0"/>
              <a:t>-1 </a:t>
            </a:r>
            <a:r>
              <a:rPr lang="en-GB" sz="2000" b="1" dirty="0"/>
              <a:t>(</a:t>
            </a:r>
            <a:r>
              <a:rPr lang="en-GB" sz="2000" b="1" dirty="0" smtClean="0"/>
              <a:t>14 </a:t>
            </a:r>
            <a:r>
              <a:rPr lang="en-GB" sz="2000" b="1" dirty="0" err="1" smtClean="0"/>
              <a:t>TeV</a:t>
            </a:r>
            <a:r>
              <a:rPr lang="en-GB" sz="2000" b="1" dirty="0" smtClean="0"/>
              <a:t> )</a:t>
            </a:r>
            <a:endParaRPr lang="en-GB" sz="2000" b="1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69740" y="188023"/>
            <a:ext cx="4158243" cy="56871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  Run 2 and Run 3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9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685498" y="508123"/>
            <a:ext cx="3312368" cy="1945177"/>
            <a:chOff x="225924" y="-138178"/>
            <a:chExt cx="5304421" cy="311358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924" y="-138178"/>
              <a:ext cx="3737467" cy="311358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848091" y="112804"/>
              <a:ext cx="1682254" cy="597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Cross section of the 11 T dipole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69386" y="91354"/>
            <a:ext cx="6191505" cy="447047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HL-LHC Main achievement 2016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017231" y="2476829"/>
            <a:ext cx="4617144" cy="1944216"/>
            <a:chOff x="683568" y="548680"/>
            <a:chExt cx="5145470" cy="273124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568" y="548680"/>
              <a:ext cx="5145470" cy="273124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547664" y="2204864"/>
              <a:ext cx="2448271" cy="691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2"/>
                  </a:solidFill>
                </a:rPr>
                <a:t>Test results of the Inner Triplet first 1.5 m long </a:t>
              </a:r>
              <a:r>
                <a:rPr lang="en-US" sz="1400" dirty="0" smtClean="0"/>
                <a:t>Quad</a:t>
              </a:r>
              <a:endParaRPr lang="en-US" sz="14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129648" y="4541533"/>
            <a:ext cx="4424069" cy="1914382"/>
            <a:chOff x="4175462" y="4621968"/>
            <a:chExt cx="4424069" cy="1914382"/>
          </a:xfrm>
        </p:grpSpPr>
        <p:sp>
          <p:nvSpPr>
            <p:cNvPr id="21" name="TextBox 20"/>
            <p:cNvSpPr txBox="1"/>
            <p:nvPr/>
          </p:nvSpPr>
          <p:spPr>
            <a:xfrm>
              <a:off x="6706705" y="5864100"/>
              <a:ext cx="1892826" cy="523220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First Crab Cavity produced at CERN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5462" y="4621968"/>
              <a:ext cx="2552509" cy="1914382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07505" y="1048529"/>
            <a:ext cx="390972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The 11 T dipole 2 m long model reached a </a:t>
            </a:r>
            <a:r>
              <a:rPr lang="en-US" sz="2000" b="1" dirty="0" err="1" smtClean="0">
                <a:solidFill>
                  <a:schemeClr val="tx2"/>
                </a:solidFill>
              </a:rPr>
              <a:t>B</a:t>
            </a:r>
            <a:r>
              <a:rPr lang="en-US" sz="2000" b="1" baseline="-25000" dirty="0" err="1" smtClean="0">
                <a:solidFill>
                  <a:schemeClr val="tx2"/>
                </a:solidFill>
              </a:rPr>
              <a:t>max</a:t>
            </a:r>
            <a:r>
              <a:rPr lang="en-US" sz="2000" b="1" dirty="0" smtClean="0">
                <a:solidFill>
                  <a:schemeClr val="tx2"/>
                </a:solidFill>
              </a:rPr>
              <a:t> of 12.5 T</a:t>
            </a: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Test of the first full cross-section (150 mm aperture) Triplet Quadrupole, 1.5 m long, half CERN, half USA: it went beyond ultimate (</a:t>
            </a:r>
            <a:r>
              <a:rPr lang="en-US" sz="2000" b="1" dirty="0" err="1" smtClean="0">
                <a:solidFill>
                  <a:schemeClr val="tx2"/>
                </a:solidFill>
              </a:rPr>
              <a:t>B</a:t>
            </a:r>
            <a:r>
              <a:rPr lang="en-US" sz="2000" b="1" baseline="-25000" dirty="0" err="1" smtClean="0">
                <a:solidFill>
                  <a:schemeClr val="tx2"/>
                </a:solidFill>
              </a:rPr>
              <a:t>max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 eq.</a:t>
            </a:r>
            <a:r>
              <a:rPr lang="en-US" sz="2000" b="1" dirty="0" smtClean="0">
                <a:solidFill>
                  <a:schemeClr val="tx2"/>
                </a:solidFill>
              </a:rPr>
              <a:t> of 12.5 T)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Completion of the first Crab Cavity, type Double Quarter Wave at CERN just before Christmas!</a:t>
            </a:r>
          </a:p>
        </p:txBody>
      </p:sp>
    </p:spTree>
    <p:extLst>
      <p:ext uri="{BB962C8B-B14F-4D97-AF65-F5344CB8AC3E}">
        <p14:creationId xmlns:p14="http://schemas.microsoft.com/office/powerpoint/2010/main" val="113004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-proj-2016-final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17823"/>
            <a:ext cx="6084168" cy="4392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763716"/>
            <a:ext cx="8305800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  <a:buSzPct val="80000"/>
            </a:pPr>
            <a:r>
              <a:rPr lang="en-GB" sz="2000" b="1" dirty="0">
                <a:solidFill>
                  <a:srgbClr val="336600"/>
                </a:solidFill>
              </a:rPr>
              <a:t>Peak luminosity &gt;  </a:t>
            </a:r>
            <a:r>
              <a:rPr lang="en-GB" sz="2000" b="1" dirty="0" smtClean="0">
                <a:solidFill>
                  <a:srgbClr val="336600"/>
                </a:solidFill>
              </a:rPr>
              <a:t>1.4 </a:t>
            </a:r>
            <a:r>
              <a:rPr lang="en-GB" sz="2000" b="1" dirty="0">
                <a:solidFill>
                  <a:srgbClr val="336600"/>
                </a:solidFill>
              </a:rPr>
              <a:t>x 10</a:t>
            </a:r>
            <a:r>
              <a:rPr lang="en-GB" sz="2000" b="1" baseline="30000" dirty="0">
                <a:solidFill>
                  <a:srgbClr val="336600"/>
                </a:solidFill>
              </a:rPr>
              <a:t>34</a:t>
            </a:r>
            <a:r>
              <a:rPr lang="en-GB" sz="2000" b="1" dirty="0">
                <a:solidFill>
                  <a:srgbClr val="336600"/>
                </a:solidFill>
              </a:rPr>
              <a:t> cm</a:t>
            </a:r>
            <a:r>
              <a:rPr lang="en-GB" sz="2000" b="1" baseline="30000" dirty="0">
                <a:solidFill>
                  <a:srgbClr val="336600"/>
                </a:solidFill>
              </a:rPr>
              <a:t>-2</a:t>
            </a:r>
            <a:r>
              <a:rPr lang="en-GB" sz="2000" b="1" dirty="0">
                <a:solidFill>
                  <a:srgbClr val="336600"/>
                </a:solidFill>
              </a:rPr>
              <a:t>s</a:t>
            </a:r>
            <a:r>
              <a:rPr lang="en-GB" sz="2000" b="1" baseline="30000" dirty="0">
                <a:solidFill>
                  <a:srgbClr val="336600"/>
                </a:solidFill>
              </a:rPr>
              <a:t>-1</a:t>
            </a:r>
            <a:r>
              <a:rPr lang="en-GB" sz="2000" b="1" dirty="0">
                <a:solidFill>
                  <a:srgbClr val="336600"/>
                </a:solidFill>
              </a:rPr>
              <a:t> </a:t>
            </a:r>
            <a:endParaRPr lang="en-GB" sz="2000" b="1" dirty="0" smtClean="0">
              <a:solidFill>
                <a:srgbClr val="336600"/>
              </a:solidFill>
            </a:endParaRPr>
          </a:p>
          <a:p>
            <a:pPr>
              <a:buClr>
                <a:srgbClr val="0000FF"/>
              </a:buClr>
              <a:buSzPct val="80000"/>
            </a:pPr>
            <a:r>
              <a:rPr lang="en-GB" sz="2000" b="1" kern="0" dirty="0" smtClean="0"/>
              <a:t>OVER 25 fb</a:t>
            </a:r>
            <a:r>
              <a:rPr lang="en-GB" sz="2000" b="1" kern="0" baseline="30000" dirty="0" smtClean="0"/>
              <a:t>-1</a:t>
            </a:r>
            <a:r>
              <a:rPr lang="en-GB" sz="2000" b="1" kern="0" dirty="0" smtClean="0"/>
              <a:t> in both ATLAS and CMS</a:t>
            </a:r>
            <a:r>
              <a:rPr lang="en-GB" sz="2000" b="1" kern="0" dirty="0"/>
              <a:t> </a:t>
            </a:r>
            <a:r>
              <a:rPr lang="en-GB" sz="3600" b="1" kern="0" dirty="0" smtClean="0">
                <a:sym typeface="Wingdings" panose="05000000000000000000" pitchFamily="2" charset="2"/>
              </a:rPr>
              <a:t></a:t>
            </a:r>
            <a:endParaRPr lang="en-GB" sz="3600" b="1" kern="0" dirty="0"/>
          </a:p>
        </p:txBody>
      </p:sp>
      <p:sp>
        <p:nvSpPr>
          <p:cNvPr id="14" name="Rectangle 13"/>
          <p:cNvSpPr/>
          <p:nvPr/>
        </p:nvSpPr>
        <p:spPr>
          <a:xfrm>
            <a:off x="539552" y="178941"/>
            <a:ext cx="3672408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2016 LHC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450701" y="3426781"/>
            <a:ext cx="5435194" cy="122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6316" y="178941"/>
            <a:ext cx="3018073" cy="27552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8701" y="3109745"/>
            <a:ext cx="2190578" cy="17764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4884881"/>
            <a:ext cx="2150368" cy="17438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19061" y="364502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LHCb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219061" y="5412378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ALICE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89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403648" y="653816"/>
            <a:ext cx="643156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4400" dirty="0" smtClean="0"/>
              <a:t>Thanks for your attention</a:t>
            </a:r>
            <a:endParaRPr lang="en-GB" sz="4400" dirty="0"/>
          </a:p>
        </p:txBody>
      </p:sp>
      <p:sp>
        <p:nvSpPr>
          <p:cNvPr id="5" name="Rectangle 4"/>
          <p:cNvSpPr/>
          <p:nvPr/>
        </p:nvSpPr>
        <p:spPr>
          <a:xfrm>
            <a:off x="989521" y="5103674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latin typeface="Times New Roman" panose="02020603050405020304" pitchFamily="18" charset="0"/>
              </a:rPr>
              <a:t>It </a:t>
            </a:r>
            <a:r>
              <a:rPr lang="en-GB" sz="3600" b="1" dirty="0">
                <a:latin typeface="Times New Roman" panose="02020603050405020304" pitchFamily="18" charset="0"/>
              </a:rPr>
              <a:t>is more difficult to stay on top than to get </a:t>
            </a:r>
            <a:r>
              <a:rPr lang="en-GB" sz="3600" b="1" dirty="0" smtClean="0">
                <a:latin typeface="Times New Roman" panose="02020603050405020304" pitchFamily="18" charset="0"/>
              </a:rPr>
              <a:t>there</a:t>
            </a:r>
          </a:p>
          <a:p>
            <a:pPr algn="r"/>
            <a:r>
              <a:rPr lang="en-GB" sz="3600" b="1" dirty="0" smtClean="0">
                <a:latin typeface="Times New Roman" panose="02020603050405020304" pitchFamily="18" charset="0"/>
              </a:rPr>
              <a:t>Mia Hamm</a:t>
            </a:r>
            <a:endParaRPr lang="en-GB" sz="3600" b="1" dirty="0">
              <a:latin typeface="Times New Roman" panose="02020603050405020304" pitchFamily="18" charset="0"/>
            </a:endParaRPr>
          </a:p>
        </p:txBody>
      </p:sp>
      <p:pic>
        <p:nvPicPr>
          <p:cNvPr id="6" name="Picture 5" descr="lumi-proj-2016-final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4073" y="1956219"/>
            <a:ext cx="3869321" cy="27934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27135" y="1956219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Stable Beams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49%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82435" y="1448367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Downtime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26%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155" y="1948456"/>
            <a:ext cx="2473062" cy="278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09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66667E-6 1.11111E-6 L 1.66667E-6 -0.07222 " pathEditMode="relative" rAng="0" ptsTypes="AA">
                                      <p:cBhvr>
                                        <p:cTn id="8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8341" y="614062"/>
            <a:ext cx="3621394" cy="34978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0374" y="2042483"/>
            <a:ext cx="87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A10D"/>
                </a:solidFill>
                <a:latin typeface="+mj-lt"/>
              </a:defRPr>
            </a:lvl1pPr>
          </a:lstStyle>
          <a:p>
            <a:r>
              <a:rPr lang="en-GB" dirty="0"/>
              <a:t>[</a:t>
            </a:r>
            <a:r>
              <a:rPr lang="en-GB" dirty="0" smtClean="0"/>
              <a:t>31%]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461883" y="300504"/>
            <a:ext cx="733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A10D"/>
                </a:solidFill>
              </a:rPr>
              <a:t>[4%]</a:t>
            </a:r>
            <a:endParaRPr lang="en-GB" b="1" dirty="0">
              <a:solidFill>
                <a:srgbClr val="FFA10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3523" y="3275588"/>
            <a:ext cx="882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A10D"/>
                </a:solidFill>
                <a:latin typeface="+mj-lt"/>
              </a:defRPr>
            </a:lvl1pPr>
          </a:lstStyle>
          <a:p>
            <a:r>
              <a:rPr lang="en-GB" dirty="0">
                <a:latin typeface="+mn-lt"/>
              </a:rPr>
              <a:t>[</a:t>
            </a:r>
            <a:r>
              <a:rPr lang="en-GB" dirty="0" smtClean="0">
                <a:latin typeface="+mn-lt"/>
              </a:rPr>
              <a:t>32%]</a:t>
            </a:r>
            <a:endParaRPr lang="en-GB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85706" y="2593444"/>
            <a:ext cx="869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A10D"/>
                </a:solidFill>
                <a:latin typeface="+mj-lt"/>
              </a:defRPr>
            </a:lvl1pPr>
          </a:lstStyle>
          <a:p>
            <a:r>
              <a:rPr lang="en-GB" dirty="0">
                <a:latin typeface="+mn-lt"/>
              </a:rPr>
              <a:t>[33%]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6089" y="527763"/>
            <a:ext cx="26895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A10D"/>
                </a:solidFill>
                <a:latin typeface="+mj-lt"/>
              </a:defRPr>
            </a:lvl1pPr>
          </a:lstStyle>
          <a:p>
            <a:r>
              <a:rPr lang="en-GB" sz="2200" dirty="0" smtClean="0"/>
              <a:t>[</a:t>
            </a:r>
            <a:r>
              <a:rPr lang="en-GB" sz="2200" smtClean="0"/>
              <a:t>2015 - 25 </a:t>
            </a:r>
            <a:r>
              <a:rPr lang="en-GB" sz="2200"/>
              <a:t>ns </a:t>
            </a:r>
            <a:r>
              <a:rPr lang="en-GB" sz="2200" smtClean="0"/>
              <a:t>Run]</a:t>
            </a:r>
            <a:endParaRPr lang="en-GB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7327135" y="1956219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Stable Beams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49%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82435" y="1448367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Downtime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26%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28364" y="2712929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Operation</a:t>
            </a:r>
          </a:p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23%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54925" y="33577"/>
            <a:ext cx="123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Pre-cycle 2%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07322" y="1361327"/>
            <a:ext cx="4335912" cy="1835892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C00000"/>
                </a:solidFill>
              </a:rPr>
              <a:t>Remarkable </a:t>
            </a:r>
            <a:r>
              <a:rPr lang="en-US" sz="2600" b="1" dirty="0" smtClean="0">
                <a:solidFill>
                  <a:srgbClr val="C00000"/>
                </a:solidFill>
              </a:rPr>
              <a:t>availability:</a:t>
            </a:r>
          </a:p>
          <a:p>
            <a:endParaRPr lang="en-US" sz="1000" b="1" dirty="0">
              <a:solidFill>
                <a:schemeClr val="tx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Increased</a:t>
            </a:r>
            <a:r>
              <a:rPr lang="en-US" sz="2000" dirty="0">
                <a:solidFill>
                  <a:schemeClr val="tx1"/>
                </a:solidFill>
              </a:rPr>
              <a:t> operational efficiency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Enhanced</a:t>
            </a:r>
            <a:r>
              <a:rPr lang="en-US" sz="2000" dirty="0">
                <a:solidFill>
                  <a:schemeClr val="tx1"/>
                </a:solidFill>
              </a:rPr>
              <a:t> system availability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New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pre-cycle strategy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389" y="4205456"/>
            <a:ext cx="5973346" cy="1926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857153" y="4318996"/>
            <a:ext cx="220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30% less downtime in 2016 than 2015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4357" y="3750854"/>
            <a:ext cx="4782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Downtime of technical infrastructures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7945" y="4400050"/>
            <a:ext cx="24280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Non-availability </a:t>
            </a:r>
            <a:r>
              <a:rPr lang="en-US" sz="2000" dirty="0"/>
              <a:t>of beams from the injector complex </a:t>
            </a:r>
            <a:r>
              <a:rPr lang="en-US" sz="2000" dirty="0" smtClean="0"/>
              <a:t>is the </a:t>
            </a:r>
            <a:r>
              <a:rPr lang="en-US" sz="2000" dirty="0" smtClean="0">
                <a:solidFill>
                  <a:srgbClr val="C00000"/>
                </a:solidFill>
              </a:rPr>
              <a:t>largest source </a:t>
            </a:r>
            <a:r>
              <a:rPr lang="en-US" sz="2000" dirty="0" smtClean="0"/>
              <a:t>of LHC downtime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63047" y="200441"/>
            <a:ext cx="3283042" cy="6079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FFFFFF"/>
                </a:solidFill>
              </a:rPr>
              <a:t>2016 </a:t>
            </a:r>
            <a:r>
              <a:rPr lang="en-US" sz="3200" dirty="0" smtClean="0">
                <a:solidFill>
                  <a:srgbClr val="FFFFFF"/>
                </a:solidFill>
              </a:rPr>
              <a:t>Availability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81326" y="6162467"/>
            <a:ext cx="3809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TS1 - TS2 : stable beams 58 %</a:t>
            </a:r>
          </a:p>
          <a:p>
            <a:r>
              <a:rPr lang="en-GB" sz="2000" dirty="0" smtClean="0">
                <a:solidFill>
                  <a:schemeClr val="bg1"/>
                </a:solidFill>
              </a:rPr>
              <a:t>TS2 - TS3 : stable beams 54 % 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68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274236"/>
            <a:ext cx="4608512" cy="420021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2016 LHC p-</a:t>
            </a:r>
            <a:r>
              <a:rPr lang="en-GB" dirty="0" err="1" smtClean="0">
                <a:solidFill>
                  <a:schemeClr val="bg1"/>
                </a:solidFill>
              </a:rPr>
              <a:t>Pb</a:t>
            </a:r>
            <a:r>
              <a:rPr lang="en-GB" dirty="0" smtClean="0">
                <a:solidFill>
                  <a:schemeClr val="bg1"/>
                </a:solidFill>
              </a:rPr>
              <a:t> run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77292" y="229224"/>
            <a:ext cx="8226854" cy="479469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23528" y="828168"/>
          <a:ext cx="8224168" cy="2621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6042">
                  <a:extLst>
                    <a:ext uri="{9D8B030D-6E8A-4147-A177-3AD203B41FA5}">
                      <a16:colId xmlns:a16="http://schemas.microsoft.com/office/drawing/2014/main" xmlns="" val="3958465244"/>
                    </a:ext>
                  </a:extLst>
                </a:gridCol>
                <a:gridCol w="1834122"/>
                <a:gridCol w="2179529">
                  <a:extLst>
                    <a:ext uri="{9D8B030D-6E8A-4147-A177-3AD203B41FA5}">
                      <a16:colId xmlns:a16="http://schemas.microsoft.com/office/drawing/2014/main" xmlns="" val="4047842315"/>
                    </a:ext>
                  </a:extLst>
                </a:gridCol>
                <a:gridCol w="2154475">
                  <a:extLst>
                    <a:ext uri="{9D8B030D-6E8A-4147-A177-3AD203B41FA5}">
                      <a16:colId xmlns:a16="http://schemas.microsoft.com/office/drawing/2014/main" xmlns="" val="1145897148"/>
                    </a:ext>
                  </a:extLst>
                </a:gridCol>
              </a:tblGrid>
              <a:tr h="2251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Configuration</a:t>
                      </a:r>
                      <a:endParaRPr lang="en-GB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Goal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Achieved</a:t>
                      </a:r>
                      <a:endParaRPr lang="en-GB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2953030"/>
                  </a:ext>
                </a:extLst>
              </a:tr>
              <a:tr h="3006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5 </a:t>
                      </a:r>
                      <a:r>
                        <a:rPr lang="en-GB" sz="1600" b="1" dirty="0" err="1" smtClean="0"/>
                        <a:t>TeV</a:t>
                      </a:r>
                      <a:r>
                        <a:rPr lang="en-GB" sz="1600" b="1" dirty="0" smtClean="0"/>
                        <a:t> p-</a:t>
                      </a:r>
                      <a:r>
                        <a:rPr lang="en-GB" sz="1600" b="1" dirty="0" err="1" smtClean="0"/>
                        <a:t>Pb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ALICE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700x</a:t>
                      </a:r>
                      <a:r>
                        <a:rPr lang="en-GB" sz="1600" baseline="0" dirty="0" smtClean="0"/>
                        <a:t>10</a:t>
                      </a:r>
                      <a:r>
                        <a:rPr lang="en-GB" sz="1600" baseline="30000" dirty="0" smtClean="0"/>
                        <a:t>6</a:t>
                      </a:r>
                      <a:r>
                        <a:rPr lang="en-GB" sz="1600" baseline="0" dirty="0" smtClean="0"/>
                        <a:t> min bias </a:t>
                      </a:r>
                      <a:r>
                        <a:rPr lang="en-GB" sz="1600" dirty="0" smtClean="0"/>
                        <a:t>events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780x</a:t>
                      </a:r>
                      <a:r>
                        <a:rPr lang="en-GB" sz="1600" b="1" baseline="0" dirty="0" smtClean="0">
                          <a:solidFill>
                            <a:srgbClr val="008F00"/>
                          </a:solidFill>
                        </a:rPr>
                        <a:t>10</a:t>
                      </a:r>
                      <a:r>
                        <a:rPr lang="en-GB" sz="1600" b="1" baseline="30000" dirty="0" smtClean="0">
                          <a:solidFill>
                            <a:srgbClr val="008F00"/>
                          </a:solidFill>
                        </a:rPr>
                        <a:t>6</a:t>
                      </a:r>
                      <a:endParaRPr lang="en-GB" sz="16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71863502"/>
                  </a:ext>
                </a:extLst>
              </a:tr>
              <a:tr h="300686"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8 </a:t>
                      </a:r>
                      <a:r>
                        <a:rPr lang="en-GB" sz="1600" b="1" dirty="0" err="1" smtClean="0"/>
                        <a:t>TeV</a:t>
                      </a:r>
                      <a:r>
                        <a:rPr lang="en-GB" sz="1600" b="1" dirty="0" smtClean="0"/>
                        <a:t> p-</a:t>
                      </a:r>
                      <a:r>
                        <a:rPr lang="en-GB" sz="1600" b="1" dirty="0" err="1" smtClean="0"/>
                        <a:t>Pb</a:t>
                      </a:r>
                      <a:endParaRPr lang="en-GB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ATLAS -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CMS</a:t>
                      </a:r>
                      <a:r>
                        <a:rPr lang="en-GB" sz="1600" baseline="0" dirty="0" smtClean="0"/>
                        <a:t> 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50 nb</a:t>
                      </a:r>
                      <a:r>
                        <a:rPr lang="en-GB" sz="1600" baseline="30000" dirty="0" smtClean="0"/>
                        <a:t>-1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69.5</a:t>
                      </a:r>
                      <a:r>
                        <a:rPr lang="en-GB" sz="1600" b="1" baseline="0" dirty="0" smtClean="0">
                          <a:solidFill>
                            <a:srgbClr val="008F00"/>
                          </a:solidFill>
                        </a:rPr>
                        <a:t> - </a:t>
                      </a:r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65.5 nb</a:t>
                      </a:r>
                      <a:r>
                        <a:rPr lang="en-GB" sz="1600" b="1" baseline="30000" dirty="0" smtClean="0">
                          <a:solidFill>
                            <a:srgbClr val="008F00"/>
                          </a:solidFill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75363184"/>
                  </a:ext>
                </a:extLst>
              </a:tr>
              <a:tr h="300686"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LHCb</a:t>
                      </a:r>
                      <a:r>
                        <a:rPr lang="en-GB" sz="1600" dirty="0" smtClean="0"/>
                        <a:t> -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ALICE</a:t>
                      </a:r>
                      <a:endParaRPr lang="en-GB" sz="160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nb</a:t>
                      </a:r>
                      <a:r>
                        <a:rPr lang="en-GB" sz="16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14</a:t>
                      </a:r>
                      <a:r>
                        <a:rPr lang="en-GB" sz="1600" b="1" baseline="0" dirty="0" smtClean="0">
                          <a:solidFill>
                            <a:srgbClr val="008F00"/>
                          </a:solidFill>
                        </a:rPr>
                        <a:t> - </a:t>
                      </a:r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13 nb</a:t>
                      </a:r>
                      <a:r>
                        <a:rPr lang="en-GB" sz="1600" b="1" baseline="30000" dirty="0" smtClean="0">
                          <a:solidFill>
                            <a:srgbClr val="008F00"/>
                          </a:solidFill>
                        </a:rPr>
                        <a:t>-1</a:t>
                      </a:r>
                      <a:endParaRPr lang="en-GB" sz="16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48346375"/>
                  </a:ext>
                </a:extLst>
              </a:tr>
              <a:tr h="300686"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LHCf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9-12</a:t>
                      </a:r>
                      <a:r>
                        <a:rPr lang="en-GB" sz="1600" baseline="0" dirty="0" smtClean="0"/>
                        <a:t> h at 10</a:t>
                      </a:r>
                      <a:r>
                        <a:rPr lang="en-GB" sz="1600" baseline="30000" dirty="0" smtClean="0"/>
                        <a:t>28 </a:t>
                      </a:r>
                      <a:r>
                        <a:rPr lang="en-GB" sz="1600" baseline="0" dirty="0" smtClean="0"/>
                        <a:t>cm</a:t>
                      </a:r>
                      <a:r>
                        <a:rPr lang="en-GB" sz="1600" baseline="30000" dirty="0" smtClean="0"/>
                        <a:t>-2</a:t>
                      </a:r>
                      <a:r>
                        <a:rPr lang="en-GB" sz="1600" baseline="0" dirty="0" smtClean="0"/>
                        <a:t>s</a:t>
                      </a:r>
                      <a:r>
                        <a:rPr lang="en-GB" sz="1600" baseline="30000" dirty="0" smtClean="0"/>
                        <a:t>-1</a:t>
                      </a:r>
                      <a:r>
                        <a:rPr lang="en-GB" sz="1600" baseline="0" dirty="0" smtClean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9.5 h</a:t>
                      </a:r>
                      <a:endParaRPr lang="en-GB" sz="16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59221843"/>
                  </a:ext>
                </a:extLst>
              </a:tr>
              <a:tr h="300686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8 </a:t>
                      </a:r>
                      <a:r>
                        <a:rPr lang="en-GB" sz="1600" b="1" dirty="0" err="1" smtClean="0"/>
                        <a:t>TeV</a:t>
                      </a:r>
                      <a:r>
                        <a:rPr lang="en-GB" sz="1600" b="1" dirty="0" smtClean="0"/>
                        <a:t> </a:t>
                      </a:r>
                      <a:r>
                        <a:rPr lang="en-GB" sz="1600" b="1" dirty="0" err="1" smtClean="0"/>
                        <a:t>Pb</a:t>
                      </a:r>
                      <a:r>
                        <a:rPr lang="en-GB" sz="1600" b="1" dirty="0" smtClean="0"/>
                        <a:t>-p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ATLAS -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CMS</a:t>
                      </a:r>
                      <a:endParaRPr lang="en-GB" sz="160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50 nb</a:t>
                      </a:r>
                      <a:r>
                        <a:rPr lang="en-GB" sz="16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124</a:t>
                      </a:r>
                      <a:r>
                        <a:rPr lang="en-GB" sz="1600" b="1" baseline="0" dirty="0" smtClean="0">
                          <a:solidFill>
                            <a:srgbClr val="008F00"/>
                          </a:solidFill>
                        </a:rPr>
                        <a:t> - </a:t>
                      </a:r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118 nb</a:t>
                      </a:r>
                      <a:r>
                        <a:rPr lang="en-GB" sz="1600" b="1" baseline="30000" dirty="0" smtClean="0">
                          <a:solidFill>
                            <a:srgbClr val="008F00"/>
                          </a:solidFill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94953461"/>
                  </a:ext>
                </a:extLst>
              </a:tr>
              <a:tr h="300686"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ALICE</a:t>
                      </a:r>
                      <a:r>
                        <a:rPr lang="en-GB" sz="1600" baseline="0" dirty="0" smtClean="0"/>
                        <a:t> - </a:t>
                      </a:r>
                      <a:r>
                        <a:rPr lang="en-GB" sz="1600" dirty="0" err="1" smtClean="0"/>
                        <a:t>LHCb</a:t>
                      </a:r>
                      <a:r>
                        <a:rPr lang="en-GB" sz="1600" baseline="0" dirty="0" smtClean="0"/>
                        <a:t> </a:t>
                      </a:r>
                      <a:endParaRPr lang="en-GB" sz="160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 nb</a:t>
                      </a:r>
                      <a:r>
                        <a:rPr lang="en-GB" sz="16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25</a:t>
                      </a:r>
                      <a:r>
                        <a:rPr lang="en-GB" sz="1600" b="1" baseline="0" dirty="0" smtClean="0">
                          <a:solidFill>
                            <a:srgbClr val="008F00"/>
                          </a:solidFill>
                        </a:rPr>
                        <a:t> - </a:t>
                      </a:r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19</a:t>
                      </a:r>
                      <a:r>
                        <a:rPr lang="en-GB" sz="1600" b="1" baseline="0" dirty="0" smtClean="0">
                          <a:solidFill>
                            <a:srgbClr val="008F00"/>
                          </a:solidFill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rgbClr val="008F00"/>
                          </a:solidFill>
                        </a:rPr>
                        <a:t>nb</a:t>
                      </a:r>
                      <a:r>
                        <a:rPr lang="en-GB" sz="1600" b="1" baseline="30000" dirty="0" smtClean="0">
                          <a:solidFill>
                            <a:srgbClr val="008F00"/>
                          </a:solidFill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70630898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135" y="3570660"/>
            <a:ext cx="4252704" cy="31895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653976" y="1459384"/>
            <a:ext cx="1564339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(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sz="1400" b="1" baseline="-250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beam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=4 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Z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TeV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)</a:t>
            </a:r>
            <a:endParaRPr lang="en-US" sz="1400" b="1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544439" y="2169341"/>
            <a:ext cx="1713418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(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sz="1400" b="1" baseline="-250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beam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=6.5 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Z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TeV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)</a:t>
            </a:r>
            <a:endParaRPr lang="en-US" sz="1400" b="1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544439" y="3102860"/>
            <a:ext cx="1663725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(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sz="1400" b="1" baseline="-250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beam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=6.5 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Z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TeV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)</a:t>
            </a:r>
            <a:endParaRPr lang="en-US" sz="1400" b="1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3455075"/>
            <a:ext cx="1637925" cy="9706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66" y="4378328"/>
            <a:ext cx="3964669" cy="170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47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3" y="0"/>
            <a:ext cx="9144000" cy="615366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75880" y="2393266"/>
            <a:ext cx="2871983" cy="4265756"/>
            <a:chOff x="475880" y="2393266"/>
            <a:chExt cx="2871983" cy="42657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880" y="3194013"/>
              <a:ext cx="2871983" cy="3465009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>
            <a:xfrm flipH="1">
              <a:off x="1278384" y="2393266"/>
              <a:ext cx="41409" cy="78494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475880" y="4464852"/>
            <a:ext cx="2799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GB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ramp with a short to ground appearing </a:t>
            </a:r>
            <a:r>
              <a:rPr lang="en-GB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Symbol" panose="05050102010706020507" pitchFamily="18" charset="2"/>
              </a:rPr>
              <a:t></a:t>
            </a:r>
            <a:r>
              <a:rPr lang="en-GB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1.5s after the 1</a:t>
            </a:r>
            <a:r>
              <a:rPr lang="en-GB" baseline="300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st</a:t>
            </a:r>
            <a:r>
              <a:rPr lang="en-GB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magnet quench</a:t>
            </a:r>
            <a:endParaRPr lang="en-GB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1560" y="5453225"/>
            <a:ext cx="2462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Earth Fault </a:t>
            </a:r>
            <a:r>
              <a:rPr lang="en-GB" dirty="0" smtClean="0">
                <a:solidFill>
                  <a:schemeClr val="bg1"/>
                </a:solidFill>
              </a:rPr>
              <a:t>Burner !</a:t>
            </a:r>
          </a:p>
          <a:p>
            <a:r>
              <a:rPr lang="en-GB" sz="1400" dirty="0">
                <a:solidFill>
                  <a:schemeClr val="bg1"/>
                </a:solidFill>
              </a:rPr>
              <a:t>capacitive current </a:t>
            </a:r>
            <a:r>
              <a:rPr lang="en-GB" sz="1400" dirty="0" smtClean="0">
                <a:solidFill>
                  <a:schemeClr val="bg1"/>
                </a:solidFill>
              </a:rPr>
              <a:t>discharge 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6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19788"/>
            <a:ext cx="8705162" cy="49455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153252"/>
            <a:ext cx="3776996" cy="769441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LHC EYETS </a:t>
            </a:r>
            <a:r>
              <a:rPr lang="en-GB" sz="2800" dirty="0" smtClean="0">
                <a:solidFill>
                  <a:schemeClr val="bg1"/>
                </a:solidFill>
              </a:rPr>
              <a:t>Overview</a:t>
            </a:r>
          </a:p>
          <a:p>
            <a:r>
              <a:rPr lang="en-GB" sz="1600" dirty="0">
                <a:solidFill>
                  <a:schemeClr val="bg1"/>
                </a:solidFill>
              </a:rPr>
              <a:t>Extended Year-End Technical Stop 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0" y="77904"/>
            <a:ext cx="44566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GB" sz="1600" dirty="0">
                <a:sym typeface="Wingdings" panose="05000000000000000000" pitchFamily="2" charset="2"/>
              </a:rPr>
              <a:t>The duration of the EYETS is </a:t>
            </a:r>
            <a:r>
              <a:rPr lang="en-GB" sz="1600" dirty="0" smtClean="0">
                <a:sym typeface="Wingdings" panose="05000000000000000000" pitchFamily="2" charset="2"/>
              </a:rPr>
              <a:t>21weeks </a:t>
            </a:r>
            <a:r>
              <a:rPr lang="en-GB" sz="1600" dirty="0">
                <a:sym typeface="Wingdings" panose="05000000000000000000" pitchFamily="2" charset="2"/>
              </a:rPr>
              <a:t>from Monday </a:t>
            </a:r>
            <a:r>
              <a:rPr lang="en-GB" sz="1600" dirty="0" smtClean="0">
                <a:sym typeface="Wingdings" panose="05000000000000000000" pitchFamily="2" charset="2"/>
              </a:rPr>
              <a:t>5</a:t>
            </a:r>
            <a:r>
              <a:rPr lang="en-GB" sz="1600" baseline="30000" dirty="0" smtClean="0">
                <a:sym typeface="Wingdings" panose="05000000000000000000" pitchFamily="2" charset="2"/>
              </a:rPr>
              <a:t>th</a:t>
            </a:r>
            <a:r>
              <a:rPr lang="en-GB" sz="1600" dirty="0" smtClean="0">
                <a:sym typeface="Wingdings" panose="05000000000000000000" pitchFamily="2" charset="2"/>
              </a:rPr>
              <a:t> Dec. </a:t>
            </a:r>
            <a:r>
              <a:rPr lang="en-GB" sz="1600" dirty="0">
                <a:sym typeface="Wingdings" panose="05000000000000000000" pitchFamily="2" charset="2"/>
              </a:rPr>
              <a:t>2016 to Sunday </a:t>
            </a:r>
            <a:r>
              <a:rPr lang="en-GB" sz="1600" dirty="0" smtClean="0">
                <a:sym typeface="Wingdings" panose="05000000000000000000" pitchFamily="2" charset="2"/>
              </a:rPr>
              <a:t>30</a:t>
            </a:r>
            <a:r>
              <a:rPr lang="en-GB" sz="1600" baseline="30000" dirty="0" smtClean="0">
                <a:sym typeface="Wingdings" panose="05000000000000000000" pitchFamily="2" charset="2"/>
              </a:rPr>
              <a:t>th</a:t>
            </a:r>
            <a:r>
              <a:rPr lang="en-GB" sz="1600" dirty="0" smtClean="0">
                <a:sym typeface="Wingdings" panose="05000000000000000000" pitchFamily="2" charset="2"/>
              </a:rPr>
              <a:t> Apr. 2017</a:t>
            </a:r>
            <a:r>
              <a:rPr lang="en-GB" sz="1600" dirty="0">
                <a:sym typeface="Wingdings" panose="05000000000000000000" pitchFamily="2" charset="2"/>
              </a:rPr>
              <a:t/>
            </a:r>
            <a:br>
              <a:rPr lang="en-GB" sz="1600" dirty="0">
                <a:sym typeface="Wingdings" panose="05000000000000000000" pitchFamily="2" charset="2"/>
              </a:rPr>
            </a:br>
            <a:r>
              <a:rPr lang="en-GB" sz="1600" dirty="0">
                <a:sym typeface="Wingdings" panose="05000000000000000000" pitchFamily="2" charset="2"/>
              </a:rPr>
              <a:t>(including HWC &amp; Machine checkout)</a:t>
            </a:r>
            <a:br>
              <a:rPr lang="en-GB" sz="1600" dirty="0">
                <a:sym typeface="Wingdings" panose="05000000000000000000" pitchFamily="2" charset="2"/>
              </a:rPr>
            </a:br>
            <a:r>
              <a:rPr lang="en-GB" sz="1600" dirty="0" smtClean="0">
                <a:sym typeface="Wingdings" panose="05000000000000000000" pitchFamily="2" charset="2"/>
              </a:rPr>
              <a:t>=&gt; </a:t>
            </a:r>
            <a:r>
              <a:rPr lang="en-GB" sz="1600" dirty="0">
                <a:sym typeface="Wingdings" panose="05000000000000000000" pitchFamily="2" charset="2"/>
              </a:rPr>
              <a:t>17 </a:t>
            </a:r>
            <a:r>
              <a:rPr lang="en-GB" sz="1600" dirty="0" smtClean="0">
                <a:sym typeface="Wingdings" panose="05000000000000000000" pitchFamily="2" charset="2"/>
              </a:rPr>
              <a:t>weeks </a:t>
            </a:r>
            <a:r>
              <a:rPr lang="en-GB" sz="1600" dirty="0">
                <a:sym typeface="Wingdings" panose="05000000000000000000" pitchFamily="2" charset="2"/>
              </a:rPr>
              <a:t>of works for the LHC </a:t>
            </a:r>
            <a:r>
              <a:rPr lang="en-GB" sz="1600" dirty="0" smtClean="0">
                <a:sym typeface="Wingdings" panose="05000000000000000000" pitchFamily="2" charset="2"/>
              </a:rPr>
              <a:t>Machine</a:t>
            </a:r>
            <a:endParaRPr lang="en-GB" sz="1600" dirty="0">
              <a:sym typeface="Wingdings" panose="05000000000000000000" pitchFamily="2" charset="2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65657" y="5586505"/>
            <a:ext cx="884917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23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211960" y="6297214"/>
            <a:ext cx="3687688" cy="444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Courtesy </a:t>
            </a:r>
            <a:r>
              <a:rPr lang="en-US" dirty="0" err="1" smtClean="0">
                <a:solidFill>
                  <a:schemeClr val="bg1"/>
                </a:solidFill>
              </a:rPr>
              <a:t>Rende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Steerenberg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13" y="908720"/>
            <a:ext cx="8685427" cy="2705297"/>
          </a:xfrm>
          <a:prstGeom prst="rect">
            <a:avLst/>
          </a:prstGeom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323528" y="127069"/>
            <a:ext cx="6552728" cy="7064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Injector Schedule 2017 – Q2</a:t>
            </a:r>
          </a:p>
        </p:txBody>
      </p:sp>
      <p:sp>
        <p:nvSpPr>
          <p:cNvPr id="6" name="Explosion 1 5"/>
          <p:cNvSpPr/>
          <p:nvPr/>
        </p:nvSpPr>
        <p:spPr>
          <a:xfrm>
            <a:off x="2771800" y="1988840"/>
            <a:ext cx="390600" cy="176221"/>
          </a:xfrm>
          <a:prstGeom prst="irregularSeal1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323528" y="3690614"/>
            <a:ext cx="86409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Despite a 2-week delay for the re-powering of PSB equipment all beams for could be delivered in time or even earlier</a:t>
            </a:r>
          </a:p>
          <a:p>
            <a:pPr marL="749300" lvl="1" indent="-355600"/>
            <a:r>
              <a:rPr lang="en-US" dirty="0" smtClean="0"/>
              <a:t>- PSB </a:t>
            </a:r>
            <a:r>
              <a:rPr lang="en-US" dirty="0"/>
              <a:t>Monday 10/04 (as scheduled)</a:t>
            </a:r>
          </a:p>
          <a:p>
            <a:pPr marL="749300" lvl="1" indent="-355600"/>
            <a:r>
              <a:rPr lang="en-US" dirty="0" smtClean="0"/>
              <a:t>- PS </a:t>
            </a:r>
            <a:r>
              <a:rPr lang="en-US" dirty="0"/>
              <a:t>Thursday 13/04 (instead of Monday 17/04)</a:t>
            </a:r>
          </a:p>
          <a:p>
            <a:pPr marL="749300" lvl="1" indent="-355600"/>
            <a:r>
              <a:rPr lang="en-US" dirty="0" smtClean="0"/>
              <a:t>- SPS </a:t>
            </a:r>
            <a:r>
              <a:rPr lang="en-US" dirty="0"/>
              <a:t>Friday 21/04 (instead of Monday 24/04)</a:t>
            </a:r>
          </a:p>
          <a:p>
            <a:pPr marL="355600" indent="-319088"/>
            <a:r>
              <a:rPr lang="en-US" dirty="0"/>
              <a:t>ISOLDE beam for setting up since Wed. 19/04 and physics will start Tue. 25/04</a:t>
            </a:r>
          </a:p>
          <a:p>
            <a:pPr marL="355600" indent="-319088"/>
            <a:r>
              <a:rPr lang="en-US" sz="2400" b="1" dirty="0">
                <a:solidFill>
                  <a:srgbClr val="00B050"/>
                </a:solidFill>
              </a:rPr>
              <a:t>Beam to LHC is on track for Monday May 1</a:t>
            </a:r>
            <a:r>
              <a:rPr lang="en-US" sz="2400" b="1" baseline="30000" dirty="0">
                <a:solidFill>
                  <a:srgbClr val="00B050"/>
                </a:solidFill>
              </a:rPr>
              <a:t>st</a:t>
            </a:r>
            <a:r>
              <a:rPr lang="en-US" sz="2400" b="1" dirty="0">
                <a:solidFill>
                  <a:srgbClr val="00B050"/>
                </a:solidFill>
              </a:rPr>
              <a:t> as scheduled </a:t>
            </a:r>
          </a:p>
          <a:p>
            <a:pPr marL="355600" indent="-319088"/>
            <a:r>
              <a:rPr lang="en-US" b="1" dirty="0"/>
              <a:t>Monday May 8</a:t>
            </a:r>
            <a:r>
              <a:rPr lang="en-US" b="1" baseline="30000" dirty="0"/>
              <a:t>th</a:t>
            </a:r>
            <a:r>
              <a:rPr lang="en-US" b="1" dirty="0"/>
              <a:t> most fixed target physics will start again.</a:t>
            </a:r>
          </a:p>
        </p:txBody>
      </p:sp>
    </p:spTree>
    <p:extLst>
      <p:ext uri="{BB962C8B-B14F-4D97-AF65-F5344CB8AC3E}">
        <p14:creationId xmlns:p14="http://schemas.microsoft.com/office/powerpoint/2010/main" val="384937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26" y="1210821"/>
            <a:ext cx="5934179" cy="2560594"/>
          </a:xfrm>
        </p:spPr>
        <p:txBody>
          <a:bodyPr>
            <a:normAutofit/>
          </a:bodyPr>
          <a:lstStyle/>
          <a:p>
            <a:pPr marL="36513" indent="0" algn="just">
              <a:buNone/>
            </a:pPr>
            <a:r>
              <a:rPr lang="en-US" b="0" dirty="0" smtClean="0"/>
              <a:t>Following some issues last year a full spare source has been built is now available if necessary</a:t>
            </a:r>
          </a:p>
          <a:p>
            <a:pPr marL="36513" indent="0" algn="just">
              <a:buNone/>
            </a:pPr>
            <a:r>
              <a:rPr lang="en-US" b="0" dirty="0" smtClean="0"/>
              <a:t>The LINAC had a difficult start due to vacuum leaks that were solved before Booster beam delivery date </a:t>
            </a:r>
          </a:p>
          <a:p>
            <a:endParaRPr lang="en-US" b="0" dirty="0" smtClean="0"/>
          </a:p>
        </p:txBody>
      </p:sp>
      <p:pic>
        <p:nvPicPr>
          <p:cNvPr id="7" name="Picture 2" descr="https://lh3.googleusercontent.com/ZLOx4dgGjdwViKmV1nT7eR_T_-XvWgk2Mb3mXS_O-pc0YMu8OoaIgx6T7xZOOyFGpDb1cRixUVS4PSsecybXg6vD33sLtBrF9GctIYG-zX33cgX8xD6Hq3oFCEQspi-gHOEktxJNhVNmLOjYm9aW_bG7tZhi1Z02qqIPj1C2kDbkyDEdB32x0vBoYJnOlafBEYtXXag-BMwbGFwnRKKvRJfU2aDBedLWr57T1FuhaZB3rh2LUu3FpLKbrHRGAr9OoxR8D6bxcxxdX_2SwFCVrfacorUY2E6y1AfIz2gh77vbjQvrILnpS6AOvMVaHW9BNHDG2FIOpJYoktawP-JSFCBLws2HznqdASgGYaAi3sUsycp2NW9TrbiF5bOSWbUPsnkbiXotJxEUb8KHUZNB2MtGFuxC6O2s1U9MYw2CH2TKPa1Hx7Ar9-hqpLMtxb9B1calcRtO_Ov4waKaPq5M2GU5hx4ylYvO2oQHqBS6vVemJUxcuSPRjqaPLI1fNBwEl_ffzR09R9ZOlONNsIalNpnWJaV2hXAvEc03J1YkrY1XZRak_mTuLxKh3ylQjvQuW_-w955unH4ueQV1CyIaHz3Y1YfLpS8J12qsV-YZUpg1EkRmTg=w667-h888-n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2817" y="703713"/>
            <a:ext cx="2442009" cy="325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83" y="3869335"/>
            <a:ext cx="6030796" cy="21998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179" y="4037873"/>
            <a:ext cx="2853541" cy="19974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47353" y="669911"/>
            <a:ext cx="277664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Vacuum leak mitigated </a:t>
            </a:r>
          </a:p>
          <a:p>
            <a:pPr algn="ctr"/>
            <a:r>
              <a:rPr lang="en-US" dirty="0" smtClean="0"/>
              <a:t>with secondary pumping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88179" y="4037873"/>
            <a:ext cx="9156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18279" y="4099428"/>
            <a:ext cx="18774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smtClean="0"/>
              <a:t>LINAC Beam Current</a:t>
            </a:r>
            <a:endParaRPr lang="en-US" sz="140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323528" y="274236"/>
            <a:ext cx="4104456" cy="7064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err="1" smtClean="0">
                <a:solidFill>
                  <a:schemeClr val="bg1"/>
                </a:solidFill>
              </a:rPr>
              <a:t>Linac</a:t>
            </a:r>
            <a:r>
              <a:rPr lang="en-GB" dirty="0" smtClean="0">
                <a:solidFill>
                  <a:schemeClr val="bg1"/>
                </a:solidFill>
              </a:rPr>
              <a:t> 2 restart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7764" y="573690"/>
            <a:ext cx="8283717" cy="3610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881" y="3695047"/>
            <a:ext cx="4564696" cy="234209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3501" y="116632"/>
            <a:ext cx="5819222" cy="461665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SPS tunnel: internal beam dump </a:t>
            </a:r>
            <a:r>
              <a:rPr lang="en-US" dirty="0">
                <a:solidFill>
                  <a:schemeClr val="bg1"/>
                </a:solidFill>
              </a:rPr>
              <a:t>(TIDVG#3)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8" name="Content Placeholder 3" descr="C:\MGenbrugge_original\OLD DUMP info from DFS\photos\TIDVG\ETUVAGE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4405"/>
          <a:stretch/>
        </p:blipFill>
        <p:spPr bwMode="auto">
          <a:xfrm>
            <a:off x="2864826" y="3645024"/>
            <a:ext cx="6264754" cy="321297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80112" y="4322013"/>
            <a:ext cx="226664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Yoke (iron shielding)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511322" y="5750522"/>
            <a:ext cx="194155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Beam dump core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5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10563</TotalTime>
  <Words>1101</Words>
  <Application>Microsoft Office PowerPoint</Application>
  <PresentationFormat>On-screen Show (4:3)</PresentationFormat>
  <Paragraphs>210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ＭＳ Ｐゴシック</vt:lpstr>
      <vt:lpstr>Arial</vt:lpstr>
      <vt:lpstr>Calibri</vt:lpstr>
      <vt:lpstr>Lucida Grande</vt:lpstr>
      <vt:lpstr>Symbol</vt:lpstr>
      <vt:lpstr>Times New Roman</vt:lpstr>
      <vt:lpstr>Wingdings</vt:lpstr>
      <vt:lpstr>FC5643-CERN3027 - Scale of contributions</vt:lpstr>
      <vt:lpstr>PowerPoint Presentation</vt:lpstr>
      <vt:lpstr>PowerPoint Presentation</vt:lpstr>
      <vt:lpstr>PowerPoint Presentation</vt:lpstr>
      <vt:lpstr>2016 LHC p-Pb run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HL-LHC Main achievement 2016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presentation FC and Council</dc:title>
  <dc:creator>Frederick.Bordry@cern.ch</dc:creator>
  <cp:lastModifiedBy>Frederick Bordry</cp:lastModifiedBy>
  <cp:revision>986</cp:revision>
  <cp:lastPrinted>2014-03-14T16:33:53Z</cp:lastPrinted>
  <dcterms:created xsi:type="dcterms:W3CDTF">2012-06-07T06:34:51Z</dcterms:created>
  <dcterms:modified xsi:type="dcterms:W3CDTF">2017-04-24T11:00:08Z</dcterms:modified>
</cp:coreProperties>
</file>