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4" r:id="rId1"/>
  </p:sldMasterIdLst>
  <p:notesMasterIdLst>
    <p:notesMasterId r:id="rId14"/>
  </p:notesMasterIdLst>
  <p:sldIdLst>
    <p:sldId id="256" r:id="rId2"/>
    <p:sldId id="314" r:id="rId3"/>
    <p:sldId id="334" r:id="rId4"/>
    <p:sldId id="316" r:id="rId5"/>
    <p:sldId id="336" r:id="rId6"/>
    <p:sldId id="337" r:id="rId7"/>
    <p:sldId id="338" r:id="rId8"/>
    <p:sldId id="339" r:id="rId9"/>
    <p:sldId id="340" r:id="rId10"/>
    <p:sldId id="341" r:id="rId11"/>
    <p:sldId id="343" r:id="rId12"/>
    <p:sldId id="344" r:id="rId13"/>
  </p:sldIdLst>
  <p:sldSz cx="9144000" cy="5143500" type="screen16x9"/>
  <p:notesSz cx="6858000" cy="9144000"/>
  <p:defaultTextStyle>
    <a:defPPr marL="0" marR="0" indent="0" algn="l" defTabSz="3429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675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308074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75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 Light"/>
      </a:defRPr>
    </a:lvl1pPr>
    <a:lvl2pPr marL="0" marR="0" indent="85725" algn="ctr" defTabSz="308074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75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 Light"/>
      </a:defRPr>
    </a:lvl2pPr>
    <a:lvl3pPr marL="0" marR="0" indent="171450" algn="ctr" defTabSz="308074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75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 Light"/>
      </a:defRPr>
    </a:lvl3pPr>
    <a:lvl4pPr marL="0" marR="0" indent="257175" algn="ctr" defTabSz="308074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75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 Light"/>
      </a:defRPr>
    </a:lvl4pPr>
    <a:lvl5pPr marL="0" marR="0" indent="342900" algn="ctr" defTabSz="308074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75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 Light"/>
      </a:defRPr>
    </a:lvl5pPr>
    <a:lvl6pPr marL="0" marR="0" indent="428625" algn="ctr" defTabSz="308074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75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 Light"/>
      </a:defRPr>
    </a:lvl6pPr>
    <a:lvl7pPr marL="0" marR="0" indent="514350" algn="ctr" defTabSz="308074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75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 Light"/>
      </a:defRPr>
    </a:lvl7pPr>
    <a:lvl8pPr marL="0" marR="0" indent="600075" algn="ctr" defTabSz="308074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75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 Light"/>
      </a:defRPr>
    </a:lvl8pPr>
    <a:lvl9pPr marL="0" marR="0" indent="685800" algn="ctr" defTabSz="308074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75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 Light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44444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C4C6C6"/>
              </a:solidFill>
              <a:prstDash val="solid"/>
              <a:miter lim="400000"/>
            </a:ln>
          </a:top>
          <a:bottom>
            <a:ln w="25400" cap="flat">
              <a:solidFill>
                <a:srgbClr val="C4C6C6"/>
              </a:solidFill>
              <a:prstDash val="solid"/>
              <a:miter lim="400000"/>
            </a:ln>
          </a:bottom>
          <a:insideH>
            <a:ln w="25400" cap="flat">
              <a:solidFill>
                <a:srgbClr val="C4C6C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2F2F2"/>
          </a:solidFill>
        </a:fill>
      </a:tcStyle>
    </a:band2H>
    <a:firstCol>
      <a:tcTxStyle b="off" i="off">
        <a:font>
          <a:latin typeface="Helvetica Neue"/>
          <a:ea typeface="Helvetica Neue"/>
          <a:cs typeface="Helvetica Neue"/>
        </a:font>
        <a:srgbClr val="444444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C4C6C6"/>
              </a:solidFill>
              <a:prstDash val="solid"/>
              <a:miter lim="400000"/>
            </a:ln>
          </a:right>
          <a:top>
            <a:ln w="25400" cap="flat">
              <a:solidFill>
                <a:srgbClr val="C4C6C6"/>
              </a:solidFill>
              <a:prstDash val="solid"/>
              <a:miter lim="400000"/>
            </a:ln>
          </a:top>
          <a:bottom>
            <a:ln w="25400" cap="flat">
              <a:solidFill>
                <a:srgbClr val="C4C6C6"/>
              </a:solidFill>
              <a:prstDash val="solid"/>
              <a:miter lim="400000"/>
            </a:ln>
          </a:bottom>
          <a:insideH>
            <a:ln w="25400" cap="flat">
              <a:solidFill>
                <a:srgbClr val="C4C6C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8E9E8"/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44444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satOff val="12166"/>
              <a:lumOff val="-13042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44444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FF8FA"/>
          </a:solidFill>
        </a:fill>
      </a:tcStyle>
    </a:band2H>
    <a:firstCol>
      <a:tcTxStyle b="off" i="off">
        <a:font>
          <a:latin typeface="Helvetica Neue"/>
          <a:ea typeface="Helvetica Neue"/>
          <a:cs typeface="Helvetica Neue"/>
        </a:font>
        <a:srgbClr val="44444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4F728F"/>
              </a:solidFill>
              <a:prstDash val="solid"/>
              <a:miter lim="400000"/>
            </a:ln>
          </a:top>
          <a:bottom>
            <a:ln w="12700" cap="flat">
              <a:solidFill>
                <a:srgbClr val="4F728F"/>
              </a:solidFill>
              <a:prstDash val="solid"/>
              <a:miter lim="400000"/>
            </a:ln>
          </a:bottom>
          <a:insideH>
            <a:ln w="12700" cap="flat">
              <a:solidFill>
                <a:srgbClr val="4F728F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D4DADF"/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747474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638EB0"/>
          </a:solidFill>
        </a:fill>
      </a:tcStyle>
    </a:lastRow>
    <a:fir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747474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173D59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444444"/>
      </a:tcTxStyle>
      <a:tcStyle>
        <a:tcBdr>
          <a:left>
            <a:ln w="12700" cap="flat">
              <a:solidFill>
                <a:srgbClr val="CBCBCB"/>
              </a:solidFill>
              <a:prstDash val="solid"/>
              <a:miter lim="400000"/>
            </a:ln>
          </a:left>
          <a:right>
            <a:ln w="12700" cap="flat">
              <a:solidFill>
                <a:srgbClr val="CBCBCB"/>
              </a:solidFill>
              <a:prstDash val="solid"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solidFill>
                <a:srgbClr val="CBCBCB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2F2F2"/>
          </a:solidFill>
        </a:fill>
      </a:tcStyle>
    </a:band2H>
    <a:firstCol>
      <a:tcTxStyle b="off" i="off">
        <a:font>
          <a:latin typeface="Helvetica Neue"/>
          <a:ea typeface="Helvetica Neue"/>
          <a:cs typeface="Helvetica Neue"/>
        </a:font>
        <a:srgbClr val="444444"/>
      </a:tcTxStyle>
      <a:tcStyle>
        <a:tcBdr>
          <a:left>
            <a:ln w="12700" cap="flat">
              <a:solidFill>
                <a:srgbClr val="3C3C1D"/>
              </a:solidFill>
              <a:prstDash val="solid"/>
              <a:miter lim="400000"/>
            </a:ln>
          </a:left>
          <a:right>
            <a:ln w="12700" cap="flat">
              <a:solidFill>
                <a:schemeClr val="accent2">
                  <a:hueOff val="-487087"/>
                  <a:satOff val="-2686"/>
                  <a:lumOff val="14808"/>
                </a:schemeClr>
              </a:solidFill>
              <a:prstDash val="solid"/>
              <a:miter lim="400000"/>
            </a:ln>
          </a:right>
          <a:top>
            <a:ln w="12700" cap="flat">
              <a:solidFill>
                <a:schemeClr val="accent2">
                  <a:hueOff val="-487087"/>
                  <a:satOff val="-2686"/>
                  <a:lumOff val="14808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chemeClr val="accent2">
                  <a:hueOff val="-487087"/>
                  <a:satOff val="-2686"/>
                  <a:lumOff val="14808"/>
                </a:schemeClr>
              </a:solidFill>
              <a:prstDash val="solid"/>
              <a:miter lim="400000"/>
            </a:ln>
          </a:bottom>
          <a:insideH>
            <a:ln w="12700" cap="flat">
              <a:solidFill>
                <a:schemeClr val="accent2">
                  <a:hueOff val="-487087"/>
                  <a:satOff val="-2686"/>
                  <a:lumOff val="14808"/>
                </a:schemeClr>
              </a:solidFill>
              <a:prstDash val="solid"/>
              <a:miter lim="400000"/>
            </a:ln>
          </a:insideH>
          <a:insideV>
            <a:ln w="12700" cap="flat">
              <a:solidFill>
                <a:schemeClr val="accent2">
                  <a:hueOff val="-487087"/>
                  <a:satOff val="-2686"/>
                  <a:lumOff val="14808"/>
                </a:schemeClr>
              </a:solidFill>
              <a:prstDash val="solid"/>
              <a:miter lim="400000"/>
            </a:ln>
          </a:insideV>
        </a:tcBdr>
        <a:fill>
          <a:solidFill>
            <a:srgbClr val="CFCDBB"/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444444"/>
      </a:tcTxStyle>
      <a:tcStyle>
        <a:tcBdr>
          <a:left>
            <a:ln w="12700" cap="flat">
              <a:solidFill>
                <a:srgbClr val="C6C6C6"/>
              </a:solidFill>
              <a:prstDash val="solid"/>
              <a:miter lim="400000"/>
            </a:ln>
          </a:left>
          <a:right>
            <a:ln w="12700" cap="flat">
              <a:solidFill>
                <a:srgbClr val="C6C6C6"/>
              </a:solidFill>
              <a:prstDash val="solid"/>
              <a:miter lim="400000"/>
            </a:ln>
          </a:right>
          <a:top>
            <a:ln w="12700" cap="flat">
              <a:solidFill>
                <a:srgbClr val="656839"/>
              </a:solidFill>
              <a:prstDash val="solid"/>
              <a:miter lim="400000"/>
            </a:ln>
          </a:top>
          <a:bottom>
            <a:ln w="12700" cap="flat">
              <a:solidFill>
                <a:srgbClr val="3C3C1D"/>
              </a:solidFill>
              <a:prstDash val="solid"/>
              <a:miter lim="400000"/>
            </a:ln>
          </a:bottom>
          <a:insideH>
            <a:ln w="12700" cap="flat">
              <a:solidFill>
                <a:srgbClr val="C6C6C6"/>
              </a:solidFill>
              <a:prstDash val="solid"/>
              <a:miter lim="400000"/>
            </a:ln>
          </a:insideH>
          <a:insideV>
            <a:ln w="12700" cap="flat">
              <a:solidFill>
                <a:srgbClr val="C6C6C6"/>
              </a:solidFill>
              <a:prstDash val="solid"/>
              <a:miter lim="400000"/>
            </a:ln>
          </a:insideV>
        </a:tcBdr>
        <a:fill>
          <a:solidFill>
            <a:srgbClr val="E8E9E8"/>
          </a:solidFill>
        </a:fill>
      </a:tcStyle>
    </a:lastRow>
    <a:fir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chemeClr val="accent2">
                  <a:hueOff val="-487087"/>
                  <a:satOff val="-2686"/>
                  <a:lumOff val="14808"/>
                </a:schemeClr>
              </a:solidFill>
              <a:prstDash val="solid"/>
              <a:miter lim="400000"/>
            </a:ln>
          </a:left>
          <a:right>
            <a:ln w="12700" cap="flat">
              <a:solidFill>
                <a:schemeClr val="accent2">
                  <a:hueOff val="-487087"/>
                  <a:satOff val="-2686"/>
                  <a:lumOff val="14808"/>
                </a:schemeClr>
              </a:solidFill>
              <a:prstDash val="solid"/>
              <a:miter lim="400000"/>
            </a:ln>
          </a:right>
          <a:top>
            <a:ln w="12700" cap="flat">
              <a:solidFill>
                <a:srgbClr val="3C3C1D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AAA485"/>
              </a:solidFill>
              <a:prstDash val="solid"/>
              <a:miter lim="400000"/>
            </a:ln>
          </a:insideH>
          <a:insideV>
            <a:ln w="12700" cap="flat">
              <a:solidFill>
                <a:schemeClr val="accent2">
                  <a:hueOff val="-487087"/>
                  <a:satOff val="-2686"/>
                  <a:lumOff val="14808"/>
                </a:schemeClr>
              </a:solidFill>
              <a:prstDash val="solid"/>
              <a:miter lim="400000"/>
            </a:ln>
          </a:insideV>
        </a:tcBdr>
        <a:fill>
          <a:solidFill>
            <a:srgbClr val="656839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44444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C4C6C6"/>
              </a:solidFill>
              <a:prstDash val="solid"/>
              <a:miter lim="400000"/>
            </a:ln>
          </a:top>
          <a:bottom>
            <a:ln w="25400" cap="flat">
              <a:solidFill>
                <a:srgbClr val="C4C6C6"/>
              </a:solidFill>
              <a:prstDash val="solid"/>
              <a:miter lim="400000"/>
            </a:ln>
          </a:bottom>
          <a:insideH>
            <a:ln w="25400" cap="flat">
              <a:solidFill>
                <a:srgbClr val="C4C6C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1F1F1"/>
          </a:solidFill>
        </a:fill>
      </a:tcStyle>
    </a:wholeTbl>
    <a:band2H>
      <a:tcTxStyle/>
      <a:tcStyle>
        <a:tcBdr/>
        <a:fill>
          <a:solidFill>
            <a:srgbClr val="E4E4E0"/>
          </a:solidFill>
        </a:fill>
      </a:tcStyle>
    </a:band2H>
    <a:firstCol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515151"/>
              </a:solidFill>
              <a:prstDash val="solid"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7D7766"/>
              </a:solidFill>
              <a:prstDash val="solid"/>
              <a:miter lim="400000"/>
            </a:ln>
          </a:top>
          <a:bottom>
            <a:ln w="12700" cap="flat">
              <a:solidFill>
                <a:srgbClr val="7D7766"/>
              </a:solidFill>
              <a:prstDash val="solid"/>
              <a:miter lim="400000"/>
            </a:ln>
          </a:bottom>
          <a:insideH>
            <a:ln w="12700" cap="flat">
              <a:solidFill>
                <a:srgbClr val="7D776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8F8B7E"/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44444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747474"/>
              </a:solidFill>
              <a:prstDash val="solid"/>
              <a:miter lim="400000"/>
            </a:ln>
          </a:top>
          <a:bottom>
            <a:ln w="12700" cap="flat">
              <a:solidFill>
                <a:srgbClr val="515151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1F1F1"/>
          </a:solidFill>
        </a:fill>
      </a:tcStyle>
    </a:lastRow>
    <a:fir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515151"/>
              </a:solidFill>
              <a:prstDash val="solid"/>
              <a:miter lim="400000"/>
            </a:ln>
          </a:top>
          <a:bottom>
            <a:ln w="25400" cap="flat">
              <a:solidFill>
                <a:schemeClr val="accent2">
                  <a:hueOff val="-487087"/>
                  <a:satOff val="-2686"/>
                  <a:lumOff val="14808"/>
                </a:schemeClr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5E5A4C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444444"/>
      </a:tcTxStyle>
      <a:tcStyle>
        <a:tcBdr>
          <a:left>
            <a:ln w="12700" cap="flat">
              <a:solidFill>
                <a:srgbClr val="747474"/>
              </a:solidFill>
              <a:prstDash val="solid"/>
              <a:miter lim="400000"/>
            </a:ln>
          </a:left>
          <a:right>
            <a:ln w="12700" cap="flat">
              <a:solidFill>
                <a:srgbClr val="747474"/>
              </a:solidFill>
              <a:prstDash val="solid"/>
              <a:miter lim="400000"/>
            </a:ln>
          </a:right>
          <a:top>
            <a:ln w="12700" cap="flat">
              <a:solidFill>
                <a:srgbClr val="747474"/>
              </a:solidFill>
              <a:prstDash val="solid"/>
              <a:miter lim="400000"/>
            </a:ln>
          </a:top>
          <a:bottom>
            <a:ln w="12700" cap="flat">
              <a:solidFill>
                <a:srgbClr val="747474"/>
              </a:solidFill>
              <a:prstDash val="solid"/>
              <a:miter lim="400000"/>
            </a:ln>
          </a:bottom>
          <a:insideH>
            <a:ln w="12700" cap="flat">
              <a:solidFill>
                <a:srgbClr val="747474"/>
              </a:solidFill>
              <a:prstDash val="solid"/>
              <a:miter lim="400000"/>
            </a:ln>
          </a:insideH>
          <a:insideV>
            <a:ln w="12700" cap="flat">
              <a:solidFill>
                <a:srgbClr val="747474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2F2F2"/>
          </a:solidFill>
        </a:fill>
      </a:tcStyle>
    </a:band2H>
    <a:firstCol>
      <a:tcTxStyle b="off" i="off">
        <a:font>
          <a:latin typeface="Helvetica Neue"/>
          <a:ea typeface="Helvetica Neue"/>
          <a:cs typeface="Helvetica Neue"/>
        </a:font>
        <a:srgbClr val="444444"/>
      </a:tcTxStyle>
      <a:tcStyle>
        <a:tcBdr>
          <a:left>
            <a:ln w="12700" cap="flat">
              <a:solidFill>
                <a:srgbClr val="747474"/>
              </a:solidFill>
              <a:prstDash val="solid"/>
              <a:miter lim="400000"/>
            </a:ln>
          </a:left>
          <a:right>
            <a:ln w="12700" cap="flat">
              <a:solidFill>
                <a:srgbClr val="747474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9E9E9"/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44444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747474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CBCBCB"/>
          </a:solidFill>
        </a:fill>
      </a:tcStyle>
    </a:lastRow>
    <a:firstRow>
      <a:tcTxStyle b="off" i="off">
        <a:font>
          <a:latin typeface="Helvetica Neue"/>
          <a:ea typeface="Helvetica Neue"/>
          <a:cs typeface="Helvetica Neue"/>
        </a:font>
        <a:srgbClr val="44444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747474"/>
              </a:solidFill>
              <a:prstDash val="solid"/>
              <a:miter lim="400000"/>
            </a:ln>
          </a:top>
          <a:bottom>
            <a:ln w="12700" cap="flat">
              <a:solidFill>
                <a:srgbClr val="747474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CBCBCB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777777"/>
      </a:tcTxStyle>
      <a:tcStyle>
        <a:tcBdr>
          <a:left>
            <a:ln w="12700" cap="flat">
              <a:solidFill>
                <a:srgbClr val="C9C9C9"/>
              </a:solidFill>
              <a:prstDash val="solid"/>
              <a:miter lim="400000"/>
            </a:ln>
          </a:left>
          <a:right>
            <a:ln w="12700" cap="flat">
              <a:solidFill>
                <a:srgbClr val="C9C9C9"/>
              </a:solidFill>
              <a:prstDash val="solid"/>
              <a:miter lim="400000"/>
            </a:ln>
          </a:right>
          <a:top>
            <a:ln w="12700" cap="flat">
              <a:solidFill>
                <a:srgbClr val="525252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25252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25252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C9C9C9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D2D2D2">
              <a:alpha val="30000"/>
            </a:srgbClr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555555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C9C9C9"/>
              </a:solidFill>
              <a:prstDash val="solid"/>
              <a:miter lim="400000"/>
            </a:ln>
          </a:top>
          <a:bottom>
            <a:ln w="12700" cap="flat">
              <a:solidFill>
                <a:srgbClr val="C9C9C9"/>
              </a:solidFill>
              <a:prstDash val="solid"/>
              <a:miter lim="400000"/>
            </a:ln>
          </a:bottom>
          <a:insideH>
            <a:ln w="12700" cap="flat">
              <a:solidFill>
                <a:srgbClr val="C9C9C9"/>
              </a:solidFill>
              <a:prstDash val="solid"/>
              <a:miter lim="400000"/>
            </a:ln>
          </a:insideH>
          <a:insideV>
            <a:ln w="12700" cap="flat">
              <a:solidFill>
                <a:srgbClr val="C9C9C9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Helvetica Neue Medium"/>
          <a:ea typeface="Helvetica Neue Medium"/>
          <a:cs typeface="Helvetica Neue Medium"/>
        </a:font>
        <a:srgbClr val="555555"/>
      </a:tcTxStyle>
      <a:tcStyle>
        <a:tcBdr>
          <a:left>
            <a:ln w="12700" cap="flat">
              <a:solidFill>
                <a:srgbClr val="C9C9C9"/>
              </a:solidFill>
              <a:prstDash val="solid"/>
              <a:miter lim="400000"/>
            </a:ln>
          </a:left>
          <a:right>
            <a:ln w="12700" cap="flat">
              <a:solidFill>
                <a:srgbClr val="C9C9C9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C9C9C9"/>
              </a:solidFill>
              <a:prstDash val="solid"/>
              <a:miter lim="400000"/>
            </a:ln>
          </a:insideH>
          <a:insideV>
            <a:ln w="12700" cap="flat">
              <a:solidFill>
                <a:srgbClr val="C9C9C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555555"/>
      </a:tcTxStyle>
      <a:tcStyle>
        <a:tcBdr>
          <a:left>
            <a:ln w="12700" cap="flat">
              <a:solidFill>
                <a:srgbClr val="C9C9C9"/>
              </a:solidFill>
              <a:prstDash val="solid"/>
              <a:miter lim="400000"/>
            </a:ln>
          </a:left>
          <a:right>
            <a:ln w="12700" cap="flat">
              <a:solidFill>
                <a:srgbClr val="C9C9C9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C9C9C9"/>
              </a:solidFill>
              <a:prstDash val="solid"/>
              <a:miter lim="400000"/>
            </a:ln>
          </a:insideH>
          <a:insideV>
            <a:ln w="12700" cap="flat">
              <a:solidFill>
                <a:srgbClr val="C9C9C9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163"/>
    <p:restoredTop sz="94724"/>
  </p:normalViewPr>
  <p:slideViewPr>
    <p:cSldViewPr snapToGrid="0" snapToObjects="1">
      <p:cViewPr varScale="1">
        <p:scale>
          <a:sx n="70" d="100"/>
          <a:sy n="70" d="100"/>
        </p:scale>
        <p:origin x="78" y="1188"/>
      </p:cViewPr>
      <p:guideLst/>
    </p:cSldViewPr>
  </p:slideViewPr>
  <p:outlineViewPr>
    <p:cViewPr>
      <p:scale>
        <a:sx n="33" d="100"/>
        <a:sy n="33" d="100"/>
      </p:scale>
      <p:origin x="0" y="-732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40" d="100"/>
        <a:sy n="4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25" name="Shape 125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5333469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171450" latinLnBrk="0">
      <a:lnSpc>
        <a:spcPct val="125000"/>
      </a:lnSpc>
      <a:defRPr sz="900">
        <a:latin typeface="Avenir Roman"/>
        <a:ea typeface="Avenir Roman"/>
        <a:cs typeface="Avenir Roman"/>
        <a:sym typeface="Avenir Roman"/>
      </a:defRPr>
    </a:lvl1pPr>
    <a:lvl2pPr indent="85725" defTabSz="171450" latinLnBrk="0">
      <a:lnSpc>
        <a:spcPct val="125000"/>
      </a:lnSpc>
      <a:defRPr sz="900">
        <a:latin typeface="Avenir Roman"/>
        <a:ea typeface="Avenir Roman"/>
        <a:cs typeface="Avenir Roman"/>
        <a:sym typeface="Avenir Roman"/>
      </a:defRPr>
    </a:lvl2pPr>
    <a:lvl3pPr indent="171450" defTabSz="171450" latinLnBrk="0">
      <a:lnSpc>
        <a:spcPct val="125000"/>
      </a:lnSpc>
      <a:defRPr sz="900">
        <a:latin typeface="Avenir Roman"/>
        <a:ea typeface="Avenir Roman"/>
        <a:cs typeface="Avenir Roman"/>
        <a:sym typeface="Avenir Roman"/>
      </a:defRPr>
    </a:lvl3pPr>
    <a:lvl4pPr indent="257175" defTabSz="171450" latinLnBrk="0">
      <a:lnSpc>
        <a:spcPct val="125000"/>
      </a:lnSpc>
      <a:defRPr sz="900">
        <a:latin typeface="Avenir Roman"/>
        <a:ea typeface="Avenir Roman"/>
        <a:cs typeface="Avenir Roman"/>
        <a:sym typeface="Avenir Roman"/>
      </a:defRPr>
    </a:lvl4pPr>
    <a:lvl5pPr indent="342900" defTabSz="171450" latinLnBrk="0">
      <a:lnSpc>
        <a:spcPct val="125000"/>
      </a:lnSpc>
      <a:defRPr sz="900">
        <a:latin typeface="Avenir Roman"/>
        <a:ea typeface="Avenir Roman"/>
        <a:cs typeface="Avenir Roman"/>
        <a:sym typeface="Avenir Roman"/>
      </a:defRPr>
    </a:lvl5pPr>
    <a:lvl6pPr indent="428625" defTabSz="171450" latinLnBrk="0">
      <a:lnSpc>
        <a:spcPct val="125000"/>
      </a:lnSpc>
      <a:defRPr sz="900">
        <a:latin typeface="Avenir Roman"/>
        <a:ea typeface="Avenir Roman"/>
        <a:cs typeface="Avenir Roman"/>
        <a:sym typeface="Avenir Roman"/>
      </a:defRPr>
    </a:lvl6pPr>
    <a:lvl7pPr indent="514350" defTabSz="171450" latinLnBrk="0">
      <a:lnSpc>
        <a:spcPct val="125000"/>
      </a:lnSpc>
      <a:defRPr sz="900">
        <a:latin typeface="Avenir Roman"/>
        <a:ea typeface="Avenir Roman"/>
        <a:cs typeface="Avenir Roman"/>
        <a:sym typeface="Avenir Roman"/>
      </a:defRPr>
    </a:lvl7pPr>
    <a:lvl8pPr indent="600075" defTabSz="171450" latinLnBrk="0">
      <a:lnSpc>
        <a:spcPct val="125000"/>
      </a:lnSpc>
      <a:defRPr sz="900">
        <a:latin typeface="Avenir Roman"/>
        <a:ea typeface="Avenir Roman"/>
        <a:cs typeface="Avenir Roman"/>
        <a:sym typeface="Avenir Roman"/>
      </a:defRPr>
    </a:lvl8pPr>
    <a:lvl9pPr indent="685800" defTabSz="171450" latinLnBrk="0">
      <a:lnSpc>
        <a:spcPct val="125000"/>
      </a:lnSpc>
      <a:defRPr sz="900">
        <a:latin typeface="Avenir Roman"/>
        <a:ea typeface="Avenir Roman"/>
        <a:cs typeface="Avenir Roman"/>
        <a:sym typeface="Avenir Roman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931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6692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Apr 24, 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F.Forti - LHCC Report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Apr 24, 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F.Forti - LHCC Report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Apr 24, 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F.Forti - LHCC Report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Apr 24, 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F.Forti - LHCC Report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Apr 24, 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F.Forti - LHCC Report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Apr 24, 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F.Forti - LHCC Report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Apr 24, 2017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F.Forti - LHCC Report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Apr 24, 2017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F.Forti - LHCC Report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Apr 24, 2017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F.Forti - LHCC Report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Apr 24, 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F.Forti - LHCC Report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Apr 24, 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F.Forti - LHCC Report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American Typewriter" charset="0"/>
                <a:ea typeface="American Typewriter" charset="0"/>
                <a:cs typeface="American Typewriter" charset="0"/>
              </a:defRPr>
            </a:lvl1pPr>
          </a:lstStyle>
          <a:p>
            <a:r>
              <a:rPr lang="x-none" smtClean="0"/>
              <a:t>Apr 24, 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American Typewriter" charset="0"/>
                <a:ea typeface="American Typewriter" charset="0"/>
                <a:cs typeface="American Typewriter" charset="0"/>
              </a:defRPr>
            </a:lvl1pPr>
          </a:lstStyle>
          <a:p>
            <a:r>
              <a:rPr lang="en-US" smtClean="0"/>
              <a:t>F.Forti - LHCC Report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American Typewriter" charset="0"/>
                <a:ea typeface="American Typewriter" charset="0"/>
                <a:cs typeface="American Typewriter" charset="0"/>
              </a:defRPr>
            </a:lvl1pPr>
          </a:lstStyle>
          <a:p>
            <a:fld id="{86CB4B4D-7CA3-9044-876B-883B54F8677D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213379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American Typewriter" charset="0"/>
          <a:ea typeface="American Typewriter" charset="0"/>
          <a:cs typeface="American Typewriter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American Typewriter" charset="0"/>
          <a:ea typeface="American Typewriter" charset="0"/>
          <a:cs typeface="American Typewriter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merican Typewriter" charset="0"/>
          <a:ea typeface="American Typewriter" charset="0"/>
          <a:cs typeface="American Typewriter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American Typewriter" charset="0"/>
          <a:ea typeface="American Typewriter" charset="0"/>
          <a:cs typeface="American Typewriter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American Typewriter" charset="0"/>
          <a:ea typeface="American Typewriter" charset="0"/>
          <a:cs typeface="American Typewriter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American Typewriter" charset="0"/>
          <a:ea typeface="American Typewriter" charset="0"/>
          <a:cs typeface="American Typewriter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>
            <a:spLocks noGrp="1"/>
          </p:cNvSpPr>
          <p:nvPr>
            <p:ph type="ctrTitle"/>
          </p:nvPr>
        </p:nvSpPr>
        <p:spPr>
          <a:xfrm>
            <a:off x="750673" y="685800"/>
            <a:ext cx="7250327" cy="1399886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algn="l"/>
            <a:r>
              <a:rPr lang="en-US" sz="3600" dirty="0"/>
              <a:t>LHCC Report presented to the </a:t>
            </a:r>
            <a:br>
              <a:rPr lang="en-US" sz="3600" dirty="0"/>
            </a:br>
            <a:r>
              <a:rPr lang="en-US" sz="3600" dirty="0"/>
              <a:t>LHC Resources Review Boards</a:t>
            </a:r>
            <a:br>
              <a:rPr lang="en-US" sz="3600" dirty="0"/>
            </a:br>
            <a:r>
              <a:rPr lang="it-IT" sz="3600" dirty="0" smtClean="0"/>
              <a:t>April 24</a:t>
            </a:r>
            <a:r>
              <a:rPr lang="it-IT" sz="3600" dirty="0"/>
              <a:t>, </a:t>
            </a:r>
            <a:r>
              <a:rPr lang="it-IT" sz="3600" dirty="0" smtClean="0"/>
              <a:t>2017</a:t>
            </a:r>
            <a:endParaRPr sz="2475" dirty="0"/>
          </a:p>
        </p:txBody>
      </p:sp>
      <p:sp>
        <p:nvSpPr>
          <p:cNvPr id="128" name="Shape 128"/>
          <p:cNvSpPr>
            <a:spLocks noGrp="1"/>
          </p:cNvSpPr>
          <p:nvPr>
            <p:ph type="subTitle" idx="1"/>
          </p:nvPr>
        </p:nvSpPr>
        <p:spPr>
          <a:xfrm>
            <a:off x="1244566" y="3434316"/>
            <a:ext cx="3131270" cy="535782"/>
          </a:xfrm>
          <a:prstGeom prst="rect">
            <a:avLst/>
          </a:prstGeom>
        </p:spPr>
        <p:txBody>
          <a:bodyPr>
            <a:noAutofit/>
          </a:bodyPr>
          <a:lstStyle/>
          <a:p>
            <a:pPr defTabSz="301913">
              <a:defRPr sz="3528"/>
            </a:pPr>
            <a:r>
              <a:rPr sz="1650" dirty="0"/>
              <a:t>Francesco Forti</a:t>
            </a:r>
          </a:p>
          <a:p>
            <a:pPr defTabSz="301913">
              <a:defRPr sz="3528"/>
            </a:pPr>
            <a:r>
              <a:rPr sz="1650" dirty="0"/>
              <a:t>University and INFN, Pisa</a:t>
            </a:r>
          </a:p>
        </p:txBody>
      </p:sp>
      <p:pic>
        <p:nvPicPr>
          <p:cNvPr id="129" name="unipi.jpg"/>
          <p:cNvPicPr>
            <a:picLocks noChangeAspect="1"/>
          </p:cNvPicPr>
          <p:nvPr/>
        </p:nvPicPr>
        <p:blipFill>
          <a:blip r:embed="rId2">
            <a:extLst/>
          </a:blip>
          <a:srcRect l="6980" t="13043" r="7582" b="7043"/>
          <a:stretch>
            <a:fillRect/>
          </a:stretch>
        </p:blipFill>
        <p:spPr>
          <a:xfrm>
            <a:off x="236934" y="3321881"/>
            <a:ext cx="1027478" cy="8380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60" h="21555" extrusionOk="0">
                <a:moveTo>
                  <a:pt x="11159" y="1"/>
                </a:moveTo>
                <a:cubicBezTo>
                  <a:pt x="9135" y="17"/>
                  <a:pt x="8004" y="219"/>
                  <a:pt x="6867" y="766"/>
                </a:cubicBezTo>
                <a:cubicBezTo>
                  <a:pt x="6645" y="873"/>
                  <a:pt x="6380" y="980"/>
                  <a:pt x="6277" y="1004"/>
                </a:cubicBezTo>
                <a:cubicBezTo>
                  <a:pt x="6174" y="1029"/>
                  <a:pt x="6040" y="1101"/>
                  <a:pt x="5976" y="1163"/>
                </a:cubicBezTo>
                <a:cubicBezTo>
                  <a:pt x="5912" y="1225"/>
                  <a:pt x="5755" y="1312"/>
                  <a:pt x="5629" y="1359"/>
                </a:cubicBezTo>
                <a:cubicBezTo>
                  <a:pt x="5326" y="1473"/>
                  <a:pt x="4133" y="2366"/>
                  <a:pt x="3699" y="2802"/>
                </a:cubicBezTo>
                <a:cubicBezTo>
                  <a:pt x="3572" y="2929"/>
                  <a:pt x="3452" y="3007"/>
                  <a:pt x="3360" y="3044"/>
                </a:cubicBezTo>
                <a:cubicBezTo>
                  <a:pt x="3344" y="3055"/>
                  <a:pt x="3332" y="3072"/>
                  <a:pt x="3314" y="3068"/>
                </a:cubicBezTo>
                <a:cubicBezTo>
                  <a:pt x="3281" y="3060"/>
                  <a:pt x="3237" y="3082"/>
                  <a:pt x="3196" y="3119"/>
                </a:cubicBezTo>
                <a:cubicBezTo>
                  <a:pt x="3196" y="3119"/>
                  <a:pt x="3192" y="3119"/>
                  <a:pt x="3192" y="3119"/>
                </a:cubicBezTo>
                <a:cubicBezTo>
                  <a:pt x="3209" y="3199"/>
                  <a:pt x="2922" y="3665"/>
                  <a:pt x="2518" y="4197"/>
                </a:cubicBezTo>
                <a:cubicBezTo>
                  <a:pt x="2101" y="4748"/>
                  <a:pt x="1580" y="5599"/>
                  <a:pt x="1361" y="6088"/>
                </a:cubicBezTo>
                <a:cubicBezTo>
                  <a:pt x="1141" y="6576"/>
                  <a:pt x="891" y="7009"/>
                  <a:pt x="805" y="7049"/>
                </a:cubicBezTo>
                <a:cubicBezTo>
                  <a:pt x="719" y="7090"/>
                  <a:pt x="674" y="7174"/>
                  <a:pt x="706" y="7236"/>
                </a:cubicBezTo>
                <a:cubicBezTo>
                  <a:pt x="737" y="7298"/>
                  <a:pt x="666" y="7616"/>
                  <a:pt x="546" y="7945"/>
                </a:cubicBezTo>
                <a:cubicBezTo>
                  <a:pt x="284" y="8660"/>
                  <a:pt x="310" y="8555"/>
                  <a:pt x="211" y="9164"/>
                </a:cubicBezTo>
                <a:cubicBezTo>
                  <a:pt x="166" y="9436"/>
                  <a:pt x="99" y="9712"/>
                  <a:pt x="66" y="9780"/>
                </a:cubicBezTo>
                <a:cubicBezTo>
                  <a:pt x="-25" y="9964"/>
                  <a:pt x="-21" y="11965"/>
                  <a:pt x="70" y="12282"/>
                </a:cubicBezTo>
                <a:cubicBezTo>
                  <a:pt x="113" y="12433"/>
                  <a:pt x="106" y="12588"/>
                  <a:pt x="54" y="12627"/>
                </a:cubicBezTo>
                <a:cubicBezTo>
                  <a:pt x="2" y="12667"/>
                  <a:pt x="49" y="12910"/>
                  <a:pt x="161" y="13173"/>
                </a:cubicBezTo>
                <a:cubicBezTo>
                  <a:pt x="272" y="13434"/>
                  <a:pt x="387" y="13781"/>
                  <a:pt x="412" y="13944"/>
                </a:cubicBezTo>
                <a:cubicBezTo>
                  <a:pt x="438" y="14106"/>
                  <a:pt x="591" y="14554"/>
                  <a:pt x="755" y="14938"/>
                </a:cubicBezTo>
                <a:cubicBezTo>
                  <a:pt x="919" y="15322"/>
                  <a:pt x="1025" y="15667"/>
                  <a:pt x="991" y="15708"/>
                </a:cubicBezTo>
                <a:cubicBezTo>
                  <a:pt x="958" y="15749"/>
                  <a:pt x="980" y="15783"/>
                  <a:pt x="1045" y="15783"/>
                </a:cubicBezTo>
                <a:cubicBezTo>
                  <a:pt x="1169" y="15783"/>
                  <a:pt x="1728" y="16770"/>
                  <a:pt x="1692" y="16926"/>
                </a:cubicBezTo>
                <a:cubicBezTo>
                  <a:pt x="1680" y="16977"/>
                  <a:pt x="1708" y="17009"/>
                  <a:pt x="1753" y="16992"/>
                </a:cubicBezTo>
                <a:cubicBezTo>
                  <a:pt x="1798" y="16975"/>
                  <a:pt x="2183" y="17385"/>
                  <a:pt x="2610" y="17911"/>
                </a:cubicBezTo>
                <a:cubicBezTo>
                  <a:pt x="3036" y="18437"/>
                  <a:pt x="3386" y="18834"/>
                  <a:pt x="3386" y="18793"/>
                </a:cubicBezTo>
                <a:cubicBezTo>
                  <a:pt x="3386" y="18753"/>
                  <a:pt x="3449" y="18788"/>
                  <a:pt x="3527" y="18868"/>
                </a:cubicBezTo>
                <a:cubicBezTo>
                  <a:pt x="3630" y="18972"/>
                  <a:pt x="3692" y="18975"/>
                  <a:pt x="3741" y="18877"/>
                </a:cubicBezTo>
                <a:cubicBezTo>
                  <a:pt x="3821" y="18718"/>
                  <a:pt x="4101" y="18948"/>
                  <a:pt x="4064" y="19144"/>
                </a:cubicBezTo>
                <a:cubicBezTo>
                  <a:pt x="4052" y="19209"/>
                  <a:pt x="4417" y="19507"/>
                  <a:pt x="4875" y="19806"/>
                </a:cubicBezTo>
                <a:cubicBezTo>
                  <a:pt x="5333" y="20106"/>
                  <a:pt x="5709" y="20317"/>
                  <a:pt x="5709" y="20278"/>
                </a:cubicBezTo>
                <a:cubicBezTo>
                  <a:pt x="5709" y="20239"/>
                  <a:pt x="5766" y="20262"/>
                  <a:pt x="5835" y="20329"/>
                </a:cubicBezTo>
                <a:cubicBezTo>
                  <a:pt x="6030" y="20516"/>
                  <a:pt x="6932" y="20862"/>
                  <a:pt x="7031" y="20787"/>
                </a:cubicBezTo>
                <a:cubicBezTo>
                  <a:pt x="7079" y="20750"/>
                  <a:pt x="7178" y="20761"/>
                  <a:pt x="7248" y="20815"/>
                </a:cubicBezTo>
                <a:cubicBezTo>
                  <a:pt x="7405" y="20935"/>
                  <a:pt x="7599" y="20998"/>
                  <a:pt x="7933" y="21034"/>
                </a:cubicBezTo>
                <a:cubicBezTo>
                  <a:pt x="8076" y="21050"/>
                  <a:pt x="8240" y="21093"/>
                  <a:pt x="8291" y="21132"/>
                </a:cubicBezTo>
                <a:cubicBezTo>
                  <a:pt x="8395" y="21210"/>
                  <a:pt x="8920" y="21343"/>
                  <a:pt x="9392" y="21407"/>
                </a:cubicBezTo>
                <a:cubicBezTo>
                  <a:pt x="9558" y="21430"/>
                  <a:pt x="9753" y="21393"/>
                  <a:pt x="9822" y="21323"/>
                </a:cubicBezTo>
                <a:cubicBezTo>
                  <a:pt x="9909" y="21236"/>
                  <a:pt x="9996" y="21245"/>
                  <a:pt x="10100" y="21351"/>
                </a:cubicBezTo>
                <a:cubicBezTo>
                  <a:pt x="10183" y="21436"/>
                  <a:pt x="10334" y="21478"/>
                  <a:pt x="10439" y="21445"/>
                </a:cubicBezTo>
                <a:cubicBezTo>
                  <a:pt x="10544" y="21411"/>
                  <a:pt x="10691" y="21428"/>
                  <a:pt x="10767" y="21487"/>
                </a:cubicBezTo>
                <a:cubicBezTo>
                  <a:pt x="10902" y="21592"/>
                  <a:pt x="11366" y="21572"/>
                  <a:pt x="11661" y="21445"/>
                </a:cubicBezTo>
                <a:cubicBezTo>
                  <a:pt x="11745" y="21409"/>
                  <a:pt x="12241" y="21313"/>
                  <a:pt x="12762" y="21235"/>
                </a:cubicBezTo>
                <a:cubicBezTo>
                  <a:pt x="13283" y="21157"/>
                  <a:pt x="13802" y="21033"/>
                  <a:pt x="13920" y="20955"/>
                </a:cubicBezTo>
                <a:cubicBezTo>
                  <a:pt x="14037" y="20876"/>
                  <a:pt x="14340" y="20801"/>
                  <a:pt x="14590" y="20791"/>
                </a:cubicBezTo>
                <a:cubicBezTo>
                  <a:pt x="14964" y="20776"/>
                  <a:pt x="15043" y="20729"/>
                  <a:pt x="15043" y="20535"/>
                </a:cubicBezTo>
                <a:cubicBezTo>
                  <a:pt x="15043" y="20372"/>
                  <a:pt x="15106" y="20306"/>
                  <a:pt x="15245" y="20324"/>
                </a:cubicBezTo>
                <a:cubicBezTo>
                  <a:pt x="15525" y="20363"/>
                  <a:pt x="16002" y="20117"/>
                  <a:pt x="15976" y="19946"/>
                </a:cubicBezTo>
                <a:cubicBezTo>
                  <a:pt x="15963" y="19861"/>
                  <a:pt x="16066" y="19817"/>
                  <a:pt x="16235" y="19839"/>
                </a:cubicBezTo>
                <a:cubicBezTo>
                  <a:pt x="16397" y="19860"/>
                  <a:pt x="16639" y="19770"/>
                  <a:pt x="16806" y="19624"/>
                </a:cubicBezTo>
                <a:cubicBezTo>
                  <a:pt x="16966" y="19485"/>
                  <a:pt x="17121" y="19372"/>
                  <a:pt x="17157" y="19372"/>
                </a:cubicBezTo>
                <a:cubicBezTo>
                  <a:pt x="17192" y="19372"/>
                  <a:pt x="17483" y="19133"/>
                  <a:pt x="17800" y="18845"/>
                </a:cubicBezTo>
                <a:cubicBezTo>
                  <a:pt x="18117" y="18556"/>
                  <a:pt x="18422" y="18318"/>
                  <a:pt x="18478" y="18317"/>
                </a:cubicBezTo>
                <a:cubicBezTo>
                  <a:pt x="18533" y="18316"/>
                  <a:pt x="18579" y="18237"/>
                  <a:pt x="18581" y="18135"/>
                </a:cubicBezTo>
                <a:cubicBezTo>
                  <a:pt x="18582" y="18033"/>
                  <a:pt x="18660" y="17953"/>
                  <a:pt x="18756" y="17963"/>
                </a:cubicBezTo>
                <a:cubicBezTo>
                  <a:pt x="18852" y="17972"/>
                  <a:pt x="18934" y="17919"/>
                  <a:pt x="18935" y="17841"/>
                </a:cubicBezTo>
                <a:cubicBezTo>
                  <a:pt x="18936" y="17764"/>
                  <a:pt x="19139" y="17453"/>
                  <a:pt x="19388" y="17150"/>
                </a:cubicBezTo>
                <a:cubicBezTo>
                  <a:pt x="19637" y="16848"/>
                  <a:pt x="19837" y="16560"/>
                  <a:pt x="19837" y="16511"/>
                </a:cubicBezTo>
                <a:cubicBezTo>
                  <a:pt x="19837" y="16462"/>
                  <a:pt x="19956" y="16249"/>
                  <a:pt x="20100" y="16039"/>
                </a:cubicBezTo>
                <a:cubicBezTo>
                  <a:pt x="20244" y="15830"/>
                  <a:pt x="20332" y="15661"/>
                  <a:pt x="20298" y="15661"/>
                </a:cubicBezTo>
                <a:cubicBezTo>
                  <a:pt x="20265" y="15661"/>
                  <a:pt x="20356" y="15439"/>
                  <a:pt x="20496" y="15167"/>
                </a:cubicBezTo>
                <a:cubicBezTo>
                  <a:pt x="20636" y="14894"/>
                  <a:pt x="20718" y="14672"/>
                  <a:pt x="20683" y="14672"/>
                </a:cubicBezTo>
                <a:cubicBezTo>
                  <a:pt x="20648" y="14672"/>
                  <a:pt x="20672" y="14597"/>
                  <a:pt x="20732" y="14508"/>
                </a:cubicBezTo>
                <a:cubicBezTo>
                  <a:pt x="20885" y="14283"/>
                  <a:pt x="21463" y="12223"/>
                  <a:pt x="21521" y="11698"/>
                </a:cubicBezTo>
                <a:cubicBezTo>
                  <a:pt x="21575" y="11205"/>
                  <a:pt x="21571" y="8796"/>
                  <a:pt x="21517" y="8422"/>
                </a:cubicBezTo>
                <a:cubicBezTo>
                  <a:pt x="21483" y="8189"/>
                  <a:pt x="21450" y="8050"/>
                  <a:pt x="21288" y="7525"/>
                </a:cubicBezTo>
                <a:cubicBezTo>
                  <a:pt x="21252" y="7406"/>
                  <a:pt x="21208" y="7155"/>
                  <a:pt x="21197" y="6965"/>
                </a:cubicBezTo>
                <a:cubicBezTo>
                  <a:pt x="21186" y="6776"/>
                  <a:pt x="21088" y="6495"/>
                  <a:pt x="20976" y="6344"/>
                </a:cubicBezTo>
                <a:cubicBezTo>
                  <a:pt x="20684" y="5951"/>
                  <a:pt x="20525" y="5531"/>
                  <a:pt x="20607" y="5369"/>
                </a:cubicBezTo>
                <a:cubicBezTo>
                  <a:pt x="20648" y="5286"/>
                  <a:pt x="20633" y="5260"/>
                  <a:pt x="20569" y="5308"/>
                </a:cubicBezTo>
                <a:cubicBezTo>
                  <a:pt x="20509" y="5354"/>
                  <a:pt x="20359" y="5208"/>
                  <a:pt x="20233" y="4986"/>
                </a:cubicBezTo>
                <a:cubicBezTo>
                  <a:pt x="20108" y="4764"/>
                  <a:pt x="19785" y="4298"/>
                  <a:pt x="19518" y="3945"/>
                </a:cubicBezTo>
                <a:cubicBezTo>
                  <a:pt x="19250" y="3592"/>
                  <a:pt x="19030" y="3235"/>
                  <a:pt x="19030" y="3152"/>
                </a:cubicBezTo>
                <a:cubicBezTo>
                  <a:pt x="19030" y="3068"/>
                  <a:pt x="19003" y="3036"/>
                  <a:pt x="18965" y="3082"/>
                </a:cubicBezTo>
                <a:cubicBezTo>
                  <a:pt x="18875" y="3192"/>
                  <a:pt x="18516" y="2787"/>
                  <a:pt x="18585" y="2652"/>
                </a:cubicBezTo>
                <a:cubicBezTo>
                  <a:pt x="18614" y="2594"/>
                  <a:pt x="18576" y="2575"/>
                  <a:pt x="18501" y="2610"/>
                </a:cubicBezTo>
                <a:cubicBezTo>
                  <a:pt x="18426" y="2645"/>
                  <a:pt x="18112" y="2458"/>
                  <a:pt x="17800" y="2190"/>
                </a:cubicBezTo>
                <a:cubicBezTo>
                  <a:pt x="17489" y="1923"/>
                  <a:pt x="17131" y="1660"/>
                  <a:pt x="17004" y="1611"/>
                </a:cubicBezTo>
                <a:cubicBezTo>
                  <a:pt x="16878" y="1562"/>
                  <a:pt x="16565" y="1386"/>
                  <a:pt x="16311" y="1219"/>
                </a:cubicBezTo>
                <a:cubicBezTo>
                  <a:pt x="16058" y="1052"/>
                  <a:pt x="15785" y="893"/>
                  <a:pt x="15702" y="869"/>
                </a:cubicBezTo>
                <a:cubicBezTo>
                  <a:pt x="15519" y="815"/>
                  <a:pt x="14937" y="578"/>
                  <a:pt x="14590" y="412"/>
                </a:cubicBezTo>
                <a:cubicBezTo>
                  <a:pt x="14451" y="345"/>
                  <a:pt x="14120" y="272"/>
                  <a:pt x="13855" y="253"/>
                </a:cubicBezTo>
                <a:cubicBezTo>
                  <a:pt x="13590" y="234"/>
                  <a:pt x="13317" y="163"/>
                  <a:pt x="13249" y="99"/>
                </a:cubicBezTo>
                <a:cubicBezTo>
                  <a:pt x="13180" y="33"/>
                  <a:pt x="12264" y="-8"/>
                  <a:pt x="11159" y="1"/>
                </a:cubicBezTo>
                <a:close/>
              </a:path>
            </a:pathLst>
          </a:custGeom>
          <a:ln w="12700">
            <a:miter lim="400000"/>
          </a:ln>
        </p:spPr>
      </p:pic>
      <p:pic>
        <p:nvPicPr>
          <p:cNvPr id="130" name="infnlogo.jpg"/>
          <p:cNvPicPr>
            <a:picLocks noChangeAspect="1"/>
          </p:cNvPicPr>
          <p:nvPr/>
        </p:nvPicPr>
        <p:blipFill>
          <a:blip r:embed="rId3">
            <a:extLst/>
          </a:blip>
          <a:srcRect l="7638" t="8147" r="9264" b="7686"/>
          <a:stretch>
            <a:fillRect/>
          </a:stretch>
        </p:blipFill>
        <p:spPr>
          <a:xfrm>
            <a:off x="4243327" y="3244503"/>
            <a:ext cx="920149" cy="9154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40" h="21426" extrusionOk="0">
                <a:moveTo>
                  <a:pt x="18370" y="0"/>
                </a:moveTo>
                <a:cubicBezTo>
                  <a:pt x="17431" y="0"/>
                  <a:pt x="16240" y="187"/>
                  <a:pt x="16017" y="371"/>
                </a:cubicBezTo>
                <a:cubicBezTo>
                  <a:pt x="15936" y="438"/>
                  <a:pt x="15843" y="466"/>
                  <a:pt x="15808" y="432"/>
                </a:cubicBezTo>
                <a:cubicBezTo>
                  <a:pt x="15708" y="332"/>
                  <a:pt x="13592" y="1296"/>
                  <a:pt x="12527" y="1926"/>
                </a:cubicBezTo>
                <a:cubicBezTo>
                  <a:pt x="11994" y="2241"/>
                  <a:pt x="11217" y="2742"/>
                  <a:pt x="10805" y="3039"/>
                </a:cubicBezTo>
                <a:cubicBezTo>
                  <a:pt x="10393" y="3337"/>
                  <a:pt x="9864" y="3708"/>
                  <a:pt x="9626" y="3865"/>
                </a:cubicBezTo>
                <a:cubicBezTo>
                  <a:pt x="9389" y="4022"/>
                  <a:pt x="9195" y="4206"/>
                  <a:pt x="9195" y="4278"/>
                </a:cubicBezTo>
                <a:cubicBezTo>
                  <a:pt x="9195" y="4358"/>
                  <a:pt x="9272" y="4342"/>
                  <a:pt x="9394" y="4232"/>
                </a:cubicBezTo>
                <a:cubicBezTo>
                  <a:pt x="9675" y="3981"/>
                  <a:pt x="10772" y="3245"/>
                  <a:pt x="11325" y="2937"/>
                </a:cubicBezTo>
                <a:cubicBezTo>
                  <a:pt x="11578" y="2796"/>
                  <a:pt x="12027" y="2543"/>
                  <a:pt x="12318" y="2376"/>
                </a:cubicBezTo>
                <a:cubicBezTo>
                  <a:pt x="13196" y="1871"/>
                  <a:pt x="15485" y="1058"/>
                  <a:pt x="16430" y="914"/>
                </a:cubicBezTo>
                <a:cubicBezTo>
                  <a:pt x="17966" y="681"/>
                  <a:pt x="19127" y="990"/>
                  <a:pt x="19720" y="1782"/>
                </a:cubicBezTo>
                <a:cubicBezTo>
                  <a:pt x="20386" y="2671"/>
                  <a:pt x="20501" y="3897"/>
                  <a:pt x="20082" y="5564"/>
                </a:cubicBezTo>
                <a:cubicBezTo>
                  <a:pt x="19974" y="5994"/>
                  <a:pt x="19917" y="6418"/>
                  <a:pt x="19952" y="6510"/>
                </a:cubicBezTo>
                <a:cubicBezTo>
                  <a:pt x="19988" y="6603"/>
                  <a:pt x="20151" y="6682"/>
                  <a:pt x="20314" y="6682"/>
                </a:cubicBezTo>
                <a:cubicBezTo>
                  <a:pt x="20555" y="6682"/>
                  <a:pt x="20650" y="6586"/>
                  <a:pt x="20834" y="6158"/>
                </a:cubicBezTo>
                <a:cubicBezTo>
                  <a:pt x="21295" y="5083"/>
                  <a:pt x="21541" y="4039"/>
                  <a:pt x="21539" y="3197"/>
                </a:cubicBezTo>
                <a:cubicBezTo>
                  <a:pt x="21537" y="2146"/>
                  <a:pt x="21511" y="2004"/>
                  <a:pt x="21210" y="1438"/>
                </a:cubicBezTo>
                <a:cubicBezTo>
                  <a:pt x="20675" y="434"/>
                  <a:pt x="19817" y="0"/>
                  <a:pt x="18370" y="0"/>
                </a:cubicBezTo>
                <a:close/>
                <a:moveTo>
                  <a:pt x="8963" y="4524"/>
                </a:moveTo>
                <a:cubicBezTo>
                  <a:pt x="8963" y="4437"/>
                  <a:pt x="8531" y="4721"/>
                  <a:pt x="8378" y="4909"/>
                </a:cubicBezTo>
                <a:cubicBezTo>
                  <a:pt x="8277" y="5034"/>
                  <a:pt x="8360" y="5009"/>
                  <a:pt x="8592" y="4840"/>
                </a:cubicBezTo>
                <a:cubicBezTo>
                  <a:pt x="8797" y="4689"/>
                  <a:pt x="8963" y="4546"/>
                  <a:pt x="8963" y="4524"/>
                </a:cubicBezTo>
                <a:close/>
                <a:moveTo>
                  <a:pt x="5691" y="8640"/>
                </a:moveTo>
                <a:cubicBezTo>
                  <a:pt x="5100" y="8640"/>
                  <a:pt x="5179" y="8437"/>
                  <a:pt x="4814" y="10826"/>
                </a:cubicBezTo>
                <a:cubicBezTo>
                  <a:pt x="4683" y="11681"/>
                  <a:pt x="4533" y="12573"/>
                  <a:pt x="4480" y="12807"/>
                </a:cubicBezTo>
                <a:lnTo>
                  <a:pt x="4382" y="13234"/>
                </a:lnTo>
                <a:lnTo>
                  <a:pt x="4916" y="13271"/>
                </a:lnTo>
                <a:cubicBezTo>
                  <a:pt x="5209" y="13290"/>
                  <a:pt x="5466" y="13300"/>
                  <a:pt x="5482" y="13294"/>
                </a:cubicBezTo>
                <a:cubicBezTo>
                  <a:pt x="5530" y="13277"/>
                  <a:pt x="6195" y="9187"/>
                  <a:pt x="6197" y="8900"/>
                </a:cubicBezTo>
                <a:cubicBezTo>
                  <a:pt x="6198" y="8670"/>
                  <a:pt x="6143" y="8640"/>
                  <a:pt x="5691" y="8640"/>
                </a:cubicBezTo>
                <a:close/>
                <a:moveTo>
                  <a:pt x="7459" y="8640"/>
                </a:moveTo>
                <a:cubicBezTo>
                  <a:pt x="7316" y="8639"/>
                  <a:pt x="7223" y="8961"/>
                  <a:pt x="7018" y="10167"/>
                </a:cubicBezTo>
                <a:cubicBezTo>
                  <a:pt x="6876" y="11006"/>
                  <a:pt x="6713" y="11847"/>
                  <a:pt x="6656" y="12037"/>
                </a:cubicBezTo>
                <a:cubicBezTo>
                  <a:pt x="6599" y="12227"/>
                  <a:pt x="6526" y="12599"/>
                  <a:pt x="6494" y="12863"/>
                </a:cubicBezTo>
                <a:lnTo>
                  <a:pt x="6434" y="13341"/>
                </a:lnTo>
                <a:lnTo>
                  <a:pt x="6879" y="13308"/>
                </a:lnTo>
                <a:cubicBezTo>
                  <a:pt x="7503" y="13262"/>
                  <a:pt x="7556" y="13210"/>
                  <a:pt x="7645" y="12496"/>
                </a:cubicBezTo>
                <a:cubicBezTo>
                  <a:pt x="7688" y="12148"/>
                  <a:pt x="7764" y="11839"/>
                  <a:pt x="7812" y="11810"/>
                </a:cubicBezTo>
                <a:cubicBezTo>
                  <a:pt x="7859" y="11780"/>
                  <a:pt x="7874" y="11628"/>
                  <a:pt x="7844" y="11475"/>
                </a:cubicBezTo>
                <a:cubicBezTo>
                  <a:pt x="7730" y="10879"/>
                  <a:pt x="8053" y="11097"/>
                  <a:pt x="8666" y="12028"/>
                </a:cubicBezTo>
                <a:cubicBezTo>
                  <a:pt x="9019" y="12564"/>
                  <a:pt x="9311" y="13056"/>
                  <a:pt x="9311" y="13123"/>
                </a:cubicBezTo>
                <a:cubicBezTo>
                  <a:pt x="9311" y="13189"/>
                  <a:pt x="9459" y="13248"/>
                  <a:pt x="9645" y="13248"/>
                </a:cubicBezTo>
                <a:cubicBezTo>
                  <a:pt x="9961" y="13248"/>
                  <a:pt x="9993" y="13206"/>
                  <a:pt x="10100" y="12640"/>
                </a:cubicBezTo>
                <a:cubicBezTo>
                  <a:pt x="10341" y="11360"/>
                  <a:pt x="10683" y="9485"/>
                  <a:pt x="10750" y="9072"/>
                </a:cubicBezTo>
                <a:lnTo>
                  <a:pt x="10819" y="8640"/>
                </a:lnTo>
                <a:lnTo>
                  <a:pt x="10295" y="8640"/>
                </a:lnTo>
                <a:cubicBezTo>
                  <a:pt x="10007" y="8640"/>
                  <a:pt x="9770" y="8652"/>
                  <a:pt x="9770" y="8668"/>
                </a:cubicBezTo>
                <a:cubicBezTo>
                  <a:pt x="9769" y="8994"/>
                  <a:pt x="9392" y="10672"/>
                  <a:pt x="9302" y="10761"/>
                </a:cubicBezTo>
                <a:cubicBezTo>
                  <a:pt x="9154" y="10905"/>
                  <a:pt x="8784" y="10492"/>
                  <a:pt x="8397" y="9749"/>
                </a:cubicBezTo>
                <a:cubicBezTo>
                  <a:pt x="7892" y="8783"/>
                  <a:pt x="7777" y="8643"/>
                  <a:pt x="7459" y="8640"/>
                </a:cubicBezTo>
                <a:close/>
                <a:moveTo>
                  <a:pt x="12773" y="8640"/>
                </a:moveTo>
                <a:cubicBezTo>
                  <a:pt x="11672" y="8640"/>
                  <a:pt x="11509" y="8664"/>
                  <a:pt x="11460" y="8840"/>
                </a:cubicBezTo>
                <a:cubicBezTo>
                  <a:pt x="11428" y="8951"/>
                  <a:pt x="11317" y="9585"/>
                  <a:pt x="11214" y="10250"/>
                </a:cubicBezTo>
                <a:cubicBezTo>
                  <a:pt x="11110" y="10916"/>
                  <a:pt x="10947" y="11862"/>
                  <a:pt x="10852" y="12352"/>
                </a:cubicBezTo>
                <a:cubicBezTo>
                  <a:pt x="10756" y="12843"/>
                  <a:pt x="10710" y="13295"/>
                  <a:pt x="10750" y="13359"/>
                </a:cubicBezTo>
                <a:cubicBezTo>
                  <a:pt x="10789" y="13423"/>
                  <a:pt x="11043" y="13475"/>
                  <a:pt x="11316" y="13475"/>
                </a:cubicBezTo>
                <a:lnTo>
                  <a:pt x="11812" y="13475"/>
                </a:lnTo>
                <a:lnTo>
                  <a:pt x="11975" y="12468"/>
                </a:lnTo>
                <a:lnTo>
                  <a:pt x="12132" y="11461"/>
                </a:lnTo>
                <a:lnTo>
                  <a:pt x="12875" y="11401"/>
                </a:lnTo>
                <a:cubicBezTo>
                  <a:pt x="13566" y="11347"/>
                  <a:pt x="13618" y="11325"/>
                  <a:pt x="13696" y="11030"/>
                </a:cubicBezTo>
                <a:lnTo>
                  <a:pt x="13785" y="10710"/>
                </a:lnTo>
                <a:lnTo>
                  <a:pt x="13098" y="10710"/>
                </a:lnTo>
                <a:cubicBezTo>
                  <a:pt x="12326" y="10710"/>
                  <a:pt x="12234" y="10617"/>
                  <a:pt x="12392" y="10004"/>
                </a:cubicBezTo>
                <a:cubicBezTo>
                  <a:pt x="12491" y="9622"/>
                  <a:pt x="12501" y="9616"/>
                  <a:pt x="13191" y="9582"/>
                </a:cubicBezTo>
                <a:cubicBezTo>
                  <a:pt x="13801" y="9553"/>
                  <a:pt x="13902" y="9516"/>
                  <a:pt x="13961" y="9294"/>
                </a:cubicBezTo>
                <a:cubicBezTo>
                  <a:pt x="14137" y="8639"/>
                  <a:pt x="14134" y="8640"/>
                  <a:pt x="12773" y="8640"/>
                </a:cubicBezTo>
                <a:close/>
                <a:moveTo>
                  <a:pt x="15000" y="8640"/>
                </a:moveTo>
                <a:cubicBezTo>
                  <a:pt x="14732" y="8640"/>
                  <a:pt x="14679" y="8756"/>
                  <a:pt x="14546" y="9731"/>
                </a:cubicBezTo>
                <a:cubicBezTo>
                  <a:pt x="14502" y="10047"/>
                  <a:pt x="14391" y="10646"/>
                  <a:pt x="14295" y="11058"/>
                </a:cubicBezTo>
                <a:cubicBezTo>
                  <a:pt x="14199" y="11470"/>
                  <a:pt x="14101" y="11934"/>
                  <a:pt x="14082" y="12093"/>
                </a:cubicBezTo>
                <a:cubicBezTo>
                  <a:pt x="14062" y="12251"/>
                  <a:pt x="14012" y="12590"/>
                  <a:pt x="13970" y="12844"/>
                </a:cubicBezTo>
                <a:lnTo>
                  <a:pt x="13896" y="13308"/>
                </a:lnTo>
                <a:lnTo>
                  <a:pt x="14425" y="13267"/>
                </a:lnTo>
                <a:cubicBezTo>
                  <a:pt x="14858" y="13232"/>
                  <a:pt x="14964" y="13176"/>
                  <a:pt x="15005" y="12974"/>
                </a:cubicBezTo>
                <a:cubicBezTo>
                  <a:pt x="15137" y="12326"/>
                  <a:pt x="15221" y="11801"/>
                  <a:pt x="15205" y="11726"/>
                </a:cubicBezTo>
                <a:cubicBezTo>
                  <a:pt x="15195" y="11681"/>
                  <a:pt x="15245" y="11498"/>
                  <a:pt x="15311" y="11322"/>
                </a:cubicBezTo>
                <a:lnTo>
                  <a:pt x="15432" y="11002"/>
                </a:lnTo>
                <a:lnTo>
                  <a:pt x="15655" y="11290"/>
                </a:lnTo>
                <a:cubicBezTo>
                  <a:pt x="15777" y="11447"/>
                  <a:pt x="15986" y="11783"/>
                  <a:pt x="16119" y="12037"/>
                </a:cubicBezTo>
                <a:cubicBezTo>
                  <a:pt x="16509" y="12779"/>
                  <a:pt x="16881" y="13214"/>
                  <a:pt x="17182" y="13271"/>
                </a:cubicBezTo>
                <a:cubicBezTo>
                  <a:pt x="17449" y="13322"/>
                  <a:pt x="17469" y="13284"/>
                  <a:pt x="17609" y="12450"/>
                </a:cubicBezTo>
                <a:cubicBezTo>
                  <a:pt x="17689" y="11969"/>
                  <a:pt x="17772" y="11496"/>
                  <a:pt x="17790" y="11401"/>
                </a:cubicBezTo>
                <a:cubicBezTo>
                  <a:pt x="18150" y="9491"/>
                  <a:pt x="18250" y="8797"/>
                  <a:pt x="18179" y="8719"/>
                </a:cubicBezTo>
                <a:cubicBezTo>
                  <a:pt x="18132" y="8667"/>
                  <a:pt x="17896" y="8639"/>
                  <a:pt x="17650" y="8659"/>
                </a:cubicBezTo>
                <a:lnTo>
                  <a:pt x="17205" y="8696"/>
                </a:lnTo>
                <a:lnTo>
                  <a:pt x="17015" y="9791"/>
                </a:lnTo>
                <a:cubicBezTo>
                  <a:pt x="16911" y="10393"/>
                  <a:pt x="16818" y="10906"/>
                  <a:pt x="16810" y="10932"/>
                </a:cubicBezTo>
                <a:cubicBezTo>
                  <a:pt x="16787" y="11017"/>
                  <a:pt x="16221" y="10447"/>
                  <a:pt x="16221" y="10339"/>
                </a:cubicBezTo>
                <a:cubicBezTo>
                  <a:pt x="16221" y="10282"/>
                  <a:pt x="16103" y="10072"/>
                  <a:pt x="15956" y="9870"/>
                </a:cubicBezTo>
                <a:cubicBezTo>
                  <a:pt x="15810" y="9668"/>
                  <a:pt x="15591" y="9309"/>
                  <a:pt x="15469" y="9072"/>
                </a:cubicBezTo>
                <a:cubicBezTo>
                  <a:pt x="15317" y="8774"/>
                  <a:pt x="15172" y="8640"/>
                  <a:pt x="15000" y="8640"/>
                </a:cubicBezTo>
                <a:close/>
                <a:moveTo>
                  <a:pt x="1338" y="14714"/>
                </a:moveTo>
                <a:cubicBezTo>
                  <a:pt x="1125" y="14692"/>
                  <a:pt x="902" y="14830"/>
                  <a:pt x="823" y="15067"/>
                </a:cubicBezTo>
                <a:cubicBezTo>
                  <a:pt x="787" y="15174"/>
                  <a:pt x="656" y="15478"/>
                  <a:pt x="535" y="15740"/>
                </a:cubicBezTo>
                <a:cubicBezTo>
                  <a:pt x="214" y="16434"/>
                  <a:pt x="-59" y="18029"/>
                  <a:pt x="11" y="18802"/>
                </a:cubicBezTo>
                <a:cubicBezTo>
                  <a:pt x="116" y="19972"/>
                  <a:pt x="794" y="20904"/>
                  <a:pt x="1797" y="21262"/>
                </a:cubicBezTo>
                <a:cubicBezTo>
                  <a:pt x="2745" y="21600"/>
                  <a:pt x="4822" y="21398"/>
                  <a:pt x="6313" y="20826"/>
                </a:cubicBezTo>
                <a:cubicBezTo>
                  <a:pt x="7668" y="20305"/>
                  <a:pt x="9895" y="19071"/>
                  <a:pt x="11070" y="18190"/>
                </a:cubicBezTo>
                <a:cubicBezTo>
                  <a:pt x="11743" y="17684"/>
                  <a:pt x="12330" y="17213"/>
                  <a:pt x="12374" y="17141"/>
                </a:cubicBezTo>
                <a:cubicBezTo>
                  <a:pt x="12477" y="16974"/>
                  <a:pt x="12263" y="17099"/>
                  <a:pt x="11719" y="17522"/>
                </a:cubicBezTo>
                <a:cubicBezTo>
                  <a:pt x="10367" y="18573"/>
                  <a:pt x="7813" y="19842"/>
                  <a:pt x="6141" y="20292"/>
                </a:cubicBezTo>
                <a:cubicBezTo>
                  <a:pt x="5188" y="20549"/>
                  <a:pt x="3547" y="20641"/>
                  <a:pt x="2944" y="20473"/>
                </a:cubicBezTo>
                <a:cubicBezTo>
                  <a:pt x="2471" y="20341"/>
                  <a:pt x="1704" y="19597"/>
                  <a:pt x="1463" y="19034"/>
                </a:cubicBezTo>
                <a:cubicBezTo>
                  <a:pt x="1181" y="18375"/>
                  <a:pt x="1216" y="16589"/>
                  <a:pt x="1533" y="15624"/>
                </a:cubicBezTo>
                <a:cubicBezTo>
                  <a:pt x="1748" y="14968"/>
                  <a:pt x="1750" y="14945"/>
                  <a:pt x="1542" y="14793"/>
                </a:cubicBezTo>
                <a:cubicBezTo>
                  <a:pt x="1480" y="14748"/>
                  <a:pt x="1409" y="14722"/>
                  <a:pt x="1338" y="14714"/>
                </a:cubicBezTo>
                <a:close/>
                <a:moveTo>
                  <a:pt x="12996" y="16589"/>
                </a:moveTo>
                <a:cubicBezTo>
                  <a:pt x="12990" y="16583"/>
                  <a:pt x="12943" y="16615"/>
                  <a:pt x="12852" y="16686"/>
                </a:cubicBezTo>
                <a:cubicBezTo>
                  <a:pt x="12741" y="16773"/>
                  <a:pt x="12652" y="16867"/>
                  <a:pt x="12652" y="16891"/>
                </a:cubicBezTo>
                <a:cubicBezTo>
                  <a:pt x="12652" y="16985"/>
                  <a:pt x="12743" y="16925"/>
                  <a:pt x="12894" y="16733"/>
                </a:cubicBezTo>
                <a:cubicBezTo>
                  <a:pt x="12965" y="16641"/>
                  <a:pt x="13002" y="16595"/>
                  <a:pt x="12996" y="16589"/>
                </a:cubicBezTo>
                <a:close/>
              </a:path>
            </a:pathLst>
          </a:custGeom>
          <a:ln w="12700">
            <a:miter lim="400000"/>
          </a:ln>
        </p:spPr>
      </p:pic>
      <p:sp>
        <p:nvSpPr>
          <p:cNvPr id="2" name="TextBox 1"/>
          <p:cNvSpPr txBox="1"/>
          <p:nvPr/>
        </p:nvSpPr>
        <p:spPr>
          <a:xfrm>
            <a:off x="5496331" y="1985410"/>
            <a:ext cx="309649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800" b="1" dirty="0">
                <a:solidFill>
                  <a:schemeClr val="accent5"/>
                </a:solidFill>
                <a:latin typeface="American Typewriter" charset="0"/>
                <a:ea typeface="American Typewriter" charset="0"/>
                <a:cs typeface="American Typewriter" charset="0"/>
              </a:rPr>
              <a:t>Outline</a:t>
            </a:r>
          </a:p>
          <a:p>
            <a:pPr marL="257175" indent="-257175" algn="l">
              <a:buFont typeface="Arial" charset="0"/>
              <a:buChar char="•"/>
            </a:pPr>
            <a:r>
              <a:rPr lang="en-US" sz="1800" dirty="0">
                <a:solidFill>
                  <a:schemeClr val="accent5"/>
                </a:solidFill>
                <a:latin typeface="American Typewriter" charset="0"/>
                <a:ea typeface="American Typewriter" charset="0"/>
                <a:cs typeface="American Typewriter" charset="0"/>
              </a:rPr>
              <a:t>Reminder: Phase II upgrades</a:t>
            </a:r>
          </a:p>
          <a:p>
            <a:pPr marL="257175" indent="-257175" algn="l">
              <a:buFont typeface="Arial" charset="0"/>
              <a:buChar char="•"/>
            </a:pPr>
            <a:r>
              <a:rPr lang="en-US" sz="1800" dirty="0">
                <a:solidFill>
                  <a:schemeClr val="accent5"/>
                </a:solidFill>
                <a:latin typeface="American Typewriter" charset="0"/>
                <a:ea typeface="American Typewriter" charset="0"/>
                <a:cs typeface="American Typewriter" charset="0"/>
              </a:rPr>
              <a:t>Summary of the phase II review process</a:t>
            </a:r>
          </a:p>
          <a:p>
            <a:pPr marL="257175" indent="-257175" algn="l">
              <a:buFont typeface="Arial" charset="0"/>
              <a:buChar char="•"/>
            </a:pPr>
            <a:r>
              <a:rPr lang="en-US" sz="1800" dirty="0" smtClean="0">
                <a:solidFill>
                  <a:schemeClr val="accent5"/>
                </a:solidFill>
                <a:latin typeface="American Typewriter" charset="0"/>
                <a:ea typeface="American Typewriter" charset="0"/>
                <a:cs typeface="American Typewriter" charset="0"/>
              </a:rPr>
              <a:t>Update on the plan </a:t>
            </a:r>
            <a:r>
              <a:rPr lang="en-US" sz="1800" dirty="0">
                <a:solidFill>
                  <a:schemeClr val="accent5"/>
                </a:solidFill>
                <a:latin typeface="American Typewriter" charset="0"/>
                <a:ea typeface="American Typewriter" charset="0"/>
                <a:cs typeface="American Typewriter" charset="0"/>
              </a:rPr>
              <a:t>for next </a:t>
            </a:r>
            <a:r>
              <a:rPr lang="en-US" sz="1800" dirty="0" smtClean="0">
                <a:solidFill>
                  <a:schemeClr val="accent5"/>
                </a:solidFill>
                <a:latin typeface="American Typewriter" charset="0"/>
                <a:ea typeface="American Typewriter" charset="0"/>
                <a:cs typeface="American Typewriter" charset="0"/>
              </a:rPr>
              <a:t>year</a:t>
            </a:r>
            <a:endParaRPr lang="en-US" sz="1800" dirty="0">
              <a:solidFill>
                <a:schemeClr val="accent5"/>
              </a:solidFill>
              <a:latin typeface="American Typewriter" charset="0"/>
              <a:ea typeface="American Typewriter" charset="0"/>
              <a:cs typeface="American Typewriter" charset="0"/>
            </a:endParaRPr>
          </a:p>
        </p:txBody>
      </p:sp>
      <p:sp>
        <p:nvSpPr>
          <p:cNvPr id="7" name="Shape 128"/>
          <p:cNvSpPr txBox="1">
            <a:spLocks/>
          </p:cNvSpPr>
          <p:nvPr/>
        </p:nvSpPr>
        <p:spPr>
          <a:xfrm>
            <a:off x="899495" y="2364831"/>
            <a:ext cx="3131270" cy="5357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American Typewriter" charset="0"/>
                <a:ea typeface="American Typewriter" charset="0"/>
                <a:cs typeface="American Typewriter" charset="0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American Typewriter" charset="0"/>
                <a:ea typeface="American Typewriter" charset="0"/>
                <a:cs typeface="American Typewriter" charset="0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American Typewriter" charset="0"/>
                <a:ea typeface="American Typewriter" charset="0"/>
                <a:cs typeface="American Typewriter" charset="0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American Typewriter" charset="0"/>
                <a:ea typeface="American Typewriter" charset="0"/>
                <a:cs typeface="American Typewriter" charset="0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American Typewriter" charset="0"/>
                <a:ea typeface="American Typewriter" charset="0"/>
                <a:cs typeface="American Typewriter" charset="0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301913">
              <a:defRPr sz="3528"/>
            </a:pPr>
            <a:r>
              <a:rPr lang="en-US" sz="1650" dirty="0" smtClean="0"/>
              <a:t>Thorsten </a:t>
            </a:r>
            <a:r>
              <a:rPr lang="en-US" sz="1650" dirty="0" err="1" smtClean="0"/>
              <a:t>Wengler</a:t>
            </a:r>
            <a:r>
              <a:rPr lang="en-US" sz="1650" dirty="0" smtClean="0"/>
              <a:t>, CERN</a:t>
            </a:r>
          </a:p>
          <a:p>
            <a:pPr defTabSz="301913">
              <a:defRPr sz="3528"/>
            </a:pPr>
            <a:r>
              <a:rPr lang="en-US" sz="1650" dirty="0" smtClean="0"/>
              <a:t>On behalf of</a:t>
            </a:r>
            <a:endParaRPr lang="en-US" sz="1650" dirty="0"/>
          </a:p>
        </p:txBody>
      </p:sp>
      <p:sp>
        <p:nvSpPr>
          <p:cNvPr id="3" name="TextBox 2"/>
          <p:cNvSpPr txBox="1"/>
          <p:nvPr/>
        </p:nvSpPr>
        <p:spPr>
          <a:xfrm>
            <a:off x="5663821" y="4612943"/>
            <a:ext cx="25384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 smtClean="0">
                <a:latin typeface="American Typewriter"/>
              </a:rPr>
              <a:t>CERN-RRB-2017-055</a:t>
            </a:r>
            <a:endParaRPr lang="en-GB" sz="1200" dirty="0">
              <a:latin typeface="American Typewriter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3475" y="227879"/>
            <a:ext cx="6190594" cy="52494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Timeline of RRB interaction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99544" y="4235669"/>
            <a:ext cx="8544911" cy="82140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dirty="0" smtClean="0"/>
              <a:t>In addition to above numbers: Infrastructure/Integration (not TDRs, covered by Common Fund MoUs). Expected to be 25MCHF per experiment, to be finalized in October 2017.</a:t>
            </a:r>
            <a:endParaRPr lang="en-US" sz="18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9068284"/>
              </p:ext>
            </p:extLst>
          </p:nvPr>
        </p:nvGraphicFramePr>
        <p:xfrm>
          <a:off x="483475" y="893379"/>
          <a:ext cx="8031874" cy="21725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35900"/>
                <a:gridCol w="2831316"/>
                <a:gridCol w="904482"/>
                <a:gridCol w="1053392"/>
                <a:gridCol w="1053392"/>
                <a:gridCol w="1053392"/>
              </a:tblGrid>
              <a:tr h="468283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merican Typewriter" charset="0"/>
                          <a:ea typeface="American Typewriter" charset="0"/>
                          <a:cs typeface="American Typewriter" charset="0"/>
                        </a:rPr>
                        <a:t>Date</a:t>
                      </a:r>
                      <a:endParaRPr lang="en-US" sz="1400" dirty="0">
                        <a:latin typeface="American Typewriter" charset="0"/>
                        <a:ea typeface="American Typewriter" charset="0"/>
                        <a:cs typeface="American Typewriter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merican Typewriter" charset="0"/>
                          <a:ea typeface="American Typewriter" charset="0"/>
                          <a:cs typeface="American Typewriter" charset="0"/>
                        </a:rPr>
                        <a:t>Status</a:t>
                      </a:r>
                      <a:endParaRPr lang="en-US" sz="1400" dirty="0">
                        <a:latin typeface="American Typewriter" charset="0"/>
                        <a:ea typeface="American Typewriter" charset="0"/>
                        <a:cs typeface="American Typewriter" charset="0"/>
                      </a:endParaRPr>
                    </a:p>
                  </a:txBody>
                  <a:tcPr marL="68580" marR="68580" marT="34290" marB="34290"/>
                </a:tc>
                <a:tc gridSpan="2">
                  <a:txBody>
                    <a:bodyPr/>
                    <a:lstStyle/>
                    <a:p>
                      <a:r>
                        <a:rPr lang="en-US" sz="1400" dirty="0" smtClean="0">
                          <a:latin typeface="American Typewriter" charset="0"/>
                          <a:ea typeface="American Typewriter" charset="0"/>
                          <a:cs typeface="American Typewriter" charset="0"/>
                        </a:rPr>
                        <a:t>CORE</a:t>
                      </a:r>
                      <a:r>
                        <a:rPr lang="en-US" sz="1400" baseline="0" dirty="0" smtClean="0">
                          <a:latin typeface="American Typewriter" charset="0"/>
                          <a:ea typeface="American Typewriter" charset="0"/>
                          <a:cs typeface="American Typewriter" charset="0"/>
                        </a:rPr>
                        <a:t> </a:t>
                      </a:r>
                      <a:r>
                        <a:rPr lang="en-US" sz="1400" dirty="0" smtClean="0">
                          <a:latin typeface="American Typewriter" charset="0"/>
                          <a:ea typeface="American Typewriter" charset="0"/>
                          <a:cs typeface="American Typewriter" charset="0"/>
                        </a:rPr>
                        <a:t>value in </a:t>
                      </a:r>
                      <a:r>
                        <a:rPr lang="en-US" sz="1400" dirty="0" smtClean="0">
                          <a:solidFill>
                            <a:srgbClr val="FFFF00"/>
                          </a:solidFill>
                          <a:latin typeface="American Typewriter" charset="0"/>
                          <a:ea typeface="American Typewriter" charset="0"/>
                          <a:cs typeface="American Typewriter" charset="0"/>
                        </a:rPr>
                        <a:t>submitted </a:t>
                      </a:r>
                      <a:r>
                        <a:rPr lang="en-US" sz="1400" dirty="0" smtClean="0">
                          <a:latin typeface="American Typewriter" charset="0"/>
                          <a:ea typeface="American Typewriter" charset="0"/>
                          <a:cs typeface="American Typewriter" charset="0"/>
                        </a:rPr>
                        <a:t>TDRs</a:t>
                      </a:r>
                      <a:endParaRPr lang="en-US" sz="1400" dirty="0">
                        <a:latin typeface="American Typewriter" charset="0"/>
                        <a:ea typeface="American Typewriter" charset="0"/>
                        <a:cs typeface="American Typewriter" charset="0"/>
                      </a:endParaRPr>
                    </a:p>
                  </a:txBody>
                  <a:tcPr marL="68580" marR="68580" marT="34290" marB="3429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400" baseline="0" dirty="0" smtClean="0">
                          <a:latin typeface="American Typewriter" charset="0"/>
                          <a:ea typeface="American Typewriter" charset="0"/>
                          <a:cs typeface="American Typewriter" charset="0"/>
                        </a:rPr>
                        <a:t>C</a:t>
                      </a:r>
                      <a:r>
                        <a:rPr lang="en-US" sz="1400" dirty="0" smtClean="0">
                          <a:latin typeface="American Typewriter" charset="0"/>
                          <a:ea typeface="American Typewriter" charset="0"/>
                          <a:cs typeface="American Typewriter" charset="0"/>
                        </a:rPr>
                        <a:t>ORE </a:t>
                      </a:r>
                      <a:r>
                        <a:rPr lang="en-US" sz="1400" baseline="0" dirty="0" smtClean="0">
                          <a:latin typeface="American Typewriter" charset="0"/>
                          <a:ea typeface="American Typewriter" charset="0"/>
                          <a:cs typeface="American Typewriter" charset="0"/>
                        </a:rPr>
                        <a:t>value in </a:t>
                      </a:r>
                      <a:r>
                        <a:rPr lang="en-US" sz="1400" baseline="0" dirty="0" smtClean="0">
                          <a:solidFill>
                            <a:srgbClr val="FFFF00"/>
                          </a:solidFill>
                          <a:latin typeface="American Typewriter" charset="0"/>
                          <a:ea typeface="American Typewriter" charset="0"/>
                          <a:cs typeface="American Typewriter" charset="0"/>
                        </a:rPr>
                        <a:t>approved</a:t>
                      </a:r>
                      <a:r>
                        <a:rPr lang="en-US" sz="1400" baseline="0" dirty="0" smtClean="0">
                          <a:latin typeface="American Typewriter" charset="0"/>
                          <a:ea typeface="American Typewriter" charset="0"/>
                          <a:cs typeface="American Typewriter" charset="0"/>
                        </a:rPr>
                        <a:t> TDRs</a:t>
                      </a:r>
                      <a:endParaRPr lang="en-US" sz="1400" dirty="0">
                        <a:latin typeface="American Typewriter" charset="0"/>
                        <a:ea typeface="American Typewriter" charset="0"/>
                        <a:cs typeface="American Typewriter" charset="0"/>
                      </a:endParaRPr>
                    </a:p>
                  </a:txBody>
                  <a:tcPr marL="68580" marR="68580" marT="34290" marB="3429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36642">
                <a:tc>
                  <a:txBody>
                    <a:bodyPr/>
                    <a:lstStyle/>
                    <a:p>
                      <a:endParaRPr lang="en-US" sz="1100" dirty="0">
                        <a:latin typeface="American Typewriter" charset="0"/>
                        <a:ea typeface="American Typewriter" charset="0"/>
                        <a:cs typeface="American Typewriter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US" sz="1100" dirty="0">
                        <a:latin typeface="American Typewriter" charset="0"/>
                        <a:ea typeface="American Typewriter" charset="0"/>
                        <a:cs typeface="American Typewriter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merican Typewriter" charset="0"/>
                          <a:ea typeface="American Typewriter" charset="0"/>
                          <a:cs typeface="American Typewriter" charset="0"/>
                        </a:rPr>
                        <a:t>ATLAS</a:t>
                      </a:r>
                      <a:endParaRPr lang="en-US" sz="1600" dirty="0">
                        <a:latin typeface="American Typewriter" charset="0"/>
                        <a:ea typeface="American Typewriter" charset="0"/>
                        <a:cs typeface="American Typewriter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merican Typewriter" charset="0"/>
                          <a:ea typeface="American Typewriter" charset="0"/>
                          <a:cs typeface="American Typewriter" charset="0"/>
                        </a:rPr>
                        <a:t>CMS</a:t>
                      </a:r>
                      <a:endParaRPr lang="en-US" sz="1600" dirty="0">
                        <a:latin typeface="American Typewriter" charset="0"/>
                        <a:ea typeface="American Typewriter" charset="0"/>
                        <a:cs typeface="American Typewriter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merican Typewriter" charset="0"/>
                          <a:ea typeface="American Typewriter" charset="0"/>
                          <a:cs typeface="American Typewriter" charset="0"/>
                        </a:rPr>
                        <a:t>ATLAS</a:t>
                      </a:r>
                      <a:endParaRPr lang="en-US" sz="1600" dirty="0">
                        <a:latin typeface="American Typewriter" charset="0"/>
                        <a:ea typeface="American Typewriter" charset="0"/>
                        <a:cs typeface="American Typewriter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merican Typewriter" charset="0"/>
                          <a:ea typeface="American Typewriter" charset="0"/>
                          <a:cs typeface="American Typewriter" charset="0"/>
                        </a:rPr>
                        <a:t>CMS</a:t>
                      </a:r>
                      <a:endParaRPr lang="en-US" sz="1600" dirty="0">
                        <a:latin typeface="American Typewriter" charset="0"/>
                        <a:ea typeface="American Typewriter" charset="0"/>
                        <a:cs typeface="American Typewriter" charset="0"/>
                      </a:endParaRPr>
                    </a:p>
                  </a:txBody>
                  <a:tcPr marL="68580" marR="68580" marT="34290" marB="34290"/>
                </a:tc>
              </a:tr>
              <a:tr h="335144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merican Typewriter" charset="0"/>
                          <a:ea typeface="American Typewriter" charset="0"/>
                          <a:cs typeface="American Typewriter" charset="0"/>
                        </a:rPr>
                        <a:t>Apr 2017</a:t>
                      </a:r>
                      <a:endParaRPr lang="en-US" sz="1400" dirty="0">
                        <a:latin typeface="American Typewriter" charset="0"/>
                        <a:ea typeface="American Typewriter" charset="0"/>
                        <a:cs typeface="American Typewriter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merican Typewriter" charset="0"/>
                          <a:ea typeface="American Typewriter" charset="0"/>
                          <a:cs typeface="American Typewriter" charset="0"/>
                        </a:rPr>
                        <a:t>Update of the process</a:t>
                      </a:r>
                      <a:endParaRPr lang="en-US" sz="1400" dirty="0">
                        <a:latin typeface="American Typewriter" charset="0"/>
                        <a:ea typeface="American Typewriter" charset="0"/>
                        <a:cs typeface="American Typewriter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merican Typewriter" charset="0"/>
                          <a:ea typeface="American Typewriter" charset="0"/>
                          <a:cs typeface="American Typewriter" charset="0"/>
                        </a:rPr>
                        <a:t>61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merican Typewriter" charset="0"/>
                          <a:ea typeface="American Typewriter" charset="0"/>
                          <a:cs typeface="American Typewriter" charset="0"/>
                        </a:rPr>
                        <a:t>0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merican Typewriter" charset="0"/>
                          <a:ea typeface="American Typewriter" charset="0"/>
                          <a:cs typeface="American Typewriter" charset="0"/>
                        </a:rPr>
                        <a:t>0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merican Typewriter" charset="0"/>
                          <a:ea typeface="American Typewriter" charset="0"/>
                          <a:cs typeface="American Typewriter" charset="0"/>
                        </a:rPr>
                        <a:t>0</a:t>
                      </a:r>
                    </a:p>
                  </a:txBody>
                  <a:tcPr marL="6350" marR="6350" marT="6350" marB="0" anchor="b"/>
                </a:tc>
              </a:tr>
              <a:tr h="335144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merican Typewriter" charset="0"/>
                          <a:ea typeface="American Typewriter" charset="0"/>
                          <a:cs typeface="American Typewriter" charset="0"/>
                        </a:rPr>
                        <a:t>Oct 2017</a:t>
                      </a:r>
                      <a:endParaRPr lang="en-US" sz="1400" dirty="0">
                        <a:latin typeface="American Typewriter" charset="0"/>
                        <a:ea typeface="American Typewriter" charset="0"/>
                        <a:cs typeface="American Typewriter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merican Typewriter" charset="0"/>
                          <a:ea typeface="American Typewriter" charset="0"/>
                          <a:cs typeface="American Typewriter" charset="0"/>
                        </a:rPr>
                        <a:t>Update of the money matrix</a:t>
                      </a:r>
                      <a:endParaRPr lang="en-US" sz="1400" dirty="0">
                        <a:latin typeface="American Typewriter" charset="0"/>
                        <a:ea typeface="American Typewriter" charset="0"/>
                        <a:cs typeface="American Typewriter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merican Typewriter" charset="0"/>
                          <a:ea typeface="American Typewriter" charset="0"/>
                          <a:cs typeface="American Typewriter" charset="0"/>
                        </a:rPr>
                        <a:t>139</a:t>
                      </a:r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American Typewriter" charset="0"/>
                        <a:ea typeface="American Typewriter" charset="0"/>
                        <a:cs typeface="American Typewriter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800" b="0" i="0" u="none" strike="noStrike">
                          <a:solidFill>
                            <a:srgbClr val="000000"/>
                          </a:solidFill>
                          <a:effectLst/>
                          <a:latin typeface="American Typewriter" charset="0"/>
                          <a:ea typeface="American Typewriter" charset="0"/>
                          <a:cs typeface="American Typewriter" charset="0"/>
                        </a:rPr>
                        <a:t>148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merican Typewriter" charset="0"/>
                          <a:ea typeface="American Typewriter" charset="0"/>
                          <a:cs typeface="American Typewriter" charset="0"/>
                        </a:rPr>
                        <a:t>61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merican Typewriter" charset="0"/>
                          <a:ea typeface="American Typewriter" charset="0"/>
                          <a:cs typeface="American Typewriter" charset="0"/>
                        </a:rPr>
                        <a:t>0</a:t>
                      </a:r>
                    </a:p>
                  </a:txBody>
                  <a:tcPr marL="6350" marR="6350" marT="6350" marB="0" anchor="b"/>
                </a:tc>
              </a:tr>
              <a:tr h="335144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merican Typewriter" charset="0"/>
                          <a:ea typeface="American Typewriter" charset="0"/>
                          <a:cs typeface="American Typewriter" charset="0"/>
                        </a:rPr>
                        <a:t>Apr 2018</a:t>
                      </a:r>
                      <a:endParaRPr lang="en-US" sz="1400" dirty="0">
                        <a:latin typeface="American Typewriter" charset="0"/>
                        <a:ea typeface="American Typewriter" charset="0"/>
                        <a:cs typeface="American Typewriter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merican Typewriter" charset="0"/>
                          <a:ea typeface="American Typewriter" charset="0"/>
                          <a:cs typeface="American Typewriter" charset="0"/>
                        </a:rPr>
                        <a:t>Verification of envelope</a:t>
                      </a:r>
                      <a:endParaRPr lang="en-US" sz="1400" dirty="0">
                        <a:latin typeface="American Typewriter" charset="0"/>
                        <a:ea typeface="American Typewriter" charset="0"/>
                        <a:cs typeface="American Typewriter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merican Typewriter" charset="0"/>
                          <a:ea typeface="American Typewriter" charset="0"/>
                          <a:cs typeface="American Typewriter" charset="0"/>
                        </a:rPr>
                        <a:t>242</a:t>
                      </a:r>
                      <a:endParaRPr lang="is-IS" sz="1800" b="0" i="0" u="none" strike="noStrike" dirty="0">
                        <a:solidFill>
                          <a:srgbClr val="000000"/>
                        </a:solidFill>
                        <a:effectLst/>
                        <a:latin typeface="American Typewriter" charset="0"/>
                        <a:ea typeface="American Typewriter" charset="0"/>
                        <a:cs typeface="American Typewriter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merican Typewriter" charset="0"/>
                          <a:ea typeface="American Typewriter" charset="0"/>
                          <a:cs typeface="American Typewriter" charset="0"/>
                        </a:rPr>
                        <a:t>212(</a:t>
                      </a:r>
                      <a:r>
                        <a:rPr lang="is-IS" sz="1800" b="0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American Typewriter" charset="0"/>
                          <a:ea typeface="American Typewriter" charset="0"/>
                          <a:cs typeface="American Typewriter" charset="0"/>
                        </a:rPr>
                        <a:t>1</a:t>
                      </a:r>
                      <a:r>
                        <a:rPr lang="is-I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merican Typewriter" charset="0"/>
                          <a:ea typeface="American Typewriter" charset="0"/>
                          <a:cs typeface="American Typewriter" charset="0"/>
                        </a:rPr>
                        <a:t>)</a:t>
                      </a:r>
                      <a:endParaRPr lang="is-IS" sz="1800" b="0" i="0" u="none" strike="noStrike" dirty="0">
                        <a:solidFill>
                          <a:srgbClr val="000000"/>
                        </a:solidFill>
                        <a:effectLst/>
                        <a:latin typeface="American Typewriter" charset="0"/>
                        <a:ea typeface="American Typewriter" charset="0"/>
                        <a:cs typeface="American Typewriter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merican Typewriter" charset="0"/>
                          <a:ea typeface="American Typewriter" charset="0"/>
                          <a:cs typeface="American Typewriter" charset="0"/>
                        </a:rPr>
                        <a:t>131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merican Typewriter" charset="0"/>
                        <a:ea typeface="American Typewriter" charset="0"/>
                        <a:cs typeface="American Typewriter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merican Typewriter" charset="0"/>
                          <a:ea typeface="American Typewriter" charset="0"/>
                          <a:cs typeface="American Typewriter" charset="0"/>
                        </a:rPr>
                        <a:t>137</a:t>
                      </a:r>
                      <a:endParaRPr lang="is-IS" sz="1800" b="0" i="0" u="none" strike="noStrike" dirty="0">
                        <a:solidFill>
                          <a:srgbClr val="000000"/>
                        </a:solidFill>
                        <a:effectLst/>
                        <a:latin typeface="American Typewriter" charset="0"/>
                        <a:ea typeface="American Typewriter" charset="0"/>
                        <a:cs typeface="American Typewriter" charset="0"/>
                      </a:endParaRPr>
                    </a:p>
                  </a:txBody>
                  <a:tcPr marL="6350" marR="6350" marT="6350" marB="0" anchor="b"/>
                </a:tc>
              </a:tr>
              <a:tr h="335144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merican Typewriter" charset="0"/>
                          <a:ea typeface="American Typewriter" charset="0"/>
                          <a:cs typeface="American Typewriter" charset="0"/>
                        </a:rPr>
                        <a:t>Oct</a:t>
                      </a:r>
                      <a:r>
                        <a:rPr lang="en-US" sz="1400" baseline="0" dirty="0" smtClean="0">
                          <a:latin typeface="American Typewriter" charset="0"/>
                          <a:ea typeface="American Typewriter" charset="0"/>
                          <a:cs typeface="American Typewriter" charset="0"/>
                        </a:rPr>
                        <a:t> 2018</a:t>
                      </a:r>
                      <a:endParaRPr lang="en-US" sz="1400" dirty="0">
                        <a:latin typeface="American Typewriter" charset="0"/>
                        <a:ea typeface="American Typewriter" charset="0"/>
                        <a:cs typeface="American Typewriter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merican Typewriter" charset="0"/>
                          <a:ea typeface="American Typewriter" charset="0"/>
                          <a:cs typeface="American Typewriter" charset="0"/>
                        </a:rPr>
                        <a:t>Financial closure</a:t>
                      </a:r>
                      <a:r>
                        <a:rPr lang="en-US" sz="1400" baseline="0" dirty="0" smtClean="0">
                          <a:latin typeface="American Typewriter" charset="0"/>
                          <a:ea typeface="American Typewriter" charset="0"/>
                          <a:cs typeface="American Typewriter" charset="0"/>
                        </a:rPr>
                        <a:t>: end of Step 2</a:t>
                      </a:r>
                      <a:endParaRPr lang="en-US" sz="1400" dirty="0">
                        <a:latin typeface="American Typewriter" charset="0"/>
                        <a:ea typeface="American Typewriter" charset="0"/>
                        <a:cs typeface="American Typewriter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merican Typewriter" charset="0"/>
                          <a:ea typeface="American Typewriter" charset="0"/>
                          <a:cs typeface="American Typewriter" charset="0"/>
                        </a:rPr>
                        <a:t>242</a:t>
                      </a:r>
                      <a:endParaRPr lang="is-IS" sz="1800" b="0" i="0" u="none" strike="noStrike" dirty="0">
                        <a:solidFill>
                          <a:srgbClr val="000000"/>
                        </a:solidFill>
                        <a:effectLst/>
                        <a:latin typeface="American Typewriter" charset="0"/>
                        <a:ea typeface="American Typewriter" charset="0"/>
                        <a:cs typeface="American Typewriter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s-I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merican Typewriter" charset="0"/>
                          <a:ea typeface="American Typewriter" charset="0"/>
                          <a:cs typeface="American Typewriter" charset="0"/>
                        </a:rPr>
                        <a:t>212(</a:t>
                      </a:r>
                      <a:r>
                        <a:rPr lang="is-IS" sz="1800" b="0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American Typewriter" charset="0"/>
                          <a:ea typeface="American Typewriter" charset="0"/>
                          <a:cs typeface="American Typewriter" charset="0"/>
                        </a:rPr>
                        <a:t>1</a:t>
                      </a:r>
                      <a:r>
                        <a:rPr lang="is-I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merican Typewriter" charset="0"/>
                          <a:ea typeface="American Typewriter" charset="0"/>
                          <a:cs typeface="American Typewriter" charset="0"/>
                        </a:rPr>
                        <a:t>)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merican Typewriter" charset="0"/>
                          <a:ea typeface="American Typewriter" charset="0"/>
                          <a:cs typeface="American Typewriter" charset="0"/>
                        </a:rPr>
                        <a:t>242</a:t>
                      </a:r>
                      <a:endParaRPr lang="is-IS" sz="1800" b="0" i="0" u="none" strike="noStrike" dirty="0">
                        <a:solidFill>
                          <a:srgbClr val="000000"/>
                        </a:solidFill>
                        <a:effectLst/>
                        <a:latin typeface="American Typewriter" charset="0"/>
                        <a:ea typeface="American Typewriter" charset="0"/>
                        <a:cs typeface="American Typewriter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s-I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merican Typewriter" charset="0"/>
                          <a:ea typeface="American Typewriter" charset="0"/>
                          <a:cs typeface="American Typewriter" charset="0"/>
                        </a:rPr>
                        <a:t>212(</a:t>
                      </a:r>
                      <a:r>
                        <a:rPr lang="is-IS" sz="1800" b="0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American Typewriter" charset="0"/>
                          <a:ea typeface="American Typewriter" charset="0"/>
                          <a:cs typeface="American Typewriter" charset="0"/>
                        </a:rPr>
                        <a:t>1</a:t>
                      </a:r>
                      <a:r>
                        <a:rPr lang="is-I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merican Typewriter" charset="0"/>
                          <a:ea typeface="American Typewriter" charset="0"/>
                          <a:cs typeface="American Typewriter" charset="0"/>
                        </a:rPr>
                        <a:t>)</a:t>
                      </a:r>
                    </a:p>
                  </a:txBody>
                  <a:tcPr marL="6350" marR="6350" marT="6350" marB="0" anchor="b"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99544" y="3149964"/>
            <a:ext cx="80528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indent="0" algn="l"/>
            <a:r>
              <a:rPr lang="en-US" sz="1800" dirty="0" smtClean="0">
                <a:latin typeface="American Typewriter" charset="0"/>
                <a:ea typeface="American Typewriter" charset="0"/>
                <a:cs typeface="American Typewriter" charset="0"/>
              </a:rPr>
              <a:t>(</a:t>
            </a:r>
            <a:r>
              <a:rPr lang="en-US" sz="1800" baseline="30000" dirty="0" smtClean="0">
                <a:latin typeface="American Typewriter" charset="0"/>
                <a:ea typeface="American Typewriter" charset="0"/>
                <a:cs typeface="American Typewriter" charset="0"/>
              </a:rPr>
              <a:t>1</a:t>
            </a:r>
            <a:r>
              <a:rPr lang="en-US" sz="1800" dirty="0" smtClean="0">
                <a:latin typeface="American Typewriter" charset="0"/>
                <a:ea typeface="American Typewriter" charset="0"/>
                <a:cs typeface="American Typewriter" charset="0"/>
              </a:rPr>
              <a:t>) Total CMS envelope is 236, including the TDAQ </a:t>
            </a:r>
            <a:r>
              <a:rPr lang="en-US" sz="1800" dirty="0">
                <a:latin typeface="American Typewriter" charset="0"/>
                <a:ea typeface="American Typewriter" charset="0"/>
                <a:cs typeface="American Typewriter" charset="0"/>
              </a:rPr>
              <a:t>TDR (24 </a:t>
            </a:r>
            <a:r>
              <a:rPr lang="en-US" sz="1800" dirty="0" smtClean="0">
                <a:latin typeface="American Typewriter" charset="0"/>
                <a:ea typeface="American Typewriter" charset="0"/>
                <a:cs typeface="American Typewriter" charset="0"/>
              </a:rPr>
              <a:t>MCHF) with submission </a:t>
            </a:r>
            <a:r>
              <a:rPr lang="en-US" sz="1800" dirty="0">
                <a:latin typeface="American Typewriter" charset="0"/>
                <a:ea typeface="American Typewriter" charset="0"/>
                <a:cs typeface="American Typewriter" charset="0"/>
              </a:rPr>
              <a:t>in 2019.  </a:t>
            </a:r>
            <a:r>
              <a:rPr lang="en-US" sz="1800" dirty="0" smtClean="0">
                <a:latin typeface="American Typewriter" charset="0"/>
                <a:ea typeface="American Typewriter" charset="0"/>
                <a:cs typeface="American Typewriter" charset="0"/>
              </a:rPr>
              <a:t>An Intermediate </a:t>
            </a:r>
            <a:r>
              <a:rPr lang="en-US" sz="1800" dirty="0">
                <a:latin typeface="American Typewriter" charset="0"/>
                <a:ea typeface="American Typewriter" charset="0"/>
                <a:cs typeface="American Typewriter" charset="0"/>
              </a:rPr>
              <a:t>Document will be </a:t>
            </a:r>
            <a:r>
              <a:rPr lang="en-US" sz="1800" dirty="0" smtClean="0">
                <a:latin typeface="American Typewriter" charset="0"/>
                <a:ea typeface="American Typewriter" charset="0"/>
                <a:cs typeface="American Typewriter" charset="0"/>
              </a:rPr>
              <a:t>provided in Sept 2017 </a:t>
            </a:r>
            <a:r>
              <a:rPr lang="en-US" sz="1800" dirty="0">
                <a:latin typeface="American Typewriter" charset="0"/>
                <a:ea typeface="American Typewriter" charset="0"/>
                <a:cs typeface="American Typewriter" charset="0"/>
              </a:rPr>
              <a:t>to verify </a:t>
            </a:r>
            <a:r>
              <a:rPr lang="en-US" sz="1800" dirty="0" smtClean="0">
                <a:latin typeface="American Typewriter" charset="0"/>
                <a:ea typeface="American Typewriter" charset="0"/>
                <a:cs typeface="American Typewriter" charset="0"/>
              </a:rPr>
              <a:t>envelope</a:t>
            </a:r>
            <a:endParaRPr lang="en-US" sz="1800" dirty="0">
              <a:latin typeface="American Typewriter" charset="0"/>
              <a:ea typeface="American Typewriter" charset="0"/>
              <a:cs typeface="American Typewriter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12221" y="120728"/>
            <a:ext cx="3179269" cy="669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merican Typewriter" charset="0"/>
                <a:ea typeface="American Typewriter" charset="0"/>
                <a:cs typeface="American Typewriter" charset="0"/>
              </a:rPr>
              <a:t>Same source as on slide 7. All numbers MCHF</a:t>
            </a:r>
            <a:endParaRPr lang="en-US" dirty="0">
              <a:latin typeface="American Typewriter" charset="0"/>
              <a:ea typeface="American Typewriter" charset="0"/>
              <a:cs typeface="American Typewrite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99364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Financial closure and money matrix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49" y="1200150"/>
            <a:ext cx="7886701" cy="3648746"/>
          </a:xfrm>
        </p:spPr>
        <p:txBody>
          <a:bodyPr>
            <a:normAutofit/>
          </a:bodyPr>
          <a:lstStyle/>
          <a:p>
            <a:r>
              <a:rPr lang="en-US" dirty="0" smtClean="0"/>
              <a:t>We expect an update on the money matrix by </a:t>
            </a:r>
            <a:r>
              <a:rPr lang="en-US" b="1" dirty="0" smtClean="0"/>
              <a:t>October 2017 </a:t>
            </a:r>
            <a:r>
              <a:rPr lang="en-US" dirty="0" smtClean="0"/>
              <a:t>with almost final TDR cost estimates</a:t>
            </a:r>
          </a:p>
          <a:p>
            <a:pPr lvl="1"/>
            <a:r>
              <a:rPr lang="en-US" dirty="0" smtClean="0"/>
              <a:t>Confidentiality still needed to protect ongoing negotiations</a:t>
            </a:r>
            <a:endParaRPr lang="en-US" dirty="0"/>
          </a:p>
          <a:p>
            <a:r>
              <a:rPr lang="en-US" dirty="0" smtClean="0"/>
              <a:t>By </a:t>
            </a:r>
            <a:r>
              <a:rPr lang="en-US" b="1" dirty="0" smtClean="0"/>
              <a:t>Apr 2018</a:t>
            </a:r>
            <a:r>
              <a:rPr lang="en-US" dirty="0" smtClean="0"/>
              <a:t> all the TDRs are submitted and the full envelope of the Phase II upgrades can be defined</a:t>
            </a:r>
          </a:p>
          <a:p>
            <a:pPr lvl="1"/>
            <a:r>
              <a:rPr lang="en-US" dirty="0" smtClean="0"/>
              <a:t>Nearly final money matrix will be available for discussion with Funding Agencies</a:t>
            </a:r>
          </a:p>
          <a:p>
            <a:r>
              <a:rPr lang="en-US" dirty="0" smtClean="0"/>
              <a:t>By </a:t>
            </a:r>
            <a:r>
              <a:rPr lang="en-US" b="1" dirty="0" smtClean="0"/>
              <a:t>Oct 2018 </a:t>
            </a:r>
            <a:r>
              <a:rPr lang="en-US" dirty="0" smtClean="0"/>
              <a:t>all the TDRs should be approved and the full financial closure can be reached</a:t>
            </a:r>
          </a:p>
          <a:p>
            <a:pPr lvl="1"/>
            <a:r>
              <a:rPr lang="en-US" dirty="0" smtClean="0"/>
              <a:t>Final updated </a:t>
            </a:r>
            <a:r>
              <a:rPr lang="en-US" dirty="0"/>
              <a:t>money matrix </a:t>
            </a:r>
            <a:endParaRPr lang="en-US" dirty="0" smtClean="0"/>
          </a:p>
          <a:p>
            <a:pPr lvl="1"/>
            <a:r>
              <a:rPr lang="en-US" dirty="0" smtClean="0"/>
              <a:t>End of Step 2</a:t>
            </a:r>
          </a:p>
        </p:txBody>
      </p:sp>
    </p:spTree>
    <p:extLst>
      <p:ext uri="{BB962C8B-B14F-4D97-AF65-F5344CB8AC3E}">
        <p14:creationId xmlns:p14="http://schemas.microsoft.com/office/powerpoint/2010/main" val="5212840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48290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Fast Forward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3778" y="848435"/>
            <a:ext cx="8671035" cy="1912882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00000"/>
              </a:lnSpc>
            </a:pPr>
            <a:r>
              <a:rPr lang="en-US" dirty="0" smtClean="0"/>
              <a:t>The complexity of the review requires the presented timeline with the current LHCC/UCG composition</a:t>
            </a:r>
          </a:p>
          <a:p>
            <a:pPr>
              <a:lnSpc>
                <a:spcPct val="100000"/>
              </a:lnSpc>
            </a:pPr>
            <a:r>
              <a:rPr lang="en-US" dirty="0" smtClean="0"/>
              <a:t>If time becomes critical, it is conceivable to go faster by:</a:t>
            </a:r>
          </a:p>
          <a:p>
            <a:pPr lvl="1">
              <a:lnSpc>
                <a:spcPct val="100000"/>
              </a:lnSpc>
            </a:pPr>
            <a:r>
              <a:rPr lang="en-US" dirty="0" smtClean="0"/>
              <a:t>Recruiting additional reviewers</a:t>
            </a:r>
          </a:p>
          <a:p>
            <a:pPr lvl="1">
              <a:lnSpc>
                <a:spcPct val="100000"/>
              </a:lnSpc>
            </a:pPr>
            <a:r>
              <a:rPr lang="en-US" dirty="0" smtClean="0"/>
              <a:t>Temporarily bring back previous LHCC members</a:t>
            </a:r>
          </a:p>
          <a:p>
            <a:pPr>
              <a:lnSpc>
                <a:spcPct val="100000"/>
              </a:lnSpc>
            </a:pPr>
            <a:r>
              <a:rPr lang="en-US" dirty="0" smtClean="0"/>
              <a:t>This carries the risk of a reduced level of scrutiny and uniformity in the review.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Apr 24, 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F.Forti - LHCC Report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uk-UA" smtClean="0"/>
              <a:t>12</a:t>
            </a:fld>
            <a:endParaRPr lang="uk-UA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668252"/>
            <a:ext cx="9144000" cy="2475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58325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HL-LHC Goals and Running Conditions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105853"/>
            <a:ext cx="7886700" cy="868048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3000 fb</a:t>
            </a:r>
            <a:r>
              <a:rPr lang="en-US" baseline="30000" dirty="0"/>
              <a:t>-1</a:t>
            </a:r>
            <a:r>
              <a:rPr lang="en-US" dirty="0"/>
              <a:t> is the target integrated luminosity</a:t>
            </a:r>
          </a:p>
          <a:p>
            <a:r>
              <a:rPr lang="en-US" dirty="0"/>
              <a:t>5x10</a:t>
            </a:r>
            <a:r>
              <a:rPr lang="en-US" baseline="30000" dirty="0"/>
              <a:t>34</a:t>
            </a:r>
            <a:r>
              <a:rPr lang="en-US" dirty="0"/>
              <a:t> —&gt; 140 Pile-up is the nominal peak luminosity</a:t>
            </a:r>
          </a:p>
          <a:p>
            <a:r>
              <a:rPr lang="en-US" dirty="0"/>
              <a:t>7x10</a:t>
            </a:r>
            <a:r>
              <a:rPr lang="en-US" baseline="30000" dirty="0"/>
              <a:t>34</a:t>
            </a:r>
            <a:r>
              <a:rPr lang="en-US" dirty="0"/>
              <a:t> —&gt; 200 Pile-up is the ultimate peak luminosity (&gt;LS4)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Apr 24, 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F.Forti - LHCC Report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uk-UA" smtClean="0"/>
              <a:t>2</a:t>
            </a:fld>
            <a:endParaRPr lang="uk-UA"/>
          </a:p>
        </p:txBody>
      </p:sp>
      <p:pic>
        <p:nvPicPr>
          <p:cNvPr id="7" name="pasted-image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60140" y="2075389"/>
            <a:ext cx="4834803" cy="2667276"/>
          </a:xfrm>
          <a:prstGeom prst="rect">
            <a:avLst/>
          </a:prstGeom>
          <a:ln w="12700">
            <a:miter lim="400000"/>
          </a:ln>
        </p:spPr>
      </p:pic>
      <p:sp>
        <p:nvSpPr>
          <p:cNvPr id="8" name="Shape 177"/>
          <p:cNvSpPr/>
          <p:nvPr/>
        </p:nvSpPr>
        <p:spPr>
          <a:xfrm>
            <a:off x="3596148" y="4475064"/>
            <a:ext cx="1141466" cy="360362"/>
          </a:xfrm>
          <a:prstGeom prst="rightArrow">
            <a:avLst>
              <a:gd name="adj1" fmla="val 64485"/>
              <a:gd name="adj2" fmla="val 83874"/>
            </a:avLst>
          </a:prstGeom>
          <a:solidFill>
            <a:schemeClr val="accent1">
              <a:satOff val="12166"/>
              <a:lumOff val="-13042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6789" tIns="26789" rIns="26789" bIns="26789" anchor="ctr"/>
          <a:lstStyle>
            <a:lvl1pPr>
              <a:defRPr sz="1900">
                <a:solidFill>
                  <a:srgbClr val="FFFFFF"/>
                </a:solidFill>
              </a:defRPr>
            </a:lvl1pPr>
          </a:lstStyle>
          <a:p>
            <a:r>
              <a:rPr sz="1002"/>
              <a:t>Factor x10</a:t>
            </a:r>
          </a:p>
        </p:txBody>
      </p:sp>
      <p:sp>
        <p:nvSpPr>
          <p:cNvPr id="9" name="Shape 178"/>
          <p:cNvSpPr/>
          <p:nvPr/>
        </p:nvSpPr>
        <p:spPr>
          <a:xfrm>
            <a:off x="2195246" y="2179581"/>
            <a:ext cx="703763" cy="360363"/>
          </a:xfrm>
          <a:prstGeom prst="rightArrow">
            <a:avLst>
              <a:gd name="adj1" fmla="val 64485"/>
              <a:gd name="adj2" fmla="val 83874"/>
            </a:avLst>
          </a:prstGeom>
          <a:solidFill>
            <a:schemeClr val="accent1">
              <a:satOff val="12166"/>
              <a:lumOff val="-13042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6789" tIns="26789" rIns="26789" bIns="26789" anchor="ctr"/>
          <a:lstStyle>
            <a:lvl1pPr>
              <a:defRPr sz="1900">
                <a:solidFill>
                  <a:srgbClr val="FFFFFF"/>
                </a:solidFill>
              </a:defRPr>
            </a:lvl1pPr>
          </a:lstStyle>
          <a:p>
            <a:r>
              <a:rPr sz="1002"/>
              <a:t>Phase I</a:t>
            </a:r>
          </a:p>
        </p:txBody>
      </p:sp>
      <p:sp>
        <p:nvSpPr>
          <p:cNvPr id="10" name="Shape 179"/>
          <p:cNvSpPr/>
          <p:nvPr/>
        </p:nvSpPr>
        <p:spPr>
          <a:xfrm>
            <a:off x="3202555" y="2512766"/>
            <a:ext cx="703763" cy="360362"/>
          </a:xfrm>
          <a:prstGeom prst="rightArrow">
            <a:avLst>
              <a:gd name="adj1" fmla="val 64485"/>
              <a:gd name="adj2" fmla="val 83874"/>
            </a:avLst>
          </a:prstGeom>
          <a:solidFill>
            <a:schemeClr val="accent1">
              <a:satOff val="12166"/>
              <a:lumOff val="-13042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6789" tIns="26789" rIns="26789" bIns="26789" anchor="ctr"/>
          <a:lstStyle>
            <a:lvl1pPr>
              <a:defRPr sz="1900">
                <a:solidFill>
                  <a:srgbClr val="FFFFFF"/>
                </a:solidFill>
              </a:defRPr>
            </a:lvl1pPr>
          </a:lstStyle>
          <a:p>
            <a:r>
              <a:rPr sz="1002"/>
              <a:t>Phase II</a:t>
            </a: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5494941" y="2179582"/>
            <a:ext cx="3312727" cy="2454764"/>
          </a:xfrm>
          <a:prstGeom prst="rect">
            <a:avLst/>
          </a:prstGeom>
        </p:spPr>
        <p:txBody>
          <a:bodyPr vert="horz" lIns="34290" tIns="17145" rIns="34290" bIns="17145" rtlCol="0">
            <a:normAutofit fontScale="92500" lnSpcReduction="10000"/>
          </a:bodyPr>
          <a:lstStyle>
            <a:lvl1pPr marL="457200" indent="-457200" algn="l" defTabSz="1828800" rtl="0" eaLnBrk="1" latinLnBrk="0" hangingPunct="1">
              <a:lnSpc>
                <a:spcPct val="90000"/>
              </a:lnSpc>
              <a:spcBef>
                <a:spcPts val="2000"/>
              </a:spcBef>
              <a:buFont typeface="Arial"/>
              <a:buChar char="•"/>
              <a:defRPr sz="5600" kern="1200" baseline="0">
                <a:solidFill>
                  <a:srgbClr val="0070C0"/>
                </a:solidFill>
                <a:latin typeface="American Typewriter" charset="0"/>
                <a:ea typeface="+mn-ea"/>
                <a:cs typeface="+mn-cs"/>
              </a:defRPr>
            </a:lvl1pPr>
            <a:lvl2pPr marL="13716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4800" kern="1200" baseline="0">
                <a:solidFill>
                  <a:schemeClr val="tx1"/>
                </a:solidFill>
                <a:latin typeface="American Typewriter" charset="0"/>
                <a:ea typeface="+mn-ea"/>
                <a:cs typeface="+mn-cs"/>
              </a:defRPr>
            </a:lvl2pPr>
            <a:lvl3pPr marL="22860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4000" kern="1200" baseline="0">
                <a:solidFill>
                  <a:schemeClr val="tx1"/>
                </a:solidFill>
                <a:latin typeface="American Typewriter" charset="0"/>
                <a:ea typeface="+mn-ea"/>
                <a:cs typeface="+mn-cs"/>
              </a:defRPr>
            </a:lvl3pPr>
            <a:lvl4pPr marL="32004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3600" kern="1200" baseline="0">
                <a:solidFill>
                  <a:schemeClr val="tx1"/>
                </a:solidFill>
                <a:latin typeface="American Typewriter" charset="0"/>
                <a:ea typeface="+mn-ea"/>
                <a:cs typeface="+mn-cs"/>
              </a:defRPr>
            </a:lvl4pPr>
            <a:lvl5pPr marL="41148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3600" kern="1200" baseline="0">
                <a:solidFill>
                  <a:schemeClr val="tx1"/>
                </a:solidFill>
                <a:latin typeface="American Typewriter" charset="0"/>
                <a:ea typeface="+mn-ea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7800" indent="-168275">
              <a:spcBef>
                <a:spcPts val="200"/>
              </a:spcBef>
            </a:pPr>
            <a:r>
              <a:rPr lang="en-US" sz="2100" dirty="0"/>
              <a:t>Phase I Upgrades </a:t>
            </a:r>
          </a:p>
          <a:p>
            <a:pPr marL="534988" lvl="1" indent="-179388">
              <a:spcBef>
                <a:spcPts val="200"/>
              </a:spcBef>
            </a:pPr>
            <a:r>
              <a:rPr lang="en-US" sz="1800" dirty="0"/>
              <a:t>All approved and funded</a:t>
            </a:r>
          </a:p>
          <a:p>
            <a:pPr marL="534988" lvl="1" indent="-179388">
              <a:spcBef>
                <a:spcPts val="200"/>
              </a:spcBef>
            </a:pPr>
            <a:r>
              <a:rPr lang="en-US" sz="1800" dirty="0"/>
              <a:t>On-going construction overall on budget and on schedule</a:t>
            </a:r>
          </a:p>
          <a:p>
            <a:pPr marL="177800" indent="-168275">
              <a:spcBef>
                <a:spcPts val="200"/>
              </a:spcBef>
            </a:pPr>
            <a:r>
              <a:rPr lang="en-US" sz="2100" dirty="0"/>
              <a:t>Phase II Upgrades</a:t>
            </a:r>
          </a:p>
          <a:p>
            <a:pPr marL="534988" lvl="1" indent="-179388">
              <a:spcBef>
                <a:spcPts val="200"/>
              </a:spcBef>
            </a:pPr>
            <a:r>
              <a:rPr lang="en-US" sz="1800" dirty="0"/>
              <a:t>Scoping document presented and approved</a:t>
            </a:r>
          </a:p>
          <a:p>
            <a:pPr marL="534988" lvl="1" indent="-179388">
              <a:spcBef>
                <a:spcPts val="200"/>
              </a:spcBef>
            </a:pPr>
            <a:r>
              <a:rPr lang="en-US" sz="1800" dirty="0"/>
              <a:t>Technical Design Reports in preparation.</a:t>
            </a:r>
          </a:p>
        </p:txBody>
      </p:sp>
    </p:spTree>
    <p:extLst>
      <p:ext uri="{BB962C8B-B14F-4D97-AF65-F5344CB8AC3E}">
        <p14:creationId xmlns:p14="http://schemas.microsoft.com/office/powerpoint/2010/main" val="1094095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Phase II Detectors Upgrades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157525" indent="-157525" defTabSz="258791">
              <a:spcBef>
                <a:spcPts val="264"/>
              </a:spcBef>
              <a:defRPr sz="2351"/>
            </a:pPr>
            <a:r>
              <a:rPr lang="en-US" sz="1500" b="1" dirty="0">
                <a:solidFill>
                  <a:srgbClr val="FF2600"/>
                </a:solidFill>
              </a:rPr>
              <a:t>Maintain detector performance</a:t>
            </a:r>
            <a:r>
              <a:rPr lang="en-US" sz="1500" dirty="0"/>
              <a:t> in the presence of high radiation doses, increased pile-up, and challenging trigger rates.</a:t>
            </a:r>
          </a:p>
          <a:p>
            <a:pPr marL="360057" lvl="1" indent="-157525" defTabSz="258791">
              <a:spcBef>
                <a:spcPts val="264"/>
              </a:spcBef>
              <a:defRPr sz="2351"/>
            </a:pPr>
            <a:r>
              <a:rPr lang="en-US" sz="1500" dirty="0"/>
              <a:t>Possibly introduce moderate performance improvements that will allow to take fully advantage of the HL-LHC physics program, e.g. extended coverage</a:t>
            </a:r>
          </a:p>
          <a:p>
            <a:pPr marL="360057" lvl="1" indent="-157525" defTabSz="258791">
              <a:spcBef>
                <a:spcPts val="264"/>
              </a:spcBef>
              <a:defRPr sz="2351"/>
            </a:pPr>
            <a:r>
              <a:rPr lang="en-US" sz="1500" dirty="0"/>
              <a:t>Detectors must work well at nominal luminosity (140PU) and only moderately degrade at ultimate luminosity (200PU)</a:t>
            </a:r>
          </a:p>
          <a:p>
            <a:pPr marL="360057" lvl="1" indent="-157525" defTabSz="258791">
              <a:spcBef>
                <a:spcPts val="264"/>
              </a:spcBef>
              <a:defRPr sz="2351"/>
            </a:pPr>
            <a:endParaRPr lang="en-US" sz="1500" dirty="0"/>
          </a:p>
          <a:p>
            <a:pPr marL="157525" indent="-157525" defTabSz="258791">
              <a:spcBef>
                <a:spcPts val="264"/>
              </a:spcBef>
              <a:defRPr sz="2351"/>
            </a:pPr>
            <a:r>
              <a:rPr lang="en-US" sz="1500" dirty="0"/>
              <a:t>For the most part upgraded detectors will be</a:t>
            </a:r>
            <a:r>
              <a:rPr lang="en-US" sz="1500" dirty="0">
                <a:solidFill>
                  <a:srgbClr val="FF2600"/>
                </a:solidFill>
              </a:rPr>
              <a:t> </a:t>
            </a:r>
            <a:r>
              <a:rPr lang="en-US" sz="1500" b="1" dirty="0">
                <a:solidFill>
                  <a:srgbClr val="FF2600"/>
                </a:solidFill>
              </a:rPr>
              <a:t>installed during LS3</a:t>
            </a:r>
            <a:r>
              <a:rPr lang="en-US" sz="1500" dirty="0"/>
              <a:t>, currently scheduled for 2.5 years starting in 2024 </a:t>
            </a:r>
          </a:p>
          <a:p>
            <a:pPr marL="360057" lvl="1" indent="-157525" defTabSz="258791">
              <a:spcBef>
                <a:spcPts val="264"/>
              </a:spcBef>
              <a:defRPr sz="2351"/>
            </a:pPr>
            <a:r>
              <a:rPr lang="en-US" sz="1500" dirty="0"/>
              <a:t>Some limited and mature elements may be installed in LS2, with some advantage in terms of schedule: CMS FWD GEM, beam pipes, …</a:t>
            </a:r>
          </a:p>
          <a:p>
            <a:pPr marL="360057" lvl="1" indent="-157525" defTabSz="258791">
              <a:spcBef>
                <a:spcPts val="264"/>
              </a:spcBef>
              <a:defRPr sz="2351"/>
            </a:pPr>
            <a:endParaRPr lang="en-US" sz="1500" dirty="0"/>
          </a:p>
          <a:p>
            <a:pPr marL="157525" indent="-157525" defTabSz="258791">
              <a:spcBef>
                <a:spcPts val="264"/>
              </a:spcBef>
              <a:defRPr sz="2351"/>
            </a:pPr>
            <a:r>
              <a:rPr lang="en-US" sz="1500" b="1" dirty="0">
                <a:solidFill>
                  <a:srgbClr val="FF2600"/>
                </a:solidFill>
              </a:rPr>
              <a:t>Many detector elements</a:t>
            </a:r>
            <a:r>
              <a:rPr lang="en-US" sz="1500" dirty="0"/>
              <a:t>, readout electronics, data acquisition system and online computing will require significant upgrades —&gt; part of this review</a:t>
            </a:r>
          </a:p>
          <a:p>
            <a:pPr marL="360057" lvl="1" indent="-157525" defTabSz="258791">
              <a:spcBef>
                <a:spcPts val="264"/>
              </a:spcBef>
              <a:defRPr sz="2351"/>
            </a:pPr>
            <a:r>
              <a:rPr lang="en-US" sz="1500" dirty="0"/>
              <a:t>Also distributed offline computing will require significant redesign and improvements —&gt; part of a separate review process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Apr 24, 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F.Forti - LHCC Report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uk-UA" smtClean="0"/>
              <a:t>3</a:t>
            </a:fld>
            <a:endParaRPr lang="uk-UA"/>
          </a:p>
        </p:txBody>
      </p:sp>
      <p:pic>
        <p:nvPicPr>
          <p:cNvPr id="8" name="pasted-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39213" y="87013"/>
            <a:ext cx="759111" cy="910932"/>
          </a:xfrm>
          <a:prstGeom prst="rect">
            <a:avLst/>
          </a:prstGeom>
          <a:ln w="12700">
            <a:miter lim="400000"/>
          </a:ln>
        </p:spPr>
      </p:pic>
      <p:pic>
        <p:nvPicPr>
          <p:cNvPr id="9" name="pasted-imag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927990" y="177490"/>
            <a:ext cx="736700" cy="736700"/>
          </a:xfrm>
          <a:prstGeom prst="rect">
            <a:avLst/>
          </a:prstGeom>
          <a:ln w="12700">
            <a:miter lim="400000"/>
          </a:ln>
        </p:spPr>
      </p:pic>
      <p:sp>
        <p:nvSpPr>
          <p:cNvPr id="10" name="Shape 221"/>
          <p:cNvSpPr/>
          <p:nvPr/>
        </p:nvSpPr>
        <p:spPr>
          <a:xfrm rot="17253834">
            <a:off x="134329" y="1367807"/>
            <a:ext cx="685684" cy="4599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6789" tIns="26789" rIns="26789" bIns="26789" anchor="ctr">
            <a:spAutoFit/>
          </a:bodyPr>
          <a:lstStyle/>
          <a:p>
            <a:r>
              <a:rPr sz="2637" dirty="0"/>
              <a:t>Why</a:t>
            </a:r>
          </a:p>
        </p:txBody>
      </p:sp>
      <p:sp>
        <p:nvSpPr>
          <p:cNvPr id="11" name="Shape 222"/>
          <p:cNvSpPr/>
          <p:nvPr/>
        </p:nvSpPr>
        <p:spPr>
          <a:xfrm rot="17253834">
            <a:off x="19026" y="2756232"/>
            <a:ext cx="879648" cy="4599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6789" tIns="26789" rIns="26789" bIns="26789" anchor="ctr">
            <a:spAutoFit/>
          </a:bodyPr>
          <a:lstStyle/>
          <a:p>
            <a:r>
              <a:rPr sz="2637" dirty="0"/>
              <a:t>When</a:t>
            </a:r>
          </a:p>
        </p:txBody>
      </p:sp>
      <p:sp>
        <p:nvSpPr>
          <p:cNvPr id="12" name="Shape 223"/>
          <p:cNvSpPr/>
          <p:nvPr/>
        </p:nvSpPr>
        <p:spPr>
          <a:xfrm rot="17253834">
            <a:off x="54292" y="3853100"/>
            <a:ext cx="809116" cy="4599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6789" tIns="26789" rIns="26789" bIns="26789" anchor="ctr">
            <a:spAutoFit/>
          </a:bodyPr>
          <a:lstStyle/>
          <a:p>
            <a:r>
              <a:rPr sz="2637" dirty="0"/>
              <a:t>What</a:t>
            </a:r>
          </a:p>
        </p:txBody>
      </p:sp>
    </p:spTree>
    <p:extLst>
      <p:ext uri="{BB962C8B-B14F-4D97-AF65-F5344CB8AC3E}">
        <p14:creationId xmlns:p14="http://schemas.microsoft.com/office/powerpoint/2010/main" val="2138652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>
            <a:lvl1pPr defTabSz="457200">
              <a:defRPr sz="4400"/>
            </a:lvl1pPr>
          </a:lstStyle>
          <a:p>
            <a:r>
              <a:rPr sz="2700"/>
              <a:t>Phase II Upgrades Approval Process</a:t>
            </a:r>
          </a:p>
        </p:txBody>
      </p:sp>
      <p:sp>
        <p:nvSpPr>
          <p:cNvPr id="226" name="Shape 226"/>
          <p:cNvSpPr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>
            <a:normAutofit fontScale="85000" lnSpcReduction="10000"/>
          </a:bodyPr>
          <a:lstStyle/>
          <a:p>
            <a:r>
              <a:rPr b="1" dirty="0">
                <a:solidFill>
                  <a:srgbClr val="FF2600"/>
                </a:solidFill>
              </a:rPr>
              <a:t>Document</a:t>
            </a:r>
            <a:r>
              <a:rPr dirty="0"/>
              <a:t> detailing the process prepared in consultation with DRC and the experiments (CERN-LHCC-2015-007</a:t>
            </a:r>
            <a:r>
              <a:rPr dirty="0" smtClean="0"/>
              <a:t>)</a:t>
            </a:r>
            <a:endParaRPr lang="en-US" dirty="0" smtClean="0"/>
          </a:p>
          <a:p>
            <a:endParaRPr dirty="0"/>
          </a:p>
          <a:p>
            <a:pPr lvl="1"/>
            <a:r>
              <a:rPr b="1" dirty="0">
                <a:solidFill>
                  <a:srgbClr val="FF2600"/>
                </a:solidFill>
              </a:rPr>
              <a:t>Step1</a:t>
            </a:r>
            <a:r>
              <a:rPr dirty="0"/>
              <a:t>: Approval of preliminary design for the complete set of Phase-II </a:t>
            </a:r>
            <a:r>
              <a:rPr dirty="0" smtClean="0"/>
              <a:t>upgrades</a:t>
            </a:r>
            <a:endParaRPr dirty="0"/>
          </a:p>
          <a:p>
            <a:pPr lvl="2"/>
            <a:r>
              <a:rPr dirty="0"/>
              <a:t>Concluded in September 2015 —&gt; presented to </a:t>
            </a:r>
            <a:r>
              <a:rPr lang="en-US" dirty="0" smtClean="0"/>
              <a:t>Oct 2015 </a:t>
            </a:r>
            <a:r>
              <a:rPr dirty="0" smtClean="0"/>
              <a:t>RRB</a:t>
            </a:r>
            <a:endParaRPr dirty="0"/>
          </a:p>
          <a:p>
            <a:pPr lvl="2"/>
            <a:r>
              <a:rPr dirty="0"/>
              <a:t>Including scoping </a:t>
            </a:r>
            <a:r>
              <a:rPr dirty="0" smtClean="0"/>
              <a:t>options</a:t>
            </a:r>
            <a:endParaRPr lang="en-US" dirty="0" smtClean="0"/>
          </a:p>
          <a:p>
            <a:pPr lvl="2"/>
            <a:r>
              <a:rPr lang="en-US" dirty="0" smtClean="0"/>
              <a:t>Reasonable matching of cost to funding availability</a:t>
            </a:r>
          </a:p>
          <a:p>
            <a:pPr lvl="2"/>
            <a:endParaRPr dirty="0"/>
          </a:p>
          <a:p>
            <a:pPr lvl="1"/>
            <a:r>
              <a:rPr b="1" dirty="0">
                <a:solidFill>
                  <a:srgbClr val="FF2600"/>
                </a:solidFill>
              </a:rPr>
              <a:t>Step2</a:t>
            </a:r>
            <a:r>
              <a:rPr dirty="0"/>
              <a:t>: Approval of baseline design, cost and schedule </a:t>
            </a:r>
          </a:p>
          <a:p>
            <a:pPr lvl="2"/>
            <a:r>
              <a:rPr dirty="0"/>
              <a:t>TDRs submission foreseen between end 2016 and end 2017</a:t>
            </a:r>
          </a:p>
          <a:p>
            <a:pPr lvl="2"/>
            <a:r>
              <a:rPr dirty="0"/>
              <a:t>Regular monitoring of LHCC and </a:t>
            </a:r>
            <a:r>
              <a:rPr dirty="0" smtClean="0"/>
              <a:t>UCG</a:t>
            </a:r>
            <a:endParaRPr lang="en-US" dirty="0" smtClean="0"/>
          </a:p>
          <a:p>
            <a:pPr lvl="2"/>
            <a:endParaRPr dirty="0"/>
          </a:p>
          <a:p>
            <a:pPr lvl="1"/>
            <a:r>
              <a:rPr b="1" dirty="0">
                <a:solidFill>
                  <a:srgbClr val="FF2600"/>
                </a:solidFill>
              </a:rPr>
              <a:t>Step3</a:t>
            </a:r>
            <a:r>
              <a:rPr dirty="0"/>
              <a:t>: Approval for construction</a:t>
            </a:r>
          </a:p>
          <a:p>
            <a:pPr lvl="2"/>
            <a:r>
              <a:rPr dirty="0"/>
              <a:t>After Engineering Design Review or equivalent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Apr 24, 2017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F.Forti - LHCC Report</a:t>
            </a:r>
            <a:endParaRPr lang="en-US"/>
          </a:p>
        </p:txBody>
      </p:sp>
      <p:sp>
        <p:nvSpPr>
          <p:cNvPr id="227" name="Shape 227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4</a:t>
            </a:fld>
            <a:endParaRPr/>
          </a:p>
        </p:txBody>
      </p:sp>
      <p:sp>
        <p:nvSpPr>
          <p:cNvPr id="5" name="Shape 221"/>
          <p:cNvSpPr/>
          <p:nvPr/>
        </p:nvSpPr>
        <p:spPr>
          <a:xfrm rot="17253834">
            <a:off x="193635" y="2043216"/>
            <a:ext cx="870030" cy="4599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6789" tIns="26789" rIns="26789" bIns="26789" anchor="ctr">
            <a:spAutoFit/>
          </a:bodyPr>
          <a:lstStyle/>
          <a:p>
            <a:r>
              <a:rPr lang="en-US" sz="2637" dirty="0"/>
              <a:t>DONE</a:t>
            </a:r>
            <a:endParaRPr sz="2637" dirty="0"/>
          </a:p>
        </p:txBody>
      </p:sp>
      <p:sp>
        <p:nvSpPr>
          <p:cNvPr id="6" name="Shape 221"/>
          <p:cNvSpPr/>
          <p:nvPr/>
        </p:nvSpPr>
        <p:spPr>
          <a:xfrm rot="17253834">
            <a:off x="229703" y="3010709"/>
            <a:ext cx="797895" cy="4599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6789" tIns="26789" rIns="26789" bIns="26789" anchor="ctr">
            <a:spAutoFit/>
          </a:bodyPr>
          <a:lstStyle/>
          <a:p>
            <a:r>
              <a:rPr lang="en-US" sz="2637" dirty="0"/>
              <a:t>NOW</a:t>
            </a:r>
            <a:endParaRPr sz="2637" dirty="0"/>
          </a:p>
        </p:txBody>
      </p:sp>
      <p:sp>
        <p:nvSpPr>
          <p:cNvPr id="7" name="Shape 221"/>
          <p:cNvSpPr/>
          <p:nvPr/>
        </p:nvSpPr>
        <p:spPr>
          <a:xfrm rot="17253834">
            <a:off x="174399" y="3986287"/>
            <a:ext cx="908502" cy="4599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6789" tIns="26789" rIns="26789" bIns="26789" anchor="ctr">
            <a:spAutoFit/>
          </a:bodyPr>
          <a:lstStyle/>
          <a:p>
            <a:r>
              <a:rPr lang="en-US" sz="2637" dirty="0"/>
              <a:t>&gt;2018</a:t>
            </a:r>
            <a:endParaRPr sz="2637" dirty="0"/>
          </a:p>
        </p:txBody>
      </p:sp>
    </p:spTree>
    <p:extLst>
      <p:ext uri="{BB962C8B-B14F-4D97-AF65-F5344CB8AC3E}">
        <p14:creationId xmlns:p14="http://schemas.microsoft.com/office/powerpoint/2010/main" val="153044296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 on Phase II TDRs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Process progressing as planned</a:t>
            </a:r>
          </a:p>
          <a:p>
            <a:r>
              <a:rPr lang="en-US" dirty="0" smtClean="0"/>
              <a:t>Received Atlas </a:t>
            </a:r>
            <a:r>
              <a:rPr lang="en-US" dirty="0" err="1" smtClean="0"/>
              <a:t>ITk</a:t>
            </a:r>
            <a:r>
              <a:rPr lang="en-US" dirty="0" smtClean="0"/>
              <a:t>-Strips TDR </a:t>
            </a:r>
          </a:p>
          <a:p>
            <a:pPr lvl="1"/>
            <a:r>
              <a:rPr lang="en-US" dirty="0" smtClean="0"/>
              <a:t>Draft in Dec 2016 – complete document in Jan 2017</a:t>
            </a:r>
          </a:p>
          <a:p>
            <a:pPr lvl="1"/>
            <a:r>
              <a:rPr lang="en-US" dirty="0" smtClean="0"/>
              <a:t>Provisional scientific approval in Feb 2017 (with comments)</a:t>
            </a:r>
          </a:p>
          <a:p>
            <a:pPr lvl="1"/>
            <a:r>
              <a:rPr lang="en-US" dirty="0" smtClean="0"/>
              <a:t>Ongoing UCG review of cost and schedule</a:t>
            </a:r>
          </a:p>
          <a:p>
            <a:pPr lvl="1"/>
            <a:r>
              <a:rPr lang="en-US" dirty="0" smtClean="0"/>
              <a:t>Final approval expected in May 2017</a:t>
            </a:r>
          </a:p>
          <a:p>
            <a:r>
              <a:rPr lang="en-US" dirty="0" smtClean="0"/>
              <a:t>Other TDRs in preparation and expected in the second half of 2017</a:t>
            </a:r>
          </a:p>
          <a:p>
            <a:r>
              <a:rPr lang="en-US" dirty="0" smtClean="0"/>
              <a:t>Costs are being updated for the TDRs, remaining within the limits of the scoping documents</a:t>
            </a:r>
          </a:p>
          <a:p>
            <a:r>
              <a:rPr lang="en-US" dirty="0" smtClean="0"/>
              <a:t>Still good match between costs and fund availability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Apr 24, 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F.Forti - LHCC Report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14250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Observations from first Atlas TDR review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Employed an extended review panel system, using experts from the other experiments for the review</a:t>
            </a:r>
          </a:p>
          <a:p>
            <a:pPr lvl="1"/>
            <a:r>
              <a:rPr lang="en-US" dirty="0" smtClean="0"/>
              <a:t>Very successful – will adopt for all the reviews</a:t>
            </a:r>
          </a:p>
          <a:p>
            <a:r>
              <a:rPr lang="en-US" dirty="0" smtClean="0"/>
              <a:t>Very large TDR was not straightforward to review</a:t>
            </a:r>
          </a:p>
          <a:p>
            <a:pPr lvl="1"/>
            <a:r>
              <a:rPr lang="en-US" dirty="0" smtClean="0"/>
              <a:t>Mandate a specific TDR format to simplify the review process</a:t>
            </a:r>
          </a:p>
          <a:p>
            <a:r>
              <a:rPr lang="en-US" dirty="0" smtClean="0"/>
              <a:t>Need to keep the LHCC and UCG review processes separate</a:t>
            </a:r>
          </a:p>
          <a:p>
            <a:pPr lvl="1"/>
            <a:r>
              <a:rPr lang="en-US" dirty="0" smtClean="0"/>
              <a:t>It is not efficient to mix the scientific and technical review with the cost and schedule review</a:t>
            </a:r>
          </a:p>
          <a:p>
            <a:r>
              <a:rPr lang="en-US" dirty="0" smtClean="0"/>
              <a:t>The review represents a significant load for the referees</a:t>
            </a:r>
          </a:p>
          <a:p>
            <a:pPr lvl="1"/>
            <a:r>
              <a:rPr lang="en-US" dirty="0" smtClean="0"/>
              <a:t>Several intermediate </a:t>
            </a:r>
            <a:r>
              <a:rPr lang="en-US" dirty="0" err="1" smtClean="0"/>
              <a:t>Vidyo</a:t>
            </a:r>
            <a:r>
              <a:rPr lang="en-US" dirty="0" smtClean="0"/>
              <a:t> meetings were organized with 3-4 rounds of questions/answers</a:t>
            </a:r>
          </a:p>
          <a:p>
            <a:pPr lvl="1"/>
            <a:r>
              <a:rPr lang="en-US" dirty="0" smtClean="0"/>
              <a:t>Enough time must be allowed to ensure the seriousness of the review.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Apr 24, 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F.Forti - LHCC Report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79907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7861" y="273844"/>
            <a:ext cx="8555421" cy="640556"/>
          </a:xfrm>
        </p:spPr>
        <p:txBody>
          <a:bodyPr>
            <a:normAutofit/>
          </a:bodyPr>
          <a:lstStyle/>
          <a:p>
            <a:r>
              <a:rPr lang="en-US" sz="2800" smtClean="0"/>
              <a:t>TDRs planned </a:t>
            </a:r>
            <a:r>
              <a:rPr lang="en-US" sz="2800" dirty="0" smtClean="0"/>
              <a:t>submission dates and </a:t>
            </a:r>
            <a:r>
              <a:rPr lang="en-US" sz="2800" smtClean="0"/>
              <a:t>CORE values</a:t>
            </a:r>
            <a:endParaRPr lang="en-US" sz="28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8428391"/>
              </p:ext>
            </p:extLst>
          </p:nvPr>
        </p:nvGraphicFramePr>
        <p:xfrm>
          <a:off x="367861" y="1021813"/>
          <a:ext cx="6775230" cy="3481656"/>
        </p:xfrm>
        <a:graphic>
          <a:graphicData uri="http://schemas.openxmlformats.org/drawingml/2006/table">
            <a:tbl>
              <a:tblPr firstRow="1">
                <a:tableStyleId>{21E4AEA4-8DFA-4A89-87EB-49C32662AFE0}</a:tableStyleId>
              </a:tblPr>
              <a:tblGrid>
                <a:gridCol w="1407416"/>
                <a:gridCol w="2099098"/>
                <a:gridCol w="1103586"/>
                <a:gridCol w="998483"/>
                <a:gridCol w="1166647"/>
              </a:tblGrid>
              <a:tr h="29013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Experiment</a:t>
                      </a:r>
                      <a:endParaRPr lang="en-US" sz="1800" b="1" i="0" u="none" strike="noStrike" dirty="0">
                        <a:solidFill>
                          <a:srgbClr val="305496"/>
                        </a:solidFill>
                        <a:effectLst/>
                        <a:latin typeface="Calibri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System</a:t>
                      </a:r>
                      <a:endParaRPr lang="en-US" sz="1800" b="1" i="0" u="none" strike="noStrike">
                        <a:solidFill>
                          <a:srgbClr val="305496"/>
                        </a:solidFill>
                        <a:effectLst/>
                        <a:latin typeface="Calibri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Date</a:t>
                      </a:r>
                      <a:endParaRPr lang="en-US" sz="1800" b="1" i="0" u="none" strike="noStrike">
                        <a:solidFill>
                          <a:srgbClr val="305496"/>
                        </a:solidFill>
                        <a:effectLst/>
                        <a:latin typeface="Calibri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>
                          <a:effectLst/>
                        </a:rPr>
                        <a:t>CORE</a:t>
                      </a:r>
                      <a:r>
                        <a:rPr lang="en-US" sz="1800" u="none" strike="noStrike" baseline="0" dirty="0" smtClean="0">
                          <a:effectLst/>
                        </a:rPr>
                        <a:t> </a:t>
                      </a:r>
                      <a:r>
                        <a:rPr lang="en-US" sz="1200" u="none" strike="noStrike" baseline="0" dirty="0" smtClean="0">
                          <a:effectLst/>
                        </a:rPr>
                        <a:t>MCHF</a:t>
                      </a:r>
                      <a:endParaRPr lang="en-US" sz="1800" b="1" i="0" u="none" strike="noStrike" dirty="0">
                        <a:solidFill>
                          <a:srgbClr val="305496"/>
                        </a:solidFill>
                        <a:effectLst/>
                        <a:latin typeface="Calibri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>
                          <a:effectLst/>
                        </a:rPr>
                        <a:t>SOURCE</a:t>
                      </a:r>
                      <a:endParaRPr lang="en-US" sz="1800" b="1" i="0" u="none" strike="noStrike" dirty="0">
                        <a:solidFill>
                          <a:srgbClr val="305496"/>
                        </a:solidFill>
                        <a:effectLst/>
                        <a:latin typeface="Calibri" charset="0"/>
                      </a:endParaRPr>
                    </a:p>
                  </a:txBody>
                  <a:tcPr marL="4763" marR="4763" marT="4763" marB="0" anchor="b"/>
                </a:tc>
              </a:tr>
              <a:tr h="29013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ATLAS</a:t>
                      </a:r>
                      <a:endParaRPr lang="en-US" sz="1800" b="0" i="0" u="none" strike="noStrike">
                        <a:solidFill>
                          <a:srgbClr val="305496"/>
                        </a:solidFill>
                        <a:effectLst/>
                        <a:latin typeface="Calibri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err="1" smtClean="0">
                          <a:effectLst/>
                        </a:rPr>
                        <a:t>ITkStrip</a:t>
                      </a:r>
                      <a:endParaRPr lang="en-US" sz="1800" b="0" i="0" u="none" strike="noStrike" dirty="0">
                        <a:solidFill>
                          <a:srgbClr val="305496"/>
                        </a:solidFill>
                        <a:effectLst/>
                        <a:latin typeface="Calibri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Dec-16</a:t>
                      </a:r>
                      <a:endParaRPr lang="en-US" sz="1800" b="0" i="0" u="none" strike="noStrike">
                        <a:solidFill>
                          <a:srgbClr val="305496"/>
                        </a:solidFill>
                        <a:effectLst/>
                        <a:latin typeface="Calibri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>
                          <a:effectLst/>
                        </a:rPr>
                        <a:t>61</a:t>
                      </a:r>
                      <a:endParaRPr lang="en-US" sz="1800" b="0" i="0" u="none" strike="noStrike" dirty="0">
                        <a:solidFill>
                          <a:srgbClr val="305496"/>
                        </a:solidFill>
                        <a:effectLst/>
                        <a:latin typeface="Calibri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TDR </a:t>
                      </a:r>
                      <a:r>
                        <a:rPr lang="en-US" sz="1600" u="none" strike="noStrike" dirty="0" err="1">
                          <a:effectLst/>
                        </a:rPr>
                        <a:t>ITkStrip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</a:tr>
              <a:tr h="29013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ATLAS</a:t>
                      </a:r>
                      <a:endParaRPr lang="en-US" sz="1800" b="0" i="0" u="none" strike="noStrike">
                        <a:solidFill>
                          <a:srgbClr val="305496"/>
                        </a:solidFill>
                        <a:effectLst/>
                        <a:latin typeface="Calibri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Muon</a:t>
                      </a:r>
                      <a:endParaRPr lang="en-US" sz="1800" b="0" i="0" u="none" strike="noStrike">
                        <a:solidFill>
                          <a:srgbClr val="305496"/>
                        </a:solidFill>
                        <a:effectLst/>
                        <a:latin typeface="Calibri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800" u="none" strike="noStrike">
                          <a:effectLst/>
                        </a:rPr>
                        <a:t>Jun-17</a:t>
                      </a:r>
                      <a:endParaRPr lang="de-DE" sz="1800" b="0" i="0" u="none" strike="noStrike">
                        <a:solidFill>
                          <a:srgbClr val="305496"/>
                        </a:solidFill>
                        <a:effectLst/>
                        <a:latin typeface="Calibri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>
                          <a:effectLst/>
                        </a:rPr>
                        <a:t>34</a:t>
                      </a:r>
                      <a:endParaRPr lang="ru-RU" sz="1800" b="0" i="0" u="none" strike="noStrike">
                        <a:solidFill>
                          <a:srgbClr val="305496"/>
                        </a:solidFill>
                        <a:effectLst/>
                        <a:latin typeface="Calibri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SD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</a:tr>
              <a:tr h="29013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ATLAS</a:t>
                      </a:r>
                      <a:endParaRPr lang="en-US" sz="1800" b="0" i="0" u="none" strike="noStrike">
                        <a:solidFill>
                          <a:srgbClr val="305496"/>
                        </a:solidFill>
                        <a:effectLst/>
                        <a:latin typeface="Calibri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err="1" smtClean="0">
                          <a:effectLst/>
                        </a:rPr>
                        <a:t>LAr</a:t>
                      </a:r>
                      <a:endParaRPr lang="en-US" sz="1800" b="0" i="0" u="none" strike="noStrike" dirty="0">
                        <a:solidFill>
                          <a:srgbClr val="305496"/>
                        </a:solidFill>
                        <a:effectLst/>
                        <a:latin typeface="Calibri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Sep-17</a:t>
                      </a:r>
                      <a:endParaRPr lang="en-US" sz="1800" b="0" i="0" u="none" strike="noStrike">
                        <a:solidFill>
                          <a:srgbClr val="305496"/>
                        </a:solidFill>
                        <a:effectLst/>
                        <a:latin typeface="Calibri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>
                          <a:effectLst/>
                        </a:rPr>
                        <a:t>36</a:t>
                      </a:r>
                      <a:endParaRPr lang="en-US" sz="1800" b="0" i="0" u="none" strike="noStrike" dirty="0">
                        <a:solidFill>
                          <a:srgbClr val="305496"/>
                        </a:solidFill>
                        <a:effectLst/>
                        <a:latin typeface="Calibri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SD - </a:t>
                      </a:r>
                      <a:r>
                        <a:rPr lang="en-US" sz="1600" u="none" strike="noStrike" dirty="0" err="1">
                          <a:effectLst/>
                        </a:rPr>
                        <a:t>sFCal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</a:tr>
              <a:tr h="29013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ATLAS</a:t>
                      </a:r>
                      <a:endParaRPr lang="en-US" sz="1800" b="0" i="0" u="none" strike="noStrike">
                        <a:solidFill>
                          <a:srgbClr val="305496"/>
                        </a:solidFill>
                        <a:effectLst/>
                        <a:latin typeface="Calibri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Tile</a:t>
                      </a:r>
                      <a:endParaRPr lang="en-US" sz="1800" b="0" i="0" u="none" strike="noStrike">
                        <a:solidFill>
                          <a:srgbClr val="305496"/>
                        </a:solidFill>
                        <a:effectLst/>
                        <a:latin typeface="Calibri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Sep-17</a:t>
                      </a:r>
                      <a:endParaRPr lang="en-US" sz="1800" b="0" i="0" u="none" strike="noStrike" dirty="0">
                        <a:solidFill>
                          <a:srgbClr val="305496"/>
                        </a:solidFill>
                        <a:effectLst/>
                        <a:latin typeface="Calibri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9</a:t>
                      </a:r>
                      <a:endParaRPr lang="en-US" sz="1800" b="0" i="0" u="none" strike="noStrike">
                        <a:solidFill>
                          <a:srgbClr val="305496"/>
                        </a:solidFill>
                        <a:effectLst/>
                        <a:latin typeface="Calibri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SD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</a:tr>
              <a:tr h="29013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ATLAS</a:t>
                      </a:r>
                      <a:endParaRPr lang="en-US" sz="1800" b="0" i="0" u="none" strike="noStrike">
                        <a:solidFill>
                          <a:srgbClr val="305496"/>
                        </a:solidFill>
                        <a:effectLst/>
                        <a:latin typeface="Calibri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>
                          <a:effectLst/>
                        </a:rPr>
                        <a:t>TDAQ</a:t>
                      </a:r>
                      <a:endParaRPr lang="en-US" sz="1800" b="0" i="0" u="none" strike="noStrike" dirty="0">
                        <a:solidFill>
                          <a:srgbClr val="305496"/>
                        </a:solidFill>
                        <a:effectLst/>
                        <a:latin typeface="Calibri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Dec-17</a:t>
                      </a:r>
                      <a:endParaRPr lang="en-US" sz="1800" b="0" i="0" u="none" strike="noStrike" dirty="0">
                        <a:solidFill>
                          <a:srgbClr val="305496"/>
                        </a:solidFill>
                        <a:effectLst/>
                        <a:latin typeface="Calibri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43</a:t>
                      </a:r>
                      <a:endParaRPr lang="en-US" sz="1800" b="0" i="0" u="none" strike="noStrike">
                        <a:solidFill>
                          <a:srgbClr val="305496"/>
                        </a:solidFill>
                        <a:effectLst/>
                        <a:latin typeface="Calibri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SD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</a:tr>
              <a:tr h="29013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ATLAS</a:t>
                      </a:r>
                      <a:endParaRPr lang="en-US" sz="1800" b="0" i="0" u="none" strike="noStrike">
                        <a:solidFill>
                          <a:srgbClr val="305496"/>
                        </a:solidFill>
                        <a:effectLst/>
                        <a:latin typeface="Calibri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err="1" smtClean="0">
                          <a:effectLst/>
                        </a:rPr>
                        <a:t>ITkPixel</a:t>
                      </a:r>
                      <a:endParaRPr lang="en-US" sz="1800" b="0" i="0" u="none" strike="noStrike" dirty="0">
                        <a:solidFill>
                          <a:srgbClr val="305496"/>
                        </a:solidFill>
                        <a:effectLst/>
                        <a:latin typeface="Calibri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Dec-17</a:t>
                      </a:r>
                      <a:endParaRPr lang="en-US" sz="1800" b="0" i="0" u="none" strike="noStrike" dirty="0">
                        <a:solidFill>
                          <a:srgbClr val="305496"/>
                        </a:solidFill>
                        <a:effectLst/>
                        <a:latin typeface="Calibri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800" u="none" strike="noStrike" dirty="0" smtClean="0">
                          <a:effectLst/>
                        </a:rPr>
                        <a:t>59</a:t>
                      </a:r>
                      <a:endParaRPr lang="is-IS" sz="1800" b="0" i="0" u="none" strike="noStrike" dirty="0">
                        <a:solidFill>
                          <a:srgbClr val="305496"/>
                        </a:solidFill>
                        <a:effectLst/>
                        <a:latin typeface="Calibri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SD(</a:t>
                      </a:r>
                      <a:r>
                        <a:rPr lang="en-US" sz="1600" u="none" strike="noStrike" baseline="30000" dirty="0" smtClean="0">
                          <a:effectLst/>
                        </a:rPr>
                        <a:t>2</a:t>
                      </a:r>
                      <a:r>
                        <a:rPr lang="en-US" sz="1600" u="none" strike="noStrike" dirty="0" smtClean="0">
                          <a:effectLst/>
                        </a:rPr>
                        <a:t>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</a:tr>
              <a:tr h="29013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CMS</a:t>
                      </a:r>
                      <a:endParaRPr lang="en-US" sz="1800" b="0" i="0" u="none" strike="noStrike" dirty="0">
                        <a:solidFill>
                          <a:srgbClr val="305496"/>
                        </a:solidFill>
                        <a:effectLst/>
                        <a:latin typeface="Calibri" charset="0"/>
                      </a:endParaRPr>
                    </a:p>
                  </a:txBody>
                  <a:tcPr marL="4763" marR="4763" marT="476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>
                          <a:effectLst/>
                        </a:rPr>
                        <a:t>Tracker</a:t>
                      </a:r>
                      <a:endParaRPr lang="en-US" sz="1800" b="0" i="0" u="none" strike="noStrike" dirty="0">
                        <a:solidFill>
                          <a:srgbClr val="305496"/>
                        </a:solidFill>
                        <a:effectLst/>
                        <a:latin typeface="Calibri" charset="0"/>
                      </a:endParaRPr>
                    </a:p>
                  </a:txBody>
                  <a:tcPr marL="4763" marR="4763" marT="476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800" u="none" strike="noStrike" dirty="0" smtClean="0">
                          <a:effectLst/>
                        </a:rPr>
                        <a:t>Jul-17</a:t>
                      </a:r>
                      <a:endParaRPr lang="de-DE" sz="1800" b="0" i="0" u="none" strike="noStrike" dirty="0">
                        <a:solidFill>
                          <a:srgbClr val="305496"/>
                        </a:solidFill>
                        <a:effectLst/>
                        <a:latin typeface="Calibri" charset="0"/>
                      </a:endParaRPr>
                    </a:p>
                  </a:txBody>
                  <a:tcPr marL="4763" marR="4763" marT="476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800" u="none" strike="noStrike">
                          <a:effectLst/>
                        </a:rPr>
                        <a:t>112</a:t>
                      </a:r>
                      <a:endParaRPr lang="is-IS" sz="1800" b="0" i="0" u="none" strike="noStrike">
                        <a:solidFill>
                          <a:srgbClr val="305496"/>
                        </a:solidFill>
                        <a:effectLst/>
                        <a:latin typeface="Calibri" charset="0"/>
                      </a:endParaRPr>
                    </a:p>
                  </a:txBody>
                  <a:tcPr marL="4763" marR="4763" marT="476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SD</a:t>
                      </a:r>
                    </a:p>
                  </a:txBody>
                  <a:tcPr marL="6350" marR="6350" marT="635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29013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CMS</a:t>
                      </a:r>
                      <a:endParaRPr lang="en-US" sz="1800" b="0" i="0" u="none" strike="noStrike">
                        <a:solidFill>
                          <a:srgbClr val="305496"/>
                        </a:solidFill>
                        <a:effectLst/>
                        <a:latin typeface="Calibri" charset="0"/>
                      </a:endParaRPr>
                    </a:p>
                  </a:txBody>
                  <a:tcPr marL="4763" marR="4763" marT="476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Barrel </a:t>
                      </a:r>
                      <a:r>
                        <a:rPr lang="en-US" sz="1800" u="none" strike="noStrike" dirty="0" smtClean="0">
                          <a:effectLst/>
                        </a:rPr>
                        <a:t>Cal</a:t>
                      </a:r>
                      <a:endParaRPr lang="en-US" sz="1800" b="0" i="0" u="none" strike="noStrike" dirty="0">
                        <a:solidFill>
                          <a:srgbClr val="305496"/>
                        </a:solidFill>
                        <a:effectLst/>
                        <a:latin typeface="Calibri" charset="0"/>
                      </a:endParaRPr>
                    </a:p>
                  </a:txBody>
                  <a:tcPr marL="4763" marR="4763" marT="476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Sep-17</a:t>
                      </a:r>
                      <a:endParaRPr lang="en-US" sz="1800" b="0" i="0" u="none" strike="noStrike">
                        <a:solidFill>
                          <a:srgbClr val="305496"/>
                        </a:solidFill>
                        <a:effectLst/>
                        <a:latin typeface="Calibri" charset="0"/>
                      </a:endParaRPr>
                    </a:p>
                  </a:txBody>
                  <a:tcPr marL="4763" marR="4763" marT="476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u="none" strike="noStrike" dirty="0">
                          <a:effectLst/>
                        </a:rPr>
                        <a:t>11</a:t>
                      </a:r>
                      <a:endParaRPr lang="cs-CZ" sz="1800" b="0" i="0" u="none" strike="noStrike" dirty="0">
                        <a:solidFill>
                          <a:srgbClr val="305496"/>
                        </a:solidFill>
                        <a:effectLst/>
                        <a:latin typeface="Calibri" charset="0"/>
                      </a:endParaRPr>
                    </a:p>
                  </a:txBody>
                  <a:tcPr marL="4763" marR="4763" marT="476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SD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29013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CMS</a:t>
                      </a:r>
                      <a:endParaRPr lang="en-US" sz="1800" b="0" i="0" u="none" strike="noStrike">
                        <a:solidFill>
                          <a:srgbClr val="305496"/>
                        </a:solidFill>
                        <a:effectLst/>
                        <a:latin typeface="Calibri" charset="0"/>
                      </a:endParaRPr>
                    </a:p>
                  </a:txBody>
                  <a:tcPr marL="4763" marR="4763" marT="476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Muon</a:t>
                      </a:r>
                      <a:endParaRPr lang="en-US" sz="1800" b="0" i="0" u="none" strike="noStrike">
                        <a:solidFill>
                          <a:srgbClr val="305496"/>
                        </a:solidFill>
                        <a:effectLst/>
                        <a:latin typeface="Calibri" charset="0"/>
                      </a:endParaRPr>
                    </a:p>
                  </a:txBody>
                  <a:tcPr marL="4763" marR="4763" marT="476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Sep-17</a:t>
                      </a:r>
                      <a:endParaRPr lang="en-US" sz="1800" b="0" i="0" u="none" strike="noStrike" dirty="0">
                        <a:solidFill>
                          <a:srgbClr val="305496"/>
                        </a:solidFill>
                        <a:effectLst/>
                        <a:latin typeface="Calibri" charset="0"/>
                      </a:endParaRPr>
                    </a:p>
                  </a:txBody>
                  <a:tcPr marL="4763" marR="4763" marT="476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800" u="none" strike="noStrike" dirty="0">
                          <a:effectLst/>
                        </a:rPr>
                        <a:t>25</a:t>
                      </a:r>
                      <a:endParaRPr lang="is-IS" sz="1800" b="0" i="0" u="none" strike="noStrike" dirty="0">
                        <a:solidFill>
                          <a:srgbClr val="305496"/>
                        </a:solidFill>
                        <a:effectLst/>
                        <a:latin typeface="Calibri" charset="0"/>
                      </a:endParaRPr>
                    </a:p>
                  </a:txBody>
                  <a:tcPr marL="4763" marR="4763" marT="476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SD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29013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CMS</a:t>
                      </a:r>
                      <a:endParaRPr lang="en-US" sz="1800" b="0" i="0" u="none" strike="noStrike">
                        <a:solidFill>
                          <a:srgbClr val="305496"/>
                        </a:solidFill>
                        <a:effectLst/>
                        <a:latin typeface="Calibri" charset="0"/>
                      </a:endParaRPr>
                    </a:p>
                  </a:txBody>
                  <a:tcPr marL="4763" marR="4763" marT="476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>
                          <a:effectLst/>
                        </a:rPr>
                        <a:t>Endcap</a:t>
                      </a:r>
                      <a:r>
                        <a:rPr lang="en-US" sz="1800" u="none" strike="noStrike" baseline="0" dirty="0" smtClean="0">
                          <a:effectLst/>
                        </a:rPr>
                        <a:t> Cal</a:t>
                      </a:r>
                      <a:endParaRPr lang="en-US" sz="1800" b="0" i="0" u="none" strike="noStrike" dirty="0">
                        <a:solidFill>
                          <a:srgbClr val="305496"/>
                        </a:solidFill>
                        <a:effectLst/>
                        <a:latin typeface="Calibri" charset="0"/>
                      </a:endParaRPr>
                    </a:p>
                  </a:txBody>
                  <a:tcPr marL="4763" marR="4763" marT="476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800" u="none" strike="noStrike">
                          <a:effectLst/>
                        </a:rPr>
                        <a:t>Nov-17</a:t>
                      </a:r>
                      <a:endParaRPr lang="hr-HR" sz="1800" b="0" i="0" u="none" strike="noStrike">
                        <a:solidFill>
                          <a:srgbClr val="305496"/>
                        </a:solidFill>
                        <a:effectLst/>
                        <a:latin typeface="Calibri" charset="0"/>
                      </a:endParaRPr>
                    </a:p>
                  </a:txBody>
                  <a:tcPr marL="4763" marR="4763" marT="476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64</a:t>
                      </a:r>
                      <a:endParaRPr lang="en-US" sz="1800" b="0" i="0" u="none" strike="noStrike" dirty="0">
                        <a:solidFill>
                          <a:srgbClr val="305496"/>
                        </a:solidFill>
                        <a:effectLst/>
                        <a:latin typeface="Calibri" charset="0"/>
                      </a:endParaRPr>
                    </a:p>
                  </a:txBody>
                  <a:tcPr marL="4763" marR="4763" marT="476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SD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29013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CMS</a:t>
                      </a:r>
                      <a:endParaRPr lang="en-US" sz="1800" b="0" i="0" u="none" strike="noStrike">
                        <a:solidFill>
                          <a:srgbClr val="305496"/>
                        </a:solidFill>
                        <a:effectLst/>
                        <a:latin typeface="Calibri" charset="0"/>
                      </a:endParaRPr>
                    </a:p>
                  </a:txBody>
                  <a:tcPr marL="4763" marR="4763" marT="476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>
                          <a:effectLst/>
                        </a:rPr>
                        <a:t>Trigger DAQ/HLT(</a:t>
                      </a:r>
                      <a:r>
                        <a:rPr lang="en-US" sz="1800" u="none" strike="noStrike" baseline="30000" dirty="0" smtClean="0">
                          <a:effectLst/>
                        </a:rPr>
                        <a:t>1</a:t>
                      </a:r>
                      <a:r>
                        <a:rPr lang="en-US" sz="1800" u="none" strike="noStrike" dirty="0" smtClean="0">
                          <a:effectLst/>
                        </a:rPr>
                        <a:t>)</a:t>
                      </a:r>
                      <a:endParaRPr lang="en-US" sz="1800" b="0" i="0" u="none" strike="noStrike" dirty="0">
                        <a:solidFill>
                          <a:srgbClr val="305496"/>
                        </a:solidFill>
                        <a:effectLst/>
                        <a:latin typeface="Calibri" charset="0"/>
                      </a:endParaRPr>
                    </a:p>
                  </a:txBody>
                  <a:tcPr marL="4763" marR="4763" marT="476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>
                          <a:effectLst/>
                        </a:rPr>
                        <a:t>&gt;2019</a:t>
                      </a:r>
                      <a:endParaRPr lang="en-US" sz="1800" b="0" i="0" u="none" strike="noStrike" dirty="0">
                        <a:solidFill>
                          <a:srgbClr val="305496"/>
                        </a:solidFill>
                        <a:effectLst/>
                        <a:latin typeface="Calibri" charset="0"/>
                      </a:endParaRPr>
                    </a:p>
                  </a:txBody>
                  <a:tcPr marL="4763" marR="4763" marT="476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800" u="none" strike="noStrike" dirty="0">
                          <a:effectLst/>
                        </a:rPr>
                        <a:t>24</a:t>
                      </a:r>
                      <a:endParaRPr lang="is-IS" sz="1800" b="0" i="0" u="none" strike="noStrike" dirty="0">
                        <a:solidFill>
                          <a:srgbClr val="305496"/>
                        </a:solidFill>
                        <a:effectLst/>
                        <a:latin typeface="Calibri" charset="0"/>
                      </a:endParaRPr>
                    </a:p>
                  </a:txBody>
                  <a:tcPr marL="4763" marR="4763" marT="476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SD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56604" y="4610882"/>
            <a:ext cx="4188967" cy="3808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</a:t>
            </a:r>
            <a:r>
              <a:rPr lang="en-US" baseline="30000" dirty="0"/>
              <a:t>1</a:t>
            </a:r>
            <a:r>
              <a:rPr lang="en-US" dirty="0" smtClean="0"/>
              <a:t>) Interim document in September 2017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227174" y="1860331"/>
            <a:ext cx="191682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b="1" dirty="0" smtClean="0"/>
              <a:t>ATLAS </a:t>
            </a:r>
          </a:p>
          <a:p>
            <a:pPr algn="l"/>
            <a:r>
              <a:rPr lang="en-US" sz="1400" dirty="0" smtClean="0"/>
              <a:t>Letter of Intent + Scoping Document</a:t>
            </a:r>
          </a:p>
          <a:p>
            <a:pPr algn="l"/>
            <a:r>
              <a:rPr lang="de-DE" sz="1400" dirty="0" smtClean="0"/>
              <a:t>CERN-LHCC-2012-022 </a:t>
            </a:r>
          </a:p>
          <a:p>
            <a:pPr algn="l"/>
            <a:r>
              <a:rPr lang="de-DE" sz="1400" dirty="0" smtClean="0"/>
              <a:t>CERN-LHCC-2015-020 </a:t>
            </a:r>
            <a:endParaRPr lang="de-DE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7227174" y="3126828"/>
            <a:ext cx="191682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b="1" dirty="0" smtClean="0"/>
              <a:t>CMS </a:t>
            </a:r>
          </a:p>
          <a:p>
            <a:pPr algn="l"/>
            <a:r>
              <a:rPr lang="en-US" sz="1400" dirty="0" smtClean="0"/>
              <a:t>Technical Proposal + Scoping Document</a:t>
            </a:r>
          </a:p>
          <a:p>
            <a:pPr algn="l"/>
            <a:r>
              <a:rPr lang="de-DE" sz="1400" dirty="0" smtClean="0"/>
              <a:t>CERN-LHCC-2015-010</a:t>
            </a:r>
          </a:p>
          <a:p>
            <a:pPr algn="l"/>
            <a:r>
              <a:rPr lang="de-DE" sz="1400" dirty="0" smtClean="0"/>
              <a:t>CERN-LHCC-2015-019 </a:t>
            </a:r>
            <a:endParaRPr lang="de-DE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7319260" y="926534"/>
            <a:ext cx="1431802" cy="6694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SD = Scoping</a:t>
            </a:r>
          </a:p>
          <a:p>
            <a:r>
              <a:rPr lang="en-US" dirty="0" smtClean="0"/>
              <a:t>Documents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410811" y="4600415"/>
            <a:ext cx="3119765" cy="3808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</a:t>
            </a:r>
            <a:r>
              <a:rPr lang="en-US" baseline="30000" dirty="0" smtClean="0"/>
              <a:t>2	</a:t>
            </a:r>
            <a:r>
              <a:rPr lang="en-US" dirty="0" smtClean="0"/>
              <a:t>) As modified in </a:t>
            </a:r>
            <a:r>
              <a:rPr lang="en-US" dirty="0" err="1" smtClean="0"/>
              <a:t>ITkStrip</a:t>
            </a:r>
            <a:r>
              <a:rPr lang="en-US" dirty="0" smtClean="0"/>
              <a:t> TDR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527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385763" indent="-385763">
              <a:buFont typeface="+mj-lt"/>
              <a:buAutoNum type="arabicPeriod"/>
            </a:pPr>
            <a:r>
              <a:rPr lang="en-US" dirty="0"/>
              <a:t>Final draft submission (complete and final for the collaboration) - available to </a:t>
            </a:r>
            <a:r>
              <a:rPr lang="en-US" dirty="0" smtClean="0"/>
              <a:t>all LHCC </a:t>
            </a:r>
            <a:r>
              <a:rPr lang="en-US" dirty="0"/>
              <a:t>referees and extended panel members </a:t>
            </a:r>
          </a:p>
          <a:p>
            <a:pPr marL="385763" indent="-385763">
              <a:buFont typeface="+mj-lt"/>
              <a:buAutoNum type="arabicPeriod"/>
            </a:pPr>
            <a:r>
              <a:rPr lang="en-US" dirty="0"/>
              <a:t>LHCC Scientific and technical review (2-3 months) </a:t>
            </a:r>
          </a:p>
          <a:p>
            <a:pPr marL="385763" indent="-385763">
              <a:buFont typeface="+mj-lt"/>
              <a:buAutoNum type="arabicPeriod"/>
            </a:pPr>
            <a:r>
              <a:rPr lang="en-US" dirty="0"/>
              <a:t>Submission of the UCG package - available only to UCG panel members </a:t>
            </a:r>
          </a:p>
          <a:p>
            <a:pPr marL="385763" indent="-385763">
              <a:buFont typeface="+mj-lt"/>
              <a:buAutoNum type="arabicPeriod"/>
            </a:pPr>
            <a:r>
              <a:rPr lang="en-US" dirty="0"/>
              <a:t>LHCC provisional approval (with comments and requests) </a:t>
            </a:r>
          </a:p>
          <a:p>
            <a:pPr marL="385763" indent="-385763">
              <a:buFont typeface="+mj-lt"/>
              <a:buAutoNum type="arabicPeriod"/>
            </a:pPr>
            <a:r>
              <a:rPr lang="en-US" dirty="0"/>
              <a:t>Submission of the final public TDR</a:t>
            </a:r>
          </a:p>
          <a:p>
            <a:pPr marL="385763" indent="-385763">
              <a:buFont typeface="+mj-lt"/>
              <a:buAutoNum type="arabicPeriod"/>
            </a:pPr>
            <a:r>
              <a:rPr lang="en-US" dirty="0"/>
              <a:t>UCG Cost, Schedule and Organizational Review (2-3 months)</a:t>
            </a:r>
          </a:p>
          <a:p>
            <a:pPr marL="385763" indent="-385763">
              <a:buFont typeface="+mj-lt"/>
              <a:buAutoNum type="arabicPeriod"/>
            </a:pPr>
            <a:r>
              <a:rPr lang="en-US" dirty="0"/>
              <a:t>UCG approval</a:t>
            </a:r>
          </a:p>
          <a:p>
            <a:pPr marL="385763" indent="-385763">
              <a:buFont typeface="+mj-lt"/>
              <a:buAutoNum type="arabicPeriod"/>
            </a:pPr>
            <a:r>
              <a:rPr lang="en-US" dirty="0"/>
              <a:t>Formal LHCC+UCG approval of the TDR</a:t>
            </a:r>
          </a:p>
          <a:p>
            <a:pPr marL="385763" indent="-385763">
              <a:buFont typeface="+mj-lt"/>
              <a:buAutoNum type="arabicPeriod"/>
            </a:pPr>
            <a:r>
              <a:rPr lang="en-US" dirty="0"/>
              <a:t>Submission to the RB for </a:t>
            </a:r>
            <a:r>
              <a:rPr lang="en-US" dirty="0" smtClean="0"/>
              <a:t>endorsement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1596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497" y="205979"/>
            <a:ext cx="7672551" cy="4456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Review timeline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497" y="802038"/>
            <a:ext cx="8292661" cy="2088307"/>
          </a:xfrm>
        </p:spPr>
        <p:txBody>
          <a:bodyPr>
            <a:normAutofit/>
          </a:bodyPr>
          <a:lstStyle/>
          <a:p>
            <a:r>
              <a:rPr lang="en-US" dirty="0" smtClean="0"/>
              <a:t>TDR deluge at the end of 2017 can only be handled over several months.</a:t>
            </a:r>
          </a:p>
          <a:p>
            <a:pPr lvl="1"/>
            <a:r>
              <a:rPr lang="en-US" dirty="0" smtClean="0"/>
              <a:t>It is not possible to review too many TDRs at the same time with the current LHCC / UCG contingent</a:t>
            </a:r>
          </a:p>
          <a:p>
            <a:r>
              <a:rPr lang="en-US" dirty="0" smtClean="0"/>
              <a:t>We will organize special meetings dedicated to Phase II review</a:t>
            </a:r>
          </a:p>
          <a:p>
            <a:r>
              <a:rPr lang="en-US" dirty="0" smtClean="0"/>
              <a:t>Overall plan defined, although details are likely to change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827" y="2812332"/>
            <a:ext cx="8970580" cy="2146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742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dernPortfolio">
  <a:themeElements>
    <a:clrScheme name="ModernPortfolio">
      <a:dk1>
        <a:srgbClr val="000000"/>
      </a:dk1>
      <a:lt1>
        <a:srgbClr val="FFFFFF"/>
      </a:lt1>
      <a:dk2>
        <a:srgbClr val="5C5C5C"/>
      </a:dk2>
      <a:lt2>
        <a:srgbClr val="CBCBCB"/>
      </a:lt2>
      <a:accent1>
        <a:srgbClr val="557E8A"/>
      </a:accent1>
      <a:accent2>
        <a:srgbClr val="88885A"/>
      </a:accent2>
      <a:accent3>
        <a:srgbClr val="B29E85"/>
      </a:accent3>
      <a:accent4>
        <a:srgbClr val="BB7B52"/>
      </a:accent4>
      <a:accent5>
        <a:srgbClr val="CF7F66"/>
      </a:accent5>
      <a:accent6>
        <a:srgbClr val="62647B"/>
      </a:accent6>
      <a:hlink>
        <a:srgbClr val="0000FF"/>
      </a:hlink>
      <a:folHlink>
        <a:srgbClr val="FF00FF"/>
      </a:folHlink>
    </a:clrScheme>
    <a:fontScheme name="ModernPortfolio">
      <a:majorFont>
        <a:latin typeface="American Typewriter"/>
        <a:ea typeface="American Typewriter"/>
        <a:cs typeface="American Typewriter"/>
      </a:majorFont>
      <a:minorFont>
        <a:latin typeface="Helvetica Neue Light"/>
        <a:ea typeface="Helvetica Neue Light"/>
        <a:cs typeface="Helvetica Neue Light"/>
      </a:minorFont>
    </a:fontScheme>
    <a:fmtScheme name="ModernPortfol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satOff val="12166"/>
            <a:lumOff val="-13042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ctr" defTabSz="82153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50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ABABAB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ctr" defTabSz="82153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5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Neue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3060</TotalTime>
  <Words>1071</Words>
  <Application>Microsoft Office PowerPoint</Application>
  <PresentationFormat>On-screen Show (16:9)</PresentationFormat>
  <Paragraphs>229</Paragraphs>
  <Slides>12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American Typewriter</vt:lpstr>
      <vt:lpstr>Arial</vt:lpstr>
      <vt:lpstr>Avenir Roman</vt:lpstr>
      <vt:lpstr>Calibri</vt:lpstr>
      <vt:lpstr>Helvetica Neue Light</vt:lpstr>
      <vt:lpstr>Office Theme</vt:lpstr>
      <vt:lpstr>LHCC Report presented to the  LHC Resources Review Boards April 24, 2017</vt:lpstr>
      <vt:lpstr>HL-LHC Goals and Running Conditions</vt:lpstr>
      <vt:lpstr>Phase II Detectors Upgrades</vt:lpstr>
      <vt:lpstr>Phase II Upgrades Approval Process</vt:lpstr>
      <vt:lpstr>Update on Phase II TDRs review</vt:lpstr>
      <vt:lpstr>Observations from first Atlas TDR review </vt:lpstr>
      <vt:lpstr>TDRs planned submission dates and CORE values</vt:lpstr>
      <vt:lpstr>Review process</vt:lpstr>
      <vt:lpstr>Review timeline</vt:lpstr>
      <vt:lpstr>Timeline of RRB interaction</vt:lpstr>
      <vt:lpstr>Financial closure and money matrix</vt:lpstr>
      <vt:lpstr>Fast Forward 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126th Meeting of the LHCC Report presented to the  CERN Research Board June 8, 2016</dc:title>
  <dc:creator>Patricia Mage-Granados</dc:creator>
  <cp:lastModifiedBy>Patricia Mage-Granados</cp:lastModifiedBy>
  <cp:revision>297</cp:revision>
  <cp:lastPrinted>2016-10-24T11:30:21Z</cp:lastPrinted>
  <dcterms:modified xsi:type="dcterms:W3CDTF">2017-04-21T12:44:17Z</dcterms:modified>
</cp:coreProperties>
</file>