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1029" r:id="rId2"/>
    <p:sldId id="1116" r:id="rId3"/>
    <p:sldId id="1034" r:id="rId4"/>
    <p:sldId id="1037" r:id="rId5"/>
    <p:sldId id="1117" r:id="rId6"/>
    <p:sldId id="1032" r:id="rId7"/>
    <p:sldId id="1035" r:id="rId8"/>
    <p:sldId id="1053" r:id="rId9"/>
    <p:sldId id="1062" r:id="rId10"/>
    <p:sldId id="1057" r:id="rId11"/>
    <p:sldId id="1060" r:id="rId12"/>
    <p:sldId id="1059" r:id="rId13"/>
    <p:sldId id="1119" r:id="rId14"/>
    <p:sldId id="1114" r:id="rId15"/>
    <p:sldId id="1115" r:id="rId16"/>
    <p:sldId id="1070" r:id="rId17"/>
    <p:sldId id="1118" r:id="rId18"/>
    <p:sldId id="1072" r:id="rId19"/>
    <p:sldId id="1065" r:id="rId20"/>
    <p:sldId id="1106" r:id="rId21"/>
    <p:sldId id="1093" r:id="rId22"/>
    <p:sldId id="1112" r:id="rId23"/>
    <p:sldId id="1108" r:id="rId24"/>
    <p:sldId id="1107" r:id="rId25"/>
    <p:sldId id="1077" r:id="rId26"/>
    <p:sldId id="1078" r:id="rId27"/>
    <p:sldId id="1080" r:id="rId28"/>
    <p:sldId id="1081" r:id="rId29"/>
    <p:sldId id="1088" r:id="rId30"/>
    <p:sldId id="1089" r:id="rId31"/>
    <p:sldId id="1095" r:id="rId32"/>
    <p:sldId id="1086" r:id="rId33"/>
    <p:sldId id="1111" r:id="rId34"/>
    <p:sldId id="1097" r:id="rId35"/>
    <p:sldId id="1104" r:id="rId36"/>
    <p:sldId id="1105" r:id="rId37"/>
    <p:sldId id="1061" r:id="rId38"/>
    <p:sldId id="1041" r:id="rId39"/>
    <p:sldId id="1056" r:id="rId40"/>
    <p:sldId id="1051" r:id="rId41"/>
    <p:sldId id="1052" r:id="rId42"/>
    <p:sldId id="1096" r:id="rId43"/>
    <p:sldId id="1094" r:id="rId44"/>
  </p:sldIdLst>
  <p:sldSz cx="9144000" cy="6858000" type="screen4x3"/>
  <p:notesSz cx="6743700" cy="97536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600C5"/>
    <a:srgbClr val="FEFFD1"/>
    <a:srgbClr val="FFFF99"/>
    <a:srgbClr val="B2B2B2"/>
    <a:srgbClr val="CCECFF"/>
    <a:srgbClr val="CCCCFF"/>
    <a:srgbClr val="FF0000"/>
    <a:srgbClr val="FFFF66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540" autoAdjust="0"/>
  </p:normalViewPr>
  <p:slideViewPr>
    <p:cSldViewPr>
      <p:cViewPr>
        <p:scale>
          <a:sx n="90" d="100"/>
          <a:sy n="90" d="100"/>
        </p:scale>
        <p:origin x="-1072" y="-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handoutMaster" Target="handoutMasters/handoutMaster1.xml"/><Relationship Id="rId47" Type="http://schemas.openxmlformats.org/officeDocument/2006/relationships/printerSettings" Target="printerSettings/printerSettings1.bin"/><Relationship Id="rId48" Type="http://schemas.openxmlformats.org/officeDocument/2006/relationships/presProps" Target="presProps.xml"/><Relationship Id="rId49" Type="http://schemas.openxmlformats.org/officeDocument/2006/relationships/viewProps" Target="view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heme" Target="theme/theme1.xml"/><Relationship Id="rId5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82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9525" y="0"/>
            <a:ext cx="2922588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82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64650"/>
            <a:ext cx="2922588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82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9525" y="9264650"/>
            <a:ext cx="2922588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B6DF4179-D0EC-204F-A419-6D7B60339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9196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9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9525" y="0"/>
            <a:ext cx="2922588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3450" y="731838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39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4688" y="4632325"/>
            <a:ext cx="5394325" cy="438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Textmasterformate durch Klicken bearbeiten</a:t>
            </a:r>
          </a:p>
          <a:p>
            <a:pPr lvl="1"/>
            <a:r>
              <a:rPr lang="en-US" noProof="0"/>
              <a:t>Zweite Ebene</a:t>
            </a:r>
          </a:p>
          <a:p>
            <a:pPr lvl="2"/>
            <a:r>
              <a:rPr lang="en-US" noProof="0"/>
              <a:t>Dritte Ebene</a:t>
            </a:r>
          </a:p>
          <a:p>
            <a:pPr lvl="3"/>
            <a:r>
              <a:rPr lang="en-US" noProof="0"/>
              <a:t>Vierte Ebene</a:t>
            </a:r>
          </a:p>
          <a:p>
            <a:pPr lvl="4"/>
            <a:r>
              <a:rPr lang="en-US" noProof="0"/>
              <a:t>Fünfte Ebene</a:t>
            </a:r>
          </a:p>
        </p:txBody>
      </p:sp>
      <p:sp>
        <p:nvSpPr>
          <p:cNvPr id="439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64650"/>
            <a:ext cx="2922588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9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9525" y="9264650"/>
            <a:ext cx="2922588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8D46DEE2-F44D-B04A-BE35-B77F446B44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7631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09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409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14" indent="-285737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944" indent="-228589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122" indent="-228589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299" indent="-228589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477" indent="-228589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655" indent="-228589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832" indent="-228589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010" indent="-228589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2069F08-ACA0-DF45-A4B8-4707C08D7034}" type="slidenum">
              <a:rPr lang="de-DE" sz="1200">
                <a:latin typeface="Times New Roman" charset="0"/>
              </a:rPr>
              <a:pPr/>
              <a:t>1</a:t>
            </a:fld>
            <a:endParaRPr lang="de-DE" sz="1200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20B6FE3-1CE4-B74B-9FC7-3B698F6D1638}" type="slidenum">
              <a:rPr lang="de-DE" sz="1200">
                <a:latin typeface="Times New Roman" charset="0"/>
              </a:rPr>
              <a:pPr/>
              <a:t>30</a:t>
            </a:fld>
            <a:endParaRPr lang="de-DE" sz="12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20B6FE3-1CE4-B74B-9FC7-3B698F6D1638}" type="slidenum">
              <a:rPr lang="de-DE" sz="1200">
                <a:latin typeface="Times New Roman" charset="0"/>
              </a:rPr>
              <a:pPr/>
              <a:t>31</a:t>
            </a:fld>
            <a:endParaRPr lang="de-DE" sz="12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20B6FE3-1CE4-B74B-9FC7-3B698F6D1638}" type="slidenum">
              <a:rPr lang="de-DE" sz="1200">
                <a:latin typeface="Times New Roman" charset="0"/>
              </a:rPr>
              <a:pPr/>
              <a:t>32</a:t>
            </a:fld>
            <a:endParaRPr lang="de-DE" sz="120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62757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20B6FE3-1CE4-B74B-9FC7-3B698F6D1638}" type="slidenum">
              <a:rPr lang="de-DE" sz="1200">
                <a:latin typeface="Times New Roman" charset="0"/>
              </a:rPr>
              <a:pPr/>
              <a:t>33</a:t>
            </a:fld>
            <a:endParaRPr lang="de-DE" sz="120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62757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20B6FE3-1CE4-B74B-9FC7-3B698F6D1638}" type="slidenum">
              <a:rPr lang="de-DE" sz="1200">
                <a:latin typeface="Times New Roman" charset="0"/>
              </a:rPr>
              <a:pPr/>
              <a:t>34</a:t>
            </a:fld>
            <a:endParaRPr lang="de-DE" sz="120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62757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049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07066" indent="-271948" defTabSz="914049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87793" indent="-217559" defTabSz="914049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22910" indent="-217559" defTabSz="914049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58028" indent="-217559" defTabSz="914049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93145" indent="-217559" defTabSz="914049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28262" indent="-217559" defTabSz="914049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63379" indent="-217559" defTabSz="914049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698497" indent="-217559" defTabSz="914049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F74620E-DB4B-E34F-AA85-81CF34DBC7D1}" type="slidenum">
              <a:rPr lang="en-US" sz="1200">
                <a:latin typeface="Times New Roman" charset="0"/>
              </a:rPr>
              <a:pPr/>
              <a:t>35</a:t>
            </a:fld>
            <a:endParaRPr lang="en-US" sz="12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049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07066" indent="-271948" defTabSz="914049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87793" indent="-217559" defTabSz="914049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22910" indent="-217559" defTabSz="914049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58028" indent="-217559" defTabSz="914049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93145" indent="-217559" defTabSz="914049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28262" indent="-217559" defTabSz="914049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63379" indent="-217559" defTabSz="914049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698497" indent="-217559" defTabSz="914049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F74620E-DB4B-E34F-AA85-81CF34DBC7D1}" type="slidenum">
              <a:rPr lang="en-US" sz="1200">
                <a:latin typeface="Times New Roman" charset="0"/>
              </a:rPr>
              <a:pPr/>
              <a:t>36</a:t>
            </a:fld>
            <a:endParaRPr lang="en-US" sz="12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049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07066" indent="-271948" defTabSz="914049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87793" indent="-217559" defTabSz="914049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22910" indent="-217559" defTabSz="914049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58028" indent="-217559" defTabSz="914049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93145" indent="-217559" defTabSz="914049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28262" indent="-217559" defTabSz="914049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63379" indent="-217559" defTabSz="914049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698497" indent="-217559" defTabSz="914049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F74620E-DB4B-E34F-AA85-81CF34DBC7D1}" type="slidenum">
              <a:rPr lang="en-US" sz="1200">
                <a:latin typeface="Times New Roman" charset="0"/>
              </a:rPr>
              <a:pPr/>
              <a:t>38</a:t>
            </a:fld>
            <a:endParaRPr lang="en-US" sz="12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049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07066" indent="-271948" defTabSz="914049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87793" indent="-217559" defTabSz="914049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22910" indent="-217559" defTabSz="914049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58028" indent="-217559" defTabSz="914049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93145" indent="-217559" defTabSz="914049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28262" indent="-217559" defTabSz="914049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63379" indent="-217559" defTabSz="914049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698497" indent="-217559" defTabSz="914049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F74620E-DB4B-E34F-AA85-81CF34DBC7D1}" type="slidenum">
              <a:rPr lang="en-US" sz="1200">
                <a:latin typeface="Times New Roman" charset="0"/>
              </a:rPr>
              <a:pPr/>
              <a:t>39</a:t>
            </a:fld>
            <a:endParaRPr lang="en-US" sz="12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20B6FE3-1CE4-B74B-9FC7-3B698F6D1638}" type="slidenum">
              <a:rPr lang="de-DE" sz="1200">
                <a:latin typeface="Times New Roman" charset="0"/>
              </a:rPr>
              <a:pPr/>
              <a:t>42</a:t>
            </a:fld>
            <a:endParaRPr lang="de-DE" sz="120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62757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09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409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14" indent="-285737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944" indent="-228589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122" indent="-228589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299" indent="-228589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477" indent="-228589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655" indent="-228589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832" indent="-228589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010" indent="-228589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2069F08-ACA0-DF45-A4B8-4707C08D7034}" type="slidenum">
              <a:rPr lang="de-DE" sz="1200">
                <a:latin typeface="Times New Roman" charset="0"/>
              </a:rPr>
              <a:pPr/>
              <a:t>2</a:t>
            </a:fld>
            <a:endParaRPr lang="de-DE" sz="1200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20B6FE3-1CE4-B74B-9FC7-3B698F6D1638}" type="slidenum">
              <a:rPr lang="de-DE" sz="1200">
                <a:latin typeface="Times New Roman" charset="0"/>
              </a:rPr>
              <a:pPr/>
              <a:t>43</a:t>
            </a:fld>
            <a:endParaRPr lang="de-DE" sz="12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09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409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878" indent="-285723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888" indent="-228577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044" indent="-228577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199" indent="-228577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354" indent="-228577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510" indent="-228577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665" indent="-228577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5821" indent="-228577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2069F08-ACA0-DF45-A4B8-4707C08D7034}" type="slidenum">
              <a:rPr lang="de-DE" sz="1200">
                <a:latin typeface="Times New Roman" charset="0"/>
              </a:rPr>
              <a:pPr/>
              <a:t>6</a:t>
            </a:fld>
            <a:endParaRPr lang="de-DE" sz="1200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049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07066" indent="-271948" defTabSz="914049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87793" indent="-217559" defTabSz="914049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22910" indent="-217559" defTabSz="914049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58028" indent="-217559" defTabSz="914049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93145" indent="-217559" defTabSz="914049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28262" indent="-217559" defTabSz="914049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63379" indent="-217559" defTabSz="914049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698497" indent="-217559" defTabSz="914049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F74620E-DB4B-E34F-AA85-81CF34DBC7D1}" type="slidenum">
              <a:rPr lang="en-US" sz="1200">
                <a:latin typeface="Times New Roman" charset="0"/>
              </a:rPr>
              <a:pPr/>
              <a:t>20</a:t>
            </a:fld>
            <a:endParaRPr lang="en-US" sz="12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09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409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14" indent="-285737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944" indent="-228589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122" indent="-228589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299" indent="-228589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477" indent="-228589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655" indent="-228589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832" indent="-228589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010" indent="-228589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2069F08-ACA0-DF45-A4B8-4707C08D7034}" type="slidenum">
              <a:rPr lang="de-DE" sz="1200">
                <a:latin typeface="Times New Roman" charset="0"/>
              </a:rPr>
              <a:pPr/>
              <a:t>21</a:t>
            </a:fld>
            <a:endParaRPr lang="de-DE" sz="1200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049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07066" indent="-271948" defTabSz="914049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87793" indent="-217559" defTabSz="914049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22910" indent="-217559" defTabSz="914049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58028" indent="-217559" defTabSz="914049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93145" indent="-217559" defTabSz="914049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28262" indent="-217559" defTabSz="914049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63379" indent="-217559" defTabSz="914049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698497" indent="-217559" defTabSz="914049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F74620E-DB4B-E34F-AA85-81CF34DBC7D1}" type="slidenum">
              <a:rPr lang="en-US" sz="1200">
                <a:latin typeface="Times New Roman" charset="0"/>
              </a:rPr>
              <a:pPr/>
              <a:t>22</a:t>
            </a:fld>
            <a:endParaRPr lang="en-US" sz="12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049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07066" indent="-271948" defTabSz="914049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87793" indent="-217559" defTabSz="914049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22910" indent="-217559" defTabSz="914049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58028" indent="-217559" defTabSz="914049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93145" indent="-217559" defTabSz="914049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28262" indent="-217559" defTabSz="914049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63379" indent="-217559" defTabSz="914049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698497" indent="-217559" defTabSz="914049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F74620E-DB4B-E34F-AA85-81CF34DBC7D1}" type="slidenum">
              <a:rPr lang="en-US" sz="1200">
                <a:latin typeface="Times New Roman" charset="0"/>
              </a:rPr>
              <a:pPr/>
              <a:t>23</a:t>
            </a:fld>
            <a:endParaRPr lang="en-US" sz="12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049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07066" indent="-271948" defTabSz="914049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87793" indent="-217559" defTabSz="914049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22910" indent="-217559" defTabSz="914049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58028" indent="-217559" defTabSz="914049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93145" indent="-217559" defTabSz="914049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28262" indent="-217559" defTabSz="914049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63379" indent="-217559" defTabSz="914049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698497" indent="-217559" defTabSz="914049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F74620E-DB4B-E34F-AA85-81CF34DBC7D1}" type="slidenum">
              <a:rPr lang="en-US" sz="1200">
                <a:latin typeface="Times New Roman" charset="0"/>
              </a:rPr>
              <a:pPr/>
              <a:t>27</a:t>
            </a:fld>
            <a:endParaRPr lang="en-US" sz="12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20B6FE3-1CE4-B74B-9FC7-3B698F6D1638}" type="slidenum">
              <a:rPr lang="de-DE" sz="1200">
                <a:latin typeface="Times New Roman" charset="0"/>
              </a:rPr>
              <a:pPr/>
              <a:t>29</a:t>
            </a:fld>
            <a:endParaRPr lang="de-DE" sz="1200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7241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762000" y="838200"/>
            <a:ext cx="7772400" cy="5257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5068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72250" y="152400"/>
            <a:ext cx="1962150" cy="5943600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734050" cy="5943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57888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685800" y="152400"/>
            <a:ext cx="7848600" cy="5943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73165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>
          <a:xfrm>
            <a:off x="685800" y="152400"/>
            <a:ext cx="7772400" cy="533400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762000" y="838200"/>
            <a:ext cx="3810000" cy="25527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724400" y="838200"/>
            <a:ext cx="3810000" cy="25527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762000" y="3543300"/>
            <a:ext cx="3810000" cy="25527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24400" y="3543300"/>
            <a:ext cx="3810000" cy="25527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45907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35822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ody P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"/>
          <p:cNvSpPr>
            <a:spLocks noGrp="1"/>
          </p:cNvSpPr>
          <p:nvPr>
            <p:ph type="body" sz="quarter" idx="13"/>
          </p:nvPr>
        </p:nvSpPr>
        <p:spPr>
          <a:xfrm>
            <a:off x="12700" y="12700"/>
            <a:ext cx="8877300" cy="5588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0639" algn="l">
              <a:spcBef>
                <a:spcPts val="0"/>
              </a:spcBef>
              <a:defRPr sz="3000">
                <a:latin typeface="+mn-lt"/>
                <a:ea typeface="+mn-ea"/>
                <a:cs typeface="+mn-cs"/>
                <a:sym typeface="Arial"/>
              </a:defRPr>
            </a:pPr>
            <a:r>
              <a:t> 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Text</a:t>
            </a:r>
          </a:p>
        </p:txBody>
      </p:sp>
      <p:sp>
        <p:nvSpPr>
          <p:cNvPr id="24" name="Body Level One…"/>
          <p:cNvSpPr>
            <a:spLocks noGrp="1"/>
          </p:cNvSpPr>
          <p:nvPr>
            <p:ph type="body" idx="1"/>
          </p:nvPr>
        </p:nvSpPr>
        <p:spPr>
          <a:xfrm>
            <a:off x="457200" y="1003300"/>
            <a:ext cx="8229600" cy="52578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" name="Slide Number"/>
          <p:cNvSpPr>
            <a:spLocks noGrp="1"/>
          </p:cNvSpPr>
          <p:nvPr>
            <p:ph type="sldNum" sz="quarter" idx="2"/>
          </p:nvPr>
        </p:nvSpPr>
        <p:spPr>
          <a:xfrm>
            <a:off x="8755155" y="6613525"/>
            <a:ext cx="269690" cy="2667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4082009"/>
      </p:ext>
    </p:extLst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62000" y="838200"/>
            <a:ext cx="7772400" cy="5257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7148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536719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62000" y="838200"/>
            <a:ext cx="3810000" cy="5257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24400" y="838200"/>
            <a:ext cx="3810000" cy="5257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343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4945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4950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4226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719159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758238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jpeg"/><Relationship Id="rId18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7772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This is the title </a:t>
            </a:r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755650" y="6453188"/>
            <a:ext cx="1846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de-DE" sz="1200" baseline="0" dirty="0" smtClean="0"/>
              <a:t> </a:t>
            </a:r>
            <a:endParaRPr lang="en-US" sz="1200" dirty="0" smtClean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 bwMode="auto">
          <a:xfrm>
            <a:off x="7239000" y="6525344"/>
            <a:ext cx="1905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3119" tIns="41559" rIns="83119" bIns="41559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/>
              <a:t>                       </a:t>
            </a:r>
            <a:fld id="{20CE132A-8E2A-F442-BF59-45A78F7A5CF0}" type="slidenum">
              <a:rPr lang="en-US" sz="1700"/>
              <a:pPr/>
              <a:t>‹#›</a:t>
            </a:fld>
            <a:endParaRPr lang="en-US" sz="1700" dirty="0">
              <a:latin typeface="Times" charset="0"/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179512" y="6525344"/>
            <a:ext cx="289672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aseline="0" dirty="0" smtClean="0"/>
              <a:t>ATLAS RRB Meeting</a:t>
            </a:r>
            <a:r>
              <a:rPr lang="en-US" sz="1300" smtClean="0"/>
              <a:t>, 25</a:t>
            </a:r>
            <a:r>
              <a:rPr lang="en-US" sz="1300" baseline="30000" smtClean="0"/>
              <a:t>th</a:t>
            </a:r>
            <a:r>
              <a:rPr lang="en-US" sz="1300" smtClean="0"/>
              <a:t> </a:t>
            </a:r>
            <a:r>
              <a:rPr lang="en-US" sz="1300" baseline="0" dirty="0" smtClean="0"/>
              <a:t>April 2017                                    </a:t>
            </a:r>
            <a:endParaRPr lang="en-US" sz="1300" dirty="0"/>
          </a:p>
        </p:txBody>
      </p:sp>
      <p:pic>
        <p:nvPicPr>
          <p:cNvPr id="4" name="Picture 3" descr="ATLAS-Logo-Square-Blue-RGB.png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4" y="44624"/>
            <a:ext cx="740213" cy="74021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1" r:id="rId14"/>
    <p:sldLayoutId id="2147483832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000090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000090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000090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000090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000090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 u="sng">
          <a:solidFill>
            <a:schemeClr val="accent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 u="sng">
          <a:solidFill>
            <a:schemeClr val="accent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 u="sng">
          <a:solidFill>
            <a:schemeClr val="accent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 u="sng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emf"/><Relationship Id="rId3" Type="http://schemas.openxmlformats.org/officeDocument/2006/relationships/image" Target="../media/image2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4" Type="http://schemas.openxmlformats.org/officeDocument/2006/relationships/image" Target="../media/image28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4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3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e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647" name="Text Box 7"/>
          <p:cNvSpPr txBox="1">
            <a:spLocks noChangeArrowheads="1"/>
          </p:cNvSpPr>
          <p:nvPr/>
        </p:nvSpPr>
        <p:spPr bwMode="auto">
          <a:xfrm>
            <a:off x="683568" y="550421"/>
            <a:ext cx="777686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GB" i="1" dirty="0" smtClean="0">
                <a:solidFill>
                  <a:srgbClr val="000090"/>
                </a:solidFill>
              </a:rPr>
              <a:t>Status of the ATLAS Experiment </a:t>
            </a:r>
            <a:r>
              <a:rPr lang="en-GB" b="1" i="1" dirty="0" smtClean="0">
                <a:solidFill>
                  <a:srgbClr val="000090"/>
                </a:solidFill>
              </a:rPr>
              <a:t> </a:t>
            </a:r>
          </a:p>
        </p:txBody>
      </p:sp>
      <p:sp>
        <p:nvSpPr>
          <p:cNvPr id="2" name="Rectangle 1"/>
          <p:cNvSpPr/>
          <p:nvPr/>
        </p:nvSpPr>
        <p:spPr>
          <a:xfrm>
            <a:off x="1944216" y="5530587"/>
            <a:ext cx="543609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700" dirty="0" smtClean="0">
                <a:solidFill>
                  <a:srgbClr val="000090"/>
                </a:solidFill>
              </a:rPr>
              <a:t>Karl Jakobs</a:t>
            </a:r>
          </a:p>
          <a:p>
            <a:pPr algn="ctr"/>
            <a:r>
              <a:rPr lang="de-DE" sz="1500" dirty="0" smtClean="0">
                <a:solidFill>
                  <a:srgbClr val="000090"/>
                </a:solidFill>
              </a:rPr>
              <a:t>University </a:t>
            </a:r>
            <a:r>
              <a:rPr lang="de-DE" sz="1500" dirty="0" err="1" smtClean="0">
                <a:solidFill>
                  <a:srgbClr val="000090"/>
                </a:solidFill>
              </a:rPr>
              <a:t>of</a:t>
            </a:r>
            <a:r>
              <a:rPr lang="de-DE" sz="1500" dirty="0" smtClean="0">
                <a:solidFill>
                  <a:srgbClr val="000090"/>
                </a:solidFill>
              </a:rPr>
              <a:t> Freiburg / Germany</a:t>
            </a:r>
          </a:p>
          <a:p>
            <a:pPr algn="ctr"/>
            <a:endParaRPr lang="de-DE" sz="1700" dirty="0">
              <a:solidFill>
                <a:srgbClr val="000090"/>
              </a:solidFill>
            </a:endParaRPr>
          </a:p>
          <a:p>
            <a:pPr algn="ctr"/>
            <a:r>
              <a:rPr lang="de-DE" sz="1700" dirty="0" smtClean="0">
                <a:solidFill>
                  <a:srgbClr val="000090"/>
                </a:solidFill>
              </a:rPr>
              <a:t>44</a:t>
            </a:r>
            <a:r>
              <a:rPr lang="de-DE" sz="1700" baseline="30000" dirty="0" smtClean="0">
                <a:solidFill>
                  <a:srgbClr val="000090"/>
                </a:solidFill>
              </a:rPr>
              <a:t>th </a:t>
            </a:r>
            <a:r>
              <a:rPr lang="de-DE" sz="1700" dirty="0" smtClean="0">
                <a:solidFill>
                  <a:srgbClr val="000090"/>
                </a:solidFill>
              </a:rPr>
              <a:t>Meeting </a:t>
            </a:r>
            <a:r>
              <a:rPr lang="de-DE" sz="1700" dirty="0" err="1" smtClean="0">
                <a:solidFill>
                  <a:srgbClr val="000090"/>
                </a:solidFill>
              </a:rPr>
              <a:t>of</a:t>
            </a:r>
            <a:r>
              <a:rPr lang="de-DE" sz="1700" dirty="0" smtClean="0">
                <a:solidFill>
                  <a:srgbClr val="000090"/>
                </a:solidFill>
              </a:rPr>
              <a:t> </a:t>
            </a:r>
            <a:r>
              <a:rPr lang="de-DE" sz="1700" dirty="0" err="1" smtClean="0">
                <a:solidFill>
                  <a:srgbClr val="000090"/>
                </a:solidFill>
              </a:rPr>
              <a:t>the</a:t>
            </a:r>
            <a:r>
              <a:rPr lang="de-DE" sz="1700" dirty="0" smtClean="0">
                <a:solidFill>
                  <a:srgbClr val="000090"/>
                </a:solidFill>
              </a:rPr>
              <a:t> ATLAS RRB</a:t>
            </a:r>
            <a:r>
              <a:rPr lang="de-DE" sz="1700" dirty="0">
                <a:solidFill>
                  <a:srgbClr val="000090"/>
                </a:solidFill>
              </a:rPr>
              <a:t>,</a:t>
            </a:r>
            <a:r>
              <a:rPr lang="de-DE" sz="1700" dirty="0" smtClean="0">
                <a:solidFill>
                  <a:srgbClr val="000090"/>
                </a:solidFill>
              </a:rPr>
              <a:t>  25</a:t>
            </a:r>
            <a:r>
              <a:rPr lang="de-DE" sz="1700" baseline="30000" dirty="0" smtClean="0">
                <a:solidFill>
                  <a:srgbClr val="000090"/>
                </a:solidFill>
              </a:rPr>
              <a:t>th</a:t>
            </a:r>
            <a:r>
              <a:rPr lang="de-DE" sz="1700" dirty="0" smtClean="0">
                <a:solidFill>
                  <a:srgbClr val="000090"/>
                </a:solidFill>
              </a:rPr>
              <a:t> April 2017 </a:t>
            </a:r>
          </a:p>
        </p:txBody>
      </p:sp>
      <p:pic>
        <p:nvPicPr>
          <p:cNvPr id="6" name="H2mu2el.png" descr="H2mu2e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771800" y="1628800"/>
            <a:ext cx="3600400" cy="3600400"/>
          </a:xfrm>
          <a:prstGeom prst="rect">
            <a:avLst/>
          </a:prstGeom>
          <a:ln w="12700"/>
        </p:spPr>
      </p:pic>
    </p:spTree>
    <p:extLst>
      <p:ext uri="{BB962C8B-B14F-4D97-AF65-F5344CB8AC3E}">
        <p14:creationId xmlns:p14="http://schemas.microsoft.com/office/powerpoint/2010/main" val="1893286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841982" y="116632"/>
            <a:ext cx="50542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400" dirty="0" smtClean="0">
                <a:solidFill>
                  <a:srgbClr val="000090"/>
                </a:solidFill>
              </a:rPr>
              <a:t>Measurement of the W-boson mass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7289" y="836712"/>
            <a:ext cx="8161209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Based on early data (2011) at √s = 7 TeV (4.6 fb</a:t>
            </a:r>
            <a:r>
              <a:rPr lang="en-US" baseline="30000" dirty="0" smtClean="0"/>
              <a:t>-1</a:t>
            </a:r>
            <a:r>
              <a:rPr lang="en-US" dirty="0" smtClean="0"/>
              <a:t>)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Huge amount of work to understand detector response and the </a:t>
            </a:r>
            <a:r>
              <a:rPr lang="en-US" dirty="0" err="1" smtClean="0"/>
              <a:t>modelling</a:t>
            </a:r>
            <a:r>
              <a:rPr lang="en-US" dirty="0" smtClean="0"/>
              <a:t> of </a:t>
            </a:r>
          </a:p>
          <a:p>
            <a:r>
              <a:rPr lang="en-US" dirty="0"/>
              <a:t> </a:t>
            </a:r>
            <a:r>
              <a:rPr lang="en-US" dirty="0" smtClean="0"/>
              <a:t>    kinematic quantities  (relies on large Z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cs typeface="Arial" charset="0"/>
              </a:rPr>
              <a:t>ℓℓ</a:t>
            </a:r>
            <a:r>
              <a:rPr lang="en-US" dirty="0" smtClean="0">
                <a:sym typeface="Wingdings"/>
              </a:rPr>
              <a:t>  sample) </a:t>
            </a:r>
            <a:endParaRPr lang="en-US" dirty="0" smtClean="0"/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High quality analysis in W </a:t>
            </a:r>
            <a:r>
              <a:rPr lang="en-US" dirty="0" smtClean="0">
                <a:sym typeface="Wingdings"/>
              </a:rPr>
              <a:t> e</a:t>
            </a:r>
            <a:r>
              <a:rPr lang="en-US" dirty="0" smtClean="0">
                <a:latin typeface="Symbol" charset="2"/>
                <a:cs typeface="Symbol" charset="2"/>
                <a:sym typeface="Wingdings"/>
              </a:rPr>
              <a:t>n </a:t>
            </a:r>
            <a:r>
              <a:rPr lang="en-US" dirty="0" smtClean="0">
                <a:sym typeface="Wingdings"/>
              </a:rPr>
              <a:t>and W  </a:t>
            </a:r>
            <a:r>
              <a:rPr lang="en-US" dirty="0" err="1" smtClean="0">
                <a:latin typeface="Symbol" charset="2"/>
                <a:cs typeface="Symbol" charset="2"/>
                <a:sym typeface="Wingdings"/>
              </a:rPr>
              <a:t>mn</a:t>
            </a:r>
            <a:r>
              <a:rPr lang="en-US" dirty="0" smtClean="0"/>
              <a:t> channels</a:t>
            </a:r>
            <a:endParaRPr lang="en-US" dirty="0"/>
          </a:p>
        </p:txBody>
      </p:sp>
      <p:pic>
        <p:nvPicPr>
          <p:cNvPr id="5" name="Picture 4" descr="fig_24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2996952"/>
            <a:ext cx="4403208" cy="3168352"/>
          </a:xfrm>
          <a:prstGeom prst="rect">
            <a:avLst/>
          </a:prstGeom>
        </p:spPr>
      </p:pic>
      <p:pic>
        <p:nvPicPr>
          <p:cNvPr id="7" name="Picture 6" descr="fig_25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7158" y="2996952"/>
            <a:ext cx="4603354" cy="3312368"/>
          </a:xfrm>
          <a:prstGeom prst="rect">
            <a:avLst/>
          </a:prstGeom>
        </p:spPr>
      </p:pic>
      <p:sp>
        <p:nvSpPr>
          <p:cNvPr id="6" name="arXiv:1701.07240v1"/>
          <p:cNvSpPr/>
          <p:nvPr/>
        </p:nvSpPr>
        <p:spPr>
          <a:xfrm>
            <a:off x="7524328" y="2708920"/>
            <a:ext cx="1409509" cy="302647"/>
          </a:xfrm>
          <a:prstGeom prst="rect">
            <a:avLst/>
          </a:prstGeom>
          <a:solidFill>
            <a:schemeClr val="accent3">
              <a:lumMod val="85000"/>
            </a:schemeClr>
          </a:solidFill>
          <a:ln w="127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sz="1300" dirty="0">
                <a:solidFill>
                  <a:srgbClr val="000090"/>
                </a:solidFill>
              </a:rPr>
              <a:t>arXiv:</a:t>
            </a:r>
            <a:r>
              <a:rPr sz="1300" dirty="0" smtClean="0">
                <a:solidFill>
                  <a:srgbClr val="000090"/>
                </a:solidFill>
              </a:rPr>
              <a:t>1701.07240</a:t>
            </a:r>
            <a:endParaRPr sz="13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071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fig_28_compareLEP.png" descr="fig_28_compareLE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7504" y="1054154"/>
            <a:ext cx="4112570" cy="2950910"/>
          </a:xfrm>
          <a:prstGeom prst="rect">
            <a:avLst/>
          </a:prstGeom>
          <a:ln w="12700"/>
        </p:spPr>
      </p:pic>
      <p:pic>
        <p:nvPicPr>
          <p:cNvPr id="188" name="fig_29a_compare Combine.png" descr="fig_29a_compare Combin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499992" y="980728"/>
            <a:ext cx="4499248" cy="3248826"/>
          </a:xfrm>
          <a:prstGeom prst="rect">
            <a:avLst/>
          </a:prstGeom>
          <a:ln w="12700"/>
        </p:spPr>
      </p:pic>
      <p:sp>
        <p:nvSpPr>
          <p:cNvPr id="189" name="ATLAS measurement has similar precision to the current best measurement"/>
          <p:cNvSpPr/>
          <p:nvPr/>
        </p:nvSpPr>
        <p:spPr>
          <a:xfrm>
            <a:off x="899592" y="4583643"/>
            <a:ext cx="3168352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 dirty="0" smtClean="0">
                <a:solidFill>
                  <a:srgbClr val="008000"/>
                </a:solidFill>
              </a:rPr>
              <a:t>Same precision reached as for current best measurement</a:t>
            </a:r>
          </a:p>
          <a:p>
            <a:r>
              <a:rPr lang="en-GB" dirty="0" smtClean="0">
                <a:solidFill>
                  <a:srgbClr val="008000"/>
                </a:solidFill>
              </a:rPr>
              <a:t>from the CDF experiment </a:t>
            </a:r>
          </a:p>
        </p:txBody>
      </p:sp>
      <p:sp>
        <p:nvSpPr>
          <p:cNvPr id="191" name="arXiv:1701.07240v1"/>
          <p:cNvSpPr/>
          <p:nvPr/>
        </p:nvSpPr>
        <p:spPr>
          <a:xfrm>
            <a:off x="178105" y="764704"/>
            <a:ext cx="1409509" cy="302647"/>
          </a:xfrm>
          <a:prstGeom prst="rect">
            <a:avLst/>
          </a:prstGeom>
          <a:solidFill>
            <a:schemeClr val="accent3">
              <a:lumMod val="85000"/>
            </a:schemeClr>
          </a:solidFill>
          <a:ln w="127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sz="1300" dirty="0">
                <a:solidFill>
                  <a:srgbClr val="000090"/>
                </a:solidFill>
              </a:rPr>
              <a:t>arXiv:</a:t>
            </a:r>
            <a:r>
              <a:rPr sz="1300" dirty="0" smtClean="0">
                <a:solidFill>
                  <a:srgbClr val="000090"/>
                </a:solidFill>
              </a:rPr>
              <a:t>1701.07240</a:t>
            </a:r>
            <a:endParaRPr sz="1300" dirty="0">
              <a:solidFill>
                <a:srgbClr val="000090"/>
              </a:solidFill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841982" y="116632"/>
            <a:ext cx="552637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200" dirty="0" smtClean="0">
                <a:solidFill>
                  <a:srgbClr val="000090"/>
                </a:solidFill>
              </a:rPr>
              <a:t>Measurement of the W-boson mass (cont.)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664328" y="4581128"/>
            <a:ext cx="3724096" cy="1538883"/>
          </a:xfrm>
          <a:prstGeom prst="rect">
            <a:avLst/>
          </a:prstGeom>
          <a:solidFill>
            <a:srgbClr val="FEFFD1"/>
          </a:solidFill>
          <a:ln>
            <a:solidFill>
              <a:srgbClr val="000090"/>
            </a:solidFill>
          </a:ln>
        </p:spPr>
        <p:txBody>
          <a:bodyPr wrap="none" rtlCol="0">
            <a:spAutoFit/>
          </a:bodyPr>
          <a:lstStyle/>
          <a:p>
            <a:r>
              <a:rPr lang="en-US" sz="2200" dirty="0" err="1" smtClean="0">
                <a:solidFill>
                  <a:srgbClr val="000090"/>
                </a:solidFill>
              </a:rPr>
              <a:t>m</a:t>
            </a:r>
            <a:r>
              <a:rPr lang="en-US" sz="2200" baseline="-25000" dirty="0" err="1" smtClean="0">
                <a:solidFill>
                  <a:srgbClr val="000090"/>
                </a:solidFill>
              </a:rPr>
              <a:t>W</a:t>
            </a:r>
            <a:r>
              <a:rPr lang="en-US" sz="2200" baseline="-25000" dirty="0" smtClean="0">
                <a:solidFill>
                  <a:srgbClr val="000090"/>
                </a:solidFill>
              </a:rPr>
              <a:t> </a:t>
            </a:r>
            <a:r>
              <a:rPr lang="en-US" sz="2200" dirty="0" smtClean="0">
                <a:solidFill>
                  <a:srgbClr val="000090"/>
                </a:solidFill>
              </a:rPr>
              <a:t>= 80.370  ± 0.019 GeV</a:t>
            </a:r>
          </a:p>
          <a:p>
            <a:endParaRPr lang="en-US" dirty="0">
              <a:solidFill>
                <a:srgbClr val="000090"/>
              </a:solidFill>
            </a:endParaRPr>
          </a:p>
          <a:p>
            <a:r>
              <a:rPr lang="en-US" dirty="0" smtClean="0">
                <a:solidFill>
                  <a:srgbClr val="000090"/>
                </a:solidFill>
              </a:rPr>
              <a:t>                      </a:t>
            </a:r>
            <a:r>
              <a:rPr lang="en-US" dirty="0">
                <a:solidFill>
                  <a:srgbClr val="000090"/>
                </a:solidFill>
              </a:rPr>
              <a:t>±  </a:t>
            </a:r>
            <a:r>
              <a:rPr lang="en-US" dirty="0" smtClean="0">
                <a:solidFill>
                  <a:srgbClr val="000090"/>
                </a:solidFill>
              </a:rPr>
              <a:t> 7 </a:t>
            </a:r>
            <a:r>
              <a:rPr lang="en-US" dirty="0">
                <a:solidFill>
                  <a:srgbClr val="000090"/>
                </a:solidFill>
              </a:rPr>
              <a:t>M</a:t>
            </a:r>
            <a:r>
              <a:rPr lang="en-US" dirty="0" smtClean="0">
                <a:solidFill>
                  <a:srgbClr val="000090"/>
                </a:solidFill>
              </a:rPr>
              <a:t>eV statistical</a:t>
            </a:r>
            <a:endParaRPr lang="en-US" dirty="0">
              <a:solidFill>
                <a:srgbClr val="000090"/>
              </a:solidFill>
            </a:endParaRPr>
          </a:p>
          <a:p>
            <a:r>
              <a:rPr lang="en-US" dirty="0" smtClean="0">
                <a:solidFill>
                  <a:srgbClr val="000090"/>
                </a:solidFill>
              </a:rPr>
              <a:t>                      </a:t>
            </a:r>
            <a:r>
              <a:rPr lang="en-US" dirty="0">
                <a:solidFill>
                  <a:srgbClr val="000090"/>
                </a:solidFill>
              </a:rPr>
              <a:t>± </a:t>
            </a:r>
            <a:r>
              <a:rPr lang="en-US" dirty="0" smtClean="0">
                <a:solidFill>
                  <a:srgbClr val="000090"/>
                </a:solidFill>
              </a:rPr>
              <a:t>11 MeV systematic</a:t>
            </a:r>
            <a:endParaRPr lang="en-US" dirty="0">
              <a:solidFill>
                <a:srgbClr val="000090"/>
              </a:solidFill>
            </a:endParaRPr>
          </a:p>
          <a:p>
            <a:r>
              <a:rPr lang="en-US" dirty="0">
                <a:solidFill>
                  <a:srgbClr val="000090"/>
                </a:solidFill>
              </a:rPr>
              <a:t>                      </a:t>
            </a:r>
            <a:r>
              <a:rPr lang="en-US" dirty="0" smtClean="0">
                <a:solidFill>
                  <a:srgbClr val="000090"/>
                </a:solidFill>
              </a:rPr>
              <a:t>± 14 MeV modeling</a:t>
            </a:r>
            <a:endParaRPr lang="en-US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80974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259632" y="116632"/>
            <a:ext cx="60869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400" dirty="0" smtClean="0">
                <a:solidFill>
                  <a:srgbClr val="000090"/>
                </a:solidFill>
              </a:rPr>
              <a:t>Search for new </a:t>
            </a:r>
            <a:r>
              <a:rPr lang="en-US" sz="2400" dirty="0">
                <a:solidFill>
                  <a:srgbClr val="000090"/>
                </a:solidFill>
              </a:rPr>
              <a:t>p</a:t>
            </a:r>
            <a:r>
              <a:rPr lang="en-US" sz="2400" dirty="0" smtClean="0">
                <a:solidFill>
                  <a:srgbClr val="000090"/>
                </a:solidFill>
              </a:rPr>
              <a:t>henomena in di-jet events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7504" y="836712"/>
            <a:ext cx="9161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First publication on complete Run-2 (2015+2016) dataset:  37.0 fb</a:t>
            </a:r>
            <a:r>
              <a:rPr lang="en-US" baseline="30000" dirty="0" smtClean="0"/>
              <a:t>-1  </a:t>
            </a:r>
            <a:r>
              <a:rPr lang="en-US" dirty="0" smtClean="0"/>
              <a:t>at √s = 13 TeV</a:t>
            </a:r>
            <a:r>
              <a:rPr lang="en-US" baseline="30000" dirty="0" smtClean="0"/>
              <a:t> </a:t>
            </a:r>
            <a:endParaRPr lang="en-US" baseline="30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556792"/>
            <a:ext cx="3528392" cy="33875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1484784"/>
            <a:ext cx="3744416" cy="359494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504" y="5124961"/>
            <a:ext cx="8750539" cy="1400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700" dirty="0" smtClean="0"/>
              <a:t>95% CL exclusion limits:  Excited quarks  		</a:t>
            </a:r>
            <a:r>
              <a:rPr lang="en-US" sz="1700" dirty="0" err="1" smtClean="0"/>
              <a:t>m</a:t>
            </a:r>
            <a:r>
              <a:rPr lang="en-US" sz="1700" baseline="-25000" dirty="0" err="1" smtClean="0"/>
              <a:t>q</a:t>
            </a:r>
            <a:r>
              <a:rPr lang="en-US" sz="1700" baseline="-25000" dirty="0" smtClean="0"/>
              <a:t>*</a:t>
            </a:r>
            <a:r>
              <a:rPr lang="en-US" sz="1700" dirty="0" smtClean="0"/>
              <a:t> &gt; 6.0 TeV      </a:t>
            </a:r>
            <a:r>
              <a:rPr lang="en-US" sz="1700" dirty="0" smtClean="0">
                <a:solidFill>
                  <a:srgbClr val="008000"/>
                </a:solidFill>
              </a:rPr>
              <a:t>(5.8 TeV exp.)</a:t>
            </a:r>
          </a:p>
          <a:p>
            <a:r>
              <a:rPr lang="en-US" sz="1700" dirty="0" smtClean="0"/>
              <a:t>                                              Add. gauge bosons:  	</a:t>
            </a:r>
            <a:r>
              <a:rPr lang="en-US" sz="1700" dirty="0" err="1" smtClean="0"/>
              <a:t>m</a:t>
            </a:r>
            <a:r>
              <a:rPr lang="en-US" sz="1700" baseline="-25000" dirty="0" err="1" smtClean="0"/>
              <a:t>W</a:t>
            </a:r>
            <a:r>
              <a:rPr lang="en-US" sz="1700" baseline="-25000" dirty="0" smtClean="0"/>
              <a:t>’ </a:t>
            </a:r>
            <a:r>
              <a:rPr lang="en-US" sz="1700" dirty="0" smtClean="0"/>
              <a:t>&gt; 3.6 TeV      </a:t>
            </a:r>
            <a:r>
              <a:rPr lang="en-US" sz="1700" dirty="0" smtClean="0">
                <a:solidFill>
                  <a:srgbClr val="008000"/>
                </a:solidFill>
              </a:rPr>
              <a:t>(3.7 TeV exp.)</a:t>
            </a:r>
          </a:p>
          <a:p>
            <a:r>
              <a:rPr lang="en-US" sz="1700" dirty="0"/>
              <a:t> </a:t>
            </a:r>
            <a:r>
              <a:rPr lang="en-US" sz="1700" dirty="0" smtClean="0"/>
              <a:t>                                            Quantum Black Holes:  	</a:t>
            </a:r>
            <a:r>
              <a:rPr lang="en-US" sz="1700" dirty="0" err="1" smtClean="0"/>
              <a:t>m</a:t>
            </a:r>
            <a:r>
              <a:rPr lang="en-US" sz="1700" baseline="-25000" dirty="0" err="1" smtClean="0"/>
              <a:t>BH</a:t>
            </a:r>
            <a:r>
              <a:rPr lang="en-US" sz="1700" dirty="0" smtClean="0"/>
              <a:t> &gt; 8.9 TeV     </a:t>
            </a:r>
            <a:r>
              <a:rPr lang="en-US" sz="1700" dirty="0" smtClean="0">
                <a:solidFill>
                  <a:srgbClr val="008000"/>
                </a:solidFill>
              </a:rPr>
              <a:t>(8.9 TeV exp.) </a:t>
            </a:r>
          </a:p>
          <a:p>
            <a:r>
              <a:rPr lang="en-US" sz="1700" dirty="0"/>
              <a:t> </a:t>
            </a:r>
            <a:r>
              <a:rPr lang="en-US" sz="1700" dirty="0" smtClean="0"/>
              <a:t>                                            Contact Interactions:        	</a:t>
            </a:r>
            <a:r>
              <a:rPr lang="en-US" sz="1700" dirty="0" smtClean="0">
                <a:latin typeface="Symbol" charset="2"/>
                <a:cs typeface="Symbol" charset="2"/>
              </a:rPr>
              <a:t>L </a:t>
            </a:r>
            <a:r>
              <a:rPr lang="en-US" sz="1700" dirty="0" smtClean="0"/>
              <a:t>&gt; 13.1 TeV  (</a:t>
            </a:r>
            <a:r>
              <a:rPr lang="en-US" sz="1700" dirty="0" err="1" smtClean="0">
                <a:latin typeface="Symbol" charset="2"/>
                <a:cs typeface="Symbol" charset="2"/>
              </a:rPr>
              <a:t>h</a:t>
            </a:r>
            <a:r>
              <a:rPr lang="en-US" sz="1700" baseline="-25000" dirty="0" err="1" smtClean="0"/>
              <a:t>LL</a:t>
            </a:r>
            <a:r>
              <a:rPr lang="en-US" sz="1700" baseline="-25000" dirty="0" smtClean="0"/>
              <a:t> </a:t>
            </a:r>
            <a:r>
              <a:rPr lang="en-US" sz="1700" dirty="0" smtClean="0"/>
              <a:t>= +1) </a:t>
            </a:r>
          </a:p>
          <a:p>
            <a:r>
              <a:rPr lang="en-US" sz="1700" dirty="0"/>
              <a:t> </a:t>
            </a:r>
            <a:r>
              <a:rPr lang="en-US" sz="1700" dirty="0" smtClean="0"/>
              <a:t>                   					</a:t>
            </a:r>
            <a:r>
              <a:rPr lang="en-US" sz="1700" dirty="0" smtClean="0">
                <a:latin typeface="Symbol" charset="2"/>
                <a:cs typeface="Symbol" charset="2"/>
              </a:rPr>
              <a:t>L </a:t>
            </a:r>
            <a:r>
              <a:rPr lang="en-US" sz="1700" dirty="0"/>
              <a:t>&gt; </a:t>
            </a:r>
            <a:r>
              <a:rPr lang="en-US" sz="1700" dirty="0" smtClean="0"/>
              <a:t>21.8 </a:t>
            </a:r>
            <a:r>
              <a:rPr lang="en-US" sz="1700" dirty="0"/>
              <a:t>TeV  (</a:t>
            </a:r>
            <a:r>
              <a:rPr lang="en-US" sz="1700" dirty="0" err="1">
                <a:latin typeface="Symbol" charset="2"/>
                <a:cs typeface="Symbol" charset="2"/>
              </a:rPr>
              <a:t>h</a:t>
            </a:r>
            <a:r>
              <a:rPr lang="en-US" sz="1700" baseline="-25000" dirty="0" err="1"/>
              <a:t>LL</a:t>
            </a:r>
            <a:r>
              <a:rPr lang="en-US" sz="1700" baseline="-25000" dirty="0"/>
              <a:t> </a:t>
            </a:r>
            <a:r>
              <a:rPr lang="en-US" sz="1700" dirty="0"/>
              <a:t>= </a:t>
            </a:r>
            <a:r>
              <a:rPr lang="en-US" sz="1700" dirty="0" smtClean="0"/>
              <a:t>-1</a:t>
            </a:r>
            <a:r>
              <a:rPr lang="en-US" sz="1700" dirty="0"/>
              <a:t>) </a:t>
            </a:r>
          </a:p>
        </p:txBody>
      </p:sp>
      <p:sp>
        <p:nvSpPr>
          <p:cNvPr id="7" name="arXiv:1701.07240v1"/>
          <p:cNvSpPr/>
          <p:nvPr/>
        </p:nvSpPr>
        <p:spPr>
          <a:xfrm>
            <a:off x="539552" y="1268760"/>
            <a:ext cx="1409509" cy="302647"/>
          </a:xfrm>
          <a:prstGeom prst="rect">
            <a:avLst/>
          </a:prstGeom>
          <a:solidFill>
            <a:schemeClr val="accent3">
              <a:lumMod val="85000"/>
            </a:schemeClr>
          </a:solidFill>
          <a:ln w="127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sz="1300" dirty="0">
                <a:solidFill>
                  <a:srgbClr val="000090"/>
                </a:solidFill>
              </a:rPr>
              <a:t>arXiv:</a:t>
            </a:r>
            <a:r>
              <a:rPr sz="1300" dirty="0" smtClean="0">
                <a:solidFill>
                  <a:srgbClr val="000090"/>
                </a:solidFill>
              </a:rPr>
              <a:t>170</a:t>
            </a:r>
            <a:r>
              <a:rPr lang="de-DE" sz="1300" dirty="0" smtClean="0">
                <a:solidFill>
                  <a:srgbClr val="000090"/>
                </a:solidFill>
              </a:rPr>
              <a:t>3</a:t>
            </a:r>
            <a:r>
              <a:rPr sz="1300" dirty="0" smtClean="0">
                <a:solidFill>
                  <a:srgbClr val="000090"/>
                </a:solidFill>
              </a:rPr>
              <a:t>.0</a:t>
            </a:r>
            <a:r>
              <a:rPr lang="de-DE" sz="1300" dirty="0" smtClean="0">
                <a:solidFill>
                  <a:srgbClr val="000090"/>
                </a:solidFill>
              </a:rPr>
              <a:t>9127</a:t>
            </a:r>
            <a:endParaRPr sz="13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980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123728" y="188640"/>
            <a:ext cx="489680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400" dirty="0" smtClean="0">
                <a:solidFill>
                  <a:srgbClr val="000090"/>
                </a:solidFill>
              </a:rPr>
              <a:t>Search for </a:t>
            </a:r>
            <a:r>
              <a:rPr lang="en-US" sz="2600" dirty="0">
                <a:solidFill>
                  <a:srgbClr val="000090"/>
                </a:solidFill>
              </a:rPr>
              <a:t>d</a:t>
            </a:r>
            <a:r>
              <a:rPr lang="en-US" sz="2600" dirty="0" smtClean="0">
                <a:solidFill>
                  <a:srgbClr val="000090"/>
                </a:solidFill>
              </a:rPr>
              <a:t>i-lepton resonances</a:t>
            </a:r>
          </a:p>
        </p:txBody>
      </p:sp>
      <p:pic>
        <p:nvPicPr>
          <p:cNvPr id="3" name="Picture 2" descr="fig_01a(1)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728192"/>
            <a:ext cx="3384376" cy="3300811"/>
          </a:xfrm>
          <a:prstGeom prst="rect">
            <a:avLst/>
          </a:prstGeom>
        </p:spPr>
      </p:pic>
      <p:pic>
        <p:nvPicPr>
          <p:cNvPr id="4" name="Picture 3" descr="figaux_08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1700808"/>
            <a:ext cx="4752528" cy="34114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504" y="836712"/>
            <a:ext cx="8879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Search is based on complete Run-2 (2015+2016) dataset:  36.1 fb</a:t>
            </a:r>
            <a:r>
              <a:rPr lang="en-US" baseline="30000" dirty="0" smtClean="0"/>
              <a:t>-1  </a:t>
            </a:r>
            <a:r>
              <a:rPr lang="en-US" dirty="0" smtClean="0"/>
              <a:t>at √s = 13 TeV</a:t>
            </a:r>
            <a:r>
              <a:rPr lang="en-US" baseline="30000" dirty="0" smtClean="0"/>
              <a:t> </a:t>
            </a:r>
            <a:endParaRPr lang="en-US" baseline="30000" dirty="0"/>
          </a:p>
        </p:txBody>
      </p:sp>
      <p:sp>
        <p:nvSpPr>
          <p:cNvPr id="6" name="arXiv:1701.07240v1"/>
          <p:cNvSpPr/>
          <p:nvPr/>
        </p:nvSpPr>
        <p:spPr>
          <a:xfrm>
            <a:off x="539552" y="1398161"/>
            <a:ext cx="1906227" cy="302647"/>
          </a:xfrm>
          <a:prstGeom prst="rect">
            <a:avLst/>
          </a:prstGeom>
          <a:solidFill>
            <a:schemeClr val="accent3">
              <a:lumMod val="85000"/>
            </a:schemeClr>
          </a:solidFill>
          <a:ln w="127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sz="1300" dirty="0" smtClean="0">
                <a:solidFill>
                  <a:srgbClr val="000090"/>
                </a:solidFill>
              </a:rPr>
              <a:t>ATLAS-CONF-2017-027</a:t>
            </a:r>
            <a:endParaRPr sz="1300" dirty="0">
              <a:solidFill>
                <a:srgbClr val="00009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5229200"/>
            <a:ext cx="8545929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700" dirty="0" smtClean="0"/>
              <a:t>No significant deviations from the Standard Model expectations observed</a:t>
            </a:r>
          </a:p>
          <a:p>
            <a:r>
              <a:rPr lang="en-US" sz="1700" dirty="0" smtClean="0"/>
              <a:t>     </a:t>
            </a:r>
            <a:r>
              <a:rPr lang="en-US" sz="1700" dirty="0" smtClean="0">
                <a:sym typeface="Wingdings"/>
              </a:rPr>
              <a:t> resulting lower mass limits, e.g. m(Z’</a:t>
            </a:r>
            <a:r>
              <a:rPr lang="en-US" sz="1700" baseline="-25000" dirty="0" smtClean="0">
                <a:sym typeface="Wingdings"/>
              </a:rPr>
              <a:t>SSM</a:t>
            </a:r>
            <a:r>
              <a:rPr lang="en-US" sz="1700" dirty="0" smtClean="0">
                <a:sym typeface="Wingdings"/>
              </a:rPr>
              <a:t>) &gt; 4.5 TeV (95% C.L.)</a:t>
            </a:r>
          </a:p>
          <a:p>
            <a:r>
              <a:rPr lang="en-US" sz="1700" dirty="0">
                <a:sym typeface="Wingdings"/>
              </a:rPr>
              <a:t> </a:t>
            </a:r>
            <a:r>
              <a:rPr lang="en-US" sz="1700" dirty="0" smtClean="0">
                <a:sym typeface="Wingdings"/>
              </a:rPr>
              <a:t>         significant improvement </a:t>
            </a:r>
            <a:r>
              <a:rPr lang="en-US" sz="1700" dirty="0" err="1" smtClean="0">
                <a:sym typeface="Wingdings"/>
              </a:rPr>
              <a:t>w.r.t</a:t>
            </a:r>
            <a:r>
              <a:rPr lang="en-US" sz="1700" dirty="0" smtClean="0">
                <a:sym typeface="Wingdings"/>
              </a:rPr>
              <a:t>. Run 1 (due to higher energy)</a:t>
            </a:r>
          </a:p>
          <a:p>
            <a:pPr marL="285750" indent="-285750">
              <a:buFont typeface="Arial"/>
              <a:buChar char="•"/>
            </a:pPr>
            <a:r>
              <a:rPr lang="en-US" sz="1700" dirty="0" smtClean="0">
                <a:sym typeface="Wingdings"/>
              </a:rPr>
              <a:t>In addition: no indication of contact interactions, energy scale </a:t>
            </a:r>
            <a:r>
              <a:rPr lang="en-US" sz="1700" dirty="0" smtClean="0">
                <a:latin typeface="Symbol" charset="2"/>
                <a:cs typeface="Symbol" charset="2"/>
                <a:sym typeface="Wingdings"/>
              </a:rPr>
              <a:t>L</a:t>
            </a:r>
            <a:r>
              <a:rPr lang="en-US" sz="1700" baseline="-25000" dirty="0" smtClean="0">
                <a:cs typeface="Arial" charset="0"/>
              </a:rPr>
              <a:t>ℓℓ</a:t>
            </a:r>
            <a:r>
              <a:rPr lang="en-US" sz="1700" baseline="-25000" dirty="0" smtClean="0">
                <a:sym typeface="Wingdings"/>
              </a:rPr>
              <a:t>qq</a:t>
            </a:r>
            <a:r>
              <a:rPr lang="en-US" sz="1700" dirty="0" smtClean="0">
                <a:sym typeface="Wingdings"/>
              </a:rPr>
              <a:t> &gt; 23.5 - 40.1 TeV  </a:t>
            </a: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821739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342416" y="44624"/>
            <a:ext cx="6342827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400" dirty="0" smtClean="0">
                <a:solidFill>
                  <a:srgbClr val="000090"/>
                </a:solidFill>
              </a:rPr>
              <a:t>          Search for </a:t>
            </a:r>
            <a:r>
              <a:rPr lang="en-US" sz="2600" dirty="0" smtClean="0">
                <a:solidFill>
                  <a:srgbClr val="000090"/>
                </a:solidFill>
              </a:rPr>
              <a:t>Supersymmetry</a:t>
            </a:r>
          </a:p>
          <a:p>
            <a:r>
              <a:rPr lang="en-US" sz="2000" dirty="0" smtClean="0">
                <a:solidFill>
                  <a:srgbClr val="000090"/>
                </a:solidFill>
              </a:rPr>
              <a:t>   </a:t>
            </a:r>
            <a:r>
              <a:rPr lang="en-US" sz="2000" dirty="0" smtClean="0">
                <a:solidFill>
                  <a:srgbClr val="FF0000"/>
                </a:solidFill>
              </a:rPr>
              <a:t>-Important new results with complete Run-2 dataset-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1959" y="2276872"/>
            <a:ext cx="4983391" cy="33843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3528" y="5661248"/>
            <a:ext cx="366258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 smtClean="0">
                <a:solidFill>
                  <a:srgbClr val="008000"/>
                </a:solidFill>
              </a:rPr>
              <a:t>Data well described by expectations</a:t>
            </a:r>
          </a:p>
          <a:p>
            <a:r>
              <a:rPr lang="en-US" sz="1700" dirty="0" smtClean="0">
                <a:solidFill>
                  <a:srgbClr val="008000"/>
                </a:solidFill>
              </a:rPr>
              <a:t>from SM processes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0" y="5661248"/>
            <a:ext cx="424847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rgbClr val="008000"/>
                </a:solidFill>
              </a:rPr>
              <a:t>G</a:t>
            </a:r>
            <a:r>
              <a:rPr lang="en-US" sz="1700" dirty="0" smtClean="0">
                <a:solidFill>
                  <a:srgbClr val="008000"/>
                </a:solidFill>
              </a:rPr>
              <a:t>luino mass limit beyond 2 TeV,  m(</a:t>
            </a:r>
            <a:r>
              <a:rPr lang="en-US" sz="1700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c</a:t>
            </a:r>
            <a:r>
              <a:rPr lang="en-US" sz="1700" baseline="30000" dirty="0" smtClean="0">
                <a:solidFill>
                  <a:srgbClr val="008000"/>
                </a:solidFill>
              </a:rPr>
              <a:t>0</a:t>
            </a:r>
            <a:r>
              <a:rPr lang="en-US" sz="1700" dirty="0" smtClean="0">
                <a:solidFill>
                  <a:srgbClr val="008000"/>
                </a:solidFill>
              </a:rPr>
              <a:t>) = 0</a:t>
            </a:r>
            <a:endParaRPr lang="en-US" sz="1700" dirty="0">
              <a:solidFill>
                <a:srgbClr val="008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3768" y="841577"/>
            <a:ext cx="1800200" cy="1435295"/>
          </a:xfrm>
          <a:prstGeom prst="rect">
            <a:avLst/>
          </a:prstGeom>
        </p:spPr>
      </p:pic>
      <p:sp>
        <p:nvSpPr>
          <p:cNvPr id="12" name="arXiv:1701.07240v1"/>
          <p:cNvSpPr/>
          <p:nvPr/>
        </p:nvSpPr>
        <p:spPr>
          <a:xfrm>
            <a:off x="107504" y="1974225"/>
            <a:ext cx="1906227" cy="302647"/>
          </a:xfrm>
          <a:prstGeom prst="rect">
            <a:avLst/>
          </a:prstGeom>
          <a:solidFill>
            <a:schemeClr val="accent3">
              <a:lumMod val="85000"/>
            </a:schemeClr>
          </a:solidFill>
          <a:ln w="127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sz="1300" dirty="0" smtClean="0">
                <a:solidFill>
                  <a:srgbClr val="000090"/>
                </a:solidFill>
              </a:rPr>
              <a:t>ATLAS-CONF-2017-022</a:t>
            </a:r>
            <a:endParaRPr sz="1300" dirty="0">
              <a:solidFill>
                <a:srgbClr val="000090"/>
              </a:solidFill>
            </a:endParaRPr>
          </a:p>
        </p:txBody>
      </p:sp>
      <p:pic>
        <p:nvPicPr>
          <p:cNvPr id="3" name="Picture 2" descr="fig_10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333154"/>
            <a:ext cx="3672408" cy="340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175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342416" y="44624"/>
            <a:ext cx="5616341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400" dirty="0" smtClean="0">
                <a:solidFill>
                  <a:srgbClr val="000090"/>
                </a:solidFill>
              </a:rPr>
              <a:t>             Search for </a:t>
            </a:r>
            <a:r>
              <a:rPr lang="en-US" sz="2600" dirty="0" smtClean="0">
                <a:solidFill>
                  <a:srgbClr val="000090"/>
                </a:solidFill>
              </a:rPr>
              <a:t>Supersymmetry</a:t>
            </a:r>
          </a:p>
          <a:p>
            <a:r>
              <a:rPr lang="en-US" sz="2000" dirty="0" smtClean="0">
                <a:solidFill>
                  <a:srgbClr val="000090"/>
                </a:solidFill>
              </a:rPr>
              <a:t>   </a:t>
            </a:r>
            <a:r>
              <a:rPr lang="en-US" sz="2000" dirty="0" smtClean="0">
                <a:solidFill>
                  <a:srgbClr val="FF0000"/>
                </a:solidFill>
              </a:rPr>
              <a:t>-update on searches for the top squark (stop)-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19672" y="5733256"/>
            <a:ext cx="648072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700" dirty="0" smtClean="0">
                <a:solidFill>
                  <a:srgbClr val="008000"/>
                </a:solidFill>
              </a:rPr>
              <a:t>Stop mass limit beyond 0.9 TeV,  m(</a:t>
            </a:r>
            <a:r>
              <a:rPr lang="en-US" sz="1700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c</a:t>
            </a:r>
            <a:r>
              <a:rPr lang="en-US" sz="1700" baseline="30000" dirty="0" smtClean="0">
                <a:solidFill>
                  <a:srgbClr val="008000"/>
                </a:solidFill>
              </a:rPr>
              <a:t>0</a:t>
            </a:r>
            <a:r>
              <a:rPr lang="en-US" sz="1700" dirty="0" smtClean="0">
                <a:solidFill>
                  <a:srgbClr val="008000"/>
                </a:solidFill>
              </a:rPr>
              <a:t>) = 0</a:t>
            </a:r>
          </a:p>
          <a:p>
            <a:pPr marL="285750" indent="-285750">
              <a:buFontTx/>
              <a:buChar char="-"/>
            </a:pPr>
            <a:r>
              <a:rPr lang="en-US" sz="1700" dirty="0" smtClean="0">
                <a:solidFill>
                  <a:srgbClr val="008000"/>
                </a:solidFill>
              </a:rPr>
              <a:t>Some difficult parameter regions at low mass still uncovered</a:t>
            </a:r>
            <a:endParaRPr lang="en-US" sz="1700" dirty="0">
              <a:solidFill>
                <a:srgbClr val="008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1008112"/>
            <a:ext cx="5143055" cy="46531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64288" y="2996952"/>
            <a:ext cx="1685972" cy="492443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300" dirty="0" smtClean="0">
                <a:solidFill>
                  <a:srgbClr val="0000FF"/>
                </a:solidFill>
              </a:rPr>
              <a:t>significant extension </a:t>
            </a:r>
          </a:p>
          <a:p>
            <a:r>
              <a:rPr lang="en-US" sz="1300" dirty="0" smtClean="0">
                <a:solidFill>
                  <a:srgbClr val="0000FF"/>
                </a:solidFill>
              </a:rPr>
              <a:t>at high mass</a:t>
            </a:r>
            <a:endParaRPr lang="en-US" sz="1300" dirty="0">
              <a:solidFill>
                <a:srgbClr val="0000FF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 flipH="1">
            <a:off x="5868144" y="3429000"/>
            <a:ext cx="1296144" cy="5040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40515" y="2708920"/>
            <a:ext cx="1723173" cy="492443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300" dirty="0" smtClean="0">
                <a:solidFill>
                  <a:srgbClr val="0000FF"/>
                </a:solidFill>
              </a:rPr>
              <a:t>more difficult regions </a:t>
            </a:r>
          </a:p>
          <a:p>
            <a:r>
              <a:rPr lang="en-US" sz="1300" dirty="0" smtClean="0">
                <a:solidFill>
                  <a:srgbClr val="0000FF"/>
                </a:solidFill>
              </a:rPr>
              <a:t>addressed </a:t>
            </a:r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1763688" y="3140968"/>
            <a:ext cx="1728192" cy="57606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622334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1" name="ATLAS_SUSY_Summary.png" descr="ATLAS_SUSY_Summar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1998" y="44624"/>
            <a:ext cx="8976506" cy="6451864"/>
          </a:xfrm>
          <a:prstGeom prst="rect">
            <a:avLst/>
          </a:prstGeom>
          <a:ln w="12700"/>
        </p:spPr>
      </p:pic>
      <p:sp>
        <p:nvSpPr>
          <p:cNvPr id="324" name="Line"/>
          <p:cNvSpPr/>
          <p:nvPr/>
        </p:nvSpPr>
        <p:spPr>
          <a:xfrm flipH="1">
            <a:off x="5950751" y="573532"/>
            <a:ext cx="35" cy="5878318"/>
          </a:xfrm>
          <a:prstGeom prst="line">
            <a:avLst/>
          </a:prstGeom>
          <a:ln w="63500">
            <a:solidFill>
              <a:srgbClr val="FFCA47"/>
            </a:solidFill>
          </a:ln>
        </p:spPr>
        <p:txBody>
          <a:bodyPr lIns="0" tIns="0" rIns="0" bIns="0"/>
          <a:lstStyle/>
          <a:p>
            <a:pPr marL="0" marR="0" defTabSz="457200">
              <a:defRPr sz="12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325" name="Line"/>
          <p:cNvSpPr/>
          <p:nvPr/>
        </p:nvSpPr>
        <p:spPr>
          <a:xfrm flipH="1">
            <a:off x="5239097" y="520699"/>
            <a:ext cx="35" cy="5878319"/>
          </a:xfrm>
          <a:prstGeom prst="line">
            <a:avLst/>
          </a:prstGeom>
          <a:ln w="63500">
            <a:solidFill>
              <a:srgbClr val="FFCA47"/>
            </a:solidFill>
          </a:ln>
        </p:spPr>
        <p:txBody>
          <a:bodyPr lIns="0" tIns="0" rIns="0" bIns="0"/>
          <a:lstStyle/>
          <a:p>
            <a:pPr marL="0" marR="0" defTabSz="457200">
              <a:defRPr sz="12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3016176" y="6525344"/>
            <a:ext cx="5804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“The 2 TeV line has been reached for some scenarios”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70822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342416" y="44624"/>
            <a:ext cx="582187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400" dirty="0" smtClean="0">
                <a:solidFill>
                  <a:srgbClr val="000090"/>
                </a:solidFill>
              </a:rPr>
              <a:t>             Search for </a:t>
            </a:r>
            <a:r>
              <a:rPr lang="en-US" sz="2600" dirty="0" smtClean="0">
                <a:solidFill>
                  <a:srgbClr val="000090"/>
                </a:solidFill>
              </a:rPr>
              <a:t>Dark Matter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7504" y="764704"/>
            <a:ext cx="7976638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700" dirty="0" smtClean="0"/>
              <a:t>Search in final states containing an energetic photon and large E</a:t>
            </a:r>
            <a:r>
              <a:rPr lang="en-US" sz="1700" baseline="-25000" dirty="0" smtClean="0"/>
              <a:t>T</a:t>
            </a:r>
            <a:r>
              <a:rPr lang="en-US" sz="1700" baseline="30000" dirty="0" smtClean="0"/>
              <a:t>miss</a:t>
            </a:r>
            <a:r>
              <a:rPr lang="en-US" sz="1700" dirty="0" smtClean="0"/>
              <a:t> 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sz="1500" dirty="0" smtClean="0"/>
              <a:t>(2015+2016) dataset:  36.1 fb</a:t>
            </a:r>
            <a:r>
              <a:rPr lang="en-US" sz="1500" baseline="30000" dirty="0" smtClean="0"/>
              <a:t>-1  </a:t>
            </a:r>
            <a:r>
              <a:rPr lang="en-US" sz="1500" dirty="0" smtClean="0"/>
              <a:t>at √s = 13 TeV</a:t>
            </a:r>
            <a:r>
              <a:rPr lang="en-US" sz="1500" baseline="30000" dirty="0" smtClean="0"/>
              <a:t> </a:t>
            </a:r>
          </a:p>
          <a:p>
            <a:endParaRPr lang="en-US" sz="1500" baseline="30000" dirty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No excess above expectations from Standard model processes observed</a:t>
            </a:r>
            <a:endParaRPr lang="en-US" sz="1500" dirty="0"/>
          </a:p>
          <a:p>
            <a:r>
              <a:rPr lang="en-US" sz="1500" dirty="0" smtClean="0"/>
              <a:t>    </a:t>
            </a:r>
            <a:r>
              <a:rPr lang="en-US" sz="1500" dirty="0" smtClean="0">
                <a:solidFill>
                  <a:srgbClr val="008000"/>
                </a:solidFill>
              </a:rPr>
              <a:t> </a:t>
            </a:r>
            <a:r>
              <a:rPr lang="en-US" sz="1500" dirty="0" smtClean="0">
                <a:solidFill>
                  <a:srgbClr val="008000"/>
                </a:solidFill>
                <a:sym typeface="Wingdings"/>
              </a:rPr>
              <a:t> Interpretation in Simplified Dark Matter models (Dirac fermion DM, s-channel</a:t>
            </a:r>
          </a:p>
          <a:p>
            <a:r>
              <a:rPr lang="en-US" sz="1500" dirty="0">
                <a:solidFill>
                  <a:srgbClr val="008000"/>
                </a:solidFill>
                <a:sym typeface="Wingdings"/>
              </a:rPr>
              <a:t> </a:t>
            </a:r>
            <a:r>
              <a:rPr lang="en-US" sz="1500" dirty="0" smtClean="0">
                <a:solidFill>
                  <a:srgbClr val="008000"/>
                </a:solidFill>
                <a:sym typeface="Wingdings"/>
              </a:rPr>
              <a:t>         mediator with vector / axial-vector couplings)    Excluded regions  (</a:t>
            </a:r>
            <a:r>
              <a:rPr lang="en-US" sz="1500" dirty="0" err="1" smtClean="0">
                <a:solidFill>
                  <a:srgbClr val="008000"/>
                </a:solidFill>
                <a:sym typeface="Wingdings"/>
              </a:rPr>
              <a:t>m</a:t>
            </a:r>
            <a:r>
              <a:rPr lang="en-US" sz="1500" baseline="-25000" dirty="0" err="1" smtClean="0">
                <a:solidFill>
                  <a:srgbClr val="008000"/>
                </a:solidFill>
                <a:sym typeface="Wingdings"/>
              </a:rPr>
              <a:t>med</a:t>
            </a:r>
            <a:r>
              <a:rPr lang="en-US" sz="1500" dirty="0" smtClean="0">
                <a:solidFill>
                  <a:srgbClr val="008000"/>
                </a:solidFill>
                <a:sym typeface="Wingdings"/>
              </a:rPr>
              <a:t> versus m</a:t>
            </a:r>
            <a:r>
              <a:rPr lang="en-US" sz="1500" baseline="-25000" dirty="0" smtClean="0">
                <a:solidFill>
                  <a:srgbClr val="008000"/>
                </a:solidFill>
                <a:latin typeface="Symbol" charset="2"/>
                <a:cs typeface="Symbol" charset="2"/>
                <a:sym typeface="Wingdings"/>
              </a:rPr>
              <a:t>c</a:t>
            </a:r>
            <a:r>
              <a:rPr lang="en-US" sz="1500" baseline="-25000" dirty="0" smtClean="0">
                <a:solidFill>
                  <a:srgbClr val="008000"/>
                </a:solidFill>
                <a:sym typeface="Wingdings"/>
              </a:rPr>
              <a:t> </a:t>
            </a:r>
            <a:r>
              <a:rPr lang="en-US" sz="1500" dirty="0" smtClean="0">
                <a:solidFill>
                  <a:srgbClr val="008000"/>
                </a:solidFill>
                <a:sym typeface="Wingdings"/>
              </a:rPr>
              <a:t>)</a:t>
            </a:r>
          </a:p>
          <a:p>
            <a:endParaRPr lang="en-US" sz="1500" dirty="0" smtClean="0">
              <a:solidFill>
                <a:srgbClr val="008000"/>
              </a:solidFill>
              <a:sym typeface="Wingdings"/>
            </a:endParaRPr>
          </a:p>
          <a:p>
            <a:r>
              <a:rPr lang="en-US" sz="1500" dirty="0" smtClean="0">
                <a:solidFill>
                  <a:srgbClr val="008000"/>
                </a:solidFill>
                <a:sym typeface="Wingdings"/>
              </a:rPr>
              <a:t>      Interpretation in excluded </a:t>
            </a:r>
            <a:r>
              <a:rPr lang="en-US" sz="1500" dirty="0" smtClean="0">
                <a:solidFill>
                  <a:srgbClr val="008000"/>
                </a:solidFill>
                <a:latin typeface="Symbol" charset="2"/>
                <a:cs typeface="Symbol" charset="2"/>
                <a:sym typeface="Wingdings"/>
              </a:rPr>
              <a:t>c</a:t>
            </a:r>
            <a:r>
              <a:rPr lang="en-US" sz="1500" dirty="0" smtClean="0">
                <a:solidFill>
                  <a:srgbClr val="008000"/>
                </a:solidFill>
                <a:sym typeface="Wingdings"/>
              </a:rPr>
              <a:t>-proton spin-dependent and spin-independent scattering </a:t>
            </a:r>
          </a:p>
          <a:p>
            <a:r>
              <a:rPr lang="en-US" sz="1500" dirty="0">
                <a:solidFill>
                  <a:srgbClr val="008000"/>
                </a:solidFill>
                <a:sym typeface="Wingdings"/>
              </a:rPr>
              <a:t> </a:t>
            </a:r>
            <a:r>
              <a:rPr lang="en-US" sz="1500" dirty="0" smtClean="0">
                <a:solidFill>
                  <a:srgbClr val="008000"/>
                </a:solidFill>
                <a:sym typeface="Wingdings"/>
              </a:rPr>
              <a:t>        cross sections for different mediator models </a:t>
            </a:r>
            <a:r>
              <a:rPr lang="en-US" sz="1500" dirty="0" smtClean="0">
                <a:solidFill>
                  <a:srgbClr val="FF0000"/>
                </a:solidFill>
                <a:sym typeface="Wingdings"/>
              </a:rPr>
              <a:t> link to direct DM search experiments</a:t>
            </a:r>
            <a:endParaRPr lang="en-US" sz="1500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8304" y="980728"/>
            <a:ext cx="1708012" cy="1008112"/>
          </a:xfrm>
          <a:prstGeom prst="rect">
            <a:avLst/>
          </a:prstGeom>
        </p:spPr>
      </p:pic>
      <p:pic>
        <p:nvPicPr>
          <p:cNvPr id="6" name="Picture 5" descr="fig_05b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924944"/>
            <a:ext cx="4548256" cy="3096344"/>
          </a:xfrm>
          <a:prstGeom prst="rect">
            <a:avLst/>
          </a:prstGeom>
        </p:spPr>
      </p:pic>
      <p:pic>
        <p:nvPicPr>
          <p:cNvPr id="7" name="Picture 6" descr="fig_04c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24944"/>
            <a:ext cx="4548257" cy="30963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9512" y="6011996"/>
            <a:ext cx="7879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</a:rPr>
              <a:t>Interesting limits obtained, extend to low masses of Dark matter particles</a:t>
            </a:r>
            <a:endParaRPr lang="en-US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239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342416" y="159023"/>
            <a:ext cx="51737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400" dirty="0" smtClean="0">
                <a:solidFill>
                  <a:srgbClr val="000090"/>
                </a:solidFill>
              </a:rPr>
              <a:t>             Heavy Ion Physics in ATLAS</a:t>
            </a:r>
            <a:endParaRPr lang="en-US" sz="2600" dirty="0" smtClean="0">
              <a:solidFill>
                <a:srgbClr val="00009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764704"/>
            <a:ext cx="8930650" cy="56938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</a:rPr>
              <a:t>Evidence for light-by-light scattering  </a:t>
            </a:r>
            <a:r>
              <a:rPr lang="en-US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gg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</a:t>
            </a:r>
            <a:r>
              <a:rPr lang="en-US" dirty="0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gg </a:t>
            </a:r>
            <a:r>
              <a:rPr lang="en-US" dirty="0" smtClean="0">
                <a:solidFill>
                  <a:srgbClr val="000090"/>
                </a:solidFill>
                <a:latin typeface="+mn-lt"/>
                <a:cs typeface="Symbol" charset="2"/>
                <a:sym typeface="Wingdings"/>
              </a:rPr>
              <a:t>in 5 TeV </a:t>
            </a:r>
            <a:r>
              <a:rPr lang="en-US" dirty="0" err="1" smtClean="0">
                <a:solidFill>
                  <a:srgbClr val="000090"/>
                </a:solidFill>
                <a:latin typeface="+mn-lt"/>
                <a:cs typeface="Symbol" charset="2"/>
                <a:sym typeface="Wingdings"/>
              </a:rPr>
              <a:t>Pb-Pb</a:t>
            </a:r>
            <a:r>
              <a:rPr lang="en-US" dirty="0" smtClean="0">
                <a:solidFill>
                  <a:srgbClr val="000090"/>
                </a:solidFill>
                <a:latin typeface="+mn-lt"/>
                <a:cs typeface="Symbol" charset="2"/>
                <a:sym typeface="Wingdings"/>
              </a:rPr>
              <a:t> collision data (2015)</a:t>
            </a:r>
            <a:endParaRPr lang="en-US" dirty="0" smtClean="0">
              <a:solidFill>
                <a:srgbClr val="000090"/>
              </a:solidFill>
              <a:latin typeface="Symbol" charset="2"/>
              <a:cs typeface="Symbol" charset="2"/>
              <a:sym typeface="Wingdings"/>
            </a:endParaRPr>
          </a:p>
          <a:p>
            <a:pPr marL="285750" indent="-285750">
              <a:buFont typeface="Symbol" charset="0"/>
              <a:buChar char=" "/>
            </a:pPr>
            <a:r>
              <a:rPr lang="en-US" sz="1600" dirty="0" smtClean="0">
                <a:solidFill>
                  <a:srgbClr val="008000"/>
                </a:solidFill>
                <a:latin typeface="+mn-lt"/>
                <a:cs typeface="Symbol" charset="2"/>
                <a:sym typeface="Wingdings"/>
              </a:rPr>
              <a:t>(submitted to Nature Physics,  arXiv:1702.01625)</a:t>
            </a:r>
          </a:p>
          <a:p>
            <a:pPr marL="285750" indent="-285750">
              <a:buFont typeface="Symbol" charset="0"/>
              <a:buChar char=" "/>
            </a:pPr>
            <a:endParaRPr lang="en-US" sz="1600" dirty="0" smtClean="0">
              <a:solidFill>
                <a:srgbClr val="008000"/>
              </a:solidFill>
              <a:latin typeface="+mn-lt"/>
              <a:cs typeface="Symbol" charset="2"/>
              <a:sym typeface="Wingdings"/>
            </a:endParaRPr>
          </a:p>
          <a:p>
            <a:pPr marL="285750" indent="-285750">
              <a:buFont typeface="Symbol" charset="0"/>
              <a:buChar char=" "/>
            </a:pPr>
            <a:endParaRPr lang="en-US" sz="1600" dirty="0" smtClean="0">
              <a:solidFill>
                <a:srgbClr val="008000"/>
              </a:solidFill>
              <a:latin typeface="+mn-lt"/>
              <a:cs typeface="Symbol" charset="2"/>
              <a:sym typeface="Wingdings"/>
            </a:endParaRPr>
          </a:p>
          <a:p>
            <a:pPr marL="285750" indent="-285750">
              <a:buFont typeface="Symbol" charset="0"/>
              <a:buChar char=" "/>
            </a:pPr>
            <a:endParaRPr lang="en-US" sz="1600" dirty="0">
              <a:solidFill>
                <a:srgbClr val="008000"/>
              </a:solidFill>
              <a:latin typeface="+mn-lt"/>
              <a:cs typeface="Symbol" charset="2"/>
              <a:sym typeface="Wingdings"/>
            </a:endParaRPr>
          </a:p>
          <a:p>
            <a:pPr marL="285750" indent="-285750">
              <a:buFont typeface="Symbol" charset="0"/>
              <a:buChar char=" "/>
            </a:pPr>
            <a:endParaRPr lang="en-US" sz="1600" dirty="0" smtClean="0">
              <a:solidFill>
                <a:srgbClr val="008000"/>
              </a:solidFill>
              <a:latin typeface="+mn-lt"/>
              <a:cs typeface="Symbol" charset="2"/>
              <a:sym typeface="Wingdings"/>
            </a:endParaRPr>
          </a:p>
          <a:p>
            <a:pPr marL="285750" indent="-285750">
              <a:buFont typeface="Symbol" charset="0"/>
              <a:buChar char=" "/>
            </a:pPr>
            <a:endParaRPr lang="en-US" sz="1600" dirty="0">
              <a:solidFill>
                <a:srgbClr val="008000"/>
              </a:solidFill>
              <a:latin typeface="+mn-lt"/>
              <a:cs typeface="Symbol" charset="2"/>
              <a:sym typeface="Wingdings"/>
            </a:endParaRPr>
          </a:p>
          <a:p>
            <a:pPr marL="285750" indent="-285750">
              <a:buFont typeface="Symbol" charset="0"/>
              <a:buChar char=" "/>
            </a:pPr>
            <a:endParaRPr lang="en-US" sz="1600" dirty="0" smtClean="0">
              <a:solidFill>
                <a:srgbClr val="008000"/>
              </a:solidFill>
              <a:latin typeface="+mn-lt"/>
              <a:cs typeface="Symbol" charset="2"/>
              <a:sym typeface="Wingdings"/>
            </a:endParaRPr>
          </a:p>
          <a:p>
            <a:pPr marL="285750" indent="-285750">
              <a:buFont typeface="Symbol" charset="0"/>
              <a:buChar char=" "/>
            </a:pPr>
            <a:endParaRPr lang="en-US" sz="1600" dirty="0">
              <a:solidFill>
                <a:srgbClr val="008000"/>
              </a:solidFill>
              <a:latin typeface="+mn-lt"/>
              <a:cs typeface="Symbol" charset="2"/>
              <a:sym typeface="Wingdings"/>
            </a:endParaRPr>
          </a:p>
          <a:p>
            <a:pPr marL="285750" indent="-285750">
              <a:buFont typeface="Symbol" charset="0"/>
              <a:buChar char=" "/>
            </a:pPr>
            <a:endParaRPr lang="en-US" sz="1600" dirty="0" smtClean="0">
              <a:solidFill>
                <a:srgbClr val="008000"/>
              </a:solidFill>
              <a:latin typeface="+mn-lt"/>
              <a:cs typeface="Symbol" charset="2"/>
              <a:sym typeface="Wingdings"/>
            </a:endParaRPr>
          </a:p>
          <a:p>
            <a:pPr marL="285750" indent="-285750">
              <a:buFont typeface="Symbol" charset="0"/>
              <a:buChar char=" "/>
            </a:pPr>
            <a:endParaRPr lang="en-US" sz="1600" dirty="0">
              <a:solidFill>
                <a:srgbClr val="008000"/>
              </a:solidFill>
              <a:latin typeface="+mn-lt"/>
              <a:cs typeface="Symbol" charset="2"/>
              <a:sym typeface="Wingdings"/>
            </a:endParaRPr>
          </a:p>
          <a:p>
            <a:pPr marL="285750" indent="-285750">
              <a:buFont typeface="Symbol" charset="0"/>
              <a:buChar char=" "/>
            </a:pPr>
            <a:endParaRPr lang="en-US" sz="1600" dirty="0" smtClean="0">
              <a:solidFill>
                <a:srgbClr val="008000"/>
              </a:solidFill>
              <a:latin typeface="+mn-lt"/>
              <a:cs typeface="Symbol" charset="2"/>
              <a:sym typeface="Wingdings"/>
            </a:endParaRPr>
          </a:p>
          <a:p>
            <a:pPr marL="285750" indent="-285750">
              <a:buFont typeface="Symbol" charset="0"/>
              <a:buChar char=" "/>
            </a:pPr>
            <a:endParaRPr lang="en-US" sz="1600" dirty="0">
              <a:solidFill>
                <a:srgbClr val="008000"/>
              </a:solidFill>
              <a:latin typeface="+mn-lt"/>
              <a:cs typeface="Symbol" charset="2"/>
              <a:sym typeface="Wingdings"/>
            </a:endParaRPr>
          </a:p>
          <a:p>
            <a:pPr marL="285750" indent="-285750">
              <a:buFont typeface="Symbol" charset="0"/>
              <a:buChar char=" "/>
            </a:pPr>
            <a:endParaRPr lang="en-US" sz="1600" dirty="0" smtClean="0">
              <a:solidFill>
                <a:srgbClr val="008000"/>
              </a:solidFill>
              <a:latin typeface="+mn-lt"/>
              <a:cs typeface="Symbol" charset="2"/>
              <a:sym typeface="Wingdings"/>
            </a:endParaRPr>
          </a:p>
          <a:p>
            <a:pPr marL="285750" indent="-285750">
              <a:buFont typeface="Symbol" charset="0"/>
              <a:buChar char=" "/>
            </a:pPr>
            <a:endParaRPr lang="en-US" sz="1600" dirty="0">
              <a:solidFill>
                <a:srgbClr val="008000"/>
              </a:solidFill>
              <a:latin typeface="+mn-lt"/>
              <a:cs typeface="Symbol" charset="2"/>
              <a:sym typeface="Wingdings"/>
            </a:endParaRPr>
          </a:p>
          <a:p>
            <a:pPr marL="285750" indent="-285750">
              <a:buFont typeface="Symbol" charset="0"/>
              <a:buChar char=" "/>
            </a:pPr>
            <a:endParaRPr lang="en-US" sz="1600" dirty="0" smtClean="0">
              <a:solidFill>
                <a:srgbClr val="008000"/>
              </a:solidFill>
              <a:latin typeface="+mn-lt"/>
              <a:cs typeface="Symbol" charset="2"/>
              <a:sym typeface="Wingdings"/>
            </a:endParaRPr>
          </a:p>
          <a:p>
            <a:pPr marL="285750" indent="-285750">
              <a:buFont typeface="Symbol" charset="0"/>
              <a:buChar char=" "/>
            </a:pPr>
            <a:endParaRPr lang="en-US" sz="1600" dirty="0">
              <a:solidFill>
                <a:srgbClr val="008000"/>
              </a:solidFill>
              <a:latin typeface="+mn-lt"/>
              <a:cs typeface="Symbol" charset="2"/>
              <a:sym typeface="Wingdings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  <a:latin typeface="+mn-lt"/>
                <a:cs typeface="Symbol" charset="2"/>
                <a:sym typeface="Wingdings"/>
              </a:rPr>
              <a:t>At Quark Matter 2017:  </a:t>
            </a:r>
            <a:r>
              <a:rPr lang="en-US" dirty="0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-</a:t>
            </a:r>
            <a:r>
              <a:rPr lang="en-US" dirty="0" smtClean="0">
                <a:solidFill>
                  <a:srgbClr val="000090"/>
                </a:solidFill>
                <a:cs typeface="Symbol" charset="2"/>
                <a:sym typeface="Wingdings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+mn-lt"/>
                <a:cs typeface="Symbol" charset="2"/>
                <a:sym typeface="Wingdings"/>
              </a:rPr>
              <a:t> 11 preliminary results (conference notes), </a:t>
            </a:r>
          </a:p>
          <a:p>
            <a:r>
              <a:rPr lang="en-US" dirty="0" smtClean="0">
                <a:solidFill>
                  <a:srgbClr val="000090"/>
                </a:solidFill>
                <a:latin typeface="+mn-lt"/>
                <a:cs typeface="Symbol" charset="2"/>
                <a:sym typeface="Wingdings"/>
              </a:rPr>
              <a:t>                                               including 8 TeV </a:t>
            </a:r>
            <a:r>
              <a:rPr lang="en-US" dirty="0" smtClean="0">
                <a:solidFill>
                  <a:srgbClr val="000090"/>
                </a:solidFill>
                <a:latin typeface="+mn-lt"/>
                <a:cs typeface="Symbol" charset="2"/>
                <a:sym typeface="Wingdings"/>
              </a:rPr>
              <a:t>p-</a:t>
            </a:r>
            <a:r>
              <a:rPr lang="en-US" dirty="0" err="1" smtClean="0">
                <a:solidFill>
                  <a:srgbClr val="000090"/>
                </a:solidFill>
                <a:latin typeface="+mn-lt"/>
                <a:cs typeface="Symbol" charset="2"/>
                <a:sym typeface="Wingdings"/>
              </a:rPr>
              <a:t>Pb</a:t>
            </a:r>
            <a:r>
              <a:rPr lang="en-US" dirty="0" smtClean="0">
                <a:solidFill>
                  <a:srgbClr val="000090"/>
                </a:solidFill>
                <a:latin typeface="+mn-lt"/>
                <a:cs typeface="Symbol" charset="2"/>
                <a:sym typeface="Wingdings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+mn-lt"/>
                <a:cs typeface="Symbol" charset="2"/>
                <a:sym typeface="Wingdings"/>
              </a:rPr>
              <a:t>collision data</a:t>
            </a:r>
            <a:r>
              <a:rPr lang="en-US" dirty="0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 </a:t>
            </a:r>
          </a:p>
          <a:p>
            <a:pPr marL="285750" indent="-285750">
              <a:buFont typeface="Symbol" charset="0"/>
              <a:buChar char=" "/>
            </a:pPr>
            <a:r>
              <a:rPr lang="en-US" dirty="0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                                          -</a:t>
            </a:r>
            <a:r>
              <a:rPr lang="en-US" dirty="0" smtClean="0">
                <a:solidFill>
                  <a:srgbClr val="000090"/>
                </a:solidFill>
                <a:latin typeface="+mn-lt"/>
                <a:cs typeface="Symbol" charset="2"/>
                <a:sym typeface="Wingdings"/>
              </a:rPr>
              <a:t>   2 journal papers </a:t>
            </a:r>
          </a:p>
          <a:p>
            <a:pPr marL="285750" indent="-285750">
              <a:buFont typeface="Symbol" charset="0"/>
              <a:buChar char=" "/>
            </a:pPr>
            <a:endParaRPr lang="en-US" dirty="0">
              <a:solidFill>
                <a:srgbClr val="000090"/>
              </a:solidFill>
              <a:latin typeface="+mn-lt"/>
              <a:cs typeface="Symbol" charset="2"/>
              <a:sym typeface="Wingdings"/>
            </a:endParaRPr>
          </a:p>
          <a:p>
            <a:r>
              <a:rPr lang="en-US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     </a:t>
            </a:r>
            <a:r>
              <a:rPr lang="en-US" dirty="0" smtClean="0">
                <a:solidFill>
                  <a:srgbClr val="000090"/>
                </a:solidFill>
                <a:latin typeface="+mn-lt"/>
                <a:cs typeface="Symbol" charset="2"/>
              </a:rPr>
              <a:t>Main highlights:   Jet production, flow in small system          </a:t>
            </a:r>
            <a:endParaRPr lang="en-US" dirty="0">
              <a:solidFill>
                <a:srgbClr val="000090"/>
              </a:solidFill>
              <a:latin typeface="Symbol" charset="2"/>
              <a:cs typeface="Symbol" charset="2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484784"/>
            <a:ext cx="4680520" cy="3090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263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836712"/>
            <a:ext cx="5112568" cy="3472102"/>
          </a:xfrm>
          <a:prstGeom prst="rect">
            <a:avLst/>
          </a:prstGeom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971600" y="159023"/>
            <a:ext cx="662783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400" dirty="0" smtClean="0">
                <a:solidFill>
                  <a:srgbClr val="000090"/>
                </a:solidFill>
              </a:rPr>
              <a:t>            Results on Heavy Ion Physics in ATLAS</a:t>
            </a:r>
            <a:endParaRPr lang="en-US" sz="2600" dirty="0" smtClean="0">
              <a:solidFill>
                <a:srgbClr val="000090"/>
              </a:solidFill>
            </a:endParaRPr>
          </a:p>
        </p:txBody>
      </p:sp>
      <p:pic>
        <p:nvPicPr>
          <p:cNvPr id="4" name="Picture 3" descr="Bildschirmfoto 2017-04-09 um 15.54.5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836712"/>
            <a:ext cx="2210048" cy="6763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36096" y="2366877"/>
            <a:ext cx="3392538" cy="2862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Strongly interacting particles </a:t>
            </a:r>
          </a:p>
          <a:p>
            <a:r>
              <a:rPr lang="en-US" dirty="0"/>
              <a:t> </a:t>
            </a:r>
            <a:r>
              <a:rPr lang="en-US" dirty="0" smtClean="0"/>
              <a:t>    are increasingly suppressed </a:t>
            </a:r>
          </a:p>
          <a:p>
            <a:r>
              <a:rPr lang="en-US" dirty="0"/>
              <a:t> </a:t>
            </a:r>
            <a:r>
              <a:rPr lang="en-US" dirty="0" smtClean="0"/>
              <a:t>    as the density of the nuclear </a:t>
            </a:r>
          </a:p>
          <a:p>
            <a:r>
              <a:rPr lang="en-US" dirty="0"/>
              <a:t> </a:t>
            </a:r>
            <a:r>
              <a:rPr lang="en-US" dirty="0" smtClean="0"/>
              <a:t>    medium increases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With Run-2 data, jets up to </a:t>
            </a:r>
          </a:p>
          <a:p>
            <a:r>
              <a:rPr lang="en-US" dirty="0"/>
              <a:t> </a:t>
            </a:r>
            <a:r>
              <a:rPr lang="en-US" dirty="0" smtClean="0"/>
              <a:t>    p</a:t>
            </a:r>
            <a:r>
              <a:rPr lang="en-US" baseline="-25000" dirty="0" smtClean="0"/>
              <a:t>T</a:t>
            </a:r>
            <a:r>
              <a:rPr lang="en-US" dirty="0" smtClean="0"/>
              <a:t>~1 TeV can be assessed 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94" y="4334786"/>
            <a:ext cx="4993054" cy="205121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6084168" y="692696"/>
            <a:ext cx="360040" cy="21602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8292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647" name="Text Box 7"/>
          <p:cNvSpPr txBox="1">
            <a:spLocks noChangeArrowheads="1"/>
          </p:cNvSpPr>
          <p:nvPr/>
        </p:nvSpPr>
        <p:spPr bwMode="auto">
          <a:xfrm>
            <a:off x="683568" y="550421"/>
            <a:ext cx="777686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GB" i="1" dirty="0" smtClean="0">
                <a:solidFill>
                  <a:srgbClr val="000090"/>
                </a:solidFill>
              </a:rPr>
              <a:t>Status of the ATLAS Experiment </a:t>
            </a:r>
            <a:r>
              <a:rPr lang="en-GB" b="1" i="1" dirty="0" smtClean="0">
                <a:solidFill>
                  <a:srgbClr val="000090"/>
                </a:solidFill>
              </a:rPr>
              <a:t> </a:t>
            </a:r>
          </a:p>
        </p:txBody>
      </p:sp>
      <p:sp>
        <p:nvSpPr>
          <p:cNvPr id="2" name="Rectangle 1"/>
          <p:cNvSpPr/>
          <p:nvPr/>
        </p:nvSpPr>
        <p:spPr>
          <a:xfrm>
            <a:off x="1944216" y="5530587"/>
            <a:ext cx="543609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700" dirty="0" smtClean="0">
                <a:solidFill>
                  <a:srgbClr val="000090"/>
                </a:solidFill>
              </a:rPr>
              <a:t>Karl Jakobs</a:t>
            </a:r>
          </a:p>
          <a:p>
            <a:pPr algn="ctr"/>
            <a:r>
              <a:rPr lang="de-DE" sz="1500" dirty="0" smtClean="0">
                <a:solidFill>
                  <a:srgbClr val="000090"/>
                </a:solidFill>
              </a:rPr>
              <a:t>University </a:t>
            </a:r>
            <a:r>
              <a:rPr lang="de-DE" sz="1500" dirty="0" err="1" smtClean="0">
                <a:solidFill>
                  <a:srgbClr val="000090"/>
                </a:solidFill>
              </a:rPr>
              <a:t>of</a:t>
            </a:r>
            <a:r>
              <a:rPr lang="de-DE" sz="1500" dirty="0" smtClean="0">
                <a:solidFill>
                  <a:srgbClr val="000090"/>
                </a:solidFill>
              </a:rPr>
              <a:t> Freiburg / Germany</a:t>
            </a:r>
          </a:p>
          <a:p>
            <a:pPr algn="ctr"/>
            <a:endParaRPr lang="de-DE" sz="1700" dirty="0">
              <a:solidFill>
                <a:srgbClr val="000090"/>
              </a:solidFill>
            </a:endParaRPr>
          </a:p>
          <a:p>
            <a:pPr algn="ctr"/>
            <a:r>
              <a:rPr lang="de-DE" sz="1700" dirty="0" smtClean="0">
                <a:solidFill>
                  <a:srgbClr val="000090"/>
                </a:solidFill>
              </a:rPr>
              <a:t>44</a:t>
            </a:r>
            <a:r>
              <a:rPr lang="de-DE" sz="1700" baseline="30000" dirty="0" smtClean="0">
                <a:solidFill>
                  <a:srgbClr val="000090"/>
                </a:solidFill>
              </a:rPr>
              <a:t>th </a:t>
            </a:r>
            <a:r>
              <a:rPr lang="de-DE" sz="1700" dirty="0" smtClean="0">
                <a:solidFill>
                  <a:srgbClr val="000090"/>
                </a:solidFill>
              </a:rPr>
              <a:t>Meeting </a:t>
            </a:r>
            <a:r>
              <a:rPr lang="de-DE" sz="1700" dirty="0" err="1" smtClean="0">
                <a:solidFill>
                  <a:srgbClr val="000090"/>
                </a:solidFill>
              </a:rPr>
              <a:t>of</a:t>
            </a:r>
            <a:r>
              <a:rPr lang="de-DE" sz="1700" dirty="0" smtClean="0">
                <a:solidFill>
                  <a:srgbClr val="000090"/>
                </a:solidFill>
              </a:rPr>
              <a:t> </a:t>
            </a:r>
            <a:r>
              <a:rPr lang="de-DE" sz="1700" dirty="0" err="1" smtClean="0">
                <a:solidFill>
                  <a:srgbClr val="000090"/>
                </a:solidFill>
              </a:rPr>
              <a:t>the</a:t>
            </a:r>
            <a:r>
              <a:rPr lang="de-DE" sz="1700" dirty="0" smtClean="0">
                <a:solidFill>
                  <a:srgbClr val="000090"/>
                </a:solidFill>
              </a:rPr>
              <a:t> ATLAS RRB</a:t>
            </a:r>
            <a:r>
              <a:rPr lang="de-DE" sz="1700" dirty="0">
                <a:solidFill>
                  <a:srgbClr val="000090"/>
                </a:solidFill>
              </a:rPr>
              <a:t>,</a:t>
            </a:r>
            <a:r>
              <a:rPr lang="de-DE" sz="1700" dirty="0" smtClean="0">
                <a:solidFill>
                  <a:srgbClr val="000090"/>
                </a:solidFill>
              </a:rPr>
              <a:t>  25</a:t>
            </a:r>
            <a:r>
              <a:rPr lang="de-DE" sz="1700" baseline="30000" dirty="0" smtClean="0">
                <a:solidFill>
                  <a:srgbClr val="000090"/>
                </a:solidFill>
              </a:rPr>
              <a:t>th</a:t>
            </a:r>
            <a:r>
              <a:rPr lang="de-DE" sz="1700" dirty="0" smtClean="0">
                <a:solidFill>
                  <a:srgbClr val="000090"/>
                </a:solidFill>
              </a:rPr>
              <a:t> April 2017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23728" y="1916832"/>
            <a:ext cx="4968552" cy="28931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00009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</a:rPr>
              <a:t>Collaboration and Management matters</a:t>
            </a:r>
          </a:p>
          <a:p>
            <a:pPr marL="285750" indent="-285750">
              <a:buFont typeface="Arial"/>
              <a:buChar char="•"/>
            </a:pPr>
            <a:endParaRPr lang="en-US" dirty="0" smtClean="0">
              <a:solidFill>
                <a:srgbClr val="00009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</a:rPr>
              <a:t>Physics Highlights (short summary) </a:t>
            </a:r>
          </a:p>
          <a:p>
            <a:endParaRPr lang="en-US" dirty="0" smtClean="0">
              <a:solidFill>
                <a:srgbClr val="00009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</a:rPr>
              <a:t>Towards Running in 2017 (Offline) </a:t>
            </a:r>
          </a:p>
          <a:p>
            <a:endParaRPr lang="en-US" dirty="0">
              <a:solidFill>
                <a:srgbClr val="008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8000"/>
                </a:solidFill>
              </a:rPr>
              <a:t>Phase-II Upgrade </a:t>
            </a:r>
          </a:p>
          <a:p>
            <a:r>
              <a:rPr lang="en-US" dirty="0">
                <a:solidFill>
                  <a:srgbClr val="008000"/>
                </a:solidFill>
              </a:rPr>
              <a:t> </a:t>
            </a:r>
            <a:r>
              <a:rPr lang="en-US" dirty="0" smtClean="0">
                <a:solidFill>
                  <a:srgbClr val="008000"/>
                </a:solidFill>
              </a:rPr>
              <a:t>   Status of TDRs, Approval process </a:t>
            </a:r>
            <a:r>
              <a:rPr lang="en-US" sz="2000" dirty="0" smtClean="0">
                <a:solidFill>
                  <a:srgbClr val="008000"/>
                </a:solidFill>
              </a:rPr>
              <a:t>  </a:t>
            </a:r>
            <a:endParaRPr lang="en-US" sz="2000" dirty="0">
              <a:solidFill>
                <a:srgbClr val="008000"/>
              </a:solidFill>
            </a:endParaRPr>
          </a:p>
          <a:p>
            <a:endParaRPr lang="en-US" sz="1800" dirty="0">
              <a:solidFill>
                <a:srgbClr val="000090"/>
              </a:solidFill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329496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87624" y="332656"/>
            <a:ext cx="6605154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i="1" dirty="0" smtClean="0">
                <a:solidFill>
                  <a:srgbClr val="000090"/>
                </a:solidFill>
              </a:rPr>
              <a:t>Work during  </a:t>
            </a:r>
          </a:p>
          <a:p>
            <a:pPr algn="ctr"/>
            <a:r>
              <a:rPr lang="en-US" sz="3200" i="1" dirty="0" smtClean="0">
                <a:solidFill>
                  <a:srgbClr val="000090"/>
                </a:solidFill>
              </a:rPr>
              <a:t>Extended Year End Technical Stop </a:t>
            </a:r>
          </a:p>
          <a:p>
            <a:pPr algn="ctr"/>
            <a:r>
              <a:rPr lang="en-US" sz="3200" i="1" dirty="0" smtClean="0">
                <a:solidFill>
                  <a:srgbClr val="000090"/>
                </a:solidFill>
              </a:rPr>
              <a:t>(EYETS)</a:t>
            </a:r>
          </a:p>
          <a:p>
            <a:pPr algn="ctr"/>
            <a:endParaRPr lang="en-US" sz="3600" i="1" dirty="0" smtClean="0">
              <a:solidFill>
                <a:srgbClr val="00009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9792" y="2060848"/>
            <a:ext cx="3672408" cy="4308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075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96336" y="4726885"/>
            <a:ext cx="15322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S</a:t>
            </a:r>
            <a:r>
              <a:rPr lang="en-US" dirty="0" smtClean="0">
                <a:solidFill>
                  <a:srgbClr val="008000"/>
                </a:solidFill>
              </a:rPr>
              <a:t>ide C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4</a:t>
            </a:r>
            <a:r>
              <a:rPr lang="en-US" baseline="30000" dirty="0" smtClean="0">
                <a:solidFill>
                  <a:srgbClr val="008000"/>
                </a:solidFill>
              </a:rPr>
              <a:t>th</a:t>
            </a:r>
            <a:r>
              <a:rPr lang="en-US" dirty="0" smtClean="0">
                <a:solidFill>
                  <a:srgbClr val="008000"/>
                </a:solidFill>
              </a:rPr>
              <a:t> April 2017 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7" name="Picture 6" descr="Bildschirmfoto 2017-04-04 um 12.43.1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8" y="716691"/>
            <a:ext cx="7524328" cy="458451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0042" y="5337066"/>
            <a:ext cx="8831301" cy="13157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rgbClr val="FF0000"/>
                </a:solidFill>
                <a:sym typeface="Wingdings"/>
              </a:rPr>
              <a:t>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    The 2017 EYETS </a:t>
            </a:r>
            <a:r>
              <a:rPr lang="en-US" dirty="0" err="1" smtClean="0">
                <a:solidFill>
                  <a:srgbClr val="FF0000"/>
                </a:solidFill>
                <a:sym typeface="Wingdings"/>
              </a:rPr>
              <a:t>programme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 has been successfully completed; </a:t>
            </a:r>
            <a:endParaRPr lang="en-US" dirty="0">
              <a:solidFill>
                <a:srgbClr val="FF0000"/>
              </a:solidFill>
              <a:sym typeface="Wingdings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FF0000"/>
                </a:solidFill>
                <a:sym typeface="Wingdings"/>
              </a:rPr>
              <a:t>     ATLAS is ready for data taking in 2017 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FF0000"/>
                </a:solidFill>
                <a:sym typeface="Wingdings"/>
              </a:rPr>
              <a:t>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                                                        (more details in the talk by </a:t>
            </a:r>
            <a:r>
              <a:rPr lang="en-US" dirty="0" err="1" smtClean="0">
                <a:solidFill>
                  <a:srgbClr val="FF0000"/>
                </a:solidFill>
                <a:sym typeface="Wingdings"/>
              </a:rPr>
              <a:t>Ludovico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sym typeface="Wingdings"/>
              </a:rPr>
              <a:t>Pontecorvo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293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24452" y="44624"/>
            <a:ext cx="2531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i="1" dirty="0">
                <a:solidFill>
                  <a:srgbClr val="000090"/>
                </a:solidFill>
              </a:rPr>
              <a:t>C</a:t>
            </a:r>
            <a:r>
              <a:rPr lang="en-US" sz="3600" i="1" dirty="0" smtClean="0">
                <a:solidFill>
                  <a:srgbClr val="000090"/>
                </a:solidFill>
              </a:rPr>
              <a:t>omputing  </a:t>
            </a:r>
          </a:p>
        </p:txBody>
      </p:sp>
      <p:sp>
        <p:nvSpPr>
          <p:cNvPr id="3" name="Rectangle 2"/>
          <p:cNvSpPr/>
          <p:nvPr/>
        </p:nvSpPr>
        <p:spPr>
          <a:xfrm>
            <a:off x="179512" y="797803"/>
            <a:ext cx="86764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90"/>
                </a:solidFill>
              </a:rPr>
              <a:t>As always, the WLCG has been fundamental to ATLAS physics analysis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000090"/>
                </a:solidFill>
              </a:rPr>
              <a:t>Fully </a:t>
            </a:r>
            <a:r>
              <a:rPr lang="en-US" sz="1600" dirty="0">
                <a:solidFill>
                  <a:srgbClr val="000090"/>
                </a:solidFill>
              </a:rPr>
              <a:t>leverage all pledged resources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000090"/>
                </a:solidFill>
              </a:rPr>
              <a:t>Aggressively </a:t>
            </a:r>
            <a:r>
              <a:rPr lang="en-US" sz="1600" dirty="0">
                <a:solidFill>
                  <a:srgbClr val="000090"/>
                </a:solidFill>
              </a:rPr>
              <a:t>use non-pledged </a:t>
            </a:r>
            <a:r>
              <a:rPr lang="en-US" sz="1600" dirty="0" smtClean="0">
                <a:solidFill>
                  <a:srgbClr val="000090"/>
                </a:solidFill>
              </a:rPr>
              <a:t>CPU resources</a:t>
            </a:r>
            <a:endParaRPr lang="en-US" sz="1600" dirty="0">
              <a:solidFill>
                <a:srgbClr val="00009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-1885" t="-528" r="-7085" b="9559"/>
          <a:stretch/>
        </p:blipFill>
        <p:spPr>
          <a:xfrm>
            <a:off x="35496" y="1844824"/>
            <a:ext cx="7245489" cy="453650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auto">
          <a:xfrm>
            <a:off x="6660232" y="3573016"/>
            <a:ext cx="504056" cy="1440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08304" y="2564904"/>
            <a:ext cx="1185240" cy="276999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MC Simulation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08304" y="2924944"/>
            <a:ext cx="1493167" cy="276999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90"/>
                </a:solidFill>
              </a:rPr>
              <a:t>MC Reconstruction</a:t>
            </a:r>
            <a:endParaRPr lang="en-US" sz="1200" dirty="0">
              <a:solidFill>
                <a:srgbClr val="00009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08304" y="3800073"/>
            <a:ext cx="1373768" cy="276999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8000"/>
                </a:solidFill>
              </a:rPr>
              <a:t>Group production</a:t>
            </a:r>
            <a:endParaRPr lang="en-US" sz="1200" dirty="0">
              <a:solidFill>
                <a:srgbClr val="008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08304" y="4149080"/>
            <a:ext cx="1313731" cy="27699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FF00"/>
                </a:solidFill>
              </a:rPr>
              <a:t>Data Processing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08304" y="4509120"/>
            <a:ext cx="774571" cy="276999"/>
          </a:xfrm>
          <a:prstGeom prst="rect">
            <a:avLst/>
          </a:prstGeom>
          <a:noFill/>
          <a:ln>
            <a:solidFill>
              <a:srgbClr val="C600C5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C600C5"/>
                </a:solidFill>
              </a:rPr>
              <a:t>Analysis</a:t>
            </a:r>
            <a:endParaRPr lang="en-US" sz="1200" dirty="0">
              <a:solidFill>
                <a:srgbClr val="C600C5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88111" y="59266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73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4653136"/>
            <a:ext cx="7272808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700" dirty="0">
                <a:solidFill>
                  <a:srgbClr val="000090"/>
                </a:solidFill>
              </a:rPr>
              <a:t>Increasing opportunistic use of </a:t>
            </a:r>
            <a:r>
              <a:rPr lang="en-US" sz="1700" dirty="0" smtClean="0">
                <a:solidFill>
                  <a:srgbClr val="000090"/>
                </a:solidFill>
              </a:rPr>
              <a:t>clouds </a:t>
            </a:r>
            <a:r>
              <a:rPr lang="en-US" sz="1700" dirty="0">
                <a:solidFill>
                  <a:srgbClr val="000090"/>
                </a:solidFill>
              </a:rPr>
              <a:t>and HPCs </a:t>
            </a:r>
            <a:endParaRPr lang="en-US" sz="1700" dirty="0" smtClean="0">
              <a:solidFill>
                <a:srgbClr val="000090"/>
              </a:solidFill>
            </a:endParaRPr>
          </a:p>
          <a:p>
            <a:r>
              <a:rPr lang="en-US" sz="1700" dirty="0">
                <a:solidFill>
                  <a:srgbClr val="000090"/>
                </a:solidFill>
              </a:rPr>
              <a:t> </a:t>
            </a:r>
            <a:r>
              <a:rPr lang="en-US" sz="1700" dirty="0" smtClean="0">
                <a:solidFill>
                  <a:srgbClr val="000090"/>
                </a:solidFill>
              </a:rPr>
              <a:t>    (~15%); HPCs especially for event generators and</a:t>
            </a:r>
          </a:p>
          <a:p>
            <a:r>
              <a:rPr lang="en-US" sz="1700" dirty="0">
                <a:solidFill>
                  <a:srgbClr val="000090"/>
                </a:solidFill>
              </a:rPr>
              <a:t> </a:t>
            </a:r>
            <a:r>
              <a:rPr lang="en-US" sz="1700" dirty="0" smtClean="0">
                <a:solidFill>
                  <a:srgbClr val="000090"/>
                </a:solidFill>
              </a:rPr>
              <a:t>    Monte Carlo production; </a:t>
            </a:r>
          </a:p>
          <a:p>
            <a:endParaRPr lang="en-US" sz="1700" dirty="0" smtClean="0">
              <a:solidFill>
                <a:srgbClr val="00009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700" dirty="0" smtClean="0">
                <a:solidFill>
                  <a:srgbClr val="000090"/>
                </a:solidFill>
              </a:rPr>
              <a:t>Integration of non-Grid resources in ATLAS is a</a:t>
            </a:r>
          </a:p>
          <a:p>
            <a:r>
              <a:rPr lang="en-US" sz="1700" dirty="0">
                <a:solidFill>
                  <a:srgbClr val="000090"/>
                </a:solidFill>
              </a:rPr>
              <a:t> </a:t>
            </a:r>
            <a:r>
              <a:rPr lang="en-US" sz="1700" dirty="0" smtClean="0">
                <a:solidFill>
                  <a:srgbClr val="000090"/>
                </a:solidFill>
              </a:rPr>
              <a:t>    big investment with a big return</a:t>
            </a:r>
          </a:p>
        </p:txBody>
      </p:sp>
      <p:pic>
        <p:nvPicPr>
          <p:cNvPr id="8" name="image23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5868144" y="1196752"/>
            <a:ext cx="2974975" cy="2250440"/>
          </a:xfrm>
          <a:prstGeom prst="rect">
            <a:avLst/>
          </a:prstGeom>
          <a:ln/>
        </p:spPr>
      </p:pic>
      <p:pic>
        <p:nvPicPr>
          <p:cNvPr id="9" name="image22.png"/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5868144" y="3573016"/>
            <a:ext cx="3004696" cy="2177162"/>
          </a:xfrm>
          <a:prstGeom prst="rect">
            <a:avLst/>
          </a:prstGeom>
          <a:ln/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l="-1347" t="281" r="-11842" b="-5357"/>
          <a:stretch/>
        </p:blipFill>
        <p:spPr>
          <a:xfrm>
            <a:off x="467544" y="1052736"/>
            <a:ext cx="4968552" cy="345939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032076" y="128245"/>
            <a:ext cx="291625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600" i="1" dirty="0" smtClean="0">
                <a:solidFill>
                  <a:srgbClr val="000090"/>
                </a:solidFill>
              </a:rPr>
              <a:t>Computing (cont.)  </a:t>
            </a:r>
          </a:p>
        </p:txBody>
      </p:sp>
    </p:spTree>
    <p:extLst>
      <p:ext uri="{BB962C8B-B14F-4D97-AF65-F5344CB8AC3E}">
        <p14:creationId xmlns:p14="http://schemas.microsoft.com/office/powerpoint/2010/main" val="738439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504" y="476672"/>
            <a:ext cx="6552728" cy="5447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Resources </a:t>
            </a:r>
            <a:r>
              <a:rPr lang="en-US" sz="2000" dirty="0">
                <a:solidFill>
                  <a:srgbClr val="000090"/>
                </a:solidFill>
              </a:rPr>
              <a:t>are needed </a:t>
            </a:r>
            <a:r>
              <a:rPr lang="en-US" sz="2000" dirty="0" smtClean="0">
                <a:solidFill>
                  <a:srgbClr val="000090"/>
                </a:solidFill>
              </a:rPr>
              <a:t>in Run 2 to </a:t>
            </a:r>
            <a:r>
              <a:rPr lang="en-US" sz="2000" dirty="0">
                <a:solidFill>
                  <a:srgbClr val="000090"/>
                </a:solidFill>
              </a:rPr>
              <a:t>exploit the </a:t>
            </a:r>
            <a:r>
              <a:rPr lang="en-US" sz="2000" dirty="0" smtClean="0">
                <a:solidFill>
                  <a:srgbClr val="000090"/>
                </a:solidFill>
              </a:rPr>
              <a:t>excellent </a:t>
            </a:r>
          </a:p>
          <a:p>
            <a:r>
              <a:rPr lang="en-US" sz="2000" dirty="0" smtClean="0">
                <a:solidFill>
                  <a:srgbClr val="000090"/>
                </a:solidFill>
              </a:rPr>
              <a:t>LHC performance</a:t>
            </a:r>
            <a:r>
              <a:rPr lang="en-US" sz="2000" dirty="0">
                <a:solidFill>
                  <a:srgbClr val="000090"/>
                </a:solidFill>
              </a:rPr>
              <a:t>, which is expected to </a:t>
            </a:r>
            <a:r>
              <a:rPr lang="en-US" sz="2000" dirty="0" smtClean="0">
                <a:solidFill>
                  <a:srgbClr val="000090"/>
                </a:solidFill>
              </a:rPr>
              <a:t>continue</a:t>
            </a:r>
            <a:endParaRPr lang="en-US" sz="2000" dirty="0"/>
          </a:p>
          <a:p>
            <a:endParaRPr lang="en-US" dirty="0" smtClean="0"/>
          </a:p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sz="1700" dirty="0" smtClean="0"/>
              <a:t>Tier</a:t>
            </a:r>
            <a:r>
              <a:rPr lang="en-US" sz="1700" dirty="0"/>
              <a:t>-1 and Tier-2 CPU fully used,</a:t>
            </a:r>
          </a:p>
          <a:p>
            <a:r>
              <a:rPr lang="en-US" sz="1700" dirty="0" smtClean="0"/>
              <a:t>     supplemented </a:t>
            </a:r>
            <a:r>
              <a:rPr lang="en-US" sz="1700" dirty="0"/>
              <a:t>by opportunistic </a:t>
            </a:r>
            <a:r>
              <a:rPr lang="en-US" sz="1700" dirty="0" smtClean="0"/>
              <a:t>resources</a:t>
            </a:r>
          </a:p>
          <a:p>
            <a:endParaRPr lang="en-US" sz="1700" dirty="0"/>
          </a:p>
          <a:p>
            <a:pPr marL="285750" indent="-285750">
              <a:buFont typeface="Arial"/>
              <a:buChar char="•"/>
            </a:pPr>
            <a:r>
              <a:rPr lang="en-US" sz="1700" dirty="0" smtClean="0"/>
              <a:t>Tier</a:t>
            </a:r>
            <a:r>
              <a:rPr lang="en-US" sz="1700" dirty="0"/>
              <a:t>-1 and Tier-2 disks are </a:t>
            </a:r>
            <a:r>
              <a:rPr lang="en-US" sz="1700" dirty="0" smtClean="0"/>
              <a:t>full</a:t>
            </a:r>
          </a:p>
          <a:p>
            <a:r>
              <a:rPr lang="en-US" sz="1700" dirty="0"/>
              <a:t> </a:t>
            </a:r>
            <a:r>
              <a:rPr lang="en-US" sz="1700" dirty="0" smtClean="0"/>
              <a:t>    </a:t>
            </a:r>
            <a:r>
              <a:rPr lang="en-US" sz="1700" dirty="0" smtClean="0"/>
              <a:t>Aggressive </a:t>
            </a:r>
            <a:r>
              <a:rPr lang="en-US" sz="1700" dirty="0"/>
              <a:t>use of “lifetime” deletion </a:t>
            </a:r>
            <a:r>
              <a:rPr lang="en-US" sz="1700" dirty="0" smtClean="0"/>
              <a:t>model</a:t>
            </a:r>
          </a:p>
          <a:p>
            <a:endParaRPr lang="en-US" sz="1700" dirty="0"/>
          </a:p>
          <a:p>
            <a:pPr marL="285750" indent="-285750">
              <a:buFont typeface="Arial"/>
              <a:buChar char="•"/>
            </a:pPr>
            <a:r>
              <a:rPr lang="en-US" sz="1700" dirty="0" smtClean="0">
                <a:solidFill>
                  <a:srgbClr val="008000"/>
                </a:solidFill>
              </a:rPr>
              <a:t>Reprocessing of 2015</a:t>
            </a:r>
            <a:r>
              <a:rPr lang="en-US" sz="1700" dirty="0">
                <a:solidFill>
                  <a:srgbClr val="008000"/>
                </a:solidFill>
              </a:rPr>
              <a:t>+2016 </a:t>
            </a:r>
            <a:r>
              <a:rPr lang="en-US" sz="1700" dirty="0" smtClean="0">
                <a:solidFill>
                  <a:srgbClr val="008000"/>
                </a:solidFill>
              </a:rPr>
              <a:t>data with new release</a:t>
            </a:r>
          </a:p>
          <a:p>
            <a:endParaRPr lang="en-US" sz="1700" dirty="0" smtClean="0">
              <a:solidFill>
                <a:srgbClr val="008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700" dirty="0" smtClean="0">
                <a:solidFill>
                  <a:srgbClr val="008000"/>
                </a:solidFill>
              </a:rPr>
              <a:t>In addition: more Monte Carlo events are needed</a:t>
            </a:r>
          </a:p>
          <a:p>
            <a:r>
              <a:rPr lang="en-US" sz="1700" dirty="0">
                <a:solidFill>
                  <a:srgbClr val="008000"/>
                </a:solidFill>
              </a:rPr>
              <a:t> </a:t>
            </a:r>
            <a:endParaRPr lang="en-US" sz="1700" dirty="0" smtClean="0">
              <a:solidFill>
                <a:srgbClr val="008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700" dirty="0" smtClean="0"/>
              <a:t>ATLAS has taken measures to optimize resources,</a:t>
            </a:r>
          </a:p>
          <a:p>
            <a:r>
              <a:rPr lang="en-US" sz="1700" dirty="0"/>
              <a:t> </a:t>
            </a:r>
            <a:r>
              <a:rPr lang="en-US" sz="1700" dirty="0" smtClean="0"/>
              <a:t>    e.g. reduce AOD, DAOD file sizes, or speed-up of </a:t>
            </a:r>
          </a:p>
          <a:p>
            <a:r>
              <a:rPr lang="en-US" sz="1700" dirty="0"/>
              <a:t> </a:t>
            </a:r>
            <a:r>
              <a:rPr lang="en-US" sz="1700" dirty="0" smtClean="0"/>
              <a:t>    simulation (</a:t>
            </a:r>
            <a:r>
              <a:rPr lang="en-US" sz="1700" dirty="0" smtClean="0">
                <a:sym typeface="Wingdings"/>
              </a:rPr>
              <a:t> next slides) </a:t>
            </a:r>
            <a:endParaRPr lang="en-US" sz="1700" dirty="0"/>
          </a:p>
          <a:p>
            <a:endParaRPr lang="en-US" sz="1700" dirty="0"/>
          </a:p>
          <a:p>
            <a:pPr marL="285750" indent="-285750">
              <a:buFont typeface="Arial"/>
              <a:buChar char="•"/>
            </a:pPr>
            <a:r>
              <a:rPr lang="en-US" sz="1700" dirty="0"/>
              <a:t>A</a:t>
            </a:r>
            <a:r>
              <a:rPr lang="en-US" sz="1700" dirty="0" smtClean="0"/>
              <a:t>TLAS relies on development of tools to</a:t>
            </a:r>
          </a:p>
          <a:p>
            <a:r>
              <a:rPr lang="en-US" sz="1700" dirty="0"/>
              <a:t> </a:t>
            </a:r>
            <a:r>
              <a:rPr lang="en-US" sz="1700" dirty="0" smtClean="0"/>
              <a:t>    exploit new computing resources </a:t>
            </a:r>
            <a:endParaRPr lang="en-US" sz="1700" dirty="0"/>
          </a:p>
        </p:txBody>
      </p:sp>
      <p:sp>
        <p:nvSpPr>
          <p:cNvPr id="7" name="TextBox 6"/>
          <p:cNvSpPr txBox="1"/>
          <p:nvPr/>
        </p:nvSpPr>
        <p:spPr>
          <a:xfrm>
            <a:off x="3187389" y="6239053"/>
            <a:ext cx="5561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Thanks to the continuous strong Computing support;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ATLAS’ success relies heavily on it !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2" descr="Bildschirmfoto 2017-04-12 um 14.51.1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3717032"/>
            <a:ext cx="3312368" cy="2303020"/>
          </a:xfrm>
          <a:prstGeom prst="rect">
            <a:avLst/>
          </a:prstGeom>
        </p:spPr>
      </p:pic>
      <p:pic>
        <p:nvPicPr>
          <p:cNvPr id="5" name="Picture 4" descr="Bildschirmfoto 2017-04-12 um 14.50.5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268760"/>
            <a:ext cx="3384376" cy="2285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415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spect="1"/>
          </p:cNvSpPr>
          <p:nvPr/>
        </p:nvSpPr>
        <p:spPr>
          <a:xfrm>
            <a:off x="1023465" y="116631"/>
            <a:ext cx="4953849" cy="3231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90"/>
                </a:solidFill>
              </a:rPr>
              <a:t>Trigger and DAQ: getting ready for 2 </a:t>
            </a:r>
            <a:r>
              <a:rPr lang="en-US" sz="2400" dirty="0" smtClean="0">
                <a:solidFill>
                  <a:srgbClr val="000090"/>
                </a:solidFill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en-US" sz="2400" dirty="0" smtClean="0">
                <a:solidFill>
                  <a:srgbClr val="000090"/>
                </a:solidFill>
                <a:sym typeface="Wingdings"/>
              </a:rPr>
              <a:t>10</a:t>
            </a:r>
            <a:r>
              <a:rPr lang="en-US" sz="2400" baseline="30000" dirty="0" smtClean="0">
                <a:solidFill>
                  <a:srgbClr val="000090"/>
                </a:solidFill>
              </a:rPr>
              <a:t>34  </a:t>
            </a:r>
            <a:r>
              <a:rPr lang="en-US" sz="2400" dirty="0" smtClean="0">
                <a:solidFill>
                  <a:srgbClr val="000090"/>
                </a:solidFill>
              </a:rPr>
              <a:t>cm</a:t>
            </a:r>
            <a:r>
              <a:rPr lang="en-US" sz="2400" baseline="30000" dirty="0" smtClean="0">
                <a:solidFill>
                  <a:srgbClr val="000090"/>
                </a:solidFill>
              </a:rPr>
              <a:t>-2</a:t>
            </a:r>
            <a:r>
              <a:rPr lang="en-US" sz="2400" dirty="0" smtClean="0">
                <a:solidFill>
                  <a:srgbClr val="000090"/>
                </a:solidFill>
              </a:rPr>
              <a:t> s</a:t>
            </a:r>
            <a:r>
              <a:rPr lang="en-US" sz="2400" baseline="30000" dirty="0" smtClean="0">
                <a:solidFill>
                  <a:srgbClr val="000090"/>
                </a:solidFill>
              </a:rPr>
              <a:t>-1</a:t>
            </a:r>
            <a:r>
              <a:rPr lang="en-US" sz="2400" dirty="0" smtClean="0">
                <a:solidFill>
                  <a:srgbClr val="000090"/>
                </a:solidFill>
              </a:rPr>
              <a:t>    </a:t>
            </a:r>
            <a:endParaRPr lang="en-US" sz="2400" dirty="0">
              <a:solidFill>
                <a:srgbClr val="000090"/>
              </a:solidFill>
            </a:endParaRPr>
          </a:p>
        </p:txBody>
      </p:sp>
      <p:pic>
        <p:nvPicPr>
          <p:cNvPr id="3" name="Picture 2" descr="Bildschirmfoto 2017-04-09 um 17.22.5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52" b="50530"/>
          <a:stretch/>
        </p:blipFill>
        <p:spPr>
          <a:xfrm>
            <a:off x="4932040" y="955411"/>
            <a:ext cx="3888432" cy="283362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496" y="980728"/>
            <a:ext cx="4546869" cy="59247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</a:rPr>
              <a:t>Level 1: Topological Trigger</a:t>
            </a:r>
          </a:p>
          <a:p>
            <a:r>
              <a:rPr lang="en-US" dirty="0"/>
              <a:t> </a:t>
            </a:r>
            <a:r>
              <a:rPr lang="en-US" sz="1500" dirty="0" smtClean="0"/>
              <a:t>    - Apply real-time kinematic and angular cuts</a:t>
            </a:r>
          </a:p>
          <a:p>
            <a:r>
              <a:rPr lang="en-US" sz="1500" dirty="0"/>
              <a:t> </a:t>
            </a:r>
            <a:r>
              <a:rPr lang="en-US" sz="1500" dirty="0" smtClean="0"/>
              <a:t>      at L1  </a:t>
            </a:r>
            <a:r>
              <a:rPr lang="en-US" sz="1500" dirty="0" smtClean="0">
                <a:sym typeface="Wingdings"/>
              </a:rPr>
              <a:t> reduction of L1 rate, critical for </a:t>
            </a:r>
          </a:p>
          <a:p>
            <a:r>
              <a:rPr lang="en-US" sz="1500" dirty="0">
                <a:sym typeface="Wingdings"/>
              </a:rPr>
              <a:t> </a:t>
            </a:r>
            <a:r>
              <a:rPr lang="en-US" sz="1500" dirty="0" smtClean="0">
                <a:sym typeface="Wingdings"/>
              </a:rPr>
              <a:t>      high-luminosity running </a:t>
            </a:r>
          </a:p>
          <a:p>
            <a:r>
              <a:rPr lang="en-US" sz="1500" dirty="0" smtClean="0"/>
              <a:t> </a:t>
            </a:r>
          </a:p>
          <a:p>
            <a:r>
              <a:rPr lang="en-US" sz="1500" dirty="0"/>
              <a:t> </a:t>
            </a:r>
            <a:r>
              <a:rPr lang="en-US" sz="1500" dirty="0" smtClean="0"/>
              <a:t>    - Hardware stable for a year, expanded menu</a:t>
            </a:r>
          </a:p>
          <a:p>
            <a:r>
              <a:rPr lang="en-US" sz="1500" dirty="0"/>
              <a:t> </a:t>
            </a:r>
            <a:r>
              <a:rPr lang="en-US" sz="1500" dirty="0" smtClean="0"/>
              <a:t>      and firmware for 2017 ready </a:t>
            </a:r>
          </a:p>
          <a:p>
            <a:endParaRPr lang="en-US" sz="1500" dirty="0"/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</a:rPr>
              <a:t>High-Level Trigger</a:t>
            </a:r>
          </a:p>
          <a:p>
            <a:r>
              <a:rPr lang="en-US" dirty="0">
                <a:solidFill>
                  <a:srgbClr val="000090"/>
                </a:solidFill>
              </a:rPr>
              <a:t> </a:t>
            </a:r>
            <a:r>
              <a:rPr lang="en-US" dirty="0" smtClean="0">
                <a:solidFill>
                  <a:srgbClr val="000090"/>
                </a:solidFill>
              </a:rPr>
              <a:t> </a:t>
            </a:r>
            <a:r>
              <a:rPr lang="en-US" sz="1500" dirty="0" smtClean="0"/>
              <a:t>   - Keep thresholds as low as possible</a:t>
            </a:r>
          </a:p>
          <a:p>
            <a:endParaRPr lang="en-US" sz="1500" dirty="0"/>
          </a:p>
          <a:p>
            <a:r>
              <a:rPr lang="en-US" sz="1500" dirty="0" smtClean="0"/>
              <a:t>     - Work done to reduce HLT CPU use by 15-20%</a:t>
            </a:r>
          </a:p>
          <a:p>
            <a:endParaRPr lang="en-US" sz="1500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</a:rPr>
              <a:t>Operation of the Inner Detector 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    (Tracking) at high luminosity</a:t>
            </a:r>
          </a:p>
          <a:p>
            <a:endParaRPr lang="en-US" sz="1500" dirty="0" smtClean="0">
              <a:solidFill>
                <a:srgbClr val="000090"/>
              </a:solidFill>
            </a:endParaRPr>
          </a:p>
          <a:p>
            <a:r>
              <a:rPr lang="en-US" sz="1500" dirty="0" smtClean="0">
                <a:solidFill>
                  <a:srgbClr val="000090"/>
                </a:solidFill>
              </a:rPr>
              <a:t>    </a:t>
            </a:r>
            <a:r>
              <a:rPr lang="en-US" sz="1500" dirty="0" smtClean="0"/>
              <a:t> - Significant upgrade of readout hardware </a:t>
            </a:r>
          </a:p>
          <a:p>
            <a:r>
              <a:rPr lang="en-US" sz="1500" dirty="0"/>
              <a:t> </a:t>
            </a:r>
            <a:r>
              <a:rPr lang="en-US" sz="1500" dirty="0" smtClean="0"/>
              <a:t>      (Pixel DAQ)</a:t>
            </a:r>
          </a:p>
          <a:p>
            <a:endParaRPr lang="en-US" sz="1500" dirty="0" smtClean="0"/>
          </a:p>
          <a:p>
            <a:r>
              <a:rPr lang="en-US" sz="1500" dirty="0"/>
              <a:t> </a:t>
            </a:r>
            <a:r>
              <a:rPr lang="en-US" sz="1500" dirty="0" smtClean="0"/>
              <a:t>    - Inner Detector can run at 100 kHz and </a:t>
            </a:r>
          </a:p>
          <a:p>
            <a:r>
              <a:rPr lang="en-US" sz="1500" dirty="0">
                <a:latin typeface="Symbol" charset="2"/>
                <a:cs typeface="Symbol" charset="2"/>
              </a:rPr>
              <a:t> </a:t>
            </a:r>
            <a:r>
              <a:rPr lang="en-US" sz="1500" dirty="0" smtClean="0">
                <a:latin typeface="Symbol" charset="2"/>
                <a:cs typeface="Symbol" charset="2"/>
              </a:rPr>
              <a:t>       </a:t>
            </a:r>
            <a:r>
              <a:rPr lang="en-US" sz="1500" dirty="0" smtClean="0">
                <a:latin typeface="+mn-lt"/>
                <a:cs typeface="Symbol" charset="2"/>
              </a:rPr>
              <a:t>pile-up level up to </a:t>
            </a:r>
            <a:r>
              <a:rPr lang="en-US" sz="1500" dirty="0" smtClean="0">
                <a:latin typeface="Symbol" charset="2"/>
                <a:cs typeface="Symbol" charset="2"/>
              </a:rPr>
              <a:t>m</a:t>
            </a:r>
            <a:r>
              <a:rPr lang="en-US" sz="1500" dirty="0" smtClean="0"/>
              <a:t> </a:t>
            </a:r>
            <a:r>
              <a:rPr lang="en-US" sz="1500" dirty="0"/>
              <a:t>~</a:t>
            </a:r>
            <a:r>
              <a:rPr lang="en-US" sz="1500" dirty="0" smtClean="0"/>
              <a:t> 60  (~ 2 10</a:t>
            </a:r>
            <a:r>
              <a:rPr lang="en-US" sz="1500" baseline="30000" dirty="0" smtClean="0"/>
              <a:t>34</a:t>
            </a:r>
            <a:r>
              <a:rPr lang="en-US" sz="1500" dirty="0" smtClean="0"/>
              <a:t> cm</a:t>
            </a:r>
            <a:r>
              <a:rPr lang="en-US" sz="1500" baseline="30000" dirty="0" smtClean="0"/>
              <a:t>-2</a:t>
            </a:r>
            <a:r>
              <a:rPr lang="en-US" sz="1500" dirty="0" smtClean="0"/>
              <a:t> s</a:t>
            </a:r>
            <a:r>
              <a:rPr lang="en-US" sz="1500" baseline="30000" dirty="0" smtClean="0"/>
              <a:t>-1</a:t>
            </a:r>
            <a:r>
              <a:rPr lang="en-US" sz="1500" dirty="0" smtClean="0"/>
              <a:t>)</a:t>
            </a:r>
          </a:p>
          <a:p>
            <a:r>
              <a:rPr lang="en-US" dirty="0">
                <a:solidFill>
                  <a:srgbClr val="000090"/>
                </a:solidFill>
              </a:rPr>
              <a:t> </a:t>
            </a:r>
            <a:r>
              <a:rPr lang="en-US" dirty="0" smtClean="0">
                <a:solidFill>
                  <a:srgbClr val="000090"/>
                </a:solidFill>
              </a:rPr>
              <a:t>     </a:t>
            </a:r>
            <a:endParaRPr lang="en-US" dirty="0">
              <a:solidFill>
                <a:srgbClr val="000090"/>
              </a:solidFill>
            </a:endParaRPr>
          </a:p>
          <a:p>
            <a:r>
              <a:rPr lang="en-US" dirty="0" smtClean="0">
                <a:solidFill>
                  <a:srgbClr val="000090"/>
                </a:solidFill>
              </a:rPr>
              <a:t>        </a:t>
            </a:r>
            <a:endParaRPr lang="en-US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638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spect="1"/>
          </p:cNvSpPr>
          <p:nvPr/>
        </p:nvSpPr>
        <p:spPr>
          <a:xfrm>
            <a:off x="2301196" y="116631"/>
            <a:ext cx="43590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90"/>
                </a:solidFill>
              </a:rPr>
              <a:t>Simulation and Reconstruction    </a:t>
            </a:r>
            <a:endParaRPr lang="en-US" sz="2400" dirty="0">
              <a:solidFill>
                <a:srgbClr val="000090"/>
              </a:solidFill>
            </a:endParaRPr>
          </a:p>
        </p:txBody>
      </p:sp>
      <p:pic>
        <p:nvPicPr>
          <p:cNvPr id="4" name="Picture 3" descr="Bildschirmfoto 2017-04-09 um 17.25.25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47" t="4996" r="1108" b="26745"/>
          <a:stretch/>
        </p:blipFill>
        <p:spPr>
          <a:xfrm>
            <a:off x="4718496" y="2007922"/>
            <a:ext cx="4101976" cy="32932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496" y="692696"/>
            <a:ext cx="8496944" cy="6063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</a:rPr>
              <a:t>Software for Run 2: Release 21</a:t>
            </a:r>
          </a:p>
          <a:p>
            <a:r>
              <a:rPr lang="en-US" dirty="0">
                <a:solidFill>
                  <a:srgbClr val="000090"/>
                </a:solidFill>
              </a:rPr>
              <a:t> </a:t>
            </a:r>
            <a:r>
              <a:rPr lang="en-US" dirty="0" smtClean="0">
                <a:solidFill>
                  <a:srgbClr val="000090"/>
                </a:solidFill>
              </a:rPr>
              <a:t> </a:t>
            </a:r>
            <a:r>
              <a:rPr lang="en-US" dirty="0" smtClean="0"/>
              <a:t>   - Release 21 commissioned and validated  </a:t>
            </a:r>
          </a:p>
          <a:p>
            <a:r>
              <a:rPr lang="en-US" dirty="0"/>
              <a:t> </a:t>
            </a:r>
            <a:r>
              <a:rPr lang="en-US" dirty="0" smtClean="0"/>
              <a:t>      </a:t>
            </a:r>
            <a:r>
              <a:rPr lang="en-US" dirty="0" smtClean="0">
                <a:solidFill>
                  <a:srgbClr val="008000"/>
                </a:solidFill>
              </a:rPr>
              <a:t>Stable release for Run 2   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 r</a:t>
            </a:r>
            <a:r>
              <a:rPr lang="en-US" dirty="0" smtClean="0">
                <a:solidFill>
                  <a:srgbClr val="008000"/>
                </a:solidFill>
              </a:rPr>
              <a:t>eprocessing of earlier Run-2 data</a:t>
            </a:r>
          </a:p>
          <a:p>
            <a:endParaRPr lang="en-US" dirty="0">
              <a:solidFill>
                <a:srgbClr val="008000"/>
              </a:solidFill>
            </a:endParaRPr>
          </a:p>
          <a:p>
            <a:endParaRPr lang="en-US" dirty="0">
              <a:solidFill>
                <a:srgbClr val="008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</a:rPr>
              <a:t>Simulation </a:t>
            </a:r>
          </a:p>
          <a:p>
            <a:r>
              <a:rPr lang="en-US" dirty="0">
                <a:solidFill>
                  <a:srgbClr val="000090"/>
                </a:solidFill>
              </a:rPr>
              <a:t> </a:t>
            </a:r>
            <a:r>
              <a:rPr lang="en-US" dirty="0" smtClean="0">
                <a:solidFill>
                  <a:srgbClr val="000090"/>
                </a:solidFill>
              </a:rPr>
              <a:t> </a:t>
            </a:r>
            <a:r>
              <a:rPr lang="en-US" sz="1500" dirty="0" smtClean="0">
                <a:solidFill>
                  <a:srgbClr val="000090"/>
                </a:solidFill>
              </a:rPr>
              <a:t> </a:t>
            </a:r>
            <a:r>
              <a:rPr lang="en-US" sz="1500" dirty="0" smtClean="0"/>
              <a:t>  - 15% speed-up </a:t>
            </a:r>
            <a:r>
              <a:rPr lang="en-US" sz="1500" dirty="0" err="1" smtClean="0"/>
              <a:t>w.r.t</a:t>
            </a:r>
            <a:r>
              <a:rPr lang="en-US" sz="1500" dirty="0" smtClean="0"/>
              <a:t>. previous release</a:t>
            </a:r>
          </a:p>
          <a:p>
            <a:r>
              <a:rPr lang="en-US" sz="1500" dirty="0"/>
              <a:t> </a:t>
            </a:r>
            <a:r>
              <a:rPr lang="en-US" sz="1500" dirty="0" smtClean="0"/>
              <a:t>       for full detector simulation</a:t>
            </a:r>
          </a:p>
          <a:p>
            <a:r>
              <a:rPr lang="en-US" sz="1500" dirty="0"/>
              <a:t> </a:t>
            </a:r>
            <a:r>
              <a:rPr lang="en-US" sz="1500" dirty="0" smtClean="0"/>
              <a:t> </a:t>
            </a:r>
            <a:r>
              <a:rPr lang="en-US" sz="1500" dirty="0"/>
              <a:t> </a:t>
            </a:r>
            <a:r>
              <a:rPr lang="en-US" sz="1500" dirty="0" smtClean="0"/>
              <a:t>     (incl. new Geant4 version, updated</a:t>
            </a:r>
          </a:p>
          <a:p>
            <a:r>
              <a:rPr lang="en-US" sz="1500" dirty="0"/>
              <a:t> </a:t>
            </a:r>
            <a:r>
              <a:rPr lang="en-US" sz="1500" dirty="0" smtClean="0"/>
              <a:t>        geometry, ... )</a:t>
            </a:r>
          </a:p>
          <a:p>
            <a:endParaRPr lang="en-US" sz="1500" dirty="0" smtClean="0"/>
          </a:p>
          <a:p>
            <a:r>
              <a:rPr lang="en-US" sz="1500" dirty="0"/>
              <a:t> </a:t>
            </a:r>
            <a:r>
              <a:rPr lang="en-US" sz="1500" dirty="0" smtClean="0"/>
              <a:t>     - Further development of Fast Simulation</a:t>
            </a:r>
          </a:p>
          <a:p>
            <a:r>
              <a:rPr lang="en-US" sz="1500" dirty="0"/>
              <a:t> </a:t>
            </a:r>
            <a:r>
              <a:rPr lang="en-US" sz="1500" dirty="0" smtClean="0"/>
              <a:t>       is a high-priority item  </a:t>
            </a:r>
          </a:p>
          <a:p>
            <a:endParaRPr lang="en-US" sz="1600" dirty="0" smtClean="0"/>
          </a:p>
          <a:p>
            <a:endParaRPr lang="en-US" sz="1600" dirty="0"/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</a:rPr>
              <a:t>Reconstruction</a:t>
            </a:r>
            <a:endParaRPr lang="en-US" dirty="0">
              <a:solidFill>
                <a:srgbClr val="000090"/>
              </a:solidFill>
            </a:endParaRPr>
          </a:p>
          <a:p>
            <a:r>
              <a:rPr lang="en-US" sz="1600" dirty="0" smtClean="0"/>
              <a:t>    </a:t>
            </a:r>
            <a:r>
              <a:rPr lang="en-US" sz="1500" dirty="0" smtClean="0"/>
              <a:t> - Numerous changes and improvements </a:t>
            </a:r>
          </a:p>
          <a:p>
            <a:r>
              <a:rPr lang="en-US" sz="1500" dirty="0"/>
              <a:t> </a:t>
            </a:r>
            <a:r>
              <a:rPr lang="en-US" sz="1500" dirty="0" smtClean="0"/>
              <a:t>      to the software, calibration and alignment</a:t>
            </a:r>
          </a:p>
          <a:p>
            <a:endParaRPr lang="en-US" sz="1500" dirty="0"/>
          </a:p>
          <a:p>
            <a:r>
              <a:rPr lang="en-US" sz="1500" dirty="0" smtClean="0"/>
              <a:t>     - Content of reconstruction output (AOD) carefully optimized to reduce the size (20% for </a:t>
            </a:r>
            <a:r>
              <a:rPr lang="en-US" sz="1500" dirty="0" smtClean="0"/>
              <a:t>data) </a:t>
            </a:r>
            <a:endParaRPr lang="en-US" sz="1500" dirty="0" smtClean="0"/>
          </a:p>
          <a:p>
            <a:r>
              <a:rPr lang="en-US" sz="1500" dirty="0"/>
              <a:t> </a:t>
            </a:r>
            <a:r>
              <a:rPr lang="en-US" sz="1500" dirty="0" smtClean="0"/>
              <a:t>      </a:t>
            </a:r>
            <a:r>
              <a:rPr lang="en-US" sz="1500" dirty="0" smtClean="0">
                <a:sym typeface="Wingdings"/>
              </a:rPr>
              <a:t> helps to mitigate 2018 storage requests by moving some CPU-light reconstruction </a:t>
            </a:r>
          </a:p>
          <a:p>
            <a:r>
              <a:rPr lang="en-US" sz="1500" dirty="0">
                <a:sym typeface="Wingdings"/>
              </a:rPr>
              <a:t> </a:t>
            </a:r>
            <a:r>
              <a:rPr lang="en-US" sz="1500" dirty="0" smtClean="0">
                <a:sym typeface="Wingdings"/>
              </a:rPr>
              <a:t>          into the analysis-format building step (DAODs)</a:t>
            </a:r>
            <a:r>
              <a:rPr lang="en-US" sz="1500" dirty="0" smtClean="0"/>
              <a:t> </a:t>
            </a:r>
          </a:p>
          <a:p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5009444" y="667455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0311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04231" y="116632"/>
            <a:ext cx="8171958" cy="1822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i="1" dirty="0" smtClean="0">
                <a:solidFill>
                  <a:srgbClr val="000090"/>
                </a:solidFill>
              </a:rPr>
              <a:t>Phase-II </a:t>
            </a:r>
          </a:p>
          <a:p>
            <a:pPr algn="ctr">
              <a:lnSpc>
                <a:spcPts val="4720"/>
              </a:lnSpc>
            </a:pPr>
            <a:r>
              <a:rPr lang="en-US" sz="3600" i="1" dirty="0" smtClean="0">
                <a:solidFill>
                  <a:srgbClr val="000090"/>
                </a:solidFill>
              </a:rPr>
              <a:t>Detector Upgrade</a:t>
            </a:r>
            <a:endParaRPr lang="en-US" sz="3600" i="1" dirty="0">
              <a:solidFill>
                <a:srgbClr val="000090"/>
              </a:solidFill>
            </a:endParaRPr>
          </a:p>
          <a:p>
            <a:pPr algn="ctr">
              <a:lnSpc>
                <a:spcPts val="4720"/>
              </a:lnSpc>
            </a:pPr>
            <a:r>
              <a:rPr lang="en-US" sz="2200" i="1" dirty="0" smtClean="0">
                <a:solidFill>
                  <a:srgbClr val="000090"/>
                </a:solidFill>
              </a:rPr>
              <a:t>-From the Scoping Document to the Technical Design Reports- </a:t>
            </a:r>
          </a:p>
        </p:txBody>
      </p:sp>
      <p:pic>
        <p:nvPicPr>
          <p:cNvPr id="3" name="Picture 2" descr="Technical Design-Report ATLAS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15"/>
          <a:stretch/>
        </p:blipFill>
        <p:spPr>
          <a:xfrm>
            <a:off x="6228184" y="2276872"/>
            <a:ext cx="2376264" cy="3385994"/>
          </a:xfrm>
          <a:prstGeom prst="rect">
            <a:avLst/>
          </a:prstGeom>
        </p:spPr>
      </p:pic>
      <p:pic>
        <p:nvPicPr>
          <p:cNvPr id="4" name="Picture 3" descr="Bildschirmfoto 2017-04-10 um 06.35.0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276872"/>
            <a:ext cx="2448272" cy="3447566"/>
          </a:xfrm>
          <a:prstGeom prst="rect">
            <a:avLst/>
          </a:prstGeom>
        </p:spPr>
      </p:pic>
      <p:sp>
        <p:nvSpPr>
          <p:cNvPr id="5" name="Right Arrow 4"/>
          <p:cNvSpPr>
            <a:spLocks noChangeAspect="1"/>
          </p:cNvSpPr>
          <p:nvPr/>
        </p:nvSpPr>
        <p:spPr bwMode="auto">
          <a:xfrm>
            <a:off x="4175962" y="3861068"/>
            <a:ext cx="756078" cy="132304"/>
          </a:xfrm>
          <a:prstGeom prst="rightArrow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5975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19967"/>
          <a:stretch/>
        </p:blipFill>
        <p:spPr>
          <a:xfrm>
            <a:off x="0" y="1018181"/>
            <a:ext cx="9144000" cy="298688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24075" y="116632"/>
            <a:ext cx="25000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90"/>
                </a:solidFill>
              </a:rPr>
              <a:t>LHC Schedule</a:t>
            </a:r>
            <a:endParaRPr lang="en-US" sz="2800" dirty="0">
              <a:solidFill>
                <a:srgbClr val="00009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3528" y="4149080"/>
            <a:ext cx="84969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0090"/>
                </a:solidFill>
              </a:rPr>
              <a:t>Phase-I upgrades </a:t>
            </a:r>
            <a:r>
              <a:rPr lang="en-US" sz="1600" dirty="0"/>
              <a:t>to be installed by end </a:t>
            </a:r>
            <a:r>
              <a:rPr lang="en-US" sz="1600" dirty="0" smtClean="0"/>
              <a:t>of LS2,  </a:t>
            </a:r>
            <a:r>
              <a:rPr lang="en-US" sz="1600" dirty="0"/>
              <a:t>i.e. end of 2020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Parts </a:t>
            </a:r>
            <a:r>
              <a:rPr lang="en-US" sz="1600" dirty="0"/>
              <a:t>already installed </a:t>
            </a:r>
            <a:r>
              <a:rPr lang="en-US" sz="1600" dirty="0" smtClean="0"/>
              <a:t> (LS1</a:t>
            </a:r>
            <a:r>
              <a:rPr lang="en-US" sz="1600" dirty="0"/>
              <a:t>) or coming during </a:t>
            </a:r>
            <a:r>
              <a:rPr lang="en-US" sz="1600" dirty="0" smtClean="0"/>
              <a:t>Run 2 </a:t>
            </a:r>
            <a:r>
              <a:rPr lang="en-US" sz="1600" dirty="0"/>
              <a:t>(FTK)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Larger </a:t>
            </a:r>
            <a:r>
              <a:rPr lang="en-US" sz="1600" dirty="0"/>
              <a:t>parts to come in </a:t>
            </a:r>
            <a:r>
              <a:rPr lang="en-US" sz="1600" dirty="0" smtClean="0"/>
              <a:t>LS2  (</a:t>
            </a:r>
            <a:r>
              <a:rPr lang="en-US" sz="1600" dirty="0"/>
              <a:t>NSW, </a:t>
            </a:r>
            <a:r>
              <a:rPr lang="en-US" sz="1600" dirty="0" err="1"/>
              <a:t>LAr</a:t>
            </a:r>
            <a:r>
              <a:rPr lang="en-US" sz="1600" dirty="0"/>
              <a:t> electronics, </a:t>
            </a:r>
            <a:r>
              <a:rPr lang="en-US" sz="1600" dirty="0" smtClean="0"/>
              <a:t>L1 </a:t>
            </a:r>
            <a:r>
              <a:rPr lang="en-US" sz="1600" dirty="0" err="1" smtClean="0"/>
              <a:t>Calo</a:t>
            </a:r>
            <a:r>
              <a:rPr lang="en-US" sz="1600" dirty="0" smtClean="0"/>
              <a:t>, L1 Muon, and FELIX)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14 TeV running after LS2 (in Run 3)</a:t>
            </a:r>
          </a:p>
          <a:p>
            <a:endParaRPr lang="en-US" sz="1600" dirty="0">
              <a:solidFill>
                <a:srgbClr val="000090"/>
              </a:solidFill>
            </a:endParaRPr>
          </a:p>
          <a:p>
            <a:r>
              <a:rPr lang="en-US" sz="1600" b="1" dirty="0">
                <a:solidFill>
                  <a:srgbClr val="000090"/>
                </a:solidFill>
              </a:rPr>
              <a:t>Phase-II upgrades </a:t>
            </a:r>
            <a:r>
              <a:rPr lang="en-US" sz="1600" dirty="0">
                <a:solidFill>
                  <a:srgbClr val="000000"/>
                </a:solidFill>
              </a:rPr>
              <a:t>for installation in </a:t>
            </a:r>
            <a:r>
              <a:rPr lang="en-US" sz="1600" dirty="0" smtClean="0">
                <a:solidFill>
                  <a:srgbClr val="000000"/>
                </a:solidFill>
              </a:rPr>
              <a:t>LS3 </a:t>
            </a:r>
            <a:r>
              <a:rPr lang="en-US" sz="1600" dirty="0">
                <a:solidFill>
                  <a:srgbClr val="000000"/>
                </a:solidFill>
              </a:rPr>
              <a:t>in 2024-2026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</a:rPr>
              <a:t>TDR preparation in full swing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</a:rPr>
              <a:t>R&amp;D activities in all Phase-II areas </a:t>
            </a:r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385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200253"/>
            <a:ext cx="527580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solidFill>
                  <a:srgbClr val="000090"/>
                </a:solidFill>
              </a:rPr>
              <a:t>ITk: The new ATLAS Inner </a:t>
            </a:r>
            <a:r>
              <a:rPr lang="en-US" sz="2600" dirty="0">
                <a:solidFill>
                  <a:srgbClr val="000090"/>
                </a:solidFill>
              </a:rPr>
              <a:t>Tracker </a:t>
            </a:r>
            <a:r>
              <a:rPr lang="en-US" sz="2600" dirty="0" smtClean="0">
                <a:solidFill>
                  <a:srgbClr val="000090"/>
                </a:solidFill>
              </a:rPr>
              <a:t> </a:t>
            </a:r>
            <a:endParaRPr lang="en-US" sz="2600" dirty="0">
              <a:solidFill>
                <a:srgbClr val="00009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504" y="723176"/>
            <a:ext cx="8199681" cy="56169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90"/>
                </a:solidFill>
              </a:rPr>
              <a:t>Motivation: </a:t>
            </a:r>
            <a:endParaRPr lang="en-GB" dirty="0" smtClean="0">
              <a:solidFill>
                <a:srgbClr val="000090"/>
              </a:solidFill>
            </a:endParaRPr>
          </a:p>
          <a:p>
            <a:endParaRPr lang="en-GB" dirty="0" smtClean="0">
              <a:solidFill>
                <a:srgbClr val="00009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GB" sz="1700" dirty="0"/>
              <a:t> R</a:t>
            </a:r>
            <a:r>
              <a:rPr lang="en-GB" sz="1700" dirty="0" smtClean="0"/>
              <a:t>eplacement </a:t>
            </a:r>
            <a:r>
              <a:rPr lang="en-GB" sz="1700" dirty="0"/>
              <a:t>of </a:t>
            </a:r>
            <a:r>
              <a:rPr lang="en-GB" sz="1700" dirty="0" smtClean="0"/>
              <a:t>the central tracking detector </a:t>
            </a:r>
            <a:r>
              <a:rPr lang="en-GB" sz="1700" dirty="0"/>
              <a:t>in </a:t>
            </a:r>
            <a:r>
              <a:rPr lang="en-GB" sz="1700" dirty="0" smtClean="0"/>
              <a:t>ATLAS</a:t>
            </a:r>
            <a:r>
              <a:rPr lang="en-GB" sz="1700" dirty="0"/>
              <a:t>;</a:t>
            </a:r>
            <a:endParaRPr lang="en-GB" sz="1700" dirty="0" smtClean="0"/>
          </a:p>
          <a:p>
            <a:r>
              <a:rPr lang="en-GB" sz="1700" dirty="0"/>
              <a:t> </a:t>
            </a:r>
            <a:r>
              <a:rPr lang="en-GB" sz="1700" dirty="0" smtClean="0"/>
              <a:t>     Major component of the Phase</a:t>
            </a:r>
            <a:r>
              <a:rPr lang="en-GB" sz="1700" dirty="0"/>
              <a:t>-</a:t>
            </a:r>
            <a:r>
              <a:rPr lang="en-GB" sz="1700" dirty="0" smtClean="0"/>
              <a:t>II upgrade, </a:t>
            </a:r>
            <a:r>
              <a:rPr lang="en-GB" sz="1700" dirty="0"/>
              <a:t>~50% of </a:t>
            </a:r>
            <a:r>
              <a:rPr lang="en-GB" sz="1700" dirty="0" smtClean="0"/>
              <a:t>the total cost</a:t>
            </a:r>
          </a:p>
          <a:p>
            <a:endParaRPr lang="en-GB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 smtClean="0"/>
              <a:t> Essential </a:t>
            </a:r>
            <a:r>
              <a:rPr lang="en-GB" sz="1700" dirty="0"/>
              <a:t>to manage radiation damage and instantaneous luminosity at HL-</a:t>
            </a:r>
            <a:r>
              <a:rPr lang="en-GB" sz="1700" dirty="0" smtClean="0"/>
              <a:t>LHC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 smtClean="0"/>
              <a:t>Layout Task Force has converged on a silicon </a:t>
            </a:r>
            <a:r>
              <a:rPr lang="en-GB" sz="1700" dirty="0"/>
              <a:t>p</a:t>
            </a:r>
            <a:r>
              <a:rPr lang="en-GB" sz="1700" dirty="0" smtClean="0"/>
              <a:t>ixel (5 layers in the barrel)  +  </a:t>
            </a:r>
          </a:p>
          <a:p>
            <a:r>
              <a:rPr lang="en-GB" sz="1700" dirty="0"/>
              <a:t> </a:t>
            </a:r>
            <a:r>
              <a:rPr lang="en-GB" sz="1700" dirty="0" smtClean="0"/>
              <a:t>    silicon strip (4 outer layers in the barrel) system; </a:t>
            </a:r>
          </a:p>
          <a:p>
            <a:r>
              <a:rPr lang="en-GB" sz="1700" dirty="0"/>
              <a:t> </a:t>
            </a:r>
            <a:r>
              <a:rPr lang="en-GB" sz="1700" dirty="0" smtClean="0"/>
              <a:t>    Pixel system is confined to a cylinder around the beam pipe, R = </a:t>
            </a:r>
            <a:r>
              <a:rPr lang="de-DE" sz="1700" dirty="0" smtClean="0"/>
              <a:t>34.5 cm</a:t>
            </a:r>
            <a:r>
              <a:rPr lang="en-GB" sz="1700" dirty="0" smtClean="0"/>
              <a:t> </a:t>
            </a:r>
            <a:endParaRPr lang="en-GB" sz="1700" dirty="0"/>
          </a:p>
          <a:p>
            <a:endParaRPr lang="en-GB" sz="1700" dirty="0"/>
          </a:p>
          <a:p>
            <a:endParaRPr lang="en-GB" sz="1700" u="sng" dirty="0"/>
          </a:p>
          <a:p>
            <a:endParaRPr lang="en-GB" sz="1700" u="sng" dirty="0"/>
          </a:p>
          <a:p>
            <a:endParaRPr lang="en-GB" sz="1700" u="sng" dirty="0"/>
          </a:p>
          <a:p>
            <a:endParaRPr lang="en-GB" sz="1700" u="sng" dirty="0"/>
          </a:p>
          <a:p>
            <a:endParaRPr lang="en-GB" sz="1700" u="sng" dirty="0"/>
          </a:p>
          <a:p>
            <a:endParaRPr lang="en-GB" sz="1700" u="sng" dirty="0"/>
          </a:p>
          <a:p>
            <a:endParaRPr lang="en-GB" sz="1700" u="sng" dirty="0"/>
          </a:p>
          <a:p>
            <a:endParaRPr lang="en-GB" sz="1700" u="sng" dirty="0"/>
          </a:p>
          <a:p>
            <a:endParaRPr lang="en-GB" sz="1700" u="sng" dirty="0" smtClean="0"/>
          </a:p>
          <a:p>
            <a:endParaRPr lang="en-GB" sz="1700" u="sng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2778" y="3573016"/>
            <a:ext cx="4805606" cy="27855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496" y="4345359"/>
            <a:ext cx="30963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8000"/>
                </a:solidFill>
              </a:rPr>
              <a:t>Strip Tracker (Barrel and </a:t>
            </a:r>
            <a:r>
              <a:rPr lang="en-US" sz="1400" dirty="0" err="1" smtClean="0">
                <a:solidFill>
                  <a:srgbClr val="008000"/>
                </a:solidFill>
              </a:rPr>
              <a:t>Endcaps</a:t>
            </a:r>
            <a:r>
              <a:rPr lang="en-US" sz="1400" dirty="0">
                <a:solidFill>
                  <a:srgbClr val="008000"/>
                </a:solidFill>
              </a:rPr>
              <a:t>)</a:t>
            </a:r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1511660" y="4600873"/>
            <a:ext cx="1714440" cy="12427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1511660" y="4601608"/>
            <a:ext cx="2412268" cy="699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1623922" y="3697287"/>
            <a:ext cx="12198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8000"/>
                </a:solidFill>
              </a:rPr>
              <a:t>Pixel Tracker</a:t>
            </a:r>
          </a:p>
        </p:txBody>
      </p:sp>
      <p:cxnSp>
        <p:nvCxnSpPr>
          <p:cNvPr id="18" name="Straight Arrow Connector 17"/>
          <p:cNvCxnSpPr/>
          <p:nvPr/>
        </p:nvCxnSpPr>
        <p:spPr bwMode="auto">
          <a:xfrm>
            <a:off x="2175280" y="3939011"/>
            <a:ext cx="1172584" cy="35408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994255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92327" y="260648"/>
            <a:ext cx="4162779" cy="20586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3040"/>
              </a:lnSpc>
            </a:pPr>
            <a:r>
              <a:rPr lang="en-US" sz="3200" i="1" dirty="0" smtClean="0">
                <a:solidFill>
                  <a:srgbClr val="000090"/>
                </a:solidFill>
              </a:rPr>
              <a:t>Collaboration </a:t>
            </a:r>
          </a:p>
          <a:p>
            <a:pPr algn="ctr">
              <a:lnSpc>
                <a:spcPts val="3040"/>
              </a:lnSpc>
            </a:pPr>
            <a:endParaRPr lang="en-US" sz="3200" i="1" dirty="0" smtClean="0">
              <a:solidFill>
                <a:srgbClr val="000090"/>
              </a:solidFill>
            </a:endParaRPr>
          </a:p>
          <a:p>
            <a:pPr algn="ctr">
              <a:lnSpc>
                <a:spcPts val="3040"/>
              </a:lnSpc>
            </a:pPr>
            <a:r>
              <a:rPr lang="en-US" sz="3200" i="1" dirty="0" smtClean="0">
                <a:solidFill>
                  <a:srgbClr val="000090"/>
                </a:solidFill>
              </a:rPr>
              <a:t>and </a:t>
            </a:r>
          </a:p>
          <a:p>
            <a:pPr algn="ctr">
              <a:lnSpc>
                <a:spcPts val="3040"/>
              </a:lnSpc>
            </a:pPr>
            <a:endParaRPr lang="en-US" sz="3200" i="1" dirty="0" smtClean="0">
              <a:solidFill>
                <a:srgbClr val="000090"/>
              </a:solidFill>
            </a:endParaRPr>
          </a:p>
          <a:p>
            <a:pPr algn="ctr">
              <a:lnSpc>
                <a:spcPts val="3040"/>
              </a:lnSpc>
            </a:pPr>
            <a:r>
              <a:rPr lang="en-US" sz="3200" i="1" dirty="0" smtClean="0">
                <a:solidFill>
                  <a:srgbClr val="000090"/>
                </a:solidFill>
              </a:rPr>
              <a:t>Management Matters </a:t>
            </a:r>
            <a:endParaRPr lang="en-US" sz="3200" i="1" dirty="0">
              <a:solidFill>
                <a:srgbClr val="000090"/>
              </a:solidFill>
            </a:endParaRPr>
          </a:p>
        </p:txBody>
      </p:sp>
      <p:pic>
        <p:nvPicPr>
          <p:cNvPr id="3" name="Picture 2" descr="Bildschirmfoto 2017-04-08 um 18.25.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420888"/>
            <a:ext cx="5338686" cy="3976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893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Bild 5" descr="Universität_Freiburg_2009_logo.png"/>
          <p:cNvSpPr>
            <a:spLocks noChangeAspect="1"/>
          </p:cNvSpPr>
          <p:nvPr/>
        </p:nvSpPr>
        <p:spPr bwMode="auto">
          <a:xfrm>
            <a:off x="7596188" y="4221163"/>
            <a:ext cx="1439862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68864" y="704592"/>
            <a:ext cx="8697874" cy="55553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000090"/>
                </a:solidFill>
              </a:rPr>
              <a:t>Status of the ITk Strip Detector TDR: </a:t>
            </a:r>
            <a:endParaRPr lang="en-GB" sz="2000" dirty="0">
              <a:solidFill>
                <a:srgbClr val="000090"/>
              </a:solidFill>
            </a:endParaRPr>
          </a:p>
          <a:p>
            <a:endParaRPr lang="en-GB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 smtClean="0"/>
              <a:t>The first </a:t>
            </a:r>
            <a:r>
              <a:rPr lang="en-GB" sz="1700" dirty="0"/>
              <a:t>Phase-II TDR, covering the outer part of </a:t>
            </a:r>
            <a:r>
              <a:rPr lang="en-GB" sz="1700" dirty="0" smtClean="0"/>
              <a:t>the tracker </a:t>
            </a:r>
            <a:r>
              <a:rPr lang="en-GB" sz="1700" dirty="0"/>
              <a:t>(based on Silicon Strips</a:t>
            </a:r>
            <a:r>
              <a:rPr lang="en-GB" sz="1700" dirty="0" smtClean="0"/>
              <a:t>)</a:t>
            </a:r>
          </a:p>
          <a:p>
            <a:r>
              <a:rPr lang="en-GB" sz="1700" dirty="0" smtClean="0"/>
              <a:t>     has been submitted to the </a:t>
            </a:r>
            <a:r>
              <a:rPr lang="en-GB" sz="1700" dirty="0" smtClean="0"/>
              <a:t>LHCC</a:t>
            </a:r>
          </a:p>
          <a:p>
            <a:endParaRPr lang="en-GB" sz="1700" dirty="0"/>
          </a:p>
          <a:p>
            <a:r>
              <a:rPr lang="en-GB" sz="1700" dirty="0" smtClean="0"/>
              <a:t>     550 pages, printed copies available for RRB</a:t>
            </a:r>
          </a:p>
          <a:p>
            <a:endParaRPr lang="en-GB" sz="1700" dirty="0" smtClean="0"/>
          </a:p>
          <a:p>
            <a:endParaRPr lang="en-GB" sz="1700" dirty="0"/>
          </a:p>
          <a:p>
            <a:pPr marL="285750" indent="-285750">
              <a:buFont typeface="Arial"/>
              <a:buChar char="•"/>
            </a:pPr>
            <a:r>
              <a:rPr lang="en-GB" sz="1700" dirty="0" smtClean="0">
                <a:solidFill>
                  <a:srgbClr val="000090"/>
                </a:solidFill>
              </a:rPr>
              <a:t>LHCC has given preliminary approval at its meeting </a:t>
            </a:r>
          </a:p>
          <a:p>
            <a:r>
              <a:rPr lang="en-GB" sz="1700" dirty="0">
                <a:solidFill>
                  <a:srgbClr val="000090"/>
                </a:solidFill>
              </a:rPr>
              <a:t> </a:t>
            </a:r>
            <a:r>
              <a:rPr lang="en-GB" sz="1700" dirty="0" smtClean="0">
                <a:solidFill>
                  <a:srgbClr val="000090"/>
                </a:solidFill>
              </a:rPr>
              <a:t>    in February 2017 </a:t>
            </a:r>
          </a:p>
          <a:p>
            <a:r>
              <a:rPr lang="en-GB" sz="1700" dirty="0"/>
              <a:t> </a:t>
            </a:r>
            <a:r>
              <a:rPr lang="en-GB" sz="1700" dirty="0" smtClean="0"/>
              <a:t>  </a:t>
            </a:r>
            <a:r>
              <a:rPr lang="en-GB" sz="1700" dirty="0" smtClean="0">
                <a:solidFill>
                  <a:srgbClr val="008000"/>
                </a:solidFill>
              </a:rPr>
              <a:t> </a:t>
            </a:r>
            <a:r>
              <a:rPr lang="en-GB" sz="1700" i="1" dirty="0" smtClean="0">
                <a:solidFill>
                  <a:srgbClr val="008000"/>
                </a:solidFill>
              </a:rPr>
              <a:t> “</a:t>
            </a:r>
            <a:r>
              <a:rPr lang="en-US" sz="1600" i="1" dirty="0">
                <a:solidFill>
                  <a:srgbClr val="008000"/>
                </a:solidFill>
                <a:sym typeface="Wingdings"/>
              </a:rPr>
              <a:t>ITk strip tracker as proposed is a sound </a:t>
            </a:r>
            <a:r>
              <a:rPr lang="en-US" sz="1600" i="1" dirty="0" smtClean="0">
                <a:solidFill>
                  <a:srgbClr val="008000"/>
                </a:solidFill>
                <a:sym typeface="Wingdings"/>
              </a:rPr>
              <a:t>design </a:t>
            </a:r>
            <a:r>
              <a:rPr lang="en-US" sz="1600" i="1" dirty="0" smtClean="0">
                <a:solidFill>
                  <a:srgbClr val="008000"/>
                </a:solidFill>
              </a:rPr>
              <a:t>and</a:t>
            </a:r>
            <a:r>
              <a:rPr lang="en-US" sz="1600" i="1" dirty="0">
                <a:solidFill>
                  <a:srgbClr val="008000"/>
                </a:solidFill>
              </a:rPr>
              <a:t>, with </a:t>
            </a:r>
            <a:endParaRPr lang="en-US" sz="1600" i="1" dirty="0" smtClean="0">
              <a:solidFill>
                <a:srgbClr val="008000"/>
              </a:solidFill>
            </a:endParaRPr>
          </a:p>
          <a:p>
            <a:r>
              <a:rPr lang="en-US" sz="1600" i="1" dirty="0">
                <a:solidFill>
                  <a:srgbClr val="008000"/>
                </a:solidFill>
              </a:rPr>
              <a:t> </a:t>
            </a:r>
            <a:r>
              <a:rPr lang="en-US" sz="1600" i="1" dirty="0" smtClean="0">
                <a:solidFill>
                  <a:srgbClr val="008000"/>
                </a:solidFill>
              </a:rPr>
              <a:t>     the</a:t>
            </a:r>
            <a:r>
              <a:rPr lang="en-US" sz="1600" i="1" dirty="0">
                <a:solidFill>
                  <a:srgbClr val="008000"/>
                </a:solidFill>
              </a:rPr>
              <a:t> </a:t>
            </a:r>
            <a:r>
              <a:rPr lang="en-US" sz="1600" i="1" dirty="0" smtClean="0">
                <a:solidFill>
                  <a:srgbClr val="008000"/>
                </a:solidFill>
              </a:rPr>
              <a:t>pixels </a:t>
            </a:r>
            <a:r>
              <a:rPr lang="en-US" sz="1600" i="1" dirty="0">
                <a:solidFill>
                  <a:srgbClr val="008000"/>
                </a:solidFill>
              </a:rPr>
              <a:t>system being considered, addresses the tracker </a:t>
            </a:r>
            <a:endParaRPr lang="en-US" sz="1600" i="1" dirty="0" smtClean="0">
              <a:solidFill>
                <a:srgbClr val="008000"/>
              </a:solidFill>
            </a:endParaRPr>
          </a:p>
          <a:p>
            <a:r>
              <a:rPr lang="en-US" sz="1600" i="1" dirty="0">
                <a:solidFill>
                  <a:srgbClr val="008000"/>
                </a:solidFill>
              </a:rPr>
              <a:t> </a:t>
            </a:r>
            <a:r>
              <a:rPr lang="en-US" sz="1600" i="1" dirty="0" smtClean="0">
                <a:solidFill>
                  <a:srgbClr val="008000"/>
                </a:solidFill>
              </a:rPr>
              <a:t>     performance </a:t>
            </a:r>
            <a:r>
              <a:rPr lang="en-US" sz="1600" i="1" dirty="0">
                <a:solidFill>
                  <a:srgbClr val="008000"/>
                </a:solidFill>
              </a:rPr>
              <a:t>required </a:t>
            </a:r>
            <a:r>
              <a:rPr lang="en-US" sz="1600" i="1" dirty="0" smtClean="0">
                <a:solidFill>
                  <a:srgbClr val="008000"/>
                </a:solidFill>
              </a:rPr>
              <a:t>for HL</a:t>
            </a:r>
            <a:r>
              <a:rPr lang="en-US" sz="1600" i="1" dirty="0">
                <a:solidFill>
                  <a:srgbClr val="008000"/>
                </a:solidFill>
              </a:rPr>
              <a:t>-LHC. No show stoppers </a:t>
            </a:r>
            <a:r>
              <a:rPr lang="en-US" sz="1600" i="1" dirty="0" smtClean="0">
                <a:solidFill>
                  <a:srgbClr val="008000"/>
                </a:solidFill>
              </a:rPr>
              <a:t>were</a:t>
            </a:r>
          </a:p>
          <a:p>
            <a:r>
              <a:rPr lang="en-US" sz="1600" i="1" dirty="0">
                <a:solidFill>
                  <a:srgbClr val="008000"/>
                </a:solidFill>
              </a:rPr>
              <a:t> </a:t>
            </a:r>
            <a:r>
              <a:rPr lang="en-US" sz="1600" i="1" dirty="0" smtClean="0">
                <a:solidFill>
                  <a:srgbClr val="008000"/>
                </a:solidFill>
              </a:rPr>
              <a:t>     identified.</a:t>
            </a:r>
            <a:r>
              <a:rPr lang="en-US" sz="1600" i="1" dirty="0" smtClean="0">
                <a:solidFill>
                  <a:srgbClr val="008000"/>
                </a:solidFill>
                <a:sym typeface="Wingdings"/>
              </a:rPr>
              <a:t>”</a:t>
            </a:r>
          </a:p>
          <a:p>
            <a:r>
              <a:rPr lang="en-US" sz="1600" dirty="0">
                <a:sym typeface="Wingdings"/>
              </a:rPr>
              <a:t> </a:t>
            </a:r>
            <a:r>
              <a:rPr lang="en-US" sz="1600" dirty="0" smtClean="0">
                <a:sym typeface="Wingdings"/>
              </a:rPr>
              <a:t>    </a:t>
            </a:r>
            <a:endParaRPr lang="en-US" sz="1600" dirty="0" smtClean="0">
              <a:sym typeface="Wingdings"/>
            </a:endParaRPr>
          </a:p>
          <a:p>
            <a:r>
              <a:rPr lang="en-US" sz="1600" dirty="0" smtClean="0">
                <a:sym typeface="Wingdings"/>
              </a:rPr>
              <a:t> </a:t>
            </a:r>
            <a:endParaRPr lang="en-US" sz="1600" dirty="0" smtClean="0">
              <a:sym typeface="Wingdings"/>
            </a:endParaRPr>
          </a:p>
          <a:p>
            <a:pPr marL="285750" indent="-285750">
              <a:buFont typeface="Arial"/>
              <a:buChar char="•"/>
            </a:pPr>
            <a:r>
              <a:rPr lang="en-GB" sz="1700" dirty="0" smtClean="0"/>
              <a:t>Next step: Approval by </a:t>
            </a:r>
            <a:r>
              <a:rPr lang="en-GB" sz="1700" dirty="0" smtClean="0">
                <a:solidFill>
                  <a:srgbClr val="000090"/>
                </a:solidFill>
              </a:rPr>
              <a:t>Upgrade Cost Group (UCG) </a:t>
            </a:r>
          </a:p>
          <a:p>
            <a:r>
              <a:rPr lang="en-GB" sz="1700" dirty="0"/>
              <a:t> </a:t>
            </a:r>
            <a:r>
              <a:rPr lang="en-GB" sz="1700" dirty="0" smtClean="0"/>
              <a:t>    </a:t>
            </a:r>
          </a:p>
          <a:p>
            <a:r>
              <a:rPr lang="en-GB" sz="1700" dirty="0"/>
              <a:t> </a:t>
            </a:r>
            <a:r>
              <a:rPr lang="en-GB" sz="1700" dirty="0" smtClean="0"/>
              <a:t>    Separate UCG material for cost, schedule, risk and </a:t>
            </a:r>
          </a:p>
          <a:p>
            <a:r>
              <a:rPr lang="en-GB" sz="1700" dirty="0" smtClean="0"/>
              <a:t>     resources was submitted in Jan 2017;  </a:t>
            </a:r>
          </a:p>
          <a:p>
            <a:r>
              <a:rPr lang="en-GB" sz="1700" dirty="0" smtClean="0"/>
              <a:t>     Updated version submitted on 9</a:t>
            </a:r>
            <a:r>
              <a:rPr lang="en-GB" sz="1700" baseline="30000" dirty="0" smtClean="0"/>
              <a:t>th</a:t>
            </a:r>
            <a:r>
              <a:rPr lang="en-GB" sz="1700" dirty="0" smtClean="0"/>
              <a:t> April 2017 </a:t>
            </a:r>
            <a:endParaRPr lang="en-GB" sz="1700" dirty="0"/>
          </a:p>
        </p:txBody>
      </p:sp>
      <p:sp>
        <p:nvSpPr>
          <p:cNvPr id="11" name="TextBox 10"/>
          <p:cNvSpPr txBox="1"/>
          <p:nvPr/>
        </p:nvSpPr>
        <p:spPr>
          <a:xfrm>
            <a:off x="2051720" y="117793"/>
            <a:ext cx="53642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000090"/>
                </a:solidFill>
              </a:rPr>
              <a:t>ITk: The new ATLAS Inner Tracker (cont.)  </a:t>
            </a:r>
            <a:endParaRPr lang="en-US" sz="2200" dirty="0">
              <a:solidFill>
                <a:srgbClr val="000090"/>
              </a:solidFill>
            </a:endParaRPr>
          </a:p>
        </p:txBody>
      </p:sp>
      <p:pic>
        <p:nvPicPr>
          <p:cNvPr id="12" name="Picture 11" descr="Technical Design-Report ATLAS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15"/>
          <a:stretch/>
        </p:blipFill>
        <p:spPr>
          <a:xfrm>
            <a:off x="6120663" y="2564904"/>
            <a:ext cx="2627801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02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764704"/>
            <a:ext cx="8712968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700" dirty="0" smtClean="0">
                <a:solidFill>
                  <a:srgbClr val="000090"/>
                </a:solidFill>
              </a:rPr>
              <a:t>In-depth UCG review (chaired by Stewart Smith) planned for 8</a:t>
            </a:r>
            <a:r>
              <a:rPr lang="en-GB" sz="1700" baseline="30000" dirty="0" smtClean="0">
                <a:solidFill>
                  <a:srgbClr val="000090"/>
                </a:solidFill>
              </a:rPr>
              <a:t>th</a:t>
            </a:r>
            <a:r>
              <a:rPr lang="en-GB" sz="1700" dirty="0" smtClean="0">
                <a:solidFill>
                  <a:srgbClr val="000090"/>
                </a:solidFill>
              </a:rPr>
              <a:t>/9</a:t>
            </a:r>
            <a:r>
              <a:rPr lang="en-GB" sz="1700" baseline="30000" dirty="0" smtClean="0">
                <a:solidFill>
                  <a:srgbClr val="000090"/>
                </a:solidFill>
              </a:rPr>
              <a:t>th</a:t>
            </a:r>
            <a:r>
              <a:rPr lang="en-GB" sz="1700" dirty="0" smtClean="0">
                <a:solidFill>
                  <a:srgbClr val="000090"/>
                </a:solidFill>
              </a:rPr>
              <a:t> May 2017 (beginning of next LHCC week)</a:t>
            </a:r>
          </a:p>
          <a:p>
            <a:pPr marL="285750" indent="-285750">
              <a:buFont typeface="Arial"/>
              <a:buChar char="•"/>
            </a:pPr>
            <a:endParaRPr lang="en-GB" sz="1700" dirty="0">
              <a:solidFill>
                <a:srgbClr val="000090"/>
              </a:solidFill>
            </a:endParaRPr>
          </a:p>
          <a:p>
            <a:r>
              <a:rPr lang="en-GB" sz="1700" dirty="0" smtClean="0">
                <a:solidFill>
                  <a:srgbClr val="000090"/>
                </a:solidFill>
              </a:rPr>
              <a:t>     Very detailed review, on costs (uncertainties, quality factors), schedule, </a:t>
            </a:r>
          </a:p>
          <a:p>
            <a:r>
              <a:rPr lang="en-GB" sz="1700" dirty="0">
                <a:solidFill>
                  <a:srgbClr val="000090"/>
                </a:solidFill>
              </a:rPr>
              <a:t> </a:t>
            </a:r>
            <a:r>
              <a:rPr lang="en-GB" sz="1700" dirty="0" smtClean="0">
                <a:solidFill>
                  <a:srgbClr val="000090"/>
                </a:solidFill>
              </a:rPr>
              <a:t>    sharing of work, resources (at institutes), and risk analysis</a:t>
            </a:r>
          </a:p>
          <a:p>
            <a:endParaRPr lang="en-GB" dirty="0">
              <a:solidFill>
                <a:srgbClr val="000090"/>
              </a:solidFill>
            </a:endParaRPr>
          </a:p>
          <a:p>
            <a:r>
              <a:rPr lang="en-GB" dirty="0" smtClean="0">
                <a:solidFill>
                  <a:srgbClr val="000090"/>
                </a:solidFill>
              </a:rPr>
              <a:t>     </a:t>
            </a:r>
            <a:r>
              <a:rPr lang="en-GB" sz="1700" dirty="0" smtClean="0">
                <a:solidFill>
                  <a:srgbClr val="008000"/>
                </a:solidFill>
              </a:rPr>
              <a:t>Present cost estimates: 60 MCHF in Strip Tracker, </a:t>
            </a:r>
            <a:r>
              <a:rPr lang="en-GB" sz="1700" dirty="0">
                <a:solidFill>
                  <a:srgbClr val="008000"/>
                </a:solidFill>
              </a:rPr>
              <a:t>40 MCHF in Pixel Tracker, </a:t>
            </a:r>
            <a:endParaRPr lang="en-GB" sz="1700" dirty="0" smtClean="0">
              <a:solidFill>
                <a:srgbClr val="008000"/>
              </a:solidFill>
            </a:endParaRPr>
          </a:p>
          <a:p>
            <a:r>
              <a:rPr lang="en-GB" sz="1700" dirty="0">
                <a:solidFill>
                  <a:srgbClr val="008000"/>
                </a:solidFill>
              </a:rPr>
              <a:t> </a:t>
            </a:r>
            <a:r>
              <a:rPr lang="en-GB" sz="1700" dirty="0" smtClean="0">
                <a:solidFill>
                  <a:srgbClr val="008000"/>
                </a:solidFill>
              </a:rPr>
              <a:t>    20 </a:t>
            </a:r>
            <a:r>
              <a:rPr lang="en-GB" sz="1700" dirty="0">
                <a:solidFill>
                  <a:srgbClr val="008000"/>
                </a:solidFill>
              </a:rPr>
              <a:t>MCHF in Common </a:t>
            </a:r>
            <a:r>
              <a:rPr lang="en-GB" sz="1700" dirty="0" smtClean="0">
                <a:solidFill>
                  <a:srgbClr val="008000"/>
                </a:solidFill>
              </a:rPr>
              <a:t>ITk Items.</a:t>
            </a:r>
          </a:p>
          <a:p>
            <a:r>
              <a:rPr lang="en-GB" sz="1700" dirty="0">
                <a:solidFill>
                  <a:srgbClr val="008000"/>
                </a:solidFill>
              </a:rPr>
              <a:t> </a:t>
            </a:r>
            <a:r>
              <a:rPr lang="en-GB" sz="1700" dirty="0" smtClean="0">
                <a:solidFill>
                  <a:srgbClr val="008000"/>
                </a:solidFill>
              </a:rPr>
              <a:t>    (total in agreement with estimates given in the Scoping Document for the inner</a:t>
            </a:r>
          </a:p>
          <a:p>
            <a:r>
              <a:rPr lang="en-GB" sz="1700" dirty="0">
                <a:solidFill>
                  <a:srgbClr val="008000"/>
                </a:solidFill>
              </a:rPr>
              <a:t> </a:t>
            </a:r>
            <a:r>
              <a:rPr lang="en-GB" sz="1700" dirty="0" smtClean="0">
                <a:solidFill>
                  <a:srgbClr val="008000"/>
                </a:solidFill>
              </a:rPr>
              <a:t>     tracker system in the reference scenario) </a:t>
            </a:r>
          </a:p>
          <a:p>
            <a:endParaRPr lang="en-GB" sz="1700" dirty="0">
              <a:solidFill>
                <a:srgbClr val="008000"/>
              </a:solidFill>
            </a:endParaRPr>
          </a:p>
          <a:p>
            <a:r>
              <a:rPr lang="en-GB" sz="1700" dirty="0" smtClean="0">
                <a:solidFill>
                  <a:srgbClr val="008000"/>
                </a:solidFill>
              </a:rPr>
              <a:t>     ITk is a central and essential part of the Upgraded ATLAS detector </a:t>
            </a:r>
          </a:p>
          <a:p>
            <a:r>
              <a:rPr lang="en-GB" sz="1700" dirty="0">
                <a:solidFill>
                  <a:srgbClr val="008000"/>
                </a:solidFill>
              </a:rPr>
              <a:t> </a:t>
            </a:r>
            <a:r>
              <a:rPr lang="en-GB" sz="1700" dirty="0" smtClean="0">
                <a:solidFill>
                  <a:srgbClr val="008000"/>
                </a:solidFill>
              </a:rPr>
              <a:t>    </a:t>
            </a:r>
            <a:r>
              <a:rPr lang="en-GB" sz="1700" dirty="0" smtClean="0">
                <a:solidFill>
                  <a:srgbClr val="008000"/>
                </a:solidFill>
                <a:sym typeface="Wingdings"/>
              </a:rPr>
              <a:t> no large cost saving or down-scoping possible (especially not for strip detector) </a:t>
            </a:r>
            <a:endParaRPr lang="en-GB" dirty="0" smtClean="0">
              <a:solidFill>
                <a:srgbClr val="000090"/>
              </a:solidFill>
            </a:endParaRPr>
          </a:p>
          <a:p>
            <a:pPr marL="285750" indent="-285750">
              <a:buFont typeface="Arial"/>
              <a:buChar char="•"/>
            </a:pPr>
            <a:endParaRPr lang="en-GB" dirty="0">
              <a:solidFill>
                <a:srgbClr val="00009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rgbClr val="000090"/>
                </a:solidFill>
              </a:rPr>
              <a:t>Hope to get approval by UCG and LHCC, followed by approval of CERN</a:t>
            </a:r>
          </a:p>
          <a:p>
            <a:r>
              <a:rPr lang="en-GB" dirty="0">
                <a:solidFill>
                  <a:srgbClr val="000090"/>
                </a:solidFill>
              </a:rPr>
              <a:t> </a:t>
            </a:r>
            <a:r>
              <a:rPr lang="en-GB" dirty="0" smtClean="0">
                <a:solidFill>
                  <a:srgbClr val="000090"/>
                </a:solidFill>
              </a:rPr>
              <a:t>    Research Board on 9</a:t>
            </a:r>
            <a:r>
              <a:rPr lang="en-GB" baseline="30000" dirty="0" smtClean="0">
                <a:solidFill>
                  <a:srgbClr val="000090"/>
                </a:solidFill>
              </a:rPr>
              <a:t>th</a:t>
            </a:r>
            <a:r>
              <a:rPr lang="en-GB" dirty="0" smtClean="0">
                <a:solidFill>
                  <a:srgbClr val="000090"/>
                </a:solidFill>
              </a:rPr>
              <a:t> June 2017</a:t>
            </a:r>
            <a:endParaRPr lang="en-GB" dirty="0" smtClean="0">
              <a:solidFill>
                <a:srgbClr val="FF0000"/>
              </a:solidFill>
            </a:endParaRPr>
          </a:p>
          <a:p>
            <a:endParaRPr lang="en-GB" dirty="0" smtClean="0">
              <a:solidFill>
                <a:srgbClr val="008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GB" sz="1700" dirty="0">
                <a:solidFill>
                  <a:srgbClr val="FF0000"/>
                </a:solidFill>
              </a:rPr>
              <a:t>Prepare </a:t>
            </a:r>
            <a:r>
              <a:rPr lang="en-GB" sz="1700" dirty="0" err="1" smtClean="0">
                <a:solidFill>
                  <a:srgbClr val="FF0000"/>
                </a:solidFill>
              </a:rPr>
              <a:t>iMoU</a:t>
            </a:r>
            <a:r>
              <a:rPr lang="en-GB" sz="1700" dirty="0" smtClean="0">
                <a:solidFill>
                  <a:srgbClr val="FF0000"/>
                </a:solidFill>
              </a:rPr>
              <a:t> for final ASIC and sensor prototypes in 2017/18 for ITk Strip detector</a:t>
            </a:r>
          </a:p>
          <a:p>
            <a:pPr marL="285750" indent="-285750">
              <a:buFont typeface="Arial"/>
              <a:buChar char="•"/>
            </a:pPr>
            <a:endParaRPr lang="en-GB" dirty="0" smtClean="0">
              <a:solidFill>
                <a:srgbClr val="FF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GB" sz="1700" dirty="0" smtClean="0">
                <a:solidFill>
                  <a:srgbClr val="FF0000"/>
                </a:solidFill>
              </a:rPr>
              <a:t>Second part of the ITk TDR (Pixel detector system) will be finalized in Dec</a:t>
            </a:r>
            <a:r>
              <a:rPr lang="en-GB" sz="1700" dirty="0">
                <a:solidFill>
                  <a:srgbClr val="FF0000"/>
                </a:solidFill>
              </a:rPr>
              <a:t> </a:t>
            </a:r>
            <a:r>
              <a:rPr lang="en-GB" sz="1700" dirty="0" smtClean="0">
                <a:solidFill>
                  <a:srgbClr val="FF0000"/>
                </a:solidFill>
              </a:rPr>
              <a:t>2017</a:t>
            </a:r>
            <a:endParaRPr lang="en-GB" sz="1700" dirty="0">
              <a:solidFill>
                <a:srgbClr val="FF0000"/>
              </a:solidFill>
            </a:endParaRPr>
          </a:p>
          <a:p>
            <a:endParaRPr lang="en-GB" sz="1700" dirty="0" smtClean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51720" y="117793"/>
            <a:ext cx="53642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000090"/>
                </a:solidFill>
              </a:rPr>
              <a:t>ITk: The new ATLAS Inner Tracker (cont.)  </a:t>
            </a:r>
            <a:endParaRPr lang="en-US" sz="22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582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16632"/>
            <a:ext cx="738813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solidFill>
                  <a:srgbClr val="000090"/>
                </a:solidFill>
              </a:rPr>
              <a:t>Remaining Elements of ATLAS Phase-II upgrade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7504" y="620688"/>
            <a:ext cx="8784976" cy="5924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GB" dirty="0" smtClean="0">
                <a:solidFill>
                  <a:srgbClr val="000090"/>
                </a:solidFill>
              </a:rPr>
              <a:t> </a:t>
            </a:r>
            <a:r>
              <a:rPr lang="en-GB" dirty="0">
                <a:solidFill>
                  <a:srgbClr val="000090"/>
                </a:solidFill>
              </a:rPr>
              <a:t>E</a:t>
            </a:r>
            <a:r>
              <a:rPr lang="en-GB" dirty="0" smtClean="0">
                <a:solidFill>
                  <a:srgbClr val="000090"/>
                </a:solidFill>
              </a:rPr>
              <a:t>very </a:t>
            </a:r>
            <a:r>
              <a:rPr lang="en-GB" dirty="0">
                <a:solidFill>
                  <a:srgbClr val="000090"/>
                </a:solidFill>
              </a:rPr>
              <a:t>major system in ATLAS requires significant upgrades for HL-</a:t>
            </a:r>
            <a:r>
              <a:rPr lang="en-GB" dirty="0" smtClean="0">
                <a:solidFill>
                  <a:srgbClr val="000090"/>
                </a:solidFill>
              </a:rPr>
              <a:t>LHC </a:t>
            </a:r>
            <a:endParaRPr lang="en-GB" dirty="0"/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GB" dirty="0" smtClean="0"/>
              <a:t> </a:t>
            </a:r>
            <a:r>
              <a:rPr lang="en-GB" dirty="0" smtClean="0">
                <a:solidFill>
                  <a:srgbClr val="000090"/>
                </a:solidFill>
              </a:rPr>
              <a:t>The Phase</a:t>
            </a:r>
            <a:r>
              <a:rPr lang="en-GB" dirty="0">
                <a:solidFill>
                  <a:srgbClr val="000090"/>
                </a:solidFill>
              </a:rPr>
              <a:t>-I upgrades form </a:t>
            </a:r>
            <a:r>
              <a:rPr lang="en-GB" dirty="0" smtClean="0">
                <a:solidFill>
                  <a:srgbClr val="000090"/>
                </a:solidFill>
              </a:rPr>
              <a:t>the foundation </a:t>
            </a:r>
            <a:r>
              <a:rPr lang="en-GB" dirty="0">
                <a:solidFill>
                  <a:srgbClr val="000090"/>
                </a:solidFill>
              </a:rPr>
              <a:t>for Phase-II </a:t>
            </a:r>
            <a:r>
              <a:rPr lang="en-GB" dirty="0" smtClean="0">
                <a:solidFill>
                  <a:srgbClr val="000090"/>
                </a:solidFill>
              </a:rPr>
              <a:t>upgrades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GB" dirty="0" smtClean="0">
                <a:solidFill>
                  <a:srgbClr val="000090"/>
                </a:solidFill>
              </a:rPr>
              <a:t> The TDRs will be finalized throughout this year</a:t>
            </a:r>
          </a:p>
          <a:p>
            <a:endParaRPr lang="en-GB" dirty="0" smtClean="0"/>
          </a:p>
          <a:p>
            <a:r>
              <a:rPr lang="en-GB" sz="1900" b="1" dirty="0">
                <a:solidFill>
                  <a:srgbClr val="000090"/>
                </a:solidFill>
              </a:rPr>
              <a:t>Muon Spectrometer</a:t>
            </a:r>
          </a:p>
          <a:p>
            <a:r>
              <a:rPr lang="en-GB" sz="1600" dirty="0"/>
              <a:t>Electronics replacements, plus upgrade </a:t>
            </a:r>
            <a:r>
              <a:rPr lang="en-GB" sz="1600" dirty="0" smtClean="0"/>
              <a:t>of chambers </a:t>
            </a:r>
            <a:r>
              <a:rPr lang="en-GB" sz="1600" dirty="0"/>
              <a:t>in the inner barrel </a:t>
            </a:r>
            <a:r>
              <a:rPr lang="en-GB" sz="1600" dirty="0" smtClean="0"/>
              <a:t>layer</a:t>
            </a:r>
            <a:endParaRPr lang="en-GB" sz="1600" dirty="0"/>
          </a:p>
          <a:p>
            <a:r>
              <a:rPr lang="en-GB" sz="1700" dirty="0" smtClean="0">
                <a:solidFill>
                  <a:srgbClr val="008000"/>
                </a:solidFill>
              </a:rPr>
              <a:t>TDR submission:   30</a:t>
            </a:r>
            <a:r>
              <a:rPr lang="en-GB" sz="1700" baseline="30000" dirty="0" smtClean="0">
                <a:solidFill>
                  <a:srgbClr val="008000"/>
                </a:solidFill>
              </a:rPr>
              <a:t>th</a:t>
            </a:r>
            <a:r>
              <a:rPr lang="en-GB" sz="1700" dirty="0" smtClean="0">
                <a:solidFill>
                  <a:srgbClr val="008000"/>
                </a:solidFill>
              </a:rPr>
              <a:t> June 2017 </a:t>
            </a:r>
            <a:endParaRPr lang="en-GB" sz="1700" dirty="0">
              <a:solidFill>
                <a:srgbClr val="008000"/>
              </a:solidFill>
            </a:endParaRPr>
          </a:p>
          <a:p>
            <a:endParaRPr lang="en-GB" sz="1700" dirty="0"/>
          </a:p>
          <a:p>
            <a:r>
              <a:rPr lang="en-GB" sz="1900" b="1" dirty="0" smtClean="0">
                <a:solidFill>
                  <a:srgbClr val="000090"/>
                </a:solidFill>
              </a:rPr>
              <a:t>Calorimeters</a:t>
            </a:r>
          </a:p>
          <a:p>
            <a:r>
              <a:rPr lang="en-GB" sz="1600" dirty="0" smtClean="0"/>
              <a:t>-  Electronics </a:t>
            </a:r>
            <a:r>
              <a:rPr lang="en-GB" sz="1600" dirty="0"/>
              <a:t>replacements for </a:t>
            </a:r>
            <a:r>
              <a:rPr lang="en-GB" sz="1600" dirty="0" err="1"/>
              <a:t>LAr</a:t>
            </a:r>
            <a:r>
              <a:rPr lang="en-GB" sz="1600" dirty="0"/>
              <a:t> and Tile </a:t>
            </a:r>
            <a:r>
              <a:rPr lang="en-GB" sz="1600" dirty="0" smtClean="0"/>
              <a:t>calorimeters;</a:t>
            </a:r>
          </a:p>
          <a:p>
            <a:pPr marL="285750" indent="-285750">
              <a:buFontTx/>
              <a:buChar char="-"/>
            </a:pPr>
            <a:endParaRPr lang="en-GB" sz="1600" dirty="0" smtClean="0"/>
          </a:p>
          <a:p>
            <a:r>
              <a:rPr lang="en-GB" sz="1600" dirty="0" smtClean="0">
                <a:solidFill>
                  <a:srgbClr val="000090"/>
                </a:solidFill>
              </a:rPr>
              <a:t>-   ATLAS decided not to upgrade the forward calorimeter (</a:t>
            </a:r>
            <a:r>
              <a:rPr lang="en-GB" sz="1600" dirty="0" err="1" smtClean="0">
                <a:solidFill>
                  <a:srgbClr val="000090"/>
                </a:solidFill>
              </a:rPr>
              <a:t>sFCAL</a:t>
            </a:r>
            <a:r>
              <a:rPr lang="en-GB" sz="1600" dirty="0" smtClean="0">
                <a:solidFill>
                  <a:srgbClr val="000090"/>
                </a:solidFill>
              </a:rPr>
              <a:t>); </a:t>
            </a:r>
          </a:p>
          <a:p>
            <a:r>
              <a:rPr lang="en-GB" sz="1600" dirty="0">
                <a:solidFill>
                  <a:srgbClr val="000090"/>
                </a:solidFill>
              </a:rPr>
              <a:t> </a:t>
            </a:r>
            <a:r>
              <a:rPr lang="en-GB" sz="1600" dirty="0" smtClean="0">
                <a:solidFill>
                  <a:srgbClr val="000090"/>
                </a:solidFill>
              </a:rPr>
              <a:t>   (-10 MCHF </a:t>
            </a:r>
            <a:r>
              <a:rPr lang="en-GB" sz="1600" dirty="0" err="1" smtClean="0">
                <a:solidFill>
                  <a:srgbClr val="000090"/>
                </a:solidFill>
              </a:rPr>
              <a:t>w.r.t</a:t>
            </a:r>
            <a:r>
              <a:rPr lang="en-GB" sz="1600" dirty="0" smtClean="0">
                <a:solidFill>
                  <a:srgbClr val="000090"/>
                </a:solidFill>
              </a:rPr>
              <a:t> reference scenario in </a:t>
            </a:r>
            <a:r>
              <a:rPr lang="en-GB" sz="1600" dirty="0">
                <a:solidFill>
                  <a:srgbClr val="000090"/>
                </a:solidFill>
              </a:rPr>
              <a:t>S</a:t>
            </a:r>
            <a:r>
              <a:rPr lang="en-GB" sz="1600" dirty="0" smtClean="0">
                <a:solidFill>
                  <a:srgbClr val="000090"/>
                </a:solidFill>
              </a:rPr>
              <a:t>coping </a:t>
            </a:r>
            <a:r>
              <a:rPr lang="en-GB" sz="1600" dirty="0">
                <a:solidFill>
                  <a:srgbClr val="000090"/>
                </a:solidFill>
              </a:rPr>
              <a:t>D</a:t>
            </a:r>
            <a:r>
              <a:rPr lang="en-GB" sz="1600" dirty="0" smtClean="0">
                <a:solidFill>
                  <a:srgbClr val="000090"/>
                </a:solidFill>
              </a:rPr>
              <a:t>ocument)</a:t>
            </a:r>
          </a:p>
          <a:p>
            <a:endParaRPr lang="en-GB" sz="1600" dirty="0" smtClean="0">
              <a:solidFill>
                <a:srgbClr val="000090"/>
              </a:solidFill>
            </a:endParaRPr>
          </a:p>
          <a:p>
            <a:r>
              <a:rPr lang="en-GB" sz="1600" dirty="0" smtClean="0"/>
              <a:t>-   </a:t>
            </a:r>
            <a:r>
              <a:rPr lang="en-GB" sz="1600" dirty="0" smtClean="0">
                <a:solidFill>
                  <a:srgbClr val="000090"/>
                </a:solidFill>
              </a:rPr>
              <a:t>High Granularity Timing Detector (HGTD) </a:t>
            </a:r>
            <a:r>
              <a:rPr lang="en-GB" sz="1600" dirty="0" smtClean="0"/>
              <a:t>in forward region seriously considered;</a:t>
            </a:r>
          </a:p>
          <a:p>
            <a:r>
              <a:rPr lang="en-GB" sz="1600" dirty="0" smtClean="0"/>
              <a:t>    R&amp;D progressing well;  </a:t>
            </a:r>
          </a:p>
          <a:p>
            <a:r>
              <a:rPr lang="en-GB" sz="1600" dirty="0"/>
              <a:t> </a:t>
            </a:r>
            <a:r>
              <a:rPr lang="en-GB" sz="1600" dirty="0" smtClean="0"/>
              <a:t>   Internal review to decide whether to proceed to TDR planned for Sept 2017; </a:t>
            </a:r>
          </a:p>
          <a:p>
            <a:r>
              <a:rPr lang="en-GB" sz="1600" dirty="0"/>
              <a:t> </a:t>
            </a:r>
            <a:r>
              <a:rPr lang="en-GB" sz="1600" dirty="0" smtClean="0"/>
              <a:t>   If agreed, HGTD will be presented in preliminary form in the </a:t>
            </a:r>
            <a:r>
              <a:rPr lang="en-GB" sz="1600" dirty="0" err="1" smtClean="0"/>
              <a:t>LAr</a:t>
            </a:r>
            <a:r>
              <a:rPr lang="en-GB" sz="1600" dirty="0" smtClean="0"/>
              <a:t> TDR and followed up with a </a:t>
            </a:r>
          </a:p>
          <a:p>
            <a:r>
              <a:rPr lang="en-GB" sz="1600" dirty="0"/>
              <a:t> </a:t>
            </a:r>
            <a:r>
              <a:rPr lang="en-GB" sz="1600" dirty="0" smtClean="0"/>
              <a:t>   separate TDR in 2018  </a:t>
            </a:r>
          </a:p>
          <a:p>
            <a:endParaRPr lang="en-GB" sz="1700" dirty="0" smtClean="0"/>
          </a:p>
          <a:p>
            <a:r>
              <a:rPr lang="en-GB" sz="1700" dirty="0" smtClean="0">
                <a:solidFill>
                  <a:srgbClr val="008000"/>
                </a:solidFill>
              </a:rPr>
              <a:t>TDR submission:   30</a:t>
            </a:r>
            <a:r>
              <a:rPr lang="en-GB" sz="1700" baseline="30000" dirty="0" smtClean="0">
                <a:solidFill>
                  <a:srgbClr val="008000"/>
                </a:solidFill>
              </a:rPr>
              <a:t>th</a:t>
            </a:r>
            <a:r>
              <a:rPr lang="en-GB" sz="1700" dirty="0" smtClean="0">
                <a:solidFill>
                  <a:srgbClr val="008000"/>
                </a:solidFill>
              </a:rPr>
              <a:t> September 2017</a:t>
            </a:r>
            <a:endParaRPr lang="en-GB" sz="1700" dirty="0"/>
          </a:p>
        </p:txBody>
      </p:sp>
    </p:spTree>
    <p:extLst>
      <p:ext uri="{BB962C8B-B14F-4D97-AF65-F5344CB8AC3E}">
        <p14:creationId xmlns:p14="http://schemas.microsoft.com/office/powerpoint/2010/main" val="2315003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16632"/>
            <a:ext cx="738813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solidFill>
                  <a:srgbClr val="000090"/>
                </a:solidFill>
              </a:rPr>
              <a:t>Remaining Elements of ATLAS Phase-II upgrade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764704"/>
            <a:ext cx="7842956" cy="25083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700" dirty="0"/>
          </a:p>
          <a:p>
            <a:r>
              <a:rPr lang="en-GB" sz="2000" b="1" dirty="0" smtClean="0">
                <a:solidFill>
                  <a:srgbClr val="000090"/>
                </a:solidFill>
              </a:rPr>
              <a:t>Trigger and DAQ</a:t>
            </a:r>
          </a:p>
          <a:p>
            <a:endParaRPr lang="en-GB" dirty="0" smtClean="0">
              <a:solidFill>
                <a:srgbClr val="000090"/>
              </a:solidFill>
            </a:endParaRPr>
          </a:p>
          <a:p>
            <a:r>
              <a:rPr lang="en-GB" sz="1700" dirty="0" smtClean="0"/>
              <a:t>Major </a:t>
            </a:r>
            <a:r>
              <a:rPr lang="en-GB" sz="1700" dirty="0"/>
              <a:t>upgrade of Trigger and DAQ systems to provide </a:t>
            </a:r>
            <a:r>
              <a:rPr lang="en-GB" sz="1700" dirty="0" smtClean="0"/>
              <a:t>more than a factor of ten </a:t>
            </a:r>
          </a:p>
          <a:p>
            <a:r>
              <a:rPr lang="en-GB" sz="1700" dirty="0" smtClean="0"/>
              <a:t>increase </a:t>
            </a:r>
            <a:r>
              <a:rPr lang="en-GB" sz="1700" dirty="0"/>
              <a:t>in </a:t>
            </a:r>
            <a:r>
              <a:rPr lang="en-GB" sz="1700" dirty="0" smtClean="0"/>
              <a:t>trigger rate</a:t>
            </a:r>
            <a:r>
              <a:rPr lang="en-GB" sz="1700" dirty="0"/>
              <a:t> </a:t>
            </a:r>
            <a:r>
              <a:rPr lang="en-GB" sz="1700" dirty="0" smtClean="0"/>
              <a:t>capability</a:t>
            </a:r>
          </a:p>
          <a:p>
            <a:endParaRPr lang="en-GB" sz="1700" dirty="0" smtClean="0"/>
          </a:p>
          <a:p>
            <a:r>
              <a:rPr lang="en-GB" sz="1700" dirty="0" smtClean="0">
                <a:solidFill>
                  <a:srgbClr val="008000"/>
                </a:solidFill>
              </a:rPr>
              <a:t>TDR submission: 15</a:t>
            </a:r>
            <a:r>
              <a:rPr lang="en-GB" sz="1700" baseline="30000" dirty="0" smtClean="0">
                <a:solidFill>
                  <a:srgbClr val="008000"/>
                </a:solidFill>
              </a:rPr>
              <a:t>th</a:t>
            </a:r>
            <a:r>
              <a:rPr lang="en-GB" sz="1700" dirty="0" smtClean="0">
                <a:solidFill>
                  <a:srgbClr val="008000"/>
                </a:solidFill>
              </a:rPr>
              <a:t> December 2017    </a:t>
            </a:r>
          </a:p>
          <a:p>
            <a:endParaRPr lang="en-GB" sz="1700" dirty="0">
              <a:solidFill>
                <a:srgbClr val="008000"/>
              </a:solidFill>
            </a:endParaRPr>
          </a:p>
          <a:p>
            <a:r>
              <a:rPr lang="en-GB" sz="1700" dirty="0" smtClean="0">
                <a:solidFill>
                  <a:srgbClr val="008000"/>
                </a:solidFill>
              </a:rPr>
              <a:t>(together with ITk Pixel detector TDR)</a:t>
            </a:r>
            <a:endParaRPr lang="en-GB" sz="17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575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Bild 5" descr="Universität_Freiburg_2009_logo.png"/>
          <p:cNvSpPr>
            <a:spLocks noChangeAspect="1"/>
          </p:cNvSpPr>
          <p:nvPr/>
        </p:nvSpPr>
        <p:spPr bwMode="auto">
          <a:xfrm>
            <a:off x="7596188" y="4221163"/>
            <a:ext cx="1439862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494613" y="116632"/>
            <a:ext cx="6029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90"/>
                </a:solidFill>
              </a:rPr>
              <a:t>Update on Phase-II TDR Approval Process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504" y="1035020"/>
            <a:ext cx="8928992" cy="449353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 smtClean="0"/>
              <a:t>     We are planning for convergence </a:t>
            </a:r>
            <a:r>
              <a:rPr lang="en-GB" dirty="0"/>
              <a:t>of </a:t>
            </a:r>
            <a:r>
              <a:rPr lang="en-GB" dirty="0" smtClean="0"/>
              <a:t>the scientific</a:t>
            </a:r>
            <a:r>
              <a:rPr lang="en-GB" dirty="0"/>
              <a:t>/technical </a:t>
            </a:r>
            <a:r>
              <a:rPr lang="en-GB" dirty="0" smtClean="0"/>
              <a:t>reviews </a:t>
            </a:r>
            <a:r>
              <a:rPr lang="en-GB" dirty="0"/>
              <a:t>of </a:t>
            </a:r>
            <a:r>
              <a:rPr lang="en-GB" dirty="0" smtClean="0"/>
              <a:t>all Phase</a:t>
            </a:r>
            <a:r>
              <a:rPr lang="en-GB" dirty="0"/>
              <a:t>-II </a:t>
            </a:r>
            <a:endParaRPr lang="en-GB" dirty="0" smtClean="0"/>
          </a:p>
          <a:p>
            <a:r>
              <a:rPr lang="en-GB" dirty="0"/>
              <a:t> </a:t>
            </a:r>
            <a:r>
              <a:rPr lang="en-GB" dirty="0" smtClean="0"/>
              <a:t>    projects (complete program) in the first half of 2018 </a:t>
            </a:r>
          </a:p>
          <a:p>
            <a:endParaRPr lang="en-GB" b="1" dirty="0" smtClean="0"/>
          </a:p>
          <a:p>
            <a:r>
              <a:rPr lang="en-GB" b="1" dirty="0" smtClean="0">
                <a:solidFill>
                  <a:srgbClr val="008000"/>
                </a:solidFill>
              </a:rPr>
              <a:t>     Target date:  </a:t>
            </a:r>
            <a:r>
              <a:rPr lang="en-GB" b="1" dirty="0" smtClean="0">
                <a:solidFill>
                  <a:srgbClr val="008000"/>
                </a:solidFill>
                <a:sym typeface="Wingdings"/>
              </a:rPr>
              <a:t>RRB in April 2018 </a:t>
            </a:r>
          </a:p>
          <a:p>
            <a:endParaRPr lang="en-GB" b="1" dirty="0">
              <a:solidFill>
                <a:srgbClr val="008000"/>
              </a:solidFill>
              <a:sym typeface="Wingdings"/>
            </a:endParaRPr>
          </a:p>
          <a:p>
            <a:r>
              <a:rPr lang="en-GB" b="1" dirty="0" smtClean="0">
                <a:solidFill>
                  <a:srgbClr val="000090"/>
                </a:solidFill>
                <a:sym typeface="Wingdings"/>
              </a:rPr>
              <a:t>       ATLAS clearly prefers the “Fast Forward” review schedule </a:t>
            </a:r>
          </a:p>
          <a:p>
            <a:r>
              <a:rPr lang="en-GB" b="1" dirty="0">
                <a:solidFill>
                  <a:srgbClr val="000090"/>
                </a:solidFill>
                <a:sym typeface="Wingdings"/>
              </a:rPr>
              <a:t> </a:t>
            </a:r>
            <a:r>
              <a:rPr lang="en-GB" b="1" dirty="0" smtClean="0">
                <a:solidFill>
                  <a:srgbClr val="000090"/>
                </a:solidFill>
                <a:sym typeface="Wingdings"/>
              </a:rPr>
              <a:t> </a:t>
            </a:r>
            <a:r>
              <a:rPr lang="en-GB" sz="1700" b="1" dirty="0" smtClean="0">
                <a:solidFill>
                  <a:srgbClr val="000090"/>
                </a:solidFill>
                <a:sym typeface="Wingdings"/>
              </a:rPr>
              <a:t>        </a:t>
            </a:r>
            <a:r>
              <a:rPr lang="en-GB" sz="1700" dirty="0">
                <a:solidFill>
                  <a:srgbClr val="000090"/>
                </a:solidFill>
                <a:sym typeface="Wingdings"/>
              </a:rPr>
              <a:t> </a:t>
            </a:r>
            <a:r>
              <a:rPr lang="en-GB" sz="1700" dirty="0" smtClean="0">
                <a:solidFill>
                  <a:srgbClr val="000090"/>
                </a:solidFill>
                <a:sym typeface="Wingdings"/>
              </a:rPr>
              <a:t>(however, we are not suggesting to reduce the level of scrutiny; </a:t>
            </a:r>
          </a:p>
          <a:p>
            <a:r>
              <a:rPr lang="en-GB" sz="1700" dirty="0">
                <a:solidFill>
                  <a:srgbClr val="000090"/>
                </a:solidFill>
                <a:sym typeface="Wingdings"/>
              </a:rPr>
              <a:t> </a:t>
            </a:r>
            <a:r>
              <a:rPr lang="en-GB" sz="1700" dirty="0" smtClean="0">
                <a:solidFill>
                  <a:srgbClr val="000090"/>
                </a:solidFill>
                <a:sym typeface="Wingdings"/>
              </a:rPr>
              <a:t>           this probably calls for an optimization of the review process and more reviewers) </a:t>
            </a:r>
          </a:p>
          <a:p>
            <a:r>
              <a:rPr lang="en-GB" dirty="0">
                <a:solidFill>
                  <a:srgbClr val="008000"/>
                </a:solidFill>
                <a:sym typeface="Wingdings"/>
              </a:rPr>
              <a:t> </a:t>
            </a:r>
            <a:r>
              <a:rPr lang="en-GB" dirty="0" smtClean="0">
                <a:solidFill>
                  <a:srgbClr val="008000"/>
                </a:solidFill>
                <a:sym typeface="Wingdings"/>
              </a:rPr>
              <a:t>            </a:t>
            </a:r>
          </a:p>
          <a:p>
            <a:endParaRPr lang="en-GB" dirty="0" smtClean="0">
              <a:solidFill>
                <a:srgbClr val="008000"/>
              </a:solidFill>
            </a:endParaRPr>
          </a:p>
          <a:p>
            <a:r>
              <a:rPr lang="en-GB" dirty="0">
                <a:solidFill>
                  <a:srgbClr val="008000"/>
                </a:solidFill>
              </a:rPr>
              <a:t> </a:t>
            </a:r>
            <a:r>
              <a:rPr lang="en-GB" dirty="0" smtClean="0">
                <a:solidFill>
                  <a:srgbClr val="008000"/>
                </a:solidFill>
              </a:rPr>
              <a:t>         - </a:t>
            </a:r>
            <a:r>
              <a:rPr lang="en-GB" dirty="0" smtClean="0"/>
              <a:t>We consider this critical </a:t>
            </a:r>
            <a:r>
              <a:rPr lang="en-GB" dirty="0"/>
              <a:t>to achieve readiness for </a:t>
            </a:r>
            <a:r>
              <a:rPr lang="en-GB" dirty="0" smtClean="0"/>
              <a:t>LS3 installation</a:t>
            </a:r>
          </a:p>
          <a:p>
            <a:r>
              <a:rPr lang="en-GB" dirty="0"/>
              <a:t> </a:t>
            </a:r>
            <a:r>
              <a:rPr lang="en-GB" dirty="0" smtClean="0"/>
              <a:t>   </a:t>
            </a:r>
          </a:p>
          <a:p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         - First CORE money has to be spent during 2017/18 and this will </a:t>
            </a:r>
          </a:p>
          <a:p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           require (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  <a:r>
              <a:rPr lang="en-GB" dirty="0" err="1" smtClean="0">
                <a:solidFill>
                  <a:srgbClr val="FF0000"/>
                </a:solidFill>
              </a:rPr>
              <a:t>MoUs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US" sz="1700" dirty="0" smtClean="0"/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4220019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353176" y="116632"/>
            <a:ext cx="22740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i="1" dirty="0" smtClean="0">
                <a:solidFill>
                  <a:srgbClr val="000090"/>
                </a:solidFill>
              </a:rPr>
              <a:t>Summary </a:t>
            </a:r>
          </a:p>
        </p:txBody>
      </p:sp>
      <p:sp>
        <p:nvSpPr>
          <p:cNvPr id="2" name="Rectangle 1"/>
          <p:cNvSpPr/>
          <p:nvPr/>
        </p:nvSpPr>
        <p:spPr>
          <a:xfrm>
            <a:off x="147748" y="993496"/>
            <a:ext cx="8816740" cy="4739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ATLAS continues to produce </a:t>
            </a:r>
            <a:r>
              <a:rPr lang="en-US" dirty="0" smtClean="0">
                <a:solidFill>
                  <a:srgbClr val="000090"/>
                </a:solidFill>
              </a:rPr>
              <a:t>high-quality physics results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</a:p>
          <a:p>
            <a:r>
              <a:rPr lang="en-US" dirty="0"/>
              <a:t> </a:t>
            </a:r>
            <a:r>
              <a:rPr lang="en-US" sz="1600" dirty="0" smtClean="0">
                <a:solidFill>
                  <a:srgbClr val="008000"/>
                </a:solidFill>
              </a:rPr>
              <a:t>    - Precision phase entered on some measurements, </a:t>
            </a:r>
            <a:r>
              <a:rPr lang="en-US" sz="1600" dirty="0" err="1" smtClean="0">
                <a:solidFill>
                  <a:srgbClr val="008000"/>
                </a:solidFill>
              </a:rPr>
              <a:t>e.g</a:t>
            </a:r>
            <a:r>
              <a:rPr lang="en-US" sz="1600" dirty="0" smtClean="0">
                <a:solidFill>
                  <a:srgbClr val="008000"/>
                </a:solidFill>
              </a:rPr>
              <a:t> </a:t>
            </a:r>
            <a:r>
              <a:rPr lang="en-US" sz="1600" dirty="0" err="1" smtClean="0">
                <a:solidFill>
                  <a:srgbClr val="008000"/>
                </a:solidFill>
              </a:rPr>
              <a:t>m</a:t>
            </a:r>
            <a:r>
              <a:rPr lang="en-US" sz="1600" baseline="-25000" dirty="0" err="1" smtClean="0">
                <a:solidFill>
                  <a:srgbClr val="008000"/>
                </a:solidFill>
              </a:rPr>
              <a:t>W</a:t>
            </a:r>
            <a:r>
              <a:rPr lang="en-US" sz="1600" dirty="0" smtClean="0">
                <a:solidFill>
                  <a:srgbClr val="008000"/>
                </a:solidFill>
              </a:rPr>
              <a:t> </a:t>
            </a:r>
          </a:p>
          <a:p>
            <a:r>
              <a:rPr lang="en-US" sz="1600" dirty="0">
                <a:solidFill>
                  <a:srgbClr val="008000"/>
                </a:solidFill>
              </a:rPr>
              <a:t> </a:t>
            </a:r>
            <a:r>
              <a:rPr lang="en-US" sz="1600" dirty="0" smtClean="0">
                <a:solidFill>
                  <a:srgbClr val="008000"/>
                </a:solidFill>
              </a:rPr>
              <a:t>    - Results for many searches for BSM physics are based on complete Run-2</a:t>
            </a:r>
            <a:r>
              <a:rPr lang="en-US" sz="1600" dirty="0">
                <a:solidFill>
                  <a:srgbClr val="008000"/>
                </a:solidFill>
              </a:rPr>
              <a:t> </a:t>
            </a:r>
            <a:r>
              <a:rPr lang="en-US" sz="1600" dirty="0" smtClean="0">
                <a:solidFill>
                  <a:srgbClr val="008000"/>
                </a:solidFill>
              </a:rPr>
              <a:t>dataset</a:t>
            </a:r>
          </a:p>
          <a:p>
            <a:r>
              <a:rPr lang="en-US" sz="1600" dirty="0">
                <a:solidFill>
                  <a:srgbClr val="008000"/>
                </a:solidFill>
              </a:rPr>
              <a:t> </a:t>
            </a:r>
            <a:r>
              <a:rPr lang="en-US" sz="1600" dirty="0" smtClean="0">
                <a:solidFill>
                  <a:srgbClr val="008000"/>
                </a:solidFill>
              </a:rPr>
              <a:t>    - Aim for updates on Higgs boson studies and parameter measurements for Summer 2017</a:t>
            </a:r>
            <a:endParaRPr lang="en-US" sz="1600" dirty="0">
              <a:solidFill>
                <a:srgbClr val="008000"/>
              </a:solidFill>
            </a:endParaRPr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</a:rPr>
              <a:t>Detector Consolidation successfully mastered</a:t>
            </a:r>
            <a:r>
              <a:rPr lang="en-US" dirty="0" smtClean="0"/>
              <a:t> during Extended </a:t>
            </a:r>
            <a:r>
              <a:rPr lang="en-US" dirty="0"/>
              <a:t>Y</a:t>
            </a:r>
            <a:r>
              <a:rPr lang="en-US" dirty="0" smtClean="0"/>
              <a:t>ear End </a:t>
            </a:r>
          </a:p>
          <a:p>
            <a:r>
              <a:rPr lang="en-US" dirty="0"/>
              <a:t> </a:t>
            </a:r>
            <a:r>
              <a:rPr lang="en-US" dirty="0" smtClean="0"/>
              <a:t>   Technical Stop </a:t>
            </a:r>
          </a:p>
          <a:p>
            <a:r>
              <a:rPr lang="en-US" dirty="0" smtClean="0"/>
              <a:t>    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 ATLAS is ready for Data Taking in 2017 </a:t>
            </a:r>
          </a:p>
          <a:p>
            <a:r>
              <a:rPr lang="en-US" dirty="0" smtClean="0"/>
              <a:t>      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</a:rPr>
              <a:t>First Technical Design Report (ITk Strip detector) presented and first approval </a:t>
            </a:r>
          </a:p>
          <a:p>
            <a:r>
              <a:rPr lang="en-US" dirty="0">
                <a:solidFill>
                  <a:srgbClr val="000090"/>
                </a:solidFill>
              </a:rPr>
              <a:t> </a:t>
            </a:r>
            <a:r>
              <a:rPr lang="en-US" dirty="0" smtClean="0">
                <a:solidFill>
                  <a:srgbClr val="000090"/>
                </a:solidFill>
              </a:rPr>
              <a:t>    steps taken;  </a:t>
            </a:r>
          </a:p>
          <a:p>
            <a:r>
              <a:rPr lang="en-US" dirty="0"/>
              <a:t> </a:t>
            </a:r>
            <a:r>
              <a:rPr lang="en-US" dirty="0" smtClean="0"/>
              <a:t>    They will be followed by the submission of the remaining Phase-II TDRs </a:t>
            </a:r>
          </a:p>
          <a:p>
            <a:r>
              <a:rPr lang="en-US" dirty="0"/>
              <a:t> </a:t>
            </a:r>
            <a:r>
              <a:rPr lang="en-US" dirty="0" smtClean="0"/>
              <a:t>    throughout 2017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    </a:t>
            </a:r>
            <a:r>
              <a:rPr lang="en-US" dirty="0" smtClean="0">
                <a:solidFill>
                  <a:srgbClr val="008000"/>
                </a:solidFill>
              </a:rPr>
              <a:t>We have an intense year ahead of us! </a:t>
            </a: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089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99592" y="1556792"/>
            <a:ext cx="7524328" cy="1692771"/>
          </a:xfrm>
          <a:prstGeom prst="rect">
            <a:avLst/>
          </a:prstGeom>
          <a:ln>
            <a:solidFill>
              <a:srgbClr val="000090"/>
            </a:solidFill>
          </a:ln>
        </p:spPr>
        <p:txBody>
          <a:bodyPr wrap="square">
            <a:spAutoFit/>
          </a:bodyPr>
          <a:lstStyle/>
          <a:p>
            <a:r>
              <a:rPr lang="en-US" sz="2000" i="1" dirty="0" smtClean="0"/>
              <a:t>The </a:t>
            </a:r>
            <a:r>
              <a:rPr lang="en-US" sz="2000" i="1" dirty="0"/>
              <a:t>strong support of the ATLAS Funding Agencies </a:t>
            </a:r>
            <a:r>
              <a:rPr lang="en-US" sz="2000" i="1" dirty="0" smtClean="0"/>
              <a:t>over the </a:t>
            </a:r>
            <a:r>
              <a:rPr lang="en-US" sz="2000" i="1" dirty="0"/>
              <a:t>last decades has been, and continues to be</a:t>
            </a:r>
            <a:r>
              <a:rPr lang="en-US" sz="2000" i="1" dirty="0" smtClean="0"/>
              <a:t>, fundamental </a:t>
            </a:r>
            <a:r>
              <a:rPr lang="en-US" sz="2000" i="1" dirty="0"/>
              <a:t>to the success of the </a:t>
            </a:r>
            <a:r>
              <a:rPr lang="en-US" sz="2000" i="1" dirty="0" smtClean="0"/>
              <a:t>experiment</a:t>
            </a:r>
            <a:endParaRPr lang="en-US" dirty="0"/>
          </a:p>
          <a:p>
            <a:pPr algn="ctr"/>
            <a:endParaRPr lang="en-US" sz="2200" dirty="0"/>
          </a:p>
          <a:p>
            <a:pPr algn="ctr"/>
            <a:r>
              <a:rPr lang="en-US" sz="2200" dirty="0">
                <a:solidFill>
                  <a:srgbClr val="008000"/>
                </a:solidFill>
              </a:rPr>
              <a:t>Thank you</a:t>
            </a:r>
            <a:r>
              <a:rPr lang="en-US" sz="2200" dirty="0" smtClean="0">
                <a:solidFill>
                  <a:srgbClr val="008000"/>
                </a:solidFill>
              </a:rPr>
              <a:t>!</a:t>
            </a:r>
            <a:endParaRPr lang="en-US" sz="22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5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987824" y="2852936"/>
            <a:ext cx="31101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0090"/>
                </a:solidFill>
              </a:rPr>
              <a:t>Backup Slides  </a:t>
            </a:r>
            <a:endParaRPr lang="en-US" sz="36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692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eakLumiByFil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08720"/>
            <a:ext cx="4308898" cy="3096344"/>
          </a:xfrm>
          <a:prstGeom prst="rect">
            <a:avLst/>
          </a:prstGeom>
        </p:spPr>
      </p:pic>
      <p:sp>
        <p:nvSpPr>
          <p:cNvPr id="27649" name="TextBox 2"/>
          <p:cNvSpPr txBox="1">
            <a:spLocks noChangeArrowheads="1"/>
          </p:cNvSpPr>
          <p:nvPr/>
        </p:nvSpPr>
        <p:spPr bwMode="auto">
          <a:xfrm>
            <a:off x="1164560" y="116632"/>
            <a:ext cx="648041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400" dirty="0" smtClean="0">
                <a:solidFill>
                  <a:srgbClr val="000090"/>
                </a:solidFill>
              </a:rPr>
              <a:t>Recall of the excellent 2016 LHC performance 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4636100"/>
            <a:ext cx="8784976" cy="131318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en-US" sz="1700" dirty="0"/>
              <a:t>Excellent LHC </a:t>
            </a:r>
            <a:r>
              <a:rPr lang="en-US" sz="1700" dirty="0" smtClean="0"/>
              <a:t>performance in 2016 at √s = 13 TeV  </a:t>
            </a:r>
          </a:p>
          <a:p>
            <a:pPr marL="285750" indent="-285750">
              <a:buFont typeface="Arial"/>
              <a:buChar char="•"/>
              <a:defRPr/>
            </a:pPr>
            <a:endParaRPr lang="en-US" sz="1700" dirty="0"/>
          </a:p>
          <a:p>
            <a:pPr marL="285750" indent="-285750">
              <a:buFont typeface="Arial"/>
              <a:buChar char="•"/>
              <a:defRPr/>
            </a:pPr>
            <a:r>
              <a:rPr lang="en-US" sz="1700" dirty="0" smtClean="0"/>
              <a:t>Peak luminosities     </a:t>
            </a:r>
            <a:r>
              <a:rPr lang="en-US" sz="1700" dirty="0">
                <a:solidFill>
                  <a:srgbClr val="000090"/>
                </a:solidFill>
              </a:rPr>
              <a:t>~</a:t>
            </a:r>
            <a:r>
              <a:rPr lang="en-US" sz="1700" dirty="0" smtClean="0">
                <a:solidFill>
                  <a:srgbClr val="000090"/>
                </a:solidFill>
              </a:rPr>
              <a:t> 1.4  10</a:t>
            </a:r>
            <a:r>
              <a:rPr lang="en-US" sz="1700" baseline="30000" dirty="0" smtClean="0">
                <a:solidFill>
                  <a:srgbClr val="000090"/>
                </a:solidFill>
              </a:rPr>
              <a:t>34</a:t>
            </a:r>
            <a:r>
              <a:rPr lang="en-US" sz="1700" dirty="0" smtClean="0">
                <a:solidFill>
                  <a:srgbClr val="000090"/>
                </a:solidFill>
              </a:rPr>
              <a:t> </a:t>
            </a:r>
            <a:r>
              <a:rPr lang="en-US" sz="1700" dirty="0">
                <a:solidFill>
                  <a:srgbClr val="000090"/>
                </a:solidFill>
              </a:rPr>
              <a:t>cm</a:t>
            </a:r>
            <a:r>
              <a:rPr lang="en-US" sz="1700" baseline="30000" dirty="0">
                <a:solidFill>
                  <a:srgbClr val="000090"/>
                </a:solidFill>
              </a:rPr>
              <a:t>-2</a:t>
            </a:r>
            <a:r>
              <a:rPr lang="en-US" sz="1700" dirty="0">
                <a:solidFill>
                  <a:srgbClr val="000090"/>
                </a:solidFill>
              </a:rPr>
              <a:t> s</a:t>
            </a:r>
            <a:r>
              <a:rPr lang="en-US" sz="1700" baseline="30000" dirty="0">
                <a:solidFill>
                  <a:srgbClr val="000090"/>
                </a:solidFill>
              </a:rPr>
              <a:t>-</a:t>
            </a:r>
            <a:r>
              <a:rPr lang="en-US" sz="1700" baseline="30000" dirty="0" smtClean="0">
                <a:solidFill>
                  <a:srgbClr val="000090"/>
                </a:solidFill>
              </a:rPr>
              <a:t>1    </a:t>
            </a:r>
          </a:p>
          <a:p>
            <a:pPr>
              <a:defRPr/>
            </a:pPr>
            <a:r>
              <a:rPr lang="en-US" sz="1700" baseline="30000" dirty="0">
                <a:solidFill>
                  <a:srgbClr val="000090"/>
                </a:solidFill>
              </a:rPr>
              <a:t> </a:t>
            </a:r>
            <a:r>
              <a:rPr lang="en-US" sz="1700" baseline="30000" dirty="0" smtClean="0">
                <a:solidFill>
                  <a:srgbClr val="000090"/>
                </a:solidFill>
              </a:rPr>
              <a:t>   </a:t>
            </a:r>
            <a:endParaRPr lang="en-US" sz="1700" baseline="30000" dirty="0">
              <a:solidFill>
                <a:srgbClr val="000090"/>
              </a:solidFill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sz="1700" dirty="0" smtClean="0"/>
              <a:t>High level of pileup:  mean of  ~25 interactions / beam crossing in 2016</a:t>
            </a:r>
          </a:p>
        </p:txBody>
      </p:sp>
      <p:sp>
        <p:nvSpPr>
          <p:cNvPr id="9" name="Line"/>
          <p:cNvSpPr/>
          <p:nvPr/>
        </p:nvSpPr>
        <p:spPr>
          <a:xfrm>
            <a:off x="827584" y="2276872"/>
            <a:ext cx="3456384" cy="0"/>
          </a:xfrm>
          <a:prstGeom prst="line">
            <a:avLst/>
          </a:prstGeom>
          <a:ln w="38100">
            <a:solidFill>
              <a:srgbClr val="FF2929"/>
            </a:solidFill>
          </a:ln>
        </p:spPr>
        <p:txBody>
          <a:bodyPr lIns="0" tIns="0" rIns="0" bIns="0"/>
          <a:lstStyle/>
          <a:p>
            <a:pPr>
              <a:def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endParaRPr/>
          </a:p>
        </p:txBody>
      </p:sp>
      <p:sp>
        <p:nvSpPr>
          <p:cNvPr id="6" name="TextBox 5"/>
          <p:cNvSpPr txBox="1"/>
          <p:nvPr/>
        </p:nvSpPr>
        <p:spPr>
          <a:xfrm>
            <a:off x="827584" y="1907540"/>
            <a:ext cx="993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nominal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" name="Picture 9" descr="intlumivsyear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924" y="980728"/>
            <a:ext cx="4313580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237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Box 2"/>
          <p:cNvSpPr txBox="1">
            <a:spLocks noChangeArrowheads="1"/>
          </p:cNvSpPr>
          <p:nvPr/>
        </p:nvSpPr>
        <p:spPr bwMode="auto">
          <a:xfrm>
            <a:off x="1164560" y="116632"/>
            <a:ext cx="67999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400" dirty="0" smtClean="0">
                <a:solidFill>
                  <a:srgbClr val="000090"/>
                </a:solidFill>
              </a:rPr>
              <a:t>Recall of the excellent 2016 ATLAS performance 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520" y="4221088"/>
            <a:ext cx="9036496" cy="218521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endParaRPr lang="en-US" sz="1700" dirty="0"/>
          </a:p>
          <a:p>
            <a:pPr marL="285750" indent="-285750">
              <a:buFont typeface="Arial"/>
              <a:buChar char="•"/>
              <a:defRPr/>
            </a:pPr>
            <a:r>
              <a:rPr lang="en-US" sz="1700" dirty="0" smtClean="0">
                <a:solidFill>
                  <a:srgbClr val="000090"/>
                </a:solidFill>
              </a:rPr>
              <a:t>Data taking efficiency:   92.4 %</a:t>
            </a:r>
          </a:p>
          <a:p>
            <a:pPr>
              <a:defRPr/>
            </a:pPr>
            <a:r>
              <a:rPr lang="en-US" sz="1700" dirty="0">
                <a:solidFill>
                  <a:srgbClr val="000090"/>
                </a:solidFill>
              </a:rPr>
              <a:t> </a:t>
            </a:r>
            <a:r>
              <a:rPr lang="en-US" sz="1700" dirty="0" smtClean="0">
                <a:solidFill>
                  <a:srgbClr val="000090"/>
                </a:solidFill>
              </a:rPr>
              <a:t>    (even with peak luminosity well above LHC design) </a:t>
            </a:r>
          </a:p>
          <a:p>
            <a:pPr>
              <a:defRPr/>
            </a:pPr>
            <a:endParaRPr lang="en-US" sz="1700" dirty="0" smtClean="0">
              <a:solidFill>
                <a:srgbClr val="000090"/>
              </a:solidFill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sz="1700" dirty="0" smtClean="0">
                <a:solidFill>
                  <a:srgbClr val="000090"/>
                </a:solidFill>
              </a:rPr>
              <a:t>High operational fractions for all detector systems </a:t>
            </a:r>
          </a:p>
          <a:p>
            <a:pPr marL="285750" indent="-285750">
              <a:buFont typeface="Arial"/>
              <a:buChar char="•"/>
              <a:defRPr/>
            </a:pPr>
            <a:endParaRPr lang="en-US" sz="1700" dirty="0" smtClean="0">
              <a:solidFill>
                <a:srgbClr val="000090"/>
              </a:solidFill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sz="1700" dirty="0" smtClean="0">
                <a:solidFill>
                  <a:srgbClr val="000090"/>
                </a:solidFill>
              </a:rPr>
              <a:t>High data quality:    Integrated luminosity good for physics:  33.3 </a:t>
            </a:r>
            <a:r>
              <a:rPr lang="mr-IN" sz="1700" dirty="0" smtClean="0">
                <a:solidFill>
                  <a:srgbClr val="000090"/>
                </a:solidFill>
              </a:rPr>
              <a:t>–</a:t>
            </a:r>
            <a:r>
              <a:rPr lang="en-US" sz="1700" dirty="0" smtClean="0">
                <a:solidFill>
                  <a:srgbClr val="000090"/>
                </a:solidFill>
              </a:rPr>
              <a:t> 33.9 fb</a:t>
            </a:r>
            <a:r>
              <a:rPr lang="en-US" sz="1700" baseline="30000" dirty="0" smtClean="0">
                <a:solidFill>
                  <a:srgbClr val="000090"/>
                </a:solidFill>
              </a:rPr>
              <a:t>-1</a:t>
            </a:r>
          </a:p>
          <a:p>
            <a:pPr marL="285750" indent="-285750">
              <a:buFont typeface="Arial"/>
              <a:buChar char="•"/>
              <a:defRPr/>
            </a:pPr>
            <a:endParaRPr lang="en-US" sz="1700" dirty="0" smtClean="0">
              <a:solidFill>
                <a:srgbClr val="000090"/>
              </a:solidFill>
            </a:endParaRPr>
          </a:p>
        </p:txBody>
      </p:sp>
      <p:pic>
        <p:nvPicPr>
          <p:cNvPr id="12" name="DQ-eff-table-2016.png" descr="DQ-eff-table-201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94820" y="1707541"/>
            <a:ext cx="4455403" cy="1865475"/>
          </a:xfrm>
          <a:prstGeom prst="rect">
            <a:avLst/>
          </a:prstGeom>
          <a:ln w="12700"/>
        </p:spPr>
      </p:pic>
      <p:pic>
        <p:nvPicPr>
          <p:cNvPr id="4" name="Picture 3" descr="sumLumiByDay(1)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-2615"/>
            <a:ext cx="3031829" cy="4223703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897851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ildschirmfoto 2017-04-08 um 18.25.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728" y="1"/>
            <a:ext cx="9243240" cy="68853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3568" y="4005064"/>
            <a:ext cx="7867226" cy="2708433"/>
          </a:xfrm>
          <a:prstGeom prst="rect">
            <a:avLst/>
          </a:prstGeom>
          <a:solidFill>
            <a:srgbClr val="FFFFD8"/>
          </a:solidFill>
        </p:spPr>
        <p:txBody>
          <a:bodyPr wrap="none" rtlCol="0">
            <a:spAutoFit/>
          </a:bodyPr>
          <a:lstStyle/>
          <a:p>
            <a:r>
              <a:rPr lang="en-US" sz="1700" dirty="0" smtClean="0"/>
              <a:t>No major changes in the collaboration composition </a:t>
            </a:r>
            <a:r>
              <a:rPr lang="en-US" sz="1700" dirty="0" err="1" smtClean="0"/>
              <a:t>w.r.t</a:t>
            </a:r>
            <a:r>
              <a:rPr lang="en-US" sz="1700" dirty="0" smtClean="0"/>
              <a:t>. previous RRB meeting: </a:t>
            </a:r>
          </a:p>
          <a:p>
            <a:endParaRPr lang="en-US" sz="1700" dirty="0"/>
          </a:p>
          <a:p>
            <a:pPr marL="285750" indent="-285750">
              <a:buFontTx/>
              <a:buChar char="-"/>
            </a:pPr>
            <a:r>
              <a:rPr lang="en-US" sz="1700" dirty="0" smtClean="0"/>
              <a:t>National Center for Scientific Research “</a:t>
            </a:r>
            <a:r>
              <a:rPr lang="en-US" sz="1700" dirty="0" err="1" smtClean="0"/>
              <a:t>Demokritos</a:t>
            </a:r>
            <a:r>
              <a:rPr lang="en-US" sz="1700" dirty="0" smtClean="0"/>
              <a:t>” Athens joined as an</a:t>
            </a:r>
          </a:p>
          <a:p>
            <a:r>
              <a:rPr lang="en-US" sz="1700" dirty="0"/>
              <a:t> </a:t>
            </a:r>
            <a:r>
              <a:rPr lang="en-US" sz="1700" dirty="0" smtClean="0"/>
              <a:t>    Associate Institute, affiliated to NTU Athens </a:t>
            </a:r>
          </a:p>
          <a:p>
            <a:r>
              <a:rPr lang="en-US" sz="1700" dirty="0"/>
              <a:t> </a:t>
            </a:r>
            <a:r>
              <a:rPr lang="en-US" sz="1700" dirty="0" smtClean="0"/>
              <a:t>    (Expression of Interest to join ATLAS as a full member </a:t>
            </a:r>
            <a:r>
              <a:rPr lang="en-US" sz="1700" dirty="0"/>
              <a:t>i</a:t>
            </a:r>
            <a:r>
              <a:rPr lang="en-US" sz="1700" dirty="0" smtClean="0"/>
              <a:t>nstitution expected)  </a:t>
            </a:r>
          </a:p>
          <a:p>
            <a:endParaRPr lang="en-US" sz="1700" dirty="0" smtClean="0"/>
          </a:p>
          <a:p>
            <a:pPr marL="285750" indent="-285750">
              <a:buFontTx/>
              <a:buChar char="-"/>
            </a:pPr>
            <a:r>
              <a:rPr lang="en-US" sz="1700" dirty="0" err="1" smtClean="0"/>
              <a:t>ZiTi</a:t>
            </a:r>
            <a:r>
              <a:rPr lang="en-US" sz="1700" dirty="0" smtClean="0"/>
              <a:t> Heidelberg (</a:t>
            </a:r>
            <a:r>
              <a:rPr lang="en-US" sz="1700" dirty="0" err="1" smtClean="0"/>
              <a:t>Zentrum</a:t>
            </a:r>
            <a:r>
              <a:rPr lang="en-US" sz="1700" dirty="0" smtClean="0"/>
              <a:t> </a:t>
            </a:r>
            <a:r>
              <a:rPr lang="en-US" sz="1700" dirty="0" err="1" smtClean="0"/>
              <a:t>für</a:t>
            </a:r>
            <a:r>
              <a:rPr lang="en-US" sz="1700" dirty="0" smtClean="0"/>
              <a:t> </a:t>
            </a:r>
            <a:r>
              <a:rPr lang="en-US" sz="1700" dirty="0" err="1" smtClean="0"/>
              <a:t>Technische</a:t>
            </a:r>
            <a:r>
              <a:rPr lang="en-US" sz="1700" dirty="0" smtClean="0"/>
              <a:t> </a:t>
            </a:r>
            <a:r>
              <a:rPr lang="en-US" sz="1700" dirty="0" err="1" smtClean="0"/>
              <a:t>Informatik</a:t>
            </a:r>
            <a:r>
              <a:rPr lang="en-US" sz="1700" dirty="0" smtClean="0"/>
              <a:t>) withdrew from the </a:t>
            </a:r>
          </a:p>
          <a:p>
            <a:r>
              <a:rPr lang="en-US" sz="1700" dirty="0"/>
              <a:t> </a:t>
            </a:r>
            <a:r>
              <a:rPr lang="en-US" sz="1700" dirty="0" smtClean="0"/>
              <a:t>    Heidelberg cluster (two institutes remain in the cluster) </a:t>
            </a:r>
          </a:p>
          <a:p>
            <a:endParaRPr lang="en-US" sz="1700" dirty="0"/>
          </a:p>
          <a:p>
            <a:r>
              <a:rPr lang="en-US" sz="1700" dirty="0" smtClean="0">
                <a:solidFill>
                  <a:srgbClr val="FF0000"/>
                </a:solidFill>
                <a:sym typeface="Wingdings"/>
              </a:rPr>
              <a:t>     No change in the Collaboration Board Composition</a:t>
            </a:r>
            <a:endParaRPr lang="en-US" sz="17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023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HC_Schedule_2017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4" t="6373" r="11823" b="52070"/>
          <a:stretch/>
        </p:blipFill>
        <p:spPr>
          <a:xfrm>
            <a:off x="354439" y="516824"/>
            <a:ext cx="7961977" cy="543245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67544" y="6021288"/>
            <a:ext cx="6150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First collisions may come in week 22,  i.e.  29</a:t>
            </a:r>
            <a:r>
              <a:rPr lang="en-US" baseline="30000" dirty="0" smtClean="0">
                <a:solidFill>
                  <a:srgbClr val="FF0000"/>
                </a:solidFill>
              </a:rPr>
              <a:t>th</a:t>
            </a:r>
            <a:r>
              <a:rPr lang="en-US" dirty="0" smtClean="0">
                <a:solidFill>
                  <a:srgbClr val="FF0000"/>
                </a:solidFill>
              </a:rPr>
              <a:t>  May 2017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Down Arrow 2"/>
          <p:cNvSpPr>
            <a:spLocks noChangeAspect="1"/>
          </p:cNvSpPr>
          <p:nvPr/>
        </p:nvSpPr>
        <p:spPr bwMode="auto">
          <a:xfrm>
            <a:off x="5508104" y="3587868"/>
            <a:ext cx="242321" cy="489204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557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HC_Schedule_2017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4" t="49673" r="12483" b="5859"/>
          <a:stretch/>
        </p:blipFill>
        <p:spPr>
          <a:xfrm>
            <a:off x="107504" y="428371"/>
            <a:ext cx="8172607" cy="5952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398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42551" y="44624"/>
            <a:ext cx="715784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0090"/>
                </a:solidFill>
              </a:rPr>
              <a:t>Remaining Elements of ATLAS Phase-II </a:t>
            </a:r>
            <a:r>
              <a:rPr lang="en-US" sz="2200" dirty="0" smtClean="0">
                <a:solidFill>
                  <a:srgbClr val="000090"/>
                </a:solidFill>
              </a:rPr>
              <a:t>upgrade (cont.) </a:t>
            </a:r>
            <a:endParaRPr lang="en-US" sz="2200" dirty="0">
              <a:solidFill>
                <a:srgbClr val="00009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504" y="723176"/>
            <a:ext cx="8584401" cy="42934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90"/>
                </a:solidFill>
              </a:rPr>
              <a:t>Present Status: </a:t>
            </a:r>
            <a:r>
              <a:rPr lang="en-GB" sz="1700" dirty="0"/>
              <a:t/>
            </a:r>
            <a:br>
              <a:rPr lang="en-GB" sz="1700" dirty="0"/>
            </a:br>
            <a:endParaRPr lang="en-GB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I</a:t>
            </a:r>
            <a:r>
              <a:rPr lang="en-GB" sz="1700" dirty="0" smtClean="0"/>
              <a:t>nternal </a:t>
            </a:r>
            <a:r>
              <a:rPr lang="en-GB" sz="1700" dirty="0"/>
              <a:t>process (IDR = Initial Design Reviews) </a:t>
            </a:r>
            <a:r>
              <a:rPr lang="en-GB" sz="1700" dirty="0" smtClean="0"/>
              <a:t>and Kick-off meetings for </a:t>
            </a:r>
            <a:r>
              <a:rPr lang="en-GB" sz="1700" dirty="0"/>
              <a:t>all </a:t>
            </a:r>
            <a:r>
              <a:rPr lang="en-GB" sz="1700" dirty="0" smtClean="0"/>
              <a:t>Phase</a:t>
            </a:r>
            <a:r>
              <a:rPr lang="en-GB" sz="1700" dirty="0"/>
              <a:t>-II </a:t>
            </a:r>
            <a:endParaRPr lang="en-GB" sz="1700" dirty="0" smtClean="0"/>
          </a:p>
          <a:p>
            <a:r>
              <a:rPr lang="en-GB" sz="1700" dirty="0"/>
              <a:t> </a:t>
            </a:r>
            <a:r>
              <a:rPr lang="en-GB" sz="1700" dirty="0" smtClean="0"/>
              <a:t>    projects have been completed</a:t>
            </a:r>
          </a:p>
          <a:p>
            <a:r>
              <a:rPr lang="en-GB" sz="1700" dirty="0"/>
              <a:t/>
            </a:r>
            <a:br>
              <a:rPr lang="en-GB" sz="1700" dirty="0"/>
            </a:br>
            <a:endParaRPr lang="en-GB" sz="1700" dirty="0" smtClean="0"/>
          </a:p>
          <a:p>
            <a:endParaRPr lang="en-GB" sz="1700" dirty="0"/>
          </a:p>
          <a:p>
            <a:endParaRPr lang="en-GB" sz="1700" dirty="0" smtClean="0"/>
          </a:p>
          <a:p>
            <a:r>
              <a:rPr lang="en-GB" sz="1700" dirty="0" smtClean="0"/>
              <a:t>      </a:t>
            </a:r>
            <a:r>
              <a:rPr lang="en-GB" sz="1700" dirty="0" smtClean="0">
                <a:sym typeface="Wingdings"/>
              </a:rPr>
              <a:t> </a:t>
            </a:r>
            <a:r>
              <a:rPr lang="en-GB" sz="1700" dirty="0" smtClean="0"/>
              <a:t> </a:t>
            </a:r>
            <a:r>
              <a:rPr lang="en-GB" sz="1700" dirty="0"/>
              <a:t>ATLAS formal approval of scope and status of projects to proceed </a:t>
            </a:r>
            <a:r>
              <a:rPr lang="en-GB" sz="1700" dirty="0" smtClean="0"/>
              <a:t>to complete</a:t>
            </a:r>
            <a:r>
              <a:rPr lang="en-GB" sz="1700" dirty="0"/>
              <a:t/>
            </a:r>
            <a:br>
              <a:rPr lang="en-GB" sz="1700" dirty="0"/>
            </a:br>
            <a:r>
              <a:rPr lang="en-GB" sz="1700" dirty="0"/>
              <a:t> </a:t>
            </a:r>
            <a:r>
              <a:rPr lang="en-GB" sz="1700" dirty="0" smtClean="0"/>
              <a:t>          and </a:t>
            </a:r>
            <a:r>
              <a:rPr lang="en-GB" sz="1700" dirty="0"/>
              <a:t>submit their TDRs.</a:t>
            </a:r>
            <a:br>
              <a:rPr lang="en-GB" sz="1700" dirty="0"/>
            </a:br>
            <a:endParaRPr lang="en-GB" sz="1700" dirty="0" smtClean="0"/>
          </a:p>
          <a:p>
            <a:endParaRPr lang="en-GB" sz="1700" dirty="0"/>
          </a:p>
          <a:p>
            <a:pPr marL="285750" indent="-285750">
              <a:buFont typeface="Arial"/>
              <a:buChar char="•"/>
            </a:pPr>
            <a:r>
              <a:rPr lang="en-GB" sz="1700" dirty="0"/>
              <a:t>Remaining projects (Pixel part of ITk, </a:t>
            </a:r>
            <a:r>
              <a:rPr lang="en-GB" sz="1700" dirty="0" err="1"/>
              <a:t>LAr</a:t>
            </a:r>
            <a:r>
              <a:rPr lang="en-GB" sz="1700" dirty="0"/>
              <a:t> and Tile calorimeters, Muon spectrometer, </a:t>
            </a:r>
            <a:br>
              <a:rPr lang="en-GB" sz="1700" dirty="0"/>
            </a:br>
            <a:r>
              <a:rPr lang="en-GB" sz="1700" dirty="0"/>
              <a:t>and TDAQ system) working on TDRs, with submissions targeting </a:t>
            </a:r>
            <a:r>
              <a:rPr lang="en-GB" sz="1700" dirty="0" smtClean="0"/>
              <a:t>the LHCC weeks</a:t>
            </a:r>
          </a:p>
          <a:p>
            <a:r>
              <a:rPr lang="en-GB" sz="1700" dirty="0" smtClean="0"/>
              <a:t>     in Sept. 2017, Nov. 2017 and Feb. 2018. </a:t>
            </a:r>
            <a:r>
              <a:rPr lang="en-GB" sz="1700" dirty="0"/>
              <a:t/>
            </a:r>
            <a:br>
              <a:rPr lang="en-GB" sz="1700" dirty="0"/>
            </a:br>
            <a:endParaRPr lang="en-GB" sz="17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3988" y="1988840"/>
            <a:ext cx="5762268" cy="7503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6392" y="4869160"/>
            <a:ext cx="6934000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627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Bild 5" descr="Universität_Freiburg_2009_logo.png"/>
          <p:cNvSpPr>
            <a:spLocks noChangeAspect="1"/>
          </p:cNvSpPr>
          <p:nvPr/>
        </p:nvSpPr>
        <p:spPr bwMode="auto">
          <a:xfrm>
            <a:off x="7596188" y="4221163"/>
            <a:ext cx="1439862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95536" y="764704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90"/>
                </a:solidFill>
              </a:rPr>
              <a:t>Details on UCG review (chaired by Stewart Smith, Princeton), </a:t>
            </a:r>
          </a:p>
          <a:p>
            <a:r>
              <a:rPr lang="en-GB" dirty="0" smtClean="0">
                <a:solidFill>
                  <a:srgbClr val="000090"/>
                </a:solidFill>
              </a:rPr>
              <a:t>planned for 8./9. May 2017: </a:t>
            </a:r>
            <a:endParaRPr lang="en-GB" dirty="0">
              <a:solidFill>
                <a:srgbClr val="00009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23528" y="1556792"/>
            <a:ext cx="8640960" cy="4862869"/>
          </a:xfrm>
          <a:prstGeom prst="rect">
            <a:avLst/>
          </a:prstGeom>
          <a:ln>
            <a:solidFill>
              <a:srgbClr val="000090"/>
            </a:solidFill>
          </a:ln>
        </p:spPr>
        <p:txBody>
          <a:bodyPr wrap="square">
            <a:spAutoFit/>
          </a:bodyPr>
          <a:lstStyle/>
          <a:p>
            <a:r>
              <a:rPr lang="en-US" sz="1500" dirty="0" smtClean="0"/>
              <a:t>0845    </a:t>
            </a:r>
            <a:r>
              <a:rPr lang="en-US" sz="1500" dirty="0"/>
              <a:t>(15 +5)            Overall ITk Project Overview and </a:t>
            </a:r>
            <a:r>
              <a:rPr lang="en-US" sz="1500" dirty="0" smtClean="0"/>
              <a:t>Organization</a:t>
            </a:r>
            <a:endParaRPr lang="en-US" sz="1500" dirty="0"/>
          </a:p>
          <a:p>
            <a:r>
              <a:rPr lang="en-US" sz="1500" dirty="0"/>
              <a:t>0905    (15 +5)            Strip Project </a:t>
            </a:r>
            <a:r>
              <a:rPr lang="en-US" sz="1500" dirty="0" smtClean="0"/>
              <a:t>Organization</a:t>
            </a:r>
            <a:endParaRPr lang="en-US" sz="1500" dirty="0"/>
          </a:p>
          <a:p>
            <a:r>
              <a:rPr lang="en-US" sz="1500" dirty="0" smtClean="0"/>
              <a:t>0925    (</a:t>
            </a:r>
            <a:r>
              <a:rPr lang="en-US" sz="1500" dirty="0"/>
              <a:t>10 +5)            Common Mechanics: WBS and current best estimate of sub-project cost </a:t>
            </a:r>
          </a:p>
          <a:p>
            <a:r>
              <a:rPr lang="en-US" sz="1500" dirty="0" smtClean="0"/>
              <a:t>0940    (</a:t>
            </a:r>
            <a:r>
              <a:rPr lang="en-US" sz="1500" dirty="0"/>
              <a:t>10 +5</a:t>
            </a:r>
            <a:r>
              <a:rPr lang="en-US" sz="1500" dirty="0" smtClean="0"/>
              <a:t>)            Common </a:t>
            </a:r>
            <a:r>
              <a:rPr lang="en-US" sz="1500" dirty="0"/>
              <a:t>Electronics: WBS and current best estimate of sub-project cost </a:t>
            </a:r>
            <a:endParaRPr lang="en-US" sz="1500" dirty="0" smtClean="0"/>
          </a:p>
          <a:p>
            <a:endParaRPr lang="en-US" sz="1500" dirty="0"/>
          </a:p>
          <a:p>
            <a:r>
              <a:rPr lang="en-US" sz="1500" dirty="0" smtClean="0"/>
              <a:t>0955    (</a:t>
            </a:r>
            <a:r>
              <a:rPr lang="en-US" sz="1500" dirty="0"/>
              <a:t>15 +10)          Pixel Detector: WBS and current best estimate of sub-project cost </a:t>
            </a:r>
          </a:p>
          <a:p>
            <a:r>
              <a:rPr lang="en-US" sz="1500" dirty="0"/>
              <a:t>1020    (15 +10)          Strip Sensors (2.2.1</a:t>
            </a:r>
            <a:r>
              <a:rPr lang="en-US" sz="1500" dirty="0" smtClean="0"/>
              <a:t>)</a:t>
            </a:r>
            <a:endParaRPr lang="en-US" sz="1500" dirty="0"/>
          </a:p>
          <a:p>
            <a:r>
              <a:rPr lang="en-US" sz="1500" dirty="0" smtClean="0"/>
              <a:t>1045       (</a:t>
            </a:r>
            <a:r>
              <a:rPr lang="en-US" sz="1500" dirty="0"/>
              <a:t>15)              </a:t>
            </a:r>
            <a:r>
              <a:rPr lang="en-US" sz="1500" dirty="0" smtClean="0"/>
              <a:t>Break</a:t>
            </a:r>
          </a:p>
          <a:p>
            <a:r>
              <a:rPr lang="en-US" sz="1500" dirty="0" smtClean="0"/>
              <a:t>1100    (10 +10)          Strip ASICs (2.2.2)</a:t>
            </a:r>
          </a:p>
          <a:p>
            <a:r>
              <a:rPr lang="en-US" sz="1500" dirty="0" smtClean="0"/>
              <a:t>1120    </a:t>
            </a:r>
            <a:r>
              <a:rPr lang="en-US" sz="1500" dirty="0"/>
              <a:t>(15 +10)          Strip Modules (2.2.3</a:t>
            </a:r>
            <a:r>
              <a:rPr lang="en-US" sz="1500" dirty="0" smtClean="0"/>
              <a:t>)</a:t>
            </a:r>
            <a:endParaRPr lang="en-US" sz="1500" dirty="0"/>
          </a:p>
          <a:p>
            <a:r>
              <a:rPr lang="en-US" sz="1500" dirty="0" smtClean="0"/>
              <a:t>1145    (</a:t>
            </a:r>
            <a:r>
              <a:rPr lang="en-US" sz="1500" dirty="0"/>
              <a:t>10 +10)          Strip Local Support Electronics and Off-Detector Electronics (2.2.4 + 2.2.9</a:t>
            </a:r>
            <a:r>
              <a:rPr lang="en-US" sz="1500" dirty="0" smtClean="0"/>
              <a:t>)</a:t>
            </a:r>
            <a:endParaRPr lang="en-US" sz="1500" dirty="0"/>
          </a:p>
          <a:p>
            <a:r>
              <a:rPr lang="en-US" sz="1500" dirty="0"/>
              <a:t>1205    (10 +10)          Strip Local Supports (2.2.5</a:t>
            </a:r>
            <a:r>
              <a:rPr lang="en-US" sz="1500" dirty="0" smtClean="0"/>
              <a:t>)</a:t>
            </a:r>
            <a:endParaRPr lang="en-US" sz="1500" dirty="0"/>
          </a:p>
          <a:p>
            <a:r>
              <a:rPr lang="en-US" sz="1500" dirty="0"/>
              <a:t>1225    (10 +10)          Strip Global Mechanics, Services, and Integration (2.2.6-2.2.8</a:t>
            </a:r>
            <a:r>
              <a:rPr lang="en-US" sz="1500" dirty="0" smtClean="0"/>
              <a:t>)</a:t>
            </a:r>
            <a:endParaRPr lang="en-US" sz="1500" dirty="0"/>
          </a:p>
          <a:p>
            <a:pPr marL="342900" indent="-342900">
              <a:buAutoNum type="arabicPlain" startAt="1245"/>
            </a:pPr>
            <a:r>
              <a:rPr lang="en-US" sz="1500" dirty="0" smtClean="0"/>
              <a:t>    (</a:t>
            </a:r>
            <a:r>
              <a:rPr lang="en-US" sz="1500" dirty="0"/>
              <a:t>20)                 </a:t>
            </a:r>
            <a:r>
              <a:rPr lang="en-US" sz="1500" dirty="0" smtClean="0"/>
              <a:t>Discussion</a:t>
            </a:r>
            <a:endParaRPr lang="en-US" sz="1500" dirty="0"/>
          </a:p>
          <a:p>
            <a:endParaRPr lang="en-US" sz="1500" dirty="0"/>
          </a:p>
          <a:p>
            <a:pPr marL="342900" indent="-342900">
              <a:buAutoNum type="arabicPlain" startAt="1400"/>
            </a:pPr>
            <a:r>
              <a:rPr lang="en-US" sz="1500" dirty="0" smtClean="0"/>
              <a:t>  Breakout sessions </a:t>
            </a:r>
            <a:endParaRPr lang="en-US" sz="1400" dirty="0"/>
          </a:p>
          <a:p>
            <a:r>
              <a:rPr lang="en-US" sz="1400" dirty="0"/>
              <a:t>Session 1:       (1400 – 1700)   Drilldown of costs, etc. for the strip modules and </a:t>
            </a:r>
            <a:r>
              <a:rPr lang="en-US" sz="1400" dirty="0" smtClean="0"/>
              <a:t>sensors</a:t>
            </a:r>
            <a:endParaRPr lang="en-US" sz="1400" dirty="0"/>
          </a:p>
          <a:p>
            <a:r>
              <a:rPr lang="en-US" sz="1400" dirty="0"/>
              <a:t>Session II a.    (1400 – 1530)   </a:t>
            </a:r>
            <a:r>
              <a:rPr lang="en-US" sz="1400" dirty="0" smtClean="0"/>
              <a:t>ASICS</a:t>
            </a:r>
            <a:endParaRPr lang="en-US" sz="1400" dirty="0"/>
          </a:p>
          <a:p>
            <a:r>
              <a:rPr lang="en-US" sz="1400" dirty="0"/>
              <a:t>Session II b.    (1530 – 1700)  </a:t>
            </a:r>
            <a:r>
              <a:rPr lang="en-US" sz="1400" dirty="0" smtClean="0"/>
              <a:t> Local </a:t>
            </a:r>
            <a:r>
              <a:rPr lang="en-US" sz="1400" dirty="0"/>
              <a:t>Supports, Off-Detector </a:t>
            </a:r>
            <a:r>
              <a:rPr lang="en-US" sz="1400" dirty="0" smtClean="0"/>
              <a:t>Electronics</a:t>
            </a:r>
            <a:endParaRPr lang="en-US" sz="1400" dirty="0"/>
          </a:p>
          <a:p>
            <a:r>
              <a:rPr lang="en-US" sz="1400" dirty="0"/>
              <a:t>Session III a.   (1400 – 1600</a:t>
            </a:r>
            <a:r>
              <a:rPr lang="en-US" sz="1400" dirty="0" smtClean="0"/>
              <a:t>)   Local </a:t>
            </a:r>
            <a:r>
              <a:rPr lang="en-US" sz="1400" dirty="0"/>
              <a:t>Support Mechanics, Global Mechanics, Services and </a:t>
            </a:r>
            <a:r>
              <a:rPr lang="en-US" sz="1400" dirty="0" smtClean="0"/>
              <a:t>Integration</a:t>
            </a:r>
            <a:endParaRPr lang="en-US" sz="1400" dirty="0"/>
          </a:p>
          <a:p>
            <a:r>
              <a:rPr lang="en-US" sz="1400" dirty="0"/>
              <a:t>Session III b.   (1600 – 1700) </a:t>
            </a:r>
            <a:r>
              <a:rPr lang="en-US" sz="1400" dirty="0" smtClean="0"/>
              <a:t>  </a:t>
            </a:r>
            <a:r>
              <a:rPr lang="en-US" sz="1400" dirty="0"/>
              <a:t>Common Electronics, Common Mechanics and Pixels)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72065" y="189801"/>
            <a:ext cx="53642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000090"/>
                </a:solidFill>
              </a:rPr>
              <a:t>ITk: The new ATLAS Inner Tracker (cont.)  </a:t>
            </a:r>
            <a:endParaRPr lang="en-US" sz="22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775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ildschirmfoto 2017-04-08 um 18.25.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728" y="1"/>
            <a:ext cx="9243240" cy="6885384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195736" y="4941168"/>
            <a:ext cx="5328592" cy="1754327"/>
          </a:xfrm>
          <a:prstGeom prst="rect">
            <a:avLst/>
          </a:prstGeom>
          <a:solidFill>
            <a:srgbClr val="FFFFD8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endParaRPr lang="en-US" sz="1800" dirty="0" smtClean="0">
              <a:solidFill>
                <a:srgbClr val="000090"/>
              </a:solidFill>
              <a:latin typeface="+mn-lt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sz="1800" dirty="0" smtClean="0">
                <a:solidFill>
                  <a:srgbClr val="000090"/>
                </a:solidFill>
                <a:latin typeface="+mn-lt"/>
              </a:rPr>
              <a:t>182 Institutions in 38 Countries </a:t>
            </a:r>
          </a:p>
          <a:p>
            <a:pPr>
              <a:defRPr/>
            </a:pPr>
            <a:r>
              <a:rPr lang="en-US" sz="1800" dirty="0" smtClean="0">
                <a:solidFill>
                  <a:srgbClr val="000090"/>
                </a:solidFill>
                <a:latin typeface="+mn-lt"/>
              </a:rPr>
              <a:t>     </a:t>
            </a:r>
            <a:endParaRPr lang="en-US" sz="1800" dirty="0">
              <a:solidFill>
                <a:srgbClr val="000090"/>
              </a:solidFill>
              <a:latin typeface="+mn-lt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sz="1800" dirty="0" smtClean="0">
                <a:solidFill>
                  <a:srgbClr val="000090"/>
                </a:solidFill>
                <a:latin typeface="+mn-lt"/>
              </a:rPr>
              <a:t> ~ 2.900 Scientific Authors </a:t>
            </a:r>
          </a:p>
          <a:p>
            <a:pPr>
              <a:defRPr/>
            </a:pPr>
            <a:r>
              <a:rPr lang="en-US" sz="1800" dirty="0">
                <a:solidFill>
                  <a:srgbClr val="000090"/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0090"/>
                </a:solidFill>
                <a:latin typeface="+mn-lt"/>
              </a:rPr>
              <a:t>    ~ 1.900 with PhD, contributing to M&amp;O share </a:t>
            </a:r>
          </a:p>
          <a:p>
            <a:pPr>
              <a:defRPr/>
            </a:pPr>
            <a:r>
              <a:rPr lang="en-US" sz="1300" dirty="0">
                <a:solidFill>
                  <a:srgbClr val="000090"/>
                </a:solidFill>
                <a:latin typeface="+mn-lt"/>
              </a:rPr>
              <a:t> </a:t>
            </a:r>
            <a:r>
              <a:rPr lang="en-US" sz="1300" dirty="0" smtClean="0">
                <a:solidFill>
                  <a:srgbClr val="000090"/>
                </a:solidFill>
                <a:latin typeface="+mn-lt"/>
              </a:rPr>
              <a:t>      </a:t>
            </a:r>
            <a:r>
              <a:rPr lang="en-US" sz="1800" dirty="0" smtClean="0">
                <a:solidFill>
                  <a:srgbClr val="000090"/>
                </a:solidFill>
                <a:latin typeface="+mn-lt"/>
              </a:rPr>
              <a:t>~ 1.000 Students </a:t>
            </a:r>
          </a:p>
        </p:txBody>
      </p:sp>
    </p:spTree>
    <p:extLst>
      <p:ext uri="{BB962C8B-B14F-4D97-AF65-F5344CB8AC3E}">
        <p14:creationId xmlns:p14="http://schemas.microsoft.com/office/powerpoint/2010/main" val="1758557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16632"/>
            <a:ext cx="51895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i="1" dirty="0" smtClean="0">
                <a:solidFill>
                  <a:srgbClr val="000090"/>
                </a:solidFill>
              </a:rPr>
              <a:t>ATLAS Management Team </a:t>
            </a:r>
            <a:endParaRPr lang="en-US" sz="3200" i="1" dirty="0">
              <a:solidFill>
                <a:srgbClr val="000090"/>
              </a:solidFill>
            </a:endParaRPr>
          </a:p>
          <a:p>
            <a:pPr algn="ctr"/>
            <a:r>
              <a:rPr lang="en-US" sz="2200" i="1" dirty="0" smtClean="0">
                <a:solidFill>
                  <a:srgbClr val="000090"/>
                </a:solidFill>
              </a:rPr>
              <a:t>March 2017 – February 2019</a:t>
            </a:r>
            <a:endParaRPr lang="en-US" sz="2200" i="1" dirty="0">
              <a:solidFill>
                <a:srgbClr val="00009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412776"/>
            <a:ext cx="8964488" cy="31085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900" b="1" dirty="0" smtClean="0">
                <a:solidFill>
                  <a:srgbClr val="000090"/>
                </a:solidFill>
              </a:rPr>
              <a:t>Spokesperson</a:t>
            </a:r>
            <a:r>
              <a:rPr lang="en-US" sz="1800" b="1" dirty="0" smtClean="0">
                <a:solidFill>
                  <a:srgbClr val="000090"/>
                </a:solidFill>
              </a:rPr>
              <a:t>:  </a:t>
            </a:r>
            <a:r>
              <a:rPr lang="en-US" sz="1800" dirty="0" smtClean="0">
                <a:solidFill>
                  <a:srgbClr val="000090"/>
                </a:solidFill>
              </a:rPr>
              <a:t>Karl Jakobs (Freiburg) </a:t>
            </a:r>
          </a:p>
          <a:p>
            <a:endParaRPr lang="en-US" sz="1800" b="1" dirty="0">
              <a:solidFill>
                <a:srgbClr val="000090"/>
              </a:solidFill>
            </a:endParaRPr>
          </a:p>
          <a:p>
            <a:r>
              <a:rPr lang="en-US" sz="1800" b="1" dirty="0" smtClean="0">
                <a:solidFill>
                  <a:srgbClr val="000090"/>
                </a:solidFill>
              </a:rPr>
              <a:t>Deputy Spokespersons:   </a:t>
            </a:r>
          </a:p>
          <a:p>
            <a:r>
              <a:rPr lang="en-US" sz="1700" dirty="0" smtClean="0">
                <a:solidFill>
                  <a:srgbClr val="000090"/>
                </a:solidFill>
              </a:rPr>
              <a:t>-  Andreas </a:t>
            </a:r>
            <a:r>
              <a:rPr lang="en-US" sz="1700" dirty="0" err="1" smtClean="0">
                <a:solidFill>
                  <a:srgbClr val="000090"/>
                </a:solidFill>
              </a:rPr>
              <a:t>Hoecker</a:t>
            </a:r>
            <a:r>
              <a:rPr lang="en-US" sz="1700" dirty="0" smtClean="0">
                <a:solidFill>
                  <a:srgbClr val="000090"/>
                </a:solidFill>
              </a:rPr>
              <a:t> (CERN) </a:t>
            </a:r>
          </a:p>
          <a:p>
            <a:r>
              <a:rPr lang="en-US" sz="1700" dirty="0" smtClean="0">
                <a:solidFill>
                  <a:srgbClr val="000090"/>
                </a:solidFill>
              </a:rPr>
              <a:t>-  Isabelle </a:t>
            </a:r>
            <a:r>
              <a:rPr lang="en-US" sz="1700" dirty="0" err="1" smtClean="0">
                <a:solidFill>
                  <a:srgbClr val="000090"/>
                </a:solidFill>
              </a:rPr>
              <a:t>Wingerter</a:t>
            </a:r>
            <a:r>
              <a:rPr lang="en-US" sz="1700" dirty="0" smtClean="0">
                <a:solidFill>
                  <a:srgbClr val="000090"/>
                </a:solidFill>
              </a:rPr>
              <a:t>-Seez  (Annecy LAPP) </a:t>
            </a:r>
          </a:p>
          <a:p>
            <a:endParaRPr lang="en-US" sz="1800" b="1" dirty="0" smtClean="0">
              <a:solidFill>
                <a:srgbClr val="000090"/>
              </a:solidFill>
            </a:endParaRPr>
          </a:p>
          <a:p>
            <a:endParaRPr lang="en-US" b="1" dirty="0">
              <a:solidFill>
                <a:srgbClr val="000090"/>
              </a:solidFill>
            </a:endParaRPr>
          </a:p>
          <a:p>
            <a:endParaRPr lang="en-US" sz="1800" b="1" dirty="0">
              <a:solidFill>
                <a:srgbClr val="000090"/>
              </a:solidFill>
            </a:endParaRPr>
          </a:p>
          <a:p>
            <a:r>
              <a:rPr lang="en-US" sz="1800" b="1" dirty="0" smtClean="0">
                <a:solidFill>
                  <a:srgbClr val="000090"/>
                </a:solidFill>
              </a:rPr>
              <a:t>Technical Coordinator:         </a:t>
            </a:r>
            <a:r>
              <a:rPr lang="en-US" sz="1800" dirty="0" err="1" smtClean="0">
                <a:solidFill>
                  <a:srgbClr val="000090"/>
                </a:solidFill>
              </a:rPr>
              <a:t>Ludovico</a:t>
            </a:r>
            <a:r>
              <a:rPr lang="en-US" sz="1800" dirty="0" smtClean="0">
                <a:solidFill>
                  <a:srgbClr val="000090"/>
                </a:solidFill>
              </a:rPr>
              <a:t> </a:t>
            </a:r>
            <a:r>
              <a:rPr lang="en-US" sz="1800" dirty="0" err="1" smtClean="0">
                <a:solidFill>
                  <a:srgbClr val="000090"/>
                </a:solidFill>
              </a:rPr>
              <a:t>Pontecorvo</a:t>
            </a:r>
            <a:r>
              <a:rPr lang="en-US" sz="1800" dirty="0" smtClean="0">
                <a:solidFill>
                  <a:srgbClr val="000090"/>
                </a:solidFill>
              </a:rPr>
              <a:t> (CERN / INFN)</a:t>
            </a:r>
            <a:endParaRPr lang="en-US" sz="1800" dirty="0">
              <a:solidFill>
                <a:srgbClr val="000090"/>
              </a:solidFill>
            </a:endParaRPr>
          </a:p>
          <a:p>
            <a:r>
              <a:rPr lang="en-US" sz="1800" b="1" dirty="0" smtClean="0">
                <a:solidFill>
                  <a:srgbClr val="000090"/>
                </a:solidFill>
              </a:rPr>
              <a:t>Resources Coordinator:       </a:t>
            </a:r>
            <a:r>
              <a:rPr lang="en-US" sz="1800" dirty="0" smtClean="0">
                <a:solidFill>
                  <a:srgbClr val="000090"/>
                </a:solidFill>
              </a:rPr>
              <a:t>Fido </a:t>
            </a:r>
            <a:r>
              <a:rPr lang="en-US" sz="1800" dirty="0" err="1" smtClean="0">
                <a:solidFill>
                  <a:srgbClr val="000090"/>
                </a:solidFill>
              </a:rPr>
              <a:t>Dittus</a:t>
            </a:r>
            <a:r>
              <a:rPr lang="en-US" sz="1800" dirty="0" smtClean="0">
                <a:solidFill>
                  <a:srgbClr val="000090"/>
                </a:solidFill>
              </a:rPr>
              <a:t> (CERN)  </a:t>
            </a:r>
          </a:p>
          <a:p>
            <a:r>
              <a:rPr lang="en-US" sz="1800" b="1" dirty="0" smtClean="0">
                <a:solidFill>
                  <a:srgbClr val="000090"/>
                </a:solidFill>
              </a:rPr>
              <a:t>Upgrade Coordinator:           </a:t>
            </a:r>
            <a:r>
              <a:rPr lang="en-US" sz="1800" dirty="0" smtClean="0">
                <a:solidFill>
                  <a:srgbClr val="000090"/>
                </a:solidFill>
              </a:rPr>
              <a:t>Kevin </a:t>
            </a:r>
            <a:r>
              <a:rPr lang="en-US" sz="1800" dirty="0" err="1" smtClean="0">
                <a:solidFill>
                  <a:srgbClr val="000090"/>
                </a:solidFill>
              </a:rPr>
              <a:t>Einsweiler</a:t>
            </a:r>
            <a:r>
              <a:rPr lang="en-US" sz="1800" dirty="0" smtClean="0">
                <a:solidFill>
                  <a:srgbClr val="000090"/>
                </a:solidFill>
              </a:rPr>
              <a:t>  (Berkeley LBNL) </a:t>
            </a:r>
            <a:r>
              <a:rPr lang="en-US" sz="1800" dirty="0" smtClean="0"/>
              <a:t>		</a:t>
            </a:r>
          </a:p>
        </p:txBody>
      </p:sp>
      <p:pic>
        <p:nvPicPr>
          <p:cNvPr id="6" name="Picture 5" descr="Bildschirmfoto 2016-10-18 um 21.47.3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3801" y="1556792"/>
            <a:ext cx="1281873" cy="1872208"/>
          </a:xfrm>
          <a:prstGeom prst="rect">
            <a:avLst/>
          </a:prstGeom>
        </p:spPr>
      </p:pic>
      <p:pic>
        <p:nvPicPr>
          <p:cNvPr id="7" name="Picture 6" descr="Bildschirmfoto 2016-10-18 um 22.51.0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284" y="4653136"/>
            <a:ext cx="1476755" cy="1944216"/>
          </a:xfrm>
          <a:prstGeom prst="rect">
            <a:avLst/>
          </a:prstGeom>
        </p:spPr>
      </p:pic>
      <p:pic>
        <p:nvPicPr>
          <p:cNvPr id="8" name="Picture 7" descr="Bildschirmfoto 2016-10-18 um 22.55.0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4653136"/>
            <a:ext cx="1512168" cy="1927348"/>
          </a:xfrm>
          <a:prstGeom prst="rect">
            <a:avLst/>
          </a:prstGeom>
        </p:spPr>
      </p:pic>
      <p:pic>
        <p:nvPicPr>
          <p:cNvPr id="9" name="Picture 8" descr="Bildschirmfoto 2016-10-18 um 22.59.1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4509120"/>
            <a:ext cx="1368152" cy="2062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11334" y="1556792"/>
            <a:ext cx="1754101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066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rganization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15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957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24617" y="404664"/>
            <a:ext cx="685516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i="1" dirty="0" smtClean="0">
                <a:solidFill>
                  <a:srgbClr val="000090"/>
                </a:solidFill>
              </a:rPr>
              <a:t>A few Highlights from Physics Analysis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1628800"/>
            <a:ext cx="388843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200" dirty="0" smtClean="0">
                <a:solidFill>
                  <a:srgbClr val="000090"/>
                </a:solidFill>
              </a:rPr>
              <a:t>Precision measurements</a:t>
            </a:r>
          </a:p>
          <a:p>
            <a:r>
              <a:rPr lang="en-US" sz="1600" dirty="0" smtClean="0">
                <a:solidFill>
                  <a:srgbClr val="008000"/>
                </a:solidFill>
              </a:rPr>
              <a:t>      (based on Run-1 data)  </a:t>
            </a:r>
            <a:endParaRPr lang="en-US" sz="1600" dirty="0">
              <a:solidFill>
                <a:srgbClr val="008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2924944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200" dirty="0" smtClean="0">
                <a:solidFill>
                  <a:srgbClr val="000090"/>
                </a:solidFill>
              </a:rPr>
              <a:t>Searches for BSM Physics</a:t>
            </a:r>
          </a:p>
          <a:p>
            <a:r>
              <a:rPr lang="en-US" sz="1600" dirty="0" smtClean="0">
                <a:solidFill>
                  <a:srgbClr val="008000"/>
                </a:solidFill>
              </a:rPr>
              <a:t>      (based on complete Run-2 dataset,</a:t>
            </a:r>
          </a:p>
          <a:p>
            <a:r>
              <a:rPr lang="en-US" sz="1600" dirty="0">
                <a:solidFill>
                  <a:srgbClr val="008000"/>
                </a:solidFill>
              </a:rPr>
              <a:t> </a:t>
            </a:r>
            <a:r>
              <a:rPr lang="en-US" sz="1600" dirty="0" smtClean="0">
                <a:solidFill>
                  <a:srgbClr val="008000"/>
                </a:solidFill>
              </a:rPr>
              <a:t>       2015/16 data)  </a:t>
            </a:r>
            <a:endParaRPr lang="en-US" sz="1600" dirty="0">
              <a:solidFill>
                <a:srgbClr val="008000"/>
              </a:solidFill>
            </a:endParaRPr>
          </a:p>
        </p:txBody>
      </p:sp>
      <p:pic>
        <p:nvPicPr>
          <p:cNvPr id="6" name="fig_29b_ew.png" descr="fig_29b_ew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499992" y="1700808"/>
            <a:ext cx="4399549" cy="3176834"/>
          </a:xfrm>
          <a:prstGeom prst="rect">
            <a:avLst/>
          </a:prstGeom>
          <a:ln w="12700"/>
        </p:spPr>
      </p:pic>
    </p:spTree>
    <p:extLst>
      <p:ext uri="{BB962C8B-B14F-4D97-AF65-F5344CB8AC3E}">
        <p14:creationId xmlns:p14="http://schemas.microsoft.com/office/powerpoint/2010/main" val="2303141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tlas_progress_run_1_and_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76672"/>
            <a:ext cx="5760640" cy="43204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67778" y="557388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4709462"/>
            <a:ext cx="86409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srgbClr val="000090"/>
                </a:solidFill>
              </a:rPr>
              <a:t>Run-1 </a:t>
            </a:r>
            <a:r>
              <a:rPr lang="en-US" sz="1600" dirty="0" smtClean="0">
                <a:solidFill>
                  <a:srgbClr val="000090"/>
                </a:solidFill>
              </a:rPr>
              <a:t>papers: publications continue, now focus on precision measurements</a:t>
            </a:r>
          </a:p>
          <a:p>
            <a:r>
              <a:rPr lang="en-US" sz="1600" dirty="0">
                <a:solidFill>
                  <a:srgbClr val="000090"/>
                </a:solidFill>
              </a:rPr>
              <a:t> </a:t>
            </a:r>
            <a:r>
              <a:rPr lang="en-US" sz="1600" dirty="0" smtClean="0">
                <a:solidFill>
                  <a:srgbClr val="000090"/>
                </a:solidFill>
              </a:rPr>
              <a:t>                            (well calibrated and understood dataset) </a:t>
            </a:r>
          </a:p>
          <a:p>
            <a:endParaRPr lang="en-US" sz="1600" dirty="0">
              <a:solidFill>
                <a:srgbClr val="00009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srgbClr val="000090"/>
                </a:solidFill>
              </a:rPr>
              <a:t>Run-2 papers: </a:t>
            </a:r>
            <a:r>
              <a:rPr lang="en-US" sz="1600" dirty="0" smtClean="0">
                <a:solidFill>
                  <a:srgbClr val="000090"/>
                </a:solidFill>
              </a:rPr>
              <a:t>focus </a:t>
            </a:r>
            <a:r>
              <a:rPr lang="en-US" sz="1600" dirty="0">
                <a:solidFill>
                  <a:srgbClr val="000090"/>
                </a:solidFill>
              </a:rPr>
              <a:t>i</a:t>
            </a:r>
            <a:r>
              <a:rPr lang="en-US" sz="1600" dirty="0" smtClean="0">
                <a:solidFill>
                  <a:srgbClr val="000090"/>
                </a:solidFill>
              </a:rPr>
              <a:t>s now on the publication of searches and measurements</a:t>
            </a:r>
          </a:p>
          <a:p>
            <a:r>
              <a:rPr lang="en-US" sz="1600" dirty="0" smtClean="0">
                <a:solidFill>
                  <a:srgbClr val="000090"/>
                </a:solidFill>
              </a:rPr>
              <a:t>                            (e.g. in the Higgs area) based on the full 2015 + 2016 dataset</a:t>
            </a:r>
          </a:p>
          <a:p>
            <a:r>
              <a:rPr lang="en-US" sz="1600" dirty="0" smtClean="0">
                <a:solidFill>
                  <a:srgbClr val="000090"/>
                </a:solidFill>
              </a:rPr>
              <a:t>                            so far: 2 papers published and 17 CONF notes (Winter conferences)   </a:t>
            </a:r>
          </a:p>
          <a:p>
            <a:r>
              <a:rPr lang="en-US" sz="1600" dirty="0">
                <a:solidFill>
                  <a:srgbClr val="000090"/>
                </a:solidFill>
              </a:rPr>
              <a:t> </a:t>
            </a:r>
            <a:r>
              <a:rPr lang="en-US" sz="1600" dirty="0" smtClean="0">
                <a:solidFill>
                  <a:srgbClr val="000090"/>
                </a:solidFill>
              </a:rPr>
              <a:t>                           released on the full Run-2 dataset</a:t>
            </a:r>
            <a:endParaRPr lang="en-US" sz="1600" dirty="0">
              <a:solidFill>
                <a:srgbClr val="000090"/>
              </a:solidFill>
            </a:endParaRPr>
          </a:p>
        </p:txBody>
      </p:sp>
      <p:sp>
        <p:nvSpPr>
          <p:cNvPr id="7" name="TextBox 2"/>
          <p:cNvSpPr txBox="1">
            <a:spLocks noChangeArrowheads="1"/>
          </p:cNvSpPr>
          <p:nvPr/>
        </p:nvSpPr>
        <p:spPr bwMode="auto">
          <a:xfrm>
            <a:off x="2890493" y="116632"/>
            <a:ext cx="405777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400" dirty="0" smtClean="0">
                <a:solidFill>
                  <a:srgbClr val="000090"/>
                </a:solidFill>
              </a:rPr>
              <a:t>ATLAS Publication Statistics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56176" y="2060848"/>
            <a:ext cx="2819201" cy="1569660"/>
          </a:xfrm>
          <a:prstGeom prst="rect">
            <a:avLst/>
          </a:prstGeom>
          <a:solidFill>
            <a:srgbClr val="FEFFD1"/>
          </a:solidFill>
          <a:ln>
            <a:solidFill>
              <a:srgbClr val="00009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90"/>
                </a:solidFill>
              </a:rPr>
              <a:t>- 625 Journal publications</a:t>
            </a:r>
          </a:p>
          <a:p>
            <a:r>
              <a:rPr lang="en-US" sz="1600" dirty="0" smtClean="0">
                <a:solidFill>
                  <a:srgbClr val="000090"/>
                </a:solidFill>
              </a:rPr>
              <a:t>          submitted or published</a:t>
            </a:r>
          </a:p>
          <a:p>
            <a:r>
              <a:rPr lang="en-US" sz="1600" dirty="0">
                <a:solidFill>
                  <a:srgbClr val="000090"/>
                </a:solidFill>
              </a:rPr>
              <a:t> </a:t>
            </a:r>
            <a:r>
              <a:rPr lang="en-US" sz="1600" dirty="0" smtClean="0">
                <a:solidFill>
                  <a:srgbClr val="000090"/>
                </a:solidFill>
              </a:rPr>
              <a:t>        </a:t>
            </a:r>
          </a:p>
          <a:p>
            <a:r>
              <a:rPr lang="en-US" sz="1600" dirty="0" smtClean="0">
                <a:solidFill>
                  <a:srgbClr val="000090"/>
                </a:solidFill>
              </a:rPr>
              <a:t>- 17 Conference notes </a:t>
            </a:r>
          </a:p>
          <a:p>
            <a:r>
              <a:rPr lang="en-US" sz="1600" dirty="0">
                <a:solidFill>
                  <a:srgbClr val="000090"/>
                </a:solidFill>
              </a:rPr>
              <a:t> </a:t>
            </a:r>
            <a:r>
              <a:rPr lang="en-US" sz="1600" dirty="0" smtClean="0">
                <a:solidFill>
                  <a:srgbClr val="000090"/>
                </a:solidFill>
              </a:rPr>
              <a:t> based on complete </a:t>
            </a:r>
          </a:p>
          <a:p>
            <a:r>
              <a:rPr lang="en-US" sz="1600" dirty="0">
                <a:solidFill>
                  <a:srgbClr val="000090"/>
                </a:solidFill>
              </a:rPr>
              <a:t> </a:t>
            </a:r>
            <a:r>
              <a:rPr lang="en-US" sz="1600" dirty="0" smtClean="0">
                <a:solidFill>
                  <a:srgbClr val="000090"/>
                </a:solidFill>
              </a:rPr>
              <a:t> 2015/16 dataset</a:t>
            </a:r>
            <a:endParaRPr lang="en-US" sz="16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9215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1813FF"/>
      </a:hlink>
      <a:folHlink>
        <a:srgbClr val="B2B2B2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25808</TotalTime>
  <Words>3000</Words>
  <Application>Microsoft Macintosh PowerPoint</Application>
  <PresentationFormat>On-screen Show (4:3)</PresentationFormat>
  <Paragraphs>476</Paragraphs>
  <Slides>43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Standarddesign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Universität Freiburg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Karl Jakobs</dc:creator>
  <cp:lastModifiedBy>Karl Jakobs</cp:lastModifiedBy>
  <cp:revision>2175</cp:revision>
  <cp:lastPrinted>2017-04-23T17:45:48Z</cp:lastPrinted>
  <dcterms:created xsi:type="dcterms:W3CDTF">2010-01-21T06:15:29Z</dcterms:created>
  <dcterms:modified xsi:type="dcterms:W3CDTF">2017-04-25T09:41:53Z</dcterms:modified>
</cp:coreProperties>
</file>