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7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51E1F-1504-4702-B292-D00ED99E4923}" type="datetimeFigureOut">
              <a:rPr lang="en-GB" smtClean="0"/>
              <a:t>29/03/2017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F08A5-5485-4E6C-AD98-578B8B5FC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56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73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76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32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338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06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19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836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88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62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14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R.Veness - LIU BWS Mechanics PRR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4F06C-9C49-493C-8A46-5483B27587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03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Scope of the design review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384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/>
          <a:lstStyle/>
          <a:p>
            <a:r>
              <a:rPr lang="en-GB" dirty="0" smtClean="0"/>
              <a:t>Brief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652" y="1320799"/>
            <a:ext cx="7637237" cy="526756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SPS Prototype</a:t>
            </a:r>
          </a:p>
          <a:p>
            <a:pPr lvl="1"/>
            <a:r>
              <a:rPr lang="en-GB" dirty="0" smtClean="0"/>
              <a:t>Design review in 2013 led to installation </a:t>
            </a:r>
            <a:r>
              <a:rPr lang="en-GB" dirty="0" smtClean="0"/>
              <a:t>in LS1</a:t>
            </a:r>
          </a:p>
          <a:p>
            <a:pPr lvl="1"/>
            <a:r>
              <a:rPr lang="en-GB" dirty="0" smtClean="0"/>
              <a:t>First operational tests</a:t>
            </a:r>
            <a:r>
              <a:rPr lang="en-GB" dirty="0"/>
              <a:t> </a:t>
            </a:r>
            <a:r>
              <a:rPr lang="en-GB" dirty="0" smtClean="0"/>
              <a:t>in 2015, additional operational tests, late 2016</a:t>
            </a:r>
          </a:p>
          <a:p>
            <a:pPr lvl="1"/>
            <a:r>
              <a:rPr lang="en-GB" dirty="0" smtClean="0"/>
              <a:t>Demonstrated:</a:t>
            </a:r>
          </a:p>
          <a:p>
            <a:pPr lvl="2"/>
            <a:r>
              <a:rPr lang="en-GB" dirty="0" smtClean="0"/>
              <a:t>Confirmation of extensive vacuum testing [</a:t>
            </a:r>
            <a:r>
              <a:rPr lang="en-GB" dirty="0" smtClean="0">
                <a:solidFill>
                  <a:srgbClr val="FF0000"/>
                </a:solidFill>
              </a:rPr>
              <a:t>See talk by </a:t>
            </a:r>
            <a:r>
              <a:rPr lang="en-GB" dirty="0" err="1" smtClean="0">
                <a:solidFill>
                  <a:srgbClr val="FF0000"/>
                </a:solidFill>
              </a:rPr>
              <a:t>J.Somoza</a:t>
            </a:r>
            <a:r>
              <a:rPr lang="en-GB" dirty="0" smtClean="0"/>
              <a:t>]</a:t>
            </a:r>
          </a:p>
          <a:p>
            <a:pPr lvl="2"/>
            <a:r>
              <a:rPr lang="en-GB" dirty="0" smtClean="0"/>
              <a:t>Confirmation of simulation and tests for beam impedance [</a:t>
            </a:r>
            <a:r>
              <a:rPr lang="en-GB" dirty="0" smtClean="0">
                <a:solidFill>
                  <a:srgbClr val="FF0000"/>
                </a:solidFill>
              </a:rPr>
              <a:t>See talk by </a:t>
            </a:r>
            <a:r>
              <a:rPr lang="en-GB" dirty="0" err="1" smtClean="0">
                <a:solidFill>
                  <a:srgbClr val="FF0000"/>
                </a:solidFill>
              </a:rPr>
              <a:t>C.Vollinger</a:t>
            </a:r>
            <a:r>
              <a:rPr lang="en-GB" dirty="0" smtClean="0"/>
              <a:t>]</a:t>
            </a:r>
          </a:p>
          <a:p>
            <a:pPr lvl="2"/>
            <a:r>
              <a:rPr lang="en-GB" dirty="0" smtClean="0"/>
              <a:t>No discernible impedance heating of the </a:t>
            </a:r>
            <a:r>
              <a:rPr lang="en-GB" dirty="0"/>
              <a:t>wire [</a:t>
            </a:r>
            <a:r>
              <a:rPr lang="en-GB" dirty="0">
                <a:solidFill>
                  <a:srgbClr val="FF0000"/>
                </a:solidFill>
              </a:rPr>
              <a:t>See talk by </a:t>
            </a:r>
            <a:r>
              <a:rPr lang="en-GB" dirty="0" err="1">
                <a:solidFill>
                  <a:srgbClr val="FF0000"/>
                </a:solidFill>
              </a:rPr>
              <a:t>C.Vollinger</a:t>
            </a:r>
            <a:r>
              <a:rPr lang="en-GB" dirty="0" smtClean="0"/>
              <a:t>]</a:t>
            </a:r>
          </a:p>
          <a:p>
            <a:pPr lvl="2"/>
            <a:r>
              <a:rPr lang="en-GB" dirty="0"/>
              <a:t>N</a:t>
            </a:r>
            <a:r>
              <a:rPr lang="en-GB" dirty="0" smtClean="0"/>
              <a:t>ominal (20 ms-1) operating cycles, trigger and signal acquisition, tests with beam [</a:t>
            </a:r>
            <a:r>
              <a:rPr lang="en-GB" dirty="0" smtClean="0">
                <a:solidFill>
                  <a:srgbClr val="FF0000"/>
                </a:solidFill>
              </a:rPr>
              <a:t>See talk by </a:t>
            </a:r>
            <a:r>
              <a:rPr lang="en-GB" dirty="0" err="1" smtClean="0">
                <a:solidFill>
                  <a:srgbClr val="FF0000"/>
                </a:solidFill>
              </a:rPr>
              <a:t>F.Roncarolo</a:t>
            </a:r>
            <a:r>
              <a:rPr lang="en-GB" dirty="0" smtClean="0"/>
              <a:t>]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prototype hardware used for parallel development of control system, lifetime testing, impedance testing, vacuum qualification</a:t>
            </a:r>
            <a:endParaRPr lang="en-GB" dirty="0"/>
          </a:p>
          <a:p>
            <a:r>
              <a:rPr lang="en-GB" dirty="0" smtClean="0"/>
              <a:t>PSB Prototype</a:t>
            </a:r>
          </a:p>
          <a:p>
            <a:pPr lvl="1"/>
            <a:r>
              <a:rPr lang="en-GB" dirty="0" smtClean="0"/>
              <a:t>Instrument re-designed for integration into the Booster, along with ‘industrialisation’ of mechanics, acquisition and control electronics [</a:t>
            </a: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ee talk by </a:t>
            </a:r>
            <a:r>
              <a:rPr lang="en-GB" dirty="0" err="1" smtClean="0">
                <a:solidFill>
                  <a:srgbClr val="FF0000"/>
                </a:solidFill>
              </a:rPr>
              <a:t>D.Gudkov</a:t>
            </a:r>
            <a:r>
              <a:rPr lang="en-GB" dirty="0" smtClean="0"/>
              <a:t>]</a:t>
            </a:r>
          </a:p>
          <a:p>
            <a:pPr lvl="2"/>
            <a:r>
              <a:rPr lang="en-GB" dirty="0" smtClean="0"/>
              <a:t>This design will now be used for all 3 machines</a:t>
            </a:r>
          </a:p>
          <a:p>
            <a:pPr lvl="2"/>
            <a:r>
              <a:rPr lang="en-GB" dirty="0" smtClean="0"/>
              <a:t>Calibration with prototype laser system [</a:t>
            </a:r>
            <a:r>
              <a:rPr lang="en-GB" dirty="0" smtClean="0">
                <a:solidFill>
                  <a:srgbClr val="FF0000"/>
                </a:solidFill>
              </a:rPr>
              <a:t>See talk by </a:t>
            </a:r>
            <a:r>
              <a:rPr lang="en-GB" dirty="0" err="1" smtClean="0">
                <a:solidFill>
                  <a:srgbClr val="FF0000"/>
                </a:solidFill>
              </a:rPr>
              <a:t>F.Roncarolo</a:t>
            </a:r>
            <a:r>
              <a:rPr lang="en-GB" dirty="0" smtClean="0"/>
              <a:t>]</a:t>
            </a:r>
          </a:p>
          <a:p>
            <a:pPr lvl="2"/>
            <a:r>
              <a:rPr lang="en-GB" dirty="0" smtClean="0"/>
              <a:t>Successfully installed during EYETS16-17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prototype used in parallel for development of control system, lifetime and impedance testing</a:t>
            </a:r>
          </a:p>
          <a:p>
            <a:pPr lvl="1"/>
            <a:endParaRPr lang="en-GB" dirty="0" smtClean="0"/>
          </a:p>
          <a:p>
            <a:pPr lvl="2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432" y="3760749"/>
            <a:ext cx="3627099" cy="2727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5432" y="479871"/>
            <a:ext cx="3547478" cy="31543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165432" y="3264931"/>
            <a:ext cx="402656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SPS Prototype instrument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65432" y="6488668"/>
            <a:ext cx="402656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PSB Prototype instrument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04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have a review now?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New project management and structure in BI</a:t>
            </a:r>
          </a:p>
          <a:p>
            <a:r>
              <a:rPr lang="en-GB" dirty="0" smtClean="0"/>
              <a:t>Recently revised budget based on:</a:t>
            </a:r>
          </a:p>
          <a:p>
            <a:pPr lvl="1"/>
            <a:r>
              <a:rPr lang="en-GB" dirty="0" smtClean="0"/>
              <a:t>Final mechanical design, with well-developed cost analysis</a:t>
            </a:r>
          </a:p>
          <a:p>
            <a:pPr lvl="1"/>
            <a:r>
              <a:rPr lang="en-GB" dirty="0" smtClean="0"/>
              <a:t>Working prototype for control and acquisition systems</a:t>
            </a:r>
          </a:p>
          <a:p>
            <a:pPr lvl="1"/>
            <a:r>
              <a:rPr lang="en-GB" dirty="0" smtClean="0"/>
              <a:t>Cabling figures extrapolated from the PSB prototype</a:t>
            </a:r>
          </a:p>
          <a:p>
            <a:r>
              <a:rPr lang="en-GB" dirty="0" smtClean="0"/>
              <a:t>Extensive testing and simulation has been made on both SPS and PSB prototypes for impedance and vacuum</a:t>
            </a:r>
          </a:p>
          <a:p>
            <a:r>
              <a:rPr lang="en-GB" dirty="0" smtClean="0"/>
              <a:t>We </a:t>
            </a:r>
            <a:r>
              <a:rPr lang="en-GB" dirty="0"/>
              <a:t>have some operational experience, but not in the PSB or </a:t>
            </a:r>
            <a:r>
              <a:rPr lang="en-GB" dirty="0" smtClean="0"/>
              <a:t>PS</a:t>
            </a:r>
          </a:p>
          <a:p>
            <a:r>
              <a:rPr lang="en-GB" dirty="0" smtClean="0"/>
              <a:t>We need to launch the mechanics production now if we are to be ready for installation at the start of LS2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29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89441" y="1280465"/>
            <a:ext cx="2828925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LIU Wire Scanner Upgrade Project Leader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R.Veness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3496" y="2834526"/>
            <a:ext cx="2828925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Instrument Mechanics and project management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R.Veness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84921" y="2834526"/>
            <a:ext cx="2828925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Control and Acquisition Electronics. Operational testing.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F.Roncarolo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J.Emery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27159" y="4331023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W.Andreazza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7159" y="4904190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D.Gudkov</a:t>
            </a:r>
            <a:r>
              <a:rPr lang="en-US" dirty="0" smtClean="0">
                <a:solidFill>
                  <a:schemeClr val="bg1"/>
                </a:solidFill>
              </a:rPr>
              <a:t> (F)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27159" y="5477357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A.Mariet</a:t>
            </a:r>
            <a:r>
              <a:rPr lang="en-US" dirty="0" smtClean="0">
                <a:solidFill>
                  <a:schemeClr val="bg1"/>
                </a:solidFill>
              </a:rPr>
              <a:t> (F)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80459" y="4154285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P.Anderssen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80459" y="4694806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A.Goldblatt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85227" y="5218904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J.L. Sirvent (F)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0769" y="2834526"/>
            <a:ext cx="2636477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MME design and manufacture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A.Dallocchio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N.Chritin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E.Rigutto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</a:p>
        </p:txBody>
      </p:sp>
      <p:cxnSp>
        <p:nvCxnSpPr>
          <p:cNvPr id="18" name="Straight Connector 17"/>
          <p:cNvCxnSpPr>
            <a:stCxn id="6" idx="2"/>
          </p:cNvCxnSpPr>
          <p:nvPr/>
        </p:nvCxnSpPr>
        <p:spPr>
          <a:xfrm flipH="1">
            <a:off x="4917958" y="3757856"/>
            <a:ext cx="1" cy="190416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11" idx="3"/>
          </p:cNvCxnSpPr>
          <p:nvPr/>
        </p:nvCxnSpPr>
        <p:spPr>
          <a:xfrm flipH="1">
            <a:off x="4079761" y="5662023"/>
            <a:ext cx="83819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079761" y="5092187"/>
            <a:ext cx="83819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079761" y="4515689"/>
            <a:ext cx="838197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1"/>
          </p:cNvCxnSpPr>
          <p:nvPr/>
        </p:nvCxnSpPr>
        <p:spPr>
          <a:xfrm flipH="1">
            <a:off x="3027247" y="3296191"/>
            <a:ext cx="476249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8694614" y="4041404"/>
            <a:ext cx="4772" cy="238204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8699384" y="4894798"/>
            <a:ext cx="98107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699383" y="4889140"/>
            <a:ext cx="98107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8699383" y="5411942"/>
            <a:ext cx="98107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8675576" y="5921171"/>
            <a:ext cx="98107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917959" y="2496391"/>
            <a:ext cx="3781424" cy="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6" idx="0"/>
          </p:cNvCxnSpPr>
          <p:nvPr/>
        </p:nvCxnSpPr>
        <p:spPr>
          <a:xfrm flipH="1">
            <a:off x="4917959" y="2516509"/>
            <a:ext cx="4767" cy="31801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8699383" y="2524911"/>
            <a:ext cx="4767" cy="31801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803904" y="2182097"/>
            <a:ext cx="4767" cy="31801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680457" y="5721179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J.Tassan</a:t>
            </a:r>
            <a:r>
              <a:rPr lang="en-US" dirty="0" smtClean="0">
                <a:solidFill>
                  <a:schemeClr val="bg1"/>
                </a:solidFill>
              </a:rPr>
              <a:t>-Viol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8699383" y="4345610"/>
            <a:ext cx="98107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8407"/>
          </a:xfrm>
        </p:spPr>
        <p:txBody>
          <a:bodyPr>
            <a:normAutofit/>
          </a:bodyPr>
          <a:lstStyle/>
          <a:p>
            <a:r>
              <a:rPr lang="en-GB" dirty="0" smtClean="0"/>
              <a:t>LIU Wire Scanner Upgrade Organigram</a:t>
            </a:r>
            <a:br>
              <a:rPr lang="en-GB" dirty="0" smtClean="0"/>
            </a:br>
            <a:r>
              <a:rPr lang="en-GB" sz="2000" dirty="0" smtClean="0"/>
              <a:t>(as of 1/2/17)</a:t>
            </a:r>
            <a:endParaRPr lang="en-GB" dirty="0"/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8675576" y="6423446"/>
            <a:ext cx="98107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680457" y="6223454"/>
            <a:ext cx="17526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C.Vulliez</a:t>
            </a:r>
            <a:r>
              <a:rPr lang="en-US" dirty="0" smtClean="0">
                <a:solidFill>
                  <a:schemeClr val="bg1"/>
                </a:solidFill>
              </a:rPr>
              <a:t> (TS)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70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to be addressed in </a:t>
            </a:r>
            <a:r>
              <a:rPr lang="en-GB" smtClean="0"/>
              <a:t>this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the mechanical design satisfactory and ready to proceed for series production?</a:t>
            </a:r>
          </a:p>
          <a:p>
            <a:r>
              <a:rPr lang="en-GB" dirty="0" smtClean="0"/>
              <a:t>Do we have confidence that this instrument will fulfil the specification for LIU?</a:t>
            </a:r>
          </a:p>
          <a:p>
            <a:r>
              <a:rPr lang="en-GB" dirty="0" smtClean="0"/>
              <a:t>Do we have confidence that the instrument: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ill be qualified for vacuum acceptance, </a:t>
            </a:r>
          </a:p>
          <a:p>
            <a:pPr lvl="1"/>
            <a:r>
              <a:rPr lang="en-GB" dirty="0" smtClean="0"/>
              <a:t>will not have a major impact on machine operation due to impedance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hould not suffer wire breakage due to impedance heating</a:t>
            </a:r>
          </a:p>
          <a:p>
            <a:r>
              <a:rPr lang="en-GB" dirty="0" smtClean="0"/>
              <a:t>The series budget and schedule are understood and that the costs are justified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R.Veness - LIU BWS Mechanics PRR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4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458</Words>
  <Application>Microsoft Office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Scope of the design review</vt:lpstr>
      <vt:lpstr>Brief Status</vt:lpstr>
      <vt:lpstr>Why have a review now?</vt:lpstr>
      <vt:lpstr>LIU Wire Scanner Upgrade Organigram (as of 1/2/17)</vt:lpstr>
      <vt:lpstr>Questions to be addressed in this review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Scope of the design review</dc:title>
  <dc:creator>Raymond Veness</dc:creator>
  <cp:lastModifiedBy>Raymond Veness</cp:lastModifiedBy>
  <cp:revision>15</cp:revision>
  <dcterms:created xsi:type="dcterms:W3CDTF">2017-03-22T13:32:46Z</dcterms:created>
  <dcterms:modified xsi:type="dcterms:W3CDTF">2017-03-29T06:24:58Z</dcterms:modified>
</cp:coreProperties>
</file>