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57" r:id="rId4"/>
    <p:sldId id="264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E3063-8C52-472B-8E79-145EC217D473}" type="datetimeFigureOut">
              <a:rPr lang="en-GB" smtClean="0"/>
              <a:t>28/03/2017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47A6D-D071-4B9A-9243-B8A4839E00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640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6265E-D6C7-46AE-A431-E57923EF20B3}" type="datetimeFigureOut">
              <a:rPr lang="en-GB" smtClean="0"/>
              <a:t>28/03/2017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97807-941C-44DC-973B-84597B4254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38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97807-941C-44DC-973B-84597B4254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83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8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8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2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85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38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808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61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4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54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82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4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20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LIU WS procurement process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4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6438"/>
          </a:xfrm>
        </p:spPr>
        <p:txBody>
          <a:bodyPr/>
          <a:lstStyle/>
          <a:p>
            <a:pPr algn="ctr"/>
            <a:r>
              <a:rPr lang="en-GB" dirty="0" smtClean="0"/>
              <a:t>Schedule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38" y="1419525"/>
            <a:ext cx="10556523" cy="458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Procurement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Procurement strategy for key mechanical components formally agreed between EN/MME and BE/BI to optimise the process</a:t>
            </a:r>
          </a:p>
          <a:p>
            <a:r>
              <a:rPr lang="en-GB" dirty="0" smtClean="0"/>
              <a:t>Most of the documentation(MS+IT documents, specification, manufacturing drawings,…)ready to start the procurement as soon as possible</a:t>
            </a:r>
          </a:p>
          <a:p>
            <a:r>
              <a:rPr lang="en-GB" dirty="0" smtClean="0"/>
              <a:t>Critical raw material ordered, some already in house, the rest ready waiting for shipment</a:t>
            </a:r>
          </a:p>
          <a:p>
            <a:r>
              <a:rPr lang="en-GB" dirty="0" smtClean="0"/>
              <a:t>Targeting 2</a:t>
            </a:r>
            <a:r>
              <a:rPr lang="en-GB" baseline="30000" dirty="0" smtClean="0"/>
              <a:t>nd</a:t>
            </a:r>
            <a:r>
              <a:rPr lang="en-GB" dirty="0" smtClean="0"/>
              <a:t> quarter 2018 to have all the parts available to start the WS preparation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2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99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Assembly area:</a:t>
            </a:r>
          </a:p>
          <a:p>
            <a:r>
              <a:rPr lang="en-GB" dirty="0" smtClean="0"/>
              <a:t>100 mt</a:t>
            </a:r>
            <a:r>
              <a:rPr lang="en-GB" baseline="30000" dirty="0" smtClean="0"/>
              <a:t>2 </a:t>
            </a:r>
            <a:r>
              <a:rPr lang="en-GB" dirty="0" smtClean="0"/>
              <a:t>asked</a:t>
            </a:r>
            <a:r>
              <a:rPr lang="en-GB" baseline="30000" dirty="0" smtClean="0"/>
              <a:t> </a:t>
            </a:r>
            <a:r>
              <a:rPr lang="en-GB" dirty="0" smtClean="0"/>
              <a:t>to </a:t>
            </a:r>
            <a:r>
              <a:rPr lang="en-GB" dirty="0" smtClean="0"/>
              <a:t>LIU in 2015 but not </a:t>
            </a:r>
            <a:r>
              <a:rPr lang="en-GB" dirty="0" smtClean="0"/>
              <a:t>allocated</a:t>
            </a:r>
            <a:endParaRPr lang="en-GB" baseline="30000" dirty="0" smtClean="0"/>
          </a:p>
          <a:p>
            <a:r>
              <a:rPr lang="en-GB" dirty="0" smtClean="0"/>
              <a:t>Bldg.283(former </a:t>
            </a:r>
            <a:r>
              <a:rPr lang="en-GB" dirty="0" smtClean="0"/>
              <a:t>ISR) but will need a lot of work</a:t>
            </a:r>
            <a:endParaRPr lang="en-GB" baseline="30000" dirty="0"/>
          </a:p>
          <a:p>
            <a:r>
              <a:rPr lang="en-GB" dirty="0" smtClean="0"/>
              <a:t>Other options are being considered</a:t>
            </a:r>
            <a:endParaRPr lang="en-GB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682" y="2704709"/>
            <a:ext cx="3838832" cy="287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87400"/>
          </a:xfrm>
        </p:spPr>
        <p:txBody>
          <a:bodyPr/>
          <a:lstStyle/>
          <a:p>
            <a:r>
              <a:rPr lang="en-GB" dirty="0" smtClean="0"/>
              <a:t>Tanks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6" y="1397000"/>
            <a:ext cx="9872871" cy="19050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Market survey + invitation to tender</a:t>
            </a:r>
          </a:p>
          <a:p>
            <a:r>
              <a:rPr lang="en-GB" dirty="0" smtClean="0"/>
              <a:t>BE/BI in collaboration with EN/MME</a:t>
            </a:r>
            <a:endParaRPr lang="en-GB" dirty="0"/>
          </a:p>
          <a:p>
            <a:r>
              <a:rPr lang="en-GB" dirty="0" smtClean="0"/>
              <a:t>Expected contract notification beginning of the 3</a:t>
            </a:r>
            <a:r>
              <a:rPr lang="en-GB" baseline="30000" dirty="0" smtClean="0"/>
              <a:t>rd</a:t>
            </a:r>
            <a:r>
              <a:rPr lang="en-GB" dirty="0" smtClean="0"/>
              <a:t> quarter 2018</a:t>
            </a:r>
          </a:p>
          <a:p>
            <a:r>
              <a:rPr lang="en-GB" dirty="0" smtClean="0"/>
              <a:t>Tanks delivery end of 1</a:t>
            </a:r>
            <a:r>
              <a:rPr lang="en-GB" baseline="30000" dirty="0" smtClean="0"/>
              <a:t>st</a:t>
            </a:r>
            <a:r>
              <a:rPr lang="en-GB" dirty="0" smtClean="0"/>
              <a:t> quarter 2018</a:t>
            </a:r>
          </a:p>
          <a:p>
            <a:pPr marL="4572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0347" y="3302000"/>
            <a:ext cx="987552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Stepped chamber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0347" y="4250462"/>
            <a:ext cx="6096000" cy="1823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02920" lvl="0" indent="-457200" defTabSz="914400">
              <a:lnSpc>
                <a:spcPct val="90000"/>
              </a:lnSpc>
              <a:spcBef>
                <a:spcPts val="1400"/>
              </a:spcBef>
              <a:buSzPct val="80000"/>
              <a:buFont typeface="Arial" panose="020B0604020202020204" pitchFamily="34" charset="0"/>
              <a:buChar char="•"/>
            </a:pPr>
            <a:r>
              <a:rPr lang="en-GB" sz="2800" dirty="0"/>
              <a:t>Price inquiry for machining and in house EB welding(EN/MME)</a:t>
            </a:r>
          </a:p>
          <a:p>
            <a:pPr marL="502920" lvl="0" indent="-457200" defTabSz="914400">
              <a:lnSpc>
                <a:spcPct val="90000"/>
              </a:lnSpc>
              <a:spcBef>
                <a:spcPts val="1400"/>
              </a:spcBef>
              <a:buSzPct val="80000"/>
              <a:buFont typeface="Arial" panose="020B0604020202020204" pitchFamily="34" charset="0"/>
              <a:buChar char="•"/>
            </a:pPr>
            <a:r>
              <a:rPr lang="en-GB" sz="2800" dirty="0"/>
              <a:t>Delivery foreseen for 1</a:t>
            </a:r>
            <a:r>
              <a:rPr lang="en-GB" sz="2800" baseline="30000" dirty="0"/>
              <a:t>st</a:t>
            </a:r>
            <a:r>
              <a:rPr lang="en-GB" sz="2800" dirty="0"/>
              <a:t> quarter 2018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232" y="79602"/>
            <a:ext cx="3069968" cy="23024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7" y="3782610"/>
            <a:ext cx="3431653" cy="25737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524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38200"/>
          </a:xfrm>
        </p:spPr>
        <p:txBody>
          <a:bodyPr/>
          <a:lstStyle/>
          <a:p>
            <a:r>
              <a:rPr lang="en-GB" dirty="0" smtClean="0"/>
              <a:t>Mechanical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6" y="1447800"/>
            <a:ext cx="9872871" cy="1536700"/>
          </a:xfrm>
        </p:spPr>
        <p:txBody>
          <a:bodyPr/>
          <a:lstStyle/>
          <a:p>
            <a:r>
              <a:rPr lang="en-GB" dirty="0" smtClean="0"/>
              <a:t>Price inquiries managed by EN/MME</a:t>
            </a:r>
          </a:p>
          <a:p>
            <a:r>
              <a:rPr lang="en-GB" dirty="0" smtClean="0"/>
              <a:t>~2500 parts in total</a:t>
            </a:r>
          </a:p>
          <a:p>
            <a:r>
              <a:rPr lang="en-GB" dirty="0" smtClean="0"/>
              <a:t>Delivery foreseen for 1</a:t>
            </a:r>
            <a:r>
              <a:rPr lang="en-GB" baseline="30000" dirty="0" smtClean="0"/>
              <a:t>st</a:t>
            </a:r>
            <a:r>
              <a:rPr lang="en-GB" dirty="0" smtClean="0"/>
              <a:t> quarter 2018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0347" y="2569624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Supports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0347" y="3822700"/>
            <a:ext cx="7558810" cy="1614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2920" lvl="0" indent="-457200" defTabSz="914400">
              <a:lnSpc>
                <a:spcPct val="90000"/>
              </a:lnSpc>
              <a:spcBef>
                <a:spcPts val="14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800" dirty="0"/>
              <a:t>Design on going, will be completed soon</a:t>
            </a:r>
          </a:p>
          <a:p>
            <a:pPr marL="502920" lvl="0" indent="-457200" defTabSz="914400">
              <a:lnSpc>
                <a:spcPct val="90000"/>
              </a:lnSpc>
              <a:spcBef>
                <a:spcPts val="1400"/>
              </a:spcBef>
              <a:buSzPct val="80000"/>
              <a:buFont typeface="Arial" panose="020B0604020202020204" pitchFamily="34" charset="0"/>
              <a:buChar char="•"/>
            </a:pPr>
            <a:r>
              <a:rPr lang="en-GB" sz="2800" dirty="0"/>
              <a:t>Price inquiries managed by EN/MME</a:t>
            </a:r>
          </a:p>
          <a:p>
            <a:pPr marL="502920" lvl="0" indent="-457200" defTabSz="914400">
              <a:lnSpc>
                <a:spcPct val="90000"/>
              </a:lnSpc>
              <a:spcBef>
                <a:spcPts val="1400"/>
              </a:spcBef>
              <a:buSzPct val="80000"/>
              <a:buFont typeface="Arial" panose="020B0604020202020204" pitchFamily="34" charset="0"/>
              <a:buChar char="•"/>
            </a:pPr>
            <a:r>
              <a:rPr lang="en-GB" sz="2800" dirty="0"/>
              <a:t>Delivery foreseen for 3</a:t>
            </a:r>
            <a:r>
              <a:rPr lang="en-GB" sz="2800" baseline="30000" dirty="0"/>
              <a:t>rd</a:t>
            </a:r>
            <a:r>
              <a:rPr lang="en-GB" sz="2800" dirty="0"/>
              <a:t>  quarter </a:t>
            </a:r>
            <a:r>
              <a:rPr lang="en-GB" sz="2800" dirty="0" smtClean="0"/>
              <a:t>2018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0601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6" y="1727200"/>
            <a:ext cx="9872871" cy="14224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40339" y="84836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Motors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40331" y="2093788"/>
            <a:ext cx="9872871" cy="142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sz="2800" dirty="0">
                <a:solidFill>
                  <a:schemeClr val="tx1"/>
                </a:solidFill>
              </a:rPr>
              <a:t>Single tender option with CERN qualified supplier(ALXIOM)</a:t>
            </a:r>
          </a:p>
          <a:p>
            <a:pPr>
              <a:buClrTx/>
            </a:pPr>
            <a:r>
              <a:rPr lang="en-GB" sz="2800" dirty="0">
                <a:solidFill>
                  <a:schemeClr val="tx1"/>
                </a:solidFill>
              </a:rPr>
              <a:t>Price request </a:t>
            </a:r>
            <a:r>
              <a:rPr lang="en-GB" sz="2800" dirty="0" smtClean="0">
                <a:solidFill>
                  <a:schemeClr val="tx1"/>
                </a:solidFill>
              </a:rPr>
              <a:t>submitted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/>
                </a:solidFill>
              </a:rPr>
              <a:t>Delivery expected 4</a:t>
            </a:r>
            <a:r>
              <a:rPr lang="en-GB" sz="2800" baseline="30000" dirty="0" smtClean="0">
                <a:solidFill>
                  <a:schemeClr val="tx1"/>
                </a:solidFill>
              </a:rPr>
              <a:t>th</a:t>
            </a:r>
            <a:r>
              <a:rPr lang="en-GB" sz="2800" dirty="0" smtClean="0">
                <a:solidFill>
                  <a:schemeClr val="tx1"/>
                </a:solidFill>
              </a:rPr>
              <a:t> quarter 2017</a:t>
            </a:r>
            <a:endParaRPr lang="en-GB" sz="2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190" y="90908"/>
            <a:ext cx="9875520" cy="711200"/>
          </a:xfrm>
        </p:spPr>
        <p:txBody>
          <a:bodyPr/>
          <a:lstStyle/>
          <a:p>
            <a:pPr algn="ctr"/>
            <a:r>
              <a:rPr lang="en-GB" dirty="0" smtClean="0"/>
              <a:t>Documentation overview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949451"/>
              </p:ext>
            </p:extLst>
          </p:nvPr>
        </p:nvGraphicFramePr>
        <p:xfrm>
          <a:off x="368300" y="818585"/>
          <a:ext cx="11417300" cy="502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619"/>
                <a:gridCol w="1787491"/>
                <a:gridCol w="1617261"/>
                <a:gridCol w="1966318"/>
                <a:gridCol w="1977081"/>
                <a:gridCol w="1850013"/>
                <a:gridCol w="1516517"/>
              </a:tblGrid>
              <a:tr h="1265588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WS design</a:t>
                      </a:r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Support</a:t>
                      </a:r>
                    </a:p>
                    <a:p>
                      <a:pPr algn="ctr"/>
                      <a:r>
                        <a:rPr lang="en-GB" sz="2400" b="0" dirty="0" smtClean="0"/>
                        <a:t>design</a:t>
                      </a:r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 WS </a:t>
                      </a:r>
                      <a:r>
                        <a:rPr lang="en-GB" sz="2400" b="0" dirty="0" err="1" smtClean="0"/>
                        <a:t>Manufactur</a:t>
                      </a:r>
                      <a:r>
                        <a:rPr lang="en-GB" sz="2400" b="0" dirty="0" smtClean="0"/>
                        <a:t>. </a:t>
                      </a:r>
                      <a:r>
                        <a:rPr lang="en-GB" sz="2400" b="0" dirty="0" smtClean="0"/>
                        <a:t>drawings               </a:t>
                      </a:r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smtClean="0"/>
                        <a:t> Support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err="1" smtClean="0"/>
                        <a:t>Manufact</a:t>
                      </a:r>
                      <a:r>
                        <a:rPr lang="en-GB" sz="2400" b="0" dirty="0" smtClean="0"/>
                        <a:t>.</a:t>
                      </a:r>
                      <a:r>
                        <a:rPr lang="en-GB" sz="2400" b="0" baseline="0" dirty="0" smtClean="0"/>
                        <a:t> </a:t>
                      </a:r>
                      <a:r>
                        <a:rPr lang="en-GB" sz="2400" b="0" dirty="0" smtClean="0"/>
                        <a:t>drawings</a:t>
                      </a:r>
                    </a:p>
                    <a:p>
                      <a:pPr algn="ctr"/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Integration</a:t>
                      </a:r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/>
                        <a:t>ECR</a:t>
                      </a:r>
                      <a:endParaRPr lang="en-GB" sz="2400" b="0" dirty="0"/>
                    </a:p>
                  </a:txBody>
                  <a:tcPr/>
                </a:tc>
              </a:tr>
              <a:tr h="87884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100% 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100% completed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70</a:t>
                      </a:r>
                      <a:r>
                        <a:rPr lang="en-GB" sz="1600" dirty="0" smtClean="0"/>
                        <a:t>% </a:t>
                      </a:r>
                      <a:r>
                        <a:rPr lang="en-GB" sz="1600" dirty="0" smtClean="0"/>
                        <a:t>completed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on</a:t>
                      </a:r>
                      <a:r>
                        <a:rPr lang="en-GB" sz="1600" baseline="0" dirty="0" smtClean="0"/>
                        <a:t> going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On going, 90% 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ECR in preparation</a:t>
                      </a:r>
                      <a:endParaRPr lang="en-GB" sz="1600" dirty="0" smtClean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14250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PSB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100% 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100% completed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60% </a:t>
                      </a:r>
                      <a:r>
                        <a:rPr lang="en-GB" sz="1600" dirty="0" smtClean="0"/>
                        <a:t>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on</a:t>
                      </a:r>
                      <a:r>
                        <a:rPr lang="en-GB" sz="1600" baseline="0" dirty="0" smtClean="0"/>
                        <a:t> going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On going, 60% completed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Space reservation </a:t>
                      </a:r>
                      <a:r>
                        <a:rPr lang="en-GB" sz="1600" dirty="0" smtClean="0"/>
                        <a:t>done, </a:t>
                      </a:r>
                      <a:r>
                        <a:rPr lang="en-GB" sz="1600" baseline="0" dirty="0" smtClean="0"/>
                        <a:t>ECR </a:t>
                      </a:r>
                      <a:r>
                        <a:rPr lang="en-GB" sz="1600" baseline="0" dirty="0" smtClean="0"/>
                        <a:t>in preparation</a:t>
                      </a:r>
                      <a:endParaRPr lang="en-GB" sz="1600" dirty="0"/>
                    </a:p>
                  </a:txBody>
                  <a:tcPr/>
                </a:tc>
              </a:tr>
              <a:tr h="144898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100% 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100% completed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70</a:t>
                      </a:r>
                      <a:r>
                        <a:rPr lang="en-GB" sz="1600" i="1" dirty="0" smtClean="0"/>
                        <a:t>%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smtClean="0"/>
                        <a:t>completed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on</a:t>
                      </a:r>
                      <a:r>
                        <a:rPr lang="en-GB" sz="1600" baseline="0" dirty="0" smtClean="0"/>
                        <a:t> going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On going, 80% completed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Space reservation </a:t>
                      </a:r>
                      <a:r>
                        <a:rPr lang="en-GB" sz="1600" baseline="0" dirty="0" smtClean="0"/>
                        <a:t>submitted, ECR </a:t>
                      </a:r>
                      <a:r>
                        <a:rPr lang="en-GB" sz="1600" baseline="0" dirty="0" smtClean="0"/>
                        <a:t>in preparation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29/3/2017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BWS Mechanics Production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1985</TotalTime>
  <Words>358</Words>
  <Application>Microsoft Office PowerPoint</Application>
  <PresentationFormat>Widescreen</PresentationFormat>
  <Paragraphs>88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Office Theme</vt:lpstr>
      <vt:lpstr>LIU WS procurement process</vt:lpstr>
      <vt:lpstr>Schedule summary</vt:lpstr>
      <vt:lpstr>Procurement overview</vt:lpstr>
      <vt:lpstr>PowerPoint Presentation</vt:lpstr>
      <vt:lpstr>Tanks</vt:lpstr>
      <vt:lpstr>Mechanical components</vt:lpstr>
      <vt:lpstr>PowerPoint Presentation</vt:lpstr>
      <vt:lpstr>Documentation overview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WS procurement process</dc:title>
  <dc:creator>William Andreazza</dc:creator>
  <cp:lastModifiedBy>William Andreazza</cp:lastModifiedBy>
  <cp:revision>39</cp:revision>
  <dcterms:created xsi:type="dcterms:W3CDTF">2017-03-20T14:20:26Z</dcterms:created>
  <dcterms:modified xsi:type="dcterms:W3CDTF">2017-03-28T14:41:10Z</dcterms:modified>
</cp:coreProperties>
</file>