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53" r:id="rId2"/>
    <p:sldId id="390" r:id="rId3"/>
    <p:sldId id="399" r:id="rId4"/>
    <p:sldId id="387" r:id="rId5"/>
    <p:sldId id="392" r:id="rId6"/>
    <p:sldId id="391" r:id="rId7"/>
    <p:sldId id="395" r:id="rId8"/>
    <p:sldId id="397" r:id="rId9"/>
    <p:sldId id="398" r:id="rId10"/>
    <p:sldId id="400" r:id="rId11"/>
    <p:sldId id="393" r:id="rId12"/>
    <p:sldId id="394" r:id="rId13"/>
    <p:sldId id="396" r:id="rId14"/>
    <p:sldId id="403" r:id="rId15"/>
    <p:sldId id="401" r:id="rId16"/>
    <p:sldId id="402" r:id="rId17"/>
    <p:sldId id="389" r:id="rId18"/>
    <p:sldId id="404" r:id="rId19"/>
    <p:sldId id="388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67" userDrawn="1">
          <p15:clr>
            <a:srgbClr val="A4A3A4"/>
          </p15:clr>
        </p15:guide>
        <p15:guide id="2" pos="146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  <a:srgbClr val="A808A8"/>
    <a:srgbClr val="A81F08"/>
    <a:srgbClr val="FF0000"/>
    <a:srgbClr val="FF9900"/>
    <a:srgbClr val="00CC66"/>
    <a:srgbClr val="3399FF"/>
    <a:srgbClr val="00CC99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3" autoAdjust="0"/>
    <p:restoredTop sz="94647" autoAdjust="0"/>
  </p:normalViewPr>
  <p:slideViewPr>
    <p:cSldViewPr snapToGrid="0" snapToObjects="1">
      <p:cViewPr varScale="1">
        <p:scale>
          <a:sx n="132" d="100"/>
          <a:sy n="132" d="100"/>
        </p:scale>
        <p:origin x="121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4567"/>
        <p:guide pos="1466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29.03.2017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29.03.2017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424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8741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33740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5947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4452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04970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6194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658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4766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18194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9275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0858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4463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224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939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6509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02200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6324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2269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4" r:id="rId11"/>
    <p:sldLayoutId id="2147483668" r:id="rId12"/>
    <p:sldLayoutId id="2147483669" r:id="rId13"/>
    <p:sldLayoutId id="2147483670" r:id="rId14"/>
    <p:sldLayoutId id="2147483671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25631/contributions/2526500/attachments/1434087/2204420/WS_Impedance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indico.cern.ch/event/616762/" TargetMode="External"/><Relationship Id="rId4" Type="http://schemas.openxmlformats.org/officeDocument/2006/relationships/hyperlink" Target="http://paf-spsu.web.cern.ch/paf-spsu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496407"/>
            <a:ext cx="8265984" cy="204637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Status and Summary </a:t>
            </a:r>
            <a:r>
              <a:rPr lang="en-GB" dirty="0"/>
              <a:t>of the </a:t>
            </a:r>
            <a:r>
              <a:rPr lang="en-GB" dirty="0" smtClean="0"/>
              <a:t>Impedance Results for the LIU Wire Scanners</a:t>
            </a: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>
                <a:latin typeface="Calibri Light" panose="020F0302020204030204" pitchFamily="34" charset="0"/>
              </a:rPr>
              <a:t>Christine Vollinger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>
                <a:latin typeface="Calibri Light" panose="020F0302020204030204" pitchFamily="34" charset="0"/>
              </a:rPr>
              <a:t/>
            </a:r>
            <a:br>
              <a:rPr lang="en-US" sz="2000" b="0" dirty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with help and support from: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T. Kaltenbacher, P. Kramer, A. Lasheen, M. </a:t>
            </a:r>
            <a:r>
              <a:rPr lang="en-US" sz="2000" b="0" dirty="0" err="1" smtClean="0">
                <a:latin typeface="Calibri Light" panose="020F0302020204030204" pitchFamily="34" charset="0"/>
              </a:rPr>
              <a:t>Migliorati</a:t>
            </a:r>
            <a:r>
              <a:rPr lang="en-US" sz="2000" b="0" dirty="0" smtClean="0">
                <a:latin typeface="Calibri Light" panose="020F0302020204030204" pitchFamily="34" charset="0"/>
              </a:rPr>
              <a:t>, J. </a:t>
            </a:r>
            <a:r>
              <a:rPr lang="en-US" sz="2000" b="0" dirty="0">
                <a:latin typeface="Calibri Light" panose="020F0302020204030204" pitchFamily="34" charset="0"/>
              </a:rPr>
              <a:t>Repond, B. </a:t>
            </a:r>
            <a:r>
              <a:rPr lang="en-US" sz="2000" b="0" dirty="0" smtClean="0">
                <a:latin typeface="Calibri Light" panose="020F0302020204030204" pitchFamily="34" charset="0"/>
              </a:rPr>
              <a:t>Salvant 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>
                <a:latin typeface="Calibri Light" panose="020F0302020204030204" pitchFamily="34" charset="0"/>
              </a:rPr>
              <a:t/>
            </a:r>
            <a:br>
              <a:rPr lang="en-US" sz="2000" b="0" dirty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and input from: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D. </a:t>
            </a:r>
            <a:r>
              <a:rPr lang="en-US" sz="2000" b="0" dirty="0" err="1" smtClean="0">
                <a:latin typeface="Calibri Light" panose="020F0302020204030204" pitchFamily="34" charset="0"/>
              </a:rPr>
              <a:t>Amorim</a:t>
            </a:r>
            <a:r>
              <a:rPr lang="en-US" sz="2000" b="0" dirty="0" smtClean="0">
                <a:latin typeface="Calibri Light" panose="020F0302020204030204" pitchFamily="34" charset="0"/>
              </a:rPr>
              <a:t>, T. </a:t>
            </a:r>
            <a:r>
              <a:rPr lang="en-US" sz="2000" b="0" dirty="0" err="1" smtClean="0">
                <a:latin typeface="Calibri Light" panose="020F0302020204030204" pitchFamily="34" charset="0"/>
              </a:rPr>
              <a:t>Rijoff</a:t>
            </a:r>
            <a:r>
              <a:rPr lang="en-US" sz="2000" b="0" dirty="0" smtClean="0">
                <a:latin typeface="Calibri Light" panose="020F0302020204030204" pitchFamily="34" charset="0"/>
              </a:rPr>
              <a:t> </a:t>
            </a:r>
            <a:endParaRPr lang="en-GB" sz="20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5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8896" y="2759210"/>
            <a:ext cx="8900932" cy="3024020"/>
          </a:xfrm>
        </p:spPr>
        <p:txBody>
          <a:bodyPr/>
          <a:lstStyle/>
          <a:p>
            <a:pPr algn="ctr"/>
            <a:r>
              <a:rPr lang="en-US" dirty="0" smtClean="0"/>
              <a:t>2- Evaluation for Wire Heating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46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35" y="114884"/>
            <a:ext cx="8495641" cy="439846"/>
          </a:xfrm>
        </p:spPr>
        <p:txBody>
          <a:bodyPr>
            <a:normAutofit fontScale="90000"/>
          </a:bodyPr>
          <a:lstStyle/>
          <a:p>
            <a:r>
              <a:rPr lang="en-US" sz="2500" u="sng" dirty="0" err="1" smtClean="0"/>
              <a:t>PSBooster</a:t>
            </a:r>
            <a:r>
              <a:rPr lang="en-US" sz="2500" u="sng" dirty="0" smtClean="0"/>
              <a:t> WS</a:t>
            </a:r>
            <a:r>
              <a:rPr lang="en-US" sz="2500" dirty="0" smtClean="0"/>
              <a:t>: RF-</a:t>
            </a:r>
            <a:r>
              <a:rPr lang="en-US" sz="2500" dirty="0" err="1" smtClean="0"/>
              <a:t>meas</a:t>
            </a:r>
            <a:r>
              <a:rPr lang="en-US" sz="2500" dirty="0" smtClean="0"/>
              <a:t> vs. Simulation for 2 Fork Positions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0" y="849515"/>
            <a:ext cx="8799293" cy="5325592"/>
            <a:chOff x="0" y="849515"/>
            <a:chExt cx="8799293" cy="5325592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849515"/>
              <a:ext cx="8536181" cy="5325592"/>
              <a:chOff x="0" y="849515"/>
              <a:chExt cx="8536181" cy="532559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8" r="7207"/>
              <a:stretch/>
            </p:blipFill>
            <p:spPr>
              <a:xfrm>
                <a:off x="34965" y="849515"/>
                <a:ext cx="8501216" cy="2796527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94" r="7057"/>
              <a:stretch/>
            </p:blipFill>
            <p:spPr>
              <a:xfrm>
                <a:off x="0" y="3362459"/>
                <a:ext cx="8536181" cy="2812648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567159" y="994725"/>
                <a:ext cx="1643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Measurement 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2749" y="3521938"/>
                <a:ext cx="1643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Simulation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323144" y="1267428"/>
                <a:ext cx="1111170" cy="1794076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323144" y="3929615"/>
                <a:ext cx="1111170" cy="1794076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 flipV="1">
              <a:off x="3734764" y="1904036"/>
              <a:ext cx="0" cy="70026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732834" y="4768783"/>
              <a:ext cx="0" cy="70026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468817" y="2718956"/>
              <a:ext cx="3330476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Dependence on fork position,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But 812 MHz resonance stays.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824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35" y="114884"/>
            <a:ext cx="8495641" cy="439846"/>
          </a:xfrm>
        </p:spPr>
        <p:txBody>
          <a:bodyPr>
            <a:normAutofit/>
          </a:bodyPr>
          <a:lstStyle/>
          <a:p>
            <a:r>
              <a:rPr lang="en-US" sz="2500" u="sng" dirty="0" smtClean="0"/>
              <a:t>PS, SPS WS</a:t>
            </a:r>
            <a:r>
              <a:rPr lang="en-US" sz="2500" dirty="0" smtClean="0"/>
              <a:t>: Simulation </a:t>
            </a:r>
            <a:r>
              <a:rPr lang="en-US" sz="2500" dirty="0"/>
              <a:t>for </a:t>
            </a:r>
            <a:r>
              <a:rPr lang="en-US" sz="2500" dirty="0" smtClean="0"/>
              <a:t>Different </a:t>
            </a:r>
            <a:r>
              <a:rPr lang="en-US" sz="2500" dirty="0"/>
              <a:t>Fork Positions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7751" y="5903089"/>
            <a:ext cx="287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 T. Kaltenbacher</a:t>
            </a:r>
            <a:endParaRPr lang="en-GB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6935" y="647309"/>
            <a:ext cx="8727311" cy="5238418"/>
            <a:chOff x="146935" y="647309"/>
            <a:chExt cx="8727311" cy="5238418"/>
          </a:xfrm>
        </p:grpSpPr>
        <p:grpSp>
          <p:nvGrpSpPr>
            <p:cNvPr id="18" name="Group 17"/>
            <p:cNvGrpSpPr/>
            <p:nvPr/>
          </p:nvGrpSpPr>
          <p:grpSpPr>
            <a:xfrm>
              <a:off x="146935" y="729205"/>
              <a:ext cx="8727311" cy="5156522"/>
              <a:chOff x="146935" y="729205"/>
              <a:chExt cx="8727311" cy="5156522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7" t="3224" r="6927" b="1807"/>
              <a:stretch/>
            </p:blipFill>
            <p:spPr>
              <a:xfrm>
                <a:off x="146935" y="729205"/>
                <a:ext cx="8727311" cy="5156522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843096" y="1016641"/>
                <a:ext cx="1643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Simulation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4218972" y="2558005"/>
                <a:ext cx="567160" cy="148156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3486248" y="1093808"/>
                <a:ext cx="0" cy="517002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380638" y="729205"/>
                <a:ext cx="0" cy="623104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3420658" y="1016641"/>
              <a:ext cx="1180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523 MHz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26622" y="647309"/>
              <a:ext cx="1180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882 MHz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688805" y="3987404"/>
            <a:ext cx="1514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k</a:t>
            </a:r>
            <a:r>
              <a:rPr lang="en-US" dirty="0" smtClean="0">
                <a:solidFill>
                  <a:srgbClr val="C00000"/>
                </a:solidFill>
              </a:rPr>
              <a:t>nown </a:t>
            </a:r>
            <a:r>
              <a:rPr lang="en-US" dirty="0" err="1" smtClean="0">
                <a:solidFill>
                  <a:srgbClr val="C00000"/>
                </a:solidFill>
              </a:rPr>
              <a:t>eigenmode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0" r="10606"/>
          <a:stretch/>
        </p:blipFill>
        <p:spPr>
          <a:xfrm>
            <a:off x="3986616" y="958346"/>
            <a:ext cx="2450808" cy="2436579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195804" y="119461"/>
            <a:ext cx="8948195" cy="480691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EM-Field Configuration – 135 </a:t>
            </a:r>
            <a:r>
              <a:rPr lang="en-GB" sz="3000" dirty="0" err="1" smtClean="0"/>
              <a:t>deg</a:t>
            </a:r>
            <a:r>
              <a:rPr lang="en-GB" sz="3000" dirty="0" smtClean="0"/>
              <a:t> for PS/SPS WS</a:t>
            </a:r>
            <a:endParaRPr lang="en-GB" sz="3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168895" y="1244568"/>
            <a:ext cx="8958560" cy="4761516"/>
            <a:chOff x="120714" y="1408375"/>
            <a:chExt cx="8958560" cy="4761516"/>
          </a:xfrm>
        </p:grpSpPr>
        <p:grpSp>
          <p:nvGrpSpPr>
            <p:cNvPr id="9" name="Group 8"/>
            <p:cNvGrpSpPr/>
            <p:nvPr/>
          </p:nvGrpSpPr>
          <p:grpSpPr>
            <a:xfrm>
              <a:off x="120714" y="1408375"/>
              <a:ext cx="6733080" cy="4169597"/>
              <a:chOff x="582172" y="1121507"/>
              <a:chExt cx="8667071" cy="5567103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262" r="11483"/>
              <a:stretch/>
            </p:blipFill>
            <p:spPr>
              <a:xfrm>
                <a:off x="4962934" y="3922477"/>
                <a:ext cx="3969864" cy="2671275"/>
              </a:xfrm>
              <a:prstGeom prst="rect">
                <a:avLst/>
              </a:prstGeom>
            </p:spPr>
          </p:pic>
          <p:grpSp>
            <p:nvGrpSpPr>
              <p:cNvPr id="11" name="Group 10"/>
              <p:cNvGrpSpPr/>
              <p:nvPr/>
            </p:nvGrpSpPr>
            <p:grpSpPr>
              <a:xfrm>
                <a:off x="582172" y="1121507"/>
                <a:ext cx="8667071" cy="5567103"/>
                <a:chOff x="7704867" y="1041297"/>
                <a:chExt cx="8667071" cy="5567103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704" r="11882"/>
                <a:stretch/>
              </p:blipFill>
              <p:spPr>
                <a:xfrm>
                  <a:off x="7704867" y="1467853"/>
                  <a:ext cx="3632890" cy="2438992"/>
                </a:xfrm>
                <a:prstGeom prst="rect">
                  <a:avLst/>
                </a:prstGeom>
              </p:spPr>
            </p:pic>
            <p:grpSp>
              <p:nvGrpSpPr>
                <p:cNvPr id="13" name="Group 12"/>
                <p:cNvGrpSpPr/>
                <p:nvPr/>
              </p:nvGrpSpPr>
              <p:grpSpPr>
                <a:xfrm>
                  <a:off x="7828547" y="1041297"/>
                  <a:ext cx="8543391" cy="5567103"/>
                  <a:chOff x="7299158" y="168314"/>
                  <a:chExt cx="8543391" cy="5567103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617" r="11425"/>
                  <a:stretch/>
                </p:blipFill>
                <p:spPr>
                  <a:xfrm>
                    <a:off x="7299158" y="3128311"/>
                    <a:ext cx="3858127" cy="2607106"/>
                  </a:xfrm>
                  <a:prstGeom prst="rect">
                    <a:avLst/>
                  </a:prstGeom>
                </p:spPr>
              </p:pic>
              <p:sp>
                <p:nvSpPr>
                  <p:cNvPr id="16" name="Rectangle 15"/>
                  <p:cNvSpPr/>
                  <p:nvPr/>
                </p:nvSpPr>
                <p:spPr>
                  <a:xfrm>
                    <a:off x="8274432" y="168314"/>
                    <a:ext cx="10214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dirty="0" smtClean="0">
                        <a:latin typeface="Calibri" panose="020F0502020204030204" pitchFamily="34" charset="0"/>
                        <a:cs typeface="GreekC" panose="00000400000000000000" pitchFamily="2" charset="0"/>
                      </a:rPr>
                      <a:t>523 MHz</a:t>
                    </a:r>
                    <a:endParaRPr lang="en-GB" dirty="0"/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14821116" y="475245"/>
                    <a:ext cx="10214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dirty="0" smtClean="0">
                        <a:latin typeface="Calibri" panose="020F0502020204030204" pitchFamily="34" charset="0"/>
                        <a:cs typeface="GreekC" panose="00000400000000000000" pitchFamily="2" charset="0"/>
                      </a:rPr>
                      <a:t>882 MHz</a:t>
                    </a:r>
                    <a:endParaRPr lang="en-GB" dirty="0"/>
                  </a:p>
                </p:txBody>
              </p:sp>
            </p:grpSp>
          </p:grpSp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58078" y="3310359"/>
              <a:ext cx="2421196" cy="2267613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96877" y="5800559"/>
              <a:ext cx="8733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Highest induced power observed at 523 MHz and 882 MHz at 135 </a:t>
              </a:r>
              <a:r>
                <a:rPr lang="en-US" dirty="0" err="1" smtClean="0"/>
                <a:t>deg</a:t>
              </a:r>
              <a:r>
                <a:rPr lang="en-US" dirty="0" smtClean="0"/>
                <a:t> position.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9064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26343" y="988423"/>
            <a:ext cx="909903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Wire conductivity: </a:t>
            </a:r>
            <a:r>
              <a:rPr lang="en-GB" sz="2000" dirty="0" smtClean="0">
                <a:latin typeface="GreekC" panose="00000400000000000000" pitchFamily="2" charset="0"/>
                <a:cs typeface="GreekC" panose="00000400000000000000" pitchFamily="2" charset="0"/>
              </a:rPr>
              <a:t>s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≈ 7.46 x 10</a:t>
            </a:r>
            <a:r>
              <a:rPr lang="en-GB" sz="2000" baseline="30000" dirty="0" smtClean="0">
                <a:latin typeface="Calibri" panose="020F0502020204030204" pitchFamily="34" charset="0"/>
                <a:cs typeface="GreekC" panose="00000400000000000000" pitchFamily="2" charset="0"/>
              </a:rPr>
              <a:t>4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 S/m.</a:t>
            </a:r>
          </a:p>
          <a:p>
            <a:pPr marL="36576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Coupling extracted from </a:t>
            </a:r>
            <a:r>
              <a:rPr lang="en-GB" sz="2000" dirty="0" err="1">
                <a:latin typeface="Calibri" panose="020F0502020204030204" pitchFamily="34" charset="0"/>
                <a:cs typeface="GreekC" panose="00000400000000000000" pitchFamily="2" charset="0"/>
              </a:rPr>
              <a:t>e</a:t>
            </a:r>
            <a:r>
              <a:rPr lang="en-GB" sz="2000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igenmode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 </a:t>
            </a:r>
          </a:p>
          <a:p>
            <a:pPr marL="36576" indent="0">
              <a:buNone/>
            </a:pPr>
            <a:r>
              <a:rPr lang="en-GB" sz="2000" dirty="0">
                <a:latin typeface="Calibri" panose="020F0502020204030204" pitchFamily="34" charset="0"/>
                <a:cs typeface="GreekC" panose="00000400000000000000" pitchFamily="2" charset="0"/>
              </a:rPr>
              <a:t>s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imulation.</a:t>
            </a:r>
          </a:p>
          <a:p>
            <a:pPr marL="36576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LIU beam specification used.</a:t>
            </a:r>
          </a:p>
          <a:p>
            <a:endParaRPr lang="en-GB" sz="2000" dirty="0" smtClean="0">
              <a:latin typeface="Calibri" panose="020F0502020204030204" pitchFamily="34" charset="0"/>
              <a:cs typeface="GreekC" panose="00000400000000000000" pitchFamily="2" charset="0"/>
            </a:endParaRPr>
          </a:p>
          <a:p>
            <a:pPr marL="0" indent="0">
              <a:buFont typeface="Arial"/>
              <a:buNone/>
            </a:pPr>
            <a:endParaRPr lang="en-GB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445806"/>
              </p:ext>
            </p:extLst>
          </p:nvPr>
        </p:nvGraphicFramePr>
        <p:xfrm>
          <a:off x="78005" y="3069666"/>
          <a:ext cx="4389823" cy="1051560"/>
        </p:xfrm>
        <a:graphic>
          <a:graphicData uri="http://schemas.openxmlformats.org/drawingml/2006/table">
            <a:tbl>
              <a:tblPr firstRow="1" bandRow="1"/>
              <a:tblGrid>
                <a:gridCol w="807085"/>
                <a:gridCol w="1146910"/>
                <a:gridCol w="2435828"/>
              </a:tblGrid>
              <a:tr h="31531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energy loss per 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turn [</a:t>
                      </a:r>
                      <a:r>
                        <a:rPr lang="el-GR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J]</a:t>
                      </a:r>
                      <a:endParaRPr lang="en-GB" sz="1400" b="0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most significant 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l-GR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J]</a:t>
                      </a:r>
                      <a:endParaRPr lang="en-GB" sz="1400" b="0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3.1E-3</a:t>
                      </a:r>
                      <a:endParaRPr kumimoji="0" lang="en-GB" sz="1400" kern="1200" dirty="0" smtClean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9.9E-4 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781 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SPS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2.63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2.43 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523 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6343" y="2734381"/>
            <a:ext cx="4349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Values for 0 </a:t>
            </a:r>
            <a:r>
              <a:rPr lang="en-GB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deg</a:t>
            </a:r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 fork position (parking pos.)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324744"/>
              </p:ext>
            </p:extLst>
          </p:nvPr>
        </p:nvGraphicFramePr>
        <p:xfrm>
          <a:off x="110089" y="4395727"/>
          <a:ext cx="4317227" cy="1207294"/>
        </p:xfrm>
        <a:graphic>
          <a:graphicData uri="http://schemas.openxmlformats.org/drawingml/2006/table">
            <a:tbl>
              <a:tblPr firstRow="1" bandRow="1"/>
              <a:tblGrid>
                <a:gridCol w="807085"/>
                <a:gridCol w="1403550"/>
                <a:gridCol w="2106592"/>
              </a:tblGrid>
              <a:tr h="31531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energy loss per 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turn [</a:t>
                      </a:r>
                      <a:r>
                        <a:rPr lang="el-GR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J]</a:t>
                      </a:r>
                      <a:endParaRPr lang="en-GB" sz="1400" b="0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most significant 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l-GR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J]</a:t>
                      </a:r>
                      <a:endParaRPr lang="en-GB" sz="1400" b="0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6.3E-2</a:t>
                      </a:r>
                      <a:endParaRPr kumimoji="0" lang="en-GB" sz="1400" kern="1200" dirty="0" smtClean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4.3E-2 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882 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SPS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45.6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31.3 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523 MHz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11.8 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882 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26343" y="4087623"/>
            <a:ext cx="3154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Values for 135 </a:t>
            </a:r>
            <a:r>
              <a:rPr lang="en-GB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deg</a:t>
            </a:r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 fork position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4882509" y="330122"/>
            <a:ext cx="4261491" cy="2797908"/>
            <a:chOff x="4882509" y="428501"/>
            <a:chExt cx="4261491" cy="279790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7" r="8241"/>
            <a:stretch/>
          </p:blipFill>
          <p:spPr>
            <a:xfrm>
              <a:off x="4882509" y="428501"/>
              <a:ext cx="4261491" cy="2797908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6800652" y="954676"/>
              <a:ext cx="554737" cy="21366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81736" y="3415471"/>
            <a:ext cx="4243640" cy="2837719"/>
            <a:chOff x="4881736" y="3415471"/>
            <a:chExt cx="4243640" cy="283771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31" r="9540"/>
            <a:stretch/>
          </p:blipFill>
          <p:spPr>
            <a:xfrm>
              <a:off x="4881736" y="3415471"/>
              <a:ext cx="4243640" cy="2837719"/>
            </a:xfrm>
            <a:prstGeom prst="rect">
              <a:avLst/>
            </a:prstGeom>
          </p:spPr>
        </p:pic>
        <p:sp>
          <p:nvSpPr>
            <p:cNvPr id="17" name="Oval 16"/>
            <p:cNvSpPr/>
            <p:nvPr/>
          </p:nvSpPr>
          <p:spPr>
            <a:xfrm>
              <a:off x="6800652" y="3807879"/>
              <a:ext cx="554737" cy="235907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110089" y="5164094"/>
            <a:ext cx="4309744" cy="45016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8005" y="390940"/>
            <a:ext cx="2154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PS/SPS 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234112" y="2980688"/>
            <a:ext cx="379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SPS beam (blue); WS long. Impedance </a:t>
            </a:r>
          </a:p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for 135 </a:t>
            </a:r>
            <a:r>
              <a:rPr lang="en-GB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deg</a:t>
            </a:r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 (green)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2143" y="0"/>
            <a:ext cx="7637108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Beam Induced Power </a:t>
            </a:r>
            <a:r>
              <a:rPr lang="en-GB" sz="2800" dirty="0" smtClean="0"/>
              <a:t>Estimation (</a:t>
            </a:r>
            <a:r>
              <a:rPr lang="en-GB" sz="2800" dirty="0" smtClean="0">
                <a:solidFill>
                  <a:srgbClr val="FF0000"/>
                </a:solidFill>
              </a:rPr>
              <a:t>updated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2" name="Rectangle 1"/>
          <p:cNvSpPr/>
          <p:nvPr/>
        </p:nvSpPr>
        <p:spPr>
          <a:xfrm>
            <a:off x="4078259" y="2744121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updated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3013263" y="4077439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updated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6343" y="5738796"/>
            <a:ext cx="3752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Note: energy loss coupled to the wire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3569145" y="5726636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updated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2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076304"/>
            <a:ext cx="8900932" cy="3024020"/>
          </a:xfrm>
        </p:spPr>
        <p:txBody>
          <a:bodyPr/>
          <a:lstStyle/>
          <a:p>
            <a:pPr algn="ctr"/>
            <a:r>
              <a:rPr lang="en-US" dirty="0"/>
              <a:t>3</a:t>
            </a:r>
            <a:r>
              <a:rPr lang="en-US" dirty="0" smtClean="0"/>
              <a:t>- Work Plan until LS2 (tentative)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8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1371" y="1189017"/>
            <a:ext cx="7886700" cy="43513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Bench measurements on PS and SPS prototypes</a:t>
            </a:r>
          </a:p>
          <a:p>
            <a:pPr lvl="1"/>
            <a:r>
              <a:rPr lang="en-GB" dirty="0" smtClean="0"/>
              <a:t>Measurements with a real wire might give more insight (?).</a:t>
            </a:r>
          </a:p>
          <a:p>
            <a:pPr marL="0" indent="0">
              <a:buFont typeface="Arial"/>
              <a:buNone/>
            </a:pPr>
            <a:endParaRPr lang="en-GB" dirty="0" smtClean="0"/>
          </a:p>
          <a:p>
            <a:r>
              <a:rPr lang="en-GB" dirty="0" smtClean="0"/>
              <a:t>Measurements with CLEAR beam:</a:t>
            </a:r>
          </a:p>
          <a:p>
            <a:pPr lvl="1"/>
            <a:r>
              <a:rPr lang="en-GB" sz="1800" dirty="0" smtClean="0"/>
              <a:t>on simple tank;</a:t>
            </a:r>
          </a:p>
          <a:p>
            <a:pPr lvl="1"/>
            <a:r>
              <a:rPr lang="en-GB" sz="1800" dirty="0" smtClean="0"/>
              <a:t>on wire scanner equipment in that tank;</a:t>
            </a:r>
          </a:p>
          <a:p>
            <a:pPr lvl="1"/>
            <a:r>
              <a:rPr lang="en-GB" sz="1800" dirty="0" smtClean="0"/>
              <a:t>on the PSB/PS/SPS prototypes (when available).</a:t>
            </a:r>
          </a:p>
          <a:p>
            <a:pPr marL="457200" lvl="1" indent="0">
              <a:buFont typeface="Arial"/>
              <a:buNone/>
            </a:pPr>
            <a:endParaRPr lang="en-GB" dirty="0" smtClean="0"/>
          </a:p>
          <a:p>
            <a:r>
              <a:rPr lang="en-GB" dirty="0" smtClean="0"/>
              <a:t>Potential for measurements with PSB/PS/SPS beam?</a:t>
            </a:r>
          </a:p>
          <a:p>
            <a:pPr lvl="1"/>
            <a:r>
              <a:rPr lang="en-GB" sz="1800" dirty="0" smtClean="0"/>
              <a:t>Can we instrument some </a:t>
            </a:r>
            <a:r>
              <a:rPr lang="en-GB" sz="1800" dirty="0" err="1" smtClean="0"/>
              <a:t>wirescanners</a:t>
            </a:r>
            <a:r>
              <a:rPr lang="en-GB" sz="1800" dirty="0" smtClean="0"/>
              <a:t> temporarily to measure also the high frequency content of what is coming out of the wires with PSB and SPS beam?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1371" y="312516"/>
            <a:ext cx="5434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Work </a:t>
            </a:r>
            <a:r>
              <a:rPr lang="en-US" sz="2400" b="1" dirty="0" smtClean="0"/>
              <a:t>Plan (to be discussed!)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01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101" y="2405334"/>
            <a:ext cx="4045249" cy="64475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Thank you!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78" y="1436647"/>
            <a:ext cx="6989841" cy="153005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More details to be found here: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8344" y="2147103"/>
            <a:ext cx="87967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indico.cern.ch/event/625631/contributions/2526500/attachments/1434087/2204420/WS_Impedance.pdf</a:t>
            </a:r>
            <a:endParaRPr lang="en-GB" dirty="0" smtClean="0"/>
          </a:p>
          <a:p>
            <a:endParaRPr lang="en-US" dirty="0"/>
          </a:p>
          <a:p>
            <a:r>
              <a:rPr lang="en-GB" dirty="0">
                <a:hlinkClick r:id="rId4"/>
              </a:rPr>
              <a:t>http://paf-spsu.web.cern.ch/paf-spsu</a:t>
            </a:r>
            <a:r>
              <a:rPr lang="en-GB" dirty="0" smtClean="0">
                <a:hlinkClick r:id="rId4"/>
              </a:rPr>
              <a:t>/</a:t>
            </a:r>
            <a:endParaRPr lang="en-GB" dirty="0" smtClean="0"/>
          </a:p>
          <a:p>
            <a:endParaRPr lang="en-US" dirty="0"/>
          </a:p>
          <a:p>
            <a:r>
              <a:rPr lang="en-GB" dirty="0">
                <a:hlinkClick r:id="rId5"/>
              </a:rPr>
              <a:t>https://indico.cern.ch/event/616762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9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98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20" y="959450"/>
            <a:ext cx="7738806" cy="439846"/>
          </a:xfrm>
        </p:spPr>
        <p:txBody>
          <a:bodyPr>
            <a:normAutofit/>
          </a:bodyPr>
          <a:lstStyle/>
          <a:p>
            <a:r>
              <a:rPr lang="en-US" sz="2500" dirty="0" smtClean="0"/>
              <a:t>LIU WS: Machine Element Impedances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820" y="1985584"/>
            <a:ext cx="88752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AutoNum type="arabicPeriod"/>
            </a:pPr>
            <a:r>
              <a:rPr lang="en-GB" dirty="0" smtClean="0"/>
              <a:t>Status </a:t>
            </a:r>
            <a:r>
              <a:rPr lang="en-GB" dirty="0"/>
              <a:t>of qualification for installation in the PSB, PS, SPS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marL="800100" lvl="1" indent="-342900">
              <a:buAutoNum type="arabicPeriod"/>
            </a:pPr>
            <a:r>
              <a:rPr lang="en-GB" dirty="0" smtClean="0"/>
              <a:t>Status </a:t>
            </a:r>
            <a:r>
              <a:rPr lang="en-GB" dirty="0"/>
              <a:t>of simulations of </a:t>
            </a:r>
            <a:r>
              <a:rPr lang="en-GB" dirty="0" smtClean="0"/>
              <a:t>mode-induced </a:t>
            </a:r>
            <a:r>
              <a:rPr lang="en-GB" dirty="0"/>
              <a:t>wire heating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marL="800100" lvl="1" indent="-342900">
              <a:buAutoNum type="arabicPeriod"/>
            </a:pPr>
            <a:r>
              <a:rPr lang="en-GB" dirty="0" smtClean="0"/>
              <a:t>Work </a:t>
            </a:r>
            <a:r>
              <a:rPr lang="en-GB" dirty="0"/>
              <a:t>plan up to LS2.</a:t>
            </a:r>
          </a:p>
        </p:txBody>
      </p:sp>
    </p:spTree>
    <p:extLst>
      <p:ext uri="{BB962C8B-B14F-4D97-AF65-F5344CB8AC3E}">
        <p14:creationId xmlns:p14="http://schemas.microsoft.com/office/powerpoint/2010/main" val="429005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8896" y="2759210"/>
            <a:ext cx="8900932" cy="3024020"/>
          </a:xfrm>
        </p:spPr>
        <p:txBody>
          <a:bodyPr/>
          <a:lstStyle/>
          <a:p>
            <a:r>
              <a:rPr lang="en-US" dirty="0" smtClean="0"/>
              <a:t>1- Beam Impedance Evaluation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9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20" y="131861"/>
            <a:ext cx="7738806" cy="439846"/>
          </a:xfrm>
        </p:spPr>
        <p:txBody>
          <a:bodyPr>
            <a:normAutofit/>
          </a:bodyPr>
          <a:lstStyle/>
          <a:p>
            <a:r>
              <a:rPr lang="en-US" sz="2500" dirty="0" smtClean="0"/>
              <a:t>Evaluation of PSB Wire Scanner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74205" y="645149"/>
            <a:ext cx="3569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RF- measurements were carried out on the PSB WS.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254819" y="726508"/>
            <a:ext cx="8820289" cy="5144603"/>
            <a:chOff x="254819" y="726508"/>
            <a:chExt cx="8820289" cy="51446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54820" y="726508"/>
              <a:ext cx="5319385" cy="3989539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 flipV="1">
              <a:off x="3347353" y="3375766"/>
              <a:ext cx="391666" cy="157201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3231715" y="1177447"/>
              <a:ext cx="782877" cy="1032329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53069" y="4947781"/>
              <a:ext cx="4070476" cy="92333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C00000"/>
                  </a:solidFill>
                </a:rPr>
                <a:t>Probe-to-Wire</a:t>
              </a:r>
              <a:r>
                <a:rPr lang="en-US" dirty="0" smtClean="0">
                  <a:solidFill>
                    <a:srgbClr val="C00000"/>
                  </a:solidFill>
                </a:rPr>
                <a:t> measurements 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via Hybrid to distinguish magnetic and 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electric mode coupling to the wire.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4819" y="4935256"/>
              <a:ext cx="2481365" cy="83099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C00000"/>
                  </a:solidFill>
                </a:rPr>
                <a:t>Probe-to-Feedthrough</a:t>
              </a:r>
              <a:r>
                <a:rPr lang="en-US" dirty="0" smtClean="0">
                  <a:solidFill>
                    <a:srgbClr val="C00000"/>
                  </a:solidFill>
                </a:rPr>
                <a:t> measurements</a:t>
              </a:r>
            </a:p>
            <a:p>
              <a:r>
                <a:rPr lang="en-US" sz="1200" dirty="0" smtClean="0">
                  <a:solidFill>
                    <a:srgbClr val="C00000"/>
                  </a:solidFill>
                </a:rPr>
                <a:t>(to see additional modes).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38448" y="1693501"/>
              <a:ext cx="3336660" cy="3693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C00000"/>
                  </a:solidFill>
                </a:rPr>
                <a:t>Probe-to-Probe</a:t>
              </a:r>
              <a:r>
                <a:rPr lang="en-US" dirty="0" smtClean="0">
                  <a:solidFill>
                    <a:srgbClr val="C00000"/>
                  </a:solidFill>
                </a:rPr>
                <a:t> measurements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1837151" y="1177447"/>
              <a:ext cx="782877" cy="45093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3660912" y="2209776"/>
              <a:ext cx="78108" cy="272548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4124223" y="1611896"/>
              <a:ext cx="782877" cy="45093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1290181" y="2473883"/>
              <a:ext cx="1842574" cy="246137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5" idx="1"/>
            </p:cNvCxnSpPr>
            <p:nvPr/>
          </p:nvCxnSpPr>
          <p:spPr>
            <a:xfrm flipH="1" flipV="1">
              <a:off x="4907100" y="1827194"/>
              <a:ext cx="831348" cy="5097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620028" y="871384"/>
              <a:ext cx="1104942" cy="53153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99966" y="877770"/>
              <a:ext cx="2038482" cy="892698"/>
            </a:xfrm>
            <a:prstGeom prst="line">
              <a:avLst/>
            </a:prstGeom>
            <a:ln w="3810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185374" y="2117651"/>
            <a:ext cx="2808107" cy="2714263"/>
            <a:chOff x="6185374" y="2117651"/>
            <a:chExt cx="2808107" cy="2714263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5374" y="2117651"/>
              <a:ext cx="2808107" cy="2714263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7495915" y="3515442"/>
              <a:ext cx="99542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Feed-through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47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20" y="131861"/>
            <a:ext cx="7738806" cy="439846"/>
          </a:xfrm>
        </p:spPr>
        <p:txBody>
          <a:bodyPr>
            <a:normAutofit/>
          </a:bodyPr>
          <a:lstStyle/>
          <a:p>
            <a:r>
              <a:rPr lang="en-US" sz="2500" dirty="0" smtClean="0"/>
              <a:t>Evaluation of all Wire Scanners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98650" y="915528"/>
            <a:ext cx="3744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EM-simulations were carried out on the PSB WS, PS WS, SPS WS.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3060" y="922148"/>
            <a:ext cx="4011659" cy="3150367"/>
            <a:chOff x="323060" y="922148"/>
            <a:chExt cx="4011659" cy="315036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28" t="385" r="16260" b="-385"/>
            <a:stretch/>
          </p:blipFill>
          <p:spPr>
            <a:xfrm>
              <a:off x="323060" y="1180616"/>
              <a:ext cx="4011659" cy="289189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05753" y="922148"/>
              <a:ext cx="322354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EM-model for the PSB WS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0" t="6765" r="18029" b="11950"/>
          <a:stretch/>
        </p:blipFill>
        <p:spPr>
          <a:xfrm>
            <a:off x="4178461" y="2934183"/>
            <a:ext cx="4872941" cy="30846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10559" y="1948709"/>
            <a:ext cx="3408744" cy="92333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“Cover” of the rotating mechanism helped reducing EM-disturbances;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93405" y="4358258"/>
            <a:ext cx="2905245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Model is asymmetric w.r.t. beam axis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822066" y="2872039"/>
            <a:ext cx="214131" cy="83764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879939" y="3709686"/>
            <a:ext cx="1562583" cy="534677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19" y="259182"/>
            <a:ext cx="8495641" cy="439846"/>
          </a:xfrm>
        </p:spPr>
        <p:txBody>
          <a:bodyPr>
            <a:normAutofit/>
          </a:bodyPr>
          <a:lstStyle/>
          <a:p>
            <a:r>
              <a:rPr lang="en-US" sz="2500" dirty="0" err="1" smtClean="0"/>
              <a:t>PSBooster</a:t>
            </a:r>
            <a:r>
              <a:rPr lang="en-US" sz="2500" dirty="0" smtClean="0"/>
              <a:t> WS: S-parameter vs. </a:t>
            </a:r>
            <a:r>
              <a:rPr lang="en-US" sz="2500" dirty="0" err="1" smtClean="0"/>
              <a:t>Eigenmode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473" y="653972"/>
            <a:ext cx="8971900" cy="47335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16010" y="5480613"/>
            <a:ext cx="2858947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Rather strong resonances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at 812 MHz and 867 </a:t>
            </a:r>
            <a:r>
              <a:rPr lang="en-US" dirty="0" err="1" smtClean="0">
                <a:solidFill>
                  <a:srgbClr val="C00000"/>
                </a:solidFill>
              </a:rPr>
              <a:t>MHz.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011838" y="2511707"/>
            <a:ext cx="283580" cy="296890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295418" y="2208835"/>
            <a:ext cx="106101" cy="327177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7751" y="5903089"/>
            <a:ext cx="287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 T. Kaltenbacher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3148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0858" y="154906"/>
            <a:ext cx="8265984" cy="58008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Beam Impedance Results </a:t>
            </a:r>
            <a:r>
              <a:rPr lang="en-US" sz="3000" dirty="0" err="1" smtClean="0"/>
              <a:t>PSBooster</a:t>
            </a:r>
            <a:r>
              <a:rPr lang="en-US" sz="3000" dirty="0" smtClean="0"/>
              <a:t> WS</a:t>
            </a:r>
            <a:endParaRPr lang="en-GB" sz="3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" y="798653"/>
            <a:ext cx="4196020" cy="27038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1" y="3502506"/>
            <a:ext cx="4135956" cy="24764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7751" y="5903089"/>
            <a:ext cx="287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 T. </a:t>
            </a:r>
            <a:r>
              <a:rPr lang="en-US" sz="1200" dirty="0" err="1" smtClean="0"/>
              <a:t>Rijoff</a:t>
            </a: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761" y="3482302"/>
            <a:ext cx="4384836" cy="24966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191" y="863945"/>
            <a:ext cx="4494252" cy="270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0857" y="16767"/>
            <a:ext cx="8579091" cy="58008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Transverse Beam Impedance Results PSB, PS &amp; SPS WS</a:t>
            </a:r>
            <a:endParaRPr lang="en-GB" sz="24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1" y="379164"/>
            <a:ext cx="9144001" cy="536467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PSB:</a:t>
            </a:r>
          </a:p>
          <a:p>
            <a:pPr lvl="1"/>
            <a:r>
              <a:rPr lang="en-GB" sz="1600" dirty="0" smtClean="0"/>
              <a:t>Effective impedance is ~ 1kOhm/m per </a:t>
            </a:r>
            <a:r>
              <a:rPr lang="en-GB" sz="1600" dirty="0" err="1"/>
              <a:t>w</a:t>
            </a:r>
            <a:r>
              <a:rPr lang="en-GB" sz="1600" dirty="0" err="1" smtClean="0"/>
              <a:t>irescanner</a:t>
            </a:r>
            <a:r>
              <a:rPr lang="en-GB" sz="1600" dirty="0" smtClean="0"/>
              <a:t> in both transverse planes.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	</a:t>
            </a:r>
            <a:r>
              <a:rPr lang="en-GB" sz="1600" dirty="0" smtClean="0">
                <a:sym typeface="Wingdings" panose="05000000000000000000" pitchFamily="2" charset="2"/>
              </a:rPr>
              <a:t> negligible </a:t>
            </a:r>
            <a:endParaRPr lang="en-GB" sz="1600" dirty="0" smtClean="0"/>
          </a:p>
          <a:p>
            <a:pPr lvl="1"/>
            <a:r>
              <a:rPr lang="en-GB" sz="1600" dirty="0" smtClean="0"/>
              <a:t>Modes sit 1 to 2 orders of magnitude higher in frequency compared to the beam spectrum (well beyond 100 MHz compared to ~10 MHz).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</a:t>
            </a:r>
            <a:r>
              <a:rPr lang="en-GB" sz="1600" dirty="0" smtClean="0">
                <a:sym typeface="Wingdings" panose="05000000000000000000" pitchFamily="2" charset="2"/>
              </a:rPr>
              <a:t> would not be considered in the current way of analysing instabilities.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Furthermore, computed modes are in the </a:t>
            </a:r>
            <a:r>
              <a:rPr lang="en-GB" sz="1600" dirty="0" err="1" smtClean="0"/>
              <a:t>kOhm</a:t>
            </a:r>
            <a:r>
              <a:rPr lang="en-GB" sz="1600" dirty="0" smtClean="0"/>
              <a:t>/m to 100 </a:t>
            </a:r>
            <a:r>
              <a:rPr lang="en-GB" sz="1600" dirty="0" err="1" smtClean="0"/>
              <a:t>kOhm</a:t>
            </a:r>
            <a:r>
              <a:rPr lang="en-GB" sz="1600" dirty="0" smtClean="0"/>
              <a:t>/m range, which is reasonable for such a device, and not expected to change stability thresholds. </a:t>
            </a:r>
          </a:p>
          <a:p>
            <a:endParaRPr lang="en-GB" sz="1600" dirty="0" smtClean="0"/>
          </a:p>
          <a:p>
            <a:r>
              <a:rPr lang="en-GB" sz="1600" dirty="0" smtClean="0"/>
              <a:t>PS:</a:t>
            </a:r>
          </a:p>
          <a:p>
            <a:pPr lvl="1"/>
            <a:r>
              <a:rPr lang="en-GB" sz="1600" dirty="0" smtClean="0"/>
              <a:t>Effective impedance is ~ 1kOhm/m per </a:t>
            </a:r>
            <a:r>
              <a:rPr lang="en-GB" sz="1600" dirty="0" err="1"/>
              <a:t>w</a:t>
            </a:r>
            <a:r>
              <a:rPr lang="en-GB" sz="1600" dirty="0" err="1" smtClean="0"/>
              <a:t>irescanner</a:t>
            </a:r>
            <a:r>
              <a:rPr lang="en-GB" sz="1600" dirty="0" smtClean="0"/>
              <a:t> in both transverse planes.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</a:t>
            </a:r>
            <a:r>
              <a:rPr lang="en-GB" sz="1600" dirty="0" smtClean="0">
                <a:sym typeface="Wingdings" panose="05000000000000000000" pitchFamily="2" charset="2"/>
              </a:rPr>
              <a:t> negligible impact on global impedance.</a:t>
            </a:r>
            <a:endParaRPr lang="en-GB" sz="1600" dirty="0" smtClean="0"/>
          </a:p>
          <a:p>
            <a:pPr lvl="1"/>
            <a:r>
              <a:rPr lang="en-GB" sz="1600" dirty="0" smtClean="0"/>
              <a:t>DELPHI beam dynamics simulations expect no impact from modes on transverse stability.</a:t>
            </a:r>
          </a:p>
          <a:p>
            <a:r>
              <a:rPr lang="en-GB" sz="1600" dirty="0" smtClean="0"/>
              <a:t>SPS:</a:t>
            </a:r>
          </a:p>
          <a:p>
            <a:pPr lvl="1"/>
            <a:r>
              <a:rPr lang="en-GB" sz="1600" dirty="0" smtClean="0"/>
              <a:t>Effective impedance is ~ 1kOhm/m per </a:t>
            </a:r>
            <a:r>
              <a:rPr lang="en-GB" sz="1600" dirty="0" err="1" smtClean="0"/>
              <a:t>Wirescanner</a:t>
            </a:r>
            <a:r>
              <a:rPr lang="en-GB" sz="1600" dirty="0" smtClean="0"/>
              <a:t> in both transverse planes.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>
                <a:sym typeface="Wingdings" panose="05000000000000000000" pitchFamily="2" charset="2"/>
              </a:rPr>
              <a:t>	 negligible impact on global impedance</a:t>
            </a:r>
            <a:endParaRPr lang="en-GB" sz="1600" dirty="0" smtClean="0"/>
          </a:p>
          <a:p>
            <a:pPr lvl="1"/>
            <a:r>
              <a:rPr lang="en-GB" sz="1600" dirty="0" smtClean="0"/>
              <a:t>DELPHI beam dynamics simulations expect no impact from modes on transverse stability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7134" y="5679648"/>
            <a:ext cx="608973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No visible showstopper expected from transverse plane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99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0857" y="154906"/>
            <a:ext cx="8648539" cy="580086"/>
          </a:xfrm>
        </p:spPr>
        <p:txBody>
          <a:bodyPr>
            <a:noAutofit/>
          </a:bodyPr>
          <a:lstStyle/>
          <a:p>
            <a:r>
              <a:rPr lang="en-US" sz="2400" dirty="0" smtClean="0"/>
              <a:t>Longitudinal Beam Impedance </a:t>
            </a:r>
            <a:r>
              <a:rPr lang="en-US" sz="2400" dirty="0"/>
              <a:t>Results PSB, PS &amp; SPS WS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67111" y="4144976"/>
            <a:ext cx="78707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These conclusions are a team effort; beam dynamics evaluations from:</a:t>
            </a:r>
          </a:p>
          <a:p>
            <a:pPr algn="ctr"/>
            <a:r>
              <a:rPr lang="en-US" sz="1400" dirty="0" smtClean="0"/>
              <a:t>PSB transverse impedance →T. </a:t>
            </a:r>
            <a:r>
              <a:rPr lang="en-US" sz="1400" dirty="0" err="1" smtClean="0"/>
              <a:t>Rijoff</a:t>
            </a:r>
            <a:r>
              <a:rPr lang="en-US" sz="1400" dirty="0" smtClean="0"/>
              <a:t>, B. Salvant.</a:t>
            </a:r>
          </a:p>
          <a:p>
            <a:pPr algn="ctr"/>
            <a:r>
              <a:rPr lang="en-US" sz="1400" dirty="0" smtClean="0"/>
              <a:t>PS and SPS transverse impedance → D. </a:t>
            </a:r>
            <a:r>
              <a:rPr lang="en-US" sz="1400" dirty="0" err="1" smtClean="0"/>
              <a:t>Amorim</a:t>
            </a:r>
            <a:r>
              <a:rPr lang="en-US" sz="1400" dirty="0" smtClean="0"/>
              <a:t>, B. Salvant.</a:t>
            </a:r>
          </a:p>
          <a:p>
            <a:pPr algn="ctr"/>
            <a:r>
              <a:rPr lang="en-US" sz="1400" dirty="0" smtClean="0"/>
              <a:t>PSB longitudinal impedance </a:t>
            </a:r>
            <a:r>
              <a:rPr lang="en-US" sz="1400" dirty="0"/>
              <a:t>→ D. </a:t>
            </a:r>
            <a:r>
              <a:rPr lang="en-US" sz="1400" dirty="0" smtClean="0"/>
              <a:t>Quartullo.</a:t>
            </a:r>
          </a:p>
          <a:p>
            <a:pPr algn="ctr"/>
            <a:r>
              <a:rPr lang="en-US" sz="1400" dirty="0" smtClean="0"/>
              <a:t>PS </a:t>
            </a:r>
            <a:r>
              <a:rPr lang="en-US" sz="1400" dirty="0"/>
              <a:t>longitudinal impedance → A. Lasheen, M. </a:t>
            </a:r>
            <a:r>
              <a:rPr lang="en-US" sz="1400" dirty="0" err="1" smtClean="0"/>
              <a:t>Migliorati</a:t>
            </a:r>
            <a:r>
              <a:rPr lang="en-GB" sz="1400" dirty="0" smtClean="0"/>
              <a:t>.</a:t>
            </a:r>
            <a:endParaRPr lang="en-US" sz="1400" dirty="0" smtClean="0"/>
          </a:p>
          <a:p>
            <a:pPr algn="ctr"/>
            <a:r>
              <a:rPr lang="en-US" sz="1400" dirty="0" smtClean="0"/>
              <a:t>SPS longitudinal impedance → </a:t>
            </a:r>
            <a:r>
              <a:rPr lang="en-US" sz="1400" dirty="0"/>
              <a:t>J. Repond, A. Lasheen</a:t>
            </a:r>
            <a:r>
              <a:rPr lang="en-US" sz="1400" dirty="0" smtClean="0"/>
              <a:t>.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Note that for PSB and PS, longitudinal impedance models are in development stage and hence these results are preliminary!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1" y="633807"/>
            <a:ext cx="9144001" cy="536467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600" dirty="0" smtClean="0"/>
              <a:t>PSB: </a:t>
            </a:r>
          </a:p>
          <a:p>
            <a:pPr lvl="1"/>
            <a:r>
              <a:rPr lang="en-GB" sz="1600" dirty="0" smtClean="0"/>
              <a:t>Modes </a:t>
            </a:r>
            <a:r>
              <a:rPr lang="en-GB" sz="1600" dirty="0"/>
              <a:t>sit 1 to 2 orders of magnitude higher in frequency compared to the beam spectrum (well beyond 100 MHz compared to ~10 MHz).</a:t>
            </a:r>
          </a:p>
          <a:p>
            <a:pPr marL="457200" lvl="1" indent="0">
              <a:buNone/>
            </a:pPr>
            <a:r>
              <a:rPr lang="en-GB" sz="1600" dirty="0"/>
              <a:t>	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ym typeface="Wingdings" panose="05000000000000000000" pitchFamily="2" charset="2"/>
              </a:rPr>
              <a:t>to give a more detailed evaluation of MW-instabilities, model is in development.</a:t>
            </a:r>
            <a:endParaRPr lang="en-GB" sz="1600" dirty="0" smtClean="0"/>
          </a:p>
          <a:p>
            <a:r>
              <a:rPr lang="en-GB" sz="1600" dirty="0" smtClean="0"/>
              <a:t>PS:</a:t>
            </a:r>
          </a:p>
          <a:p>
            <a:pPr lvl="1"/>
            <a:r>
              <a:rPr lang="en-GB" sz="1600" dirty="0" smtClean="0"/>
              <a:t>Impedance impact was estimated from analytical formulae.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</a:t>
            </a:r>
            <a:r>
              <a:rPr lang="en-GB" sz="1600" dirty="0" smtClean="0">
                <a:sym typeface="Wingdings" panose="05000000000000000000" pitchFamily="2" charset="2"/>
              </a:rPr>
              <a:t> Preliminary results show only small contributions that are considered not critical.</a:t>
            </a:r>
            <a:endParaRPr lang="en-GB" sz="1600" dirty="0" smtClean="0"/>
          </a:p>
          <a:p>
            <a:r>
              <a:rPr lang="en-GB" sz="1600" dirty="0" smtClean="0"/>
              <a:t>SPS:</a:t>
            </a:r>
          </a:p>
          <a:p>
            <a:pPr lvl="1"/>
            <a:r>
              <a:rPr lang="en-GB" sz="1600" dirty="0" smtClean="0"/>
              <a:t>Beam dynamics simulations are carried out showing no significant impact on intensity threshold.</a:t>
            </a:r>
            <a:r>
              <a:rPr lang="en-GB" sz="1600" dirty="0" smtClean="0">
                <a:sym typeface="Wingdings" panose="05000000000000000000" pitchFamily="2" charset="2"/>
              </a:rPr>
              <a:t>	 negligible impact on global impedance.</a:t>
            </a:r>
            <a:endParaRPr lang="en-GB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081106" y="3525205"/>
            <a:ext cx="62027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No visible showstopper expected from longitudinal plane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55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50679</TotalTime>
  <Words>814</Words>
  <Application>Microsoft Office PowerPoint</Application>
  <PresentationFormat>On-screen Show (4:3)</PresentationFormat>
  <Paragraphs>200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GreekC</vt:lpstr>
      <vt:lpstr>Wingdings</vt:lpstr>
      <vt:lpstr>CERN(4-3)</vt:lpstr>
      <vt:lpstr>Status and Summary of the Impedance Results for the LIU Wire Scanners   Christine Vollinger  with help and support from: T. Kaltenbacher, P. Kramer, A. Lasheen, M. Migliorati, J. Repond, B. Salvant   and input from: D. Amorim, T. Rijoff </vt:lpstr>
      <vt:lpstr>LIU WS: Machine Element Impedances</vt:lpstr>
      <vt:lpstr>1- Beam Impedance Evaluation</vt:lpstr>
      <vt:lpstr>Evaluation of PSB Wire Scanner</vt:lpstr>
      <vt:lpstr>Evaluation of all Wire Scanners</vt:lpstr>
      <vt:lpstr>PSBooster WS: S-parameter vs. Eigenmode</vt:lpstr>
      <vt:lpstr>Beam Impedance Results PSBooster WS</vt:lpstr>
      <vt:lpstr>Transverse Beam Impedance Results PSB, PS &amp; SPS WS</vt:lpstr>
      <vt:lpstr>Longitudinal Beam Impedance Results PSB, PS &amp; SPS WS</vt:lpstr>
      <vt:lpstr>2- Evaluation for Wire Heating</vt:lpstr>
      <vt:lpstr>PSBooster WS: RF-meas vs. Simulation for 2 Fork Positions</vt:lpstr>
      <vt:lpstr>PS, SPS WS: Simulation for Different Fork Positions</vt:lpstr>
      <vt:lpstr>PowerPoint Presentation</vt:lpstr>
      <vt:lpstr>Beam Induced Power Estimation (updated)</vt:lpstr>
      <vt:lpstr>3- Work Plan until LS2 (tentative)</vt:lpstr>
      <vt:lpstr>PowerPoint Presentation</vt:lpstr>
      <vt:lpstr>Thank you!</vt:lpstr>
      <vt:lpstr>More details to be found here: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Thomas Roland Kaltenbacher</cp:lastModifiedBy>
  <cp:revision>1009</cp:revision>
  <cp:lastPrinted>2017-03-07T15:52:07Z</cp:lastPrinted>
  <dcterms:created xsi:type="dcterms:W3CDTF">2012-11-30T11:04:26Z</dcterms:created>
  <dcterms:modified xsi:type="dcterms:W3CDTF">2017-03-29T15:02:39Z</dcterms:modified>
</cp:coreProperties>
</file>