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8" r:id="rId4"/>
    <p:sldId id="279" r:id="rId5"/>
    <p:sldId id="280" r:id="rId6"/>
    <p:sldId id="267" r:id="rId7"/>
    <p:sldId id="268" r:id="rId8"/>
    <p:sldId id="269" r:id="rId9"/>
    <p:sldId id="270" r:id="rId10"/>
    <p:sldId id="274" r:id="rId11"/>
    <p:sldId id="293" r:id="rId12"/>
    <p:sldId id="291" r:id="rId13"/>
    <p:sldId id="296" r:id="rId14"/>
    <p:sldId id="294" r:id="rId15"/>
    <p:sldId id="281" r:id="rId16"/>
    <p:sldId id="282" r:id="rId17"/>
    <p:sldId id="289" r:id="rId18"/>
    <p:sldId id="283" r:id="rId19"/>
    <p:sldId id="287" r:id="rId20"/>
    <p:sldId id="285" r:id="rId21"/>
    <p:sldId id="286" r:id="rId22"/>
    <p:sldId id="292" r:id="rId23"/>
    <p:sldId id="288" r:id="rId24"/>
    <p:sldId id="284" r:id="rId25"/>
    <p:sldId id="290" r:id="rId26"/>
    <p:sldId id="295" r:id="rId27"/>
    <p:sldId id="298" r:id="rId28"/>
    <p:sldId id="299" r:id="rId29"/>
    <p:sldId id="300" r:id="rId30"/>
    <p:sldId id="27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E29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0" autoAdjust="0"/>
    <p:restoredTop sz="96866" autoAdjust="0"/>
  </p:normalViewPr>
  <p:slideViewPr>
    <p:cSldViewPr snapToGrid="0" snapToObjects="1">
      <p:cViewPr varScale="1">
        <p:scale>
          <a:sx n="127" d="100"/>
          <a:sy n="127" d="100"/>
        </p:scale>
        <p:origin x="1200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\\CERN\dfs\Workspaces\j\joferreiWS\SPS\BA5\BWSRE\BWS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Sheet1!$A$9:$A$13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10000</c:v>
                </c:pt>
              </c:numCache>
            </c:numRef>
          </c:xVal>
          <c:yVal>
            <c:numRef>
              <c:f>Sheet1!$D$9:$D$13</c:f>
              <c:numCache>
                <c:formatCode>0.00E+00</c:formatCode>
                <c:ptCount val="5"/>
                <c:pt idx="0">
                  <c:v>1.2807224523681937E-5</c:v>
                </c:pt>
                <c:pt idx="1">
                  <c:v>4.0500000000000002E-6</c:v>
                </c:pt>
                <c:pt idx="2">
                  <c:v>1.2807224523681938E-6</c:v>
                </c:pt>
                <c:pt idx="3">
                  <c:v>4.0500000000000004E-7</c:v>
                </c:pt>
                <c:pt idx="4">
                  <c:v>1.2807224523681935E-7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379-49A6-8EBB-8F65D3B3EB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5051440"/>
        <c:axId val="227534816"/>
      </c:scatterChart>
      <c:valAx>
        <c:axId val="235051440"/>
        <c:scaling>
          <c:logBase val="10"/>
          <c:orientation val="minMax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[h]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cross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534816"/>
        <c:crossesAt val="1.0000000000000005E-7"/>
        <c:crossBetween val="midCat"/>
      </c:valAx>
      <c:valAx>
        <c:axId val="227534816"/>
        <c:scaling>
          <c:logBase val="10"/>
          <c:orientation val="minMax"/>
          <c:max val="1.0000000000000004E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 [mbar]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cross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0514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6091F-78A2-4939-AE70-22E2E4DC9F79}" type="doc">
      <dgm:prSet loTypeId="urn:microsoft.com/office/officeart/2005/8/layout/cycle6" loCatId="cycle" qsTypeId="urn:microsoft.com/office/officeart/2005/8/quickstyle/simple1" qsCatId="simple" csTypeId="urn:microsoft.com/office/officeart/2005/8/colors/accent0_3" csCatId="mainScheme" phldr="1"/>
      <dgm:spPr/>
    </dgm:pt>
    <dgm:pt modelId="{38FF8D65-0C89-477B-87E7-C9BB47FE988C}">
      <dgm:prSet phldrT="[Text]"/>
      <dgm:spPr/>
      <dgm:t>
        <a:bodyPr/>
        <a:lstStyle/>
        <a:p>
          <a:r>
            <a:rPr lang="en-GB" dirty="0" smtClean="0"/>
            <a:t>Leak Tightness</a:t>
          </a:r>
          <a:endParaRPr lang="en-GB" dirty="0"/>
        </a:p>
      </dgm:t>
    </dgm:pt>
    <dgm:pt modelId="{8B9EDC08-298B-41F0-B69A-48C304B639CA}" type="parTrans" cxnId="{01841B26-0F67-468D-91AF-89F915050F42}">
      <dgm:prSet/>
      <dgm:spPr/>
      <dgm:t>
        <a:bodyPr/>
        <a:lstStyle/>
        <a:p>
          <a:endParaRPr lang="en-GB"/>
        </a:p>
      </dgm:t>
    </dgm:pt>
    <dgm:pt modelId="{CB691F1D-5C67-483A-BD73-ECBA1998B4EA}" type="sibTrans" cxnId="{01841B26-0F67-468D-91AF-89F915050F42}">
      <dgm:prSet/>
      <dgm:spPr/>
      <dgm:t>
        <a:bodyPr/>
        <a:lstStyle/>
        <a:p>
          <a:endParaRPr lang="en-GB"/>
        </a:p>
      </dgm:t>
    </dgm:pt>
    <dgm:pt modelId="{91B822AB-9741-4C21-AD49-75A1691498AE}">
      <dgm:prSet phldrT="[Text]"/>
      <dgm:spPr/>
      <dgm:t>
        <a:bodyPr/>
        <a:lstStyle/>
        <a:p>
          <a:r>
            <a:rPr lang="en-GB" dirty="0" smtClean="0"/>
            <a:t>Contamination</a:t>
          </a:r>
          <a:endParaRPr lang="en-GB" dirty="0"/>
        </a:p>
      </dgm:t>
    </dgm:pt>
    <dgm:pt modelId="{1233FAAF-AB7A-4A1B-B157-207EA3C8E2F1}" type="parTrans" cxnId="{BE38983C-4065-4C7C-880A-6FE5AF2A1912}">
      <dgm:prSet/>
      <dgm:spPr/>
      <dgm:t>
        <a:bodyPr/>
        <a:lstStyle/>
        <a:p>
          <a:endParaRPr lang="en-GB"/>
        </a:p>
      </dgm:t>
    </dgm:pt>
    <dgm:pt modelId="{CE35BDB7-8700-419C-BE57-5AEC0D7ACBBB}" type="sibTrans" cxnId="{BE38983C-4065-4C7C-880A-6FE5AF2A1912}">
      <dgm:prSet/>
      <dgm:spPr/>
      <dgm:t>
        <a:bodyPr/>
        <a:lstStyle/>
        <a:p>
          <a:endParaRPr lang="en-GB"/>
        </a:p>
      </dgm:t>
    </dgm:pt>
    <dgm:pt modelId="{C0DFF20E-C83C-48B2-B08D-21E1280F5676}">
      <dgm:prSet phldrT="[Text]"/>
      <dgm:spPr/>
      <dgm:t>
        <a:bodyPr/>
        <a:lstStyle/>
        <a:p>
          <a:r>
            <a:rPr lang="en-GB" dirty="0" smtClean="0"/>
            <a:t>Outgassing rate (and time dependency)</a:t>
          </a:r>
          <a:endParaRPr lang="en-GB" dirty="0"/>
        </a:p>
      </dgm:t>
    </dgm:pt>
    <dgm:pt modelId="{8F9E39F1-C955-4330-880A-6BBCF9749AAF}" type="parTrans" cxnId="{F7F7CF3C-73B7-4385-A128-887B1AFA3B4A}">
      <dgm:prSet/>
      <dgm:spPr/>
      <dgm:t>
        <a:bodyPr/>
        <a:lstStyle/>
        <a:p>
          <a:endParaRPr lang="en-GB"/>
        </a:p>
      </dgm:t>
    </dgm:pt>
    <dgm:pt modelId="{9C4CD153-3571-42A4-8EBF-98320B2EB0B4}" type="sibTrans" cxnId="{F7F7CF3C-73B7-4385-A128-887B1AFA3B4A}">
      <dgm:prSet/>
      <dgm:spPr/>
      <dgm:t>
        <a:bodyPr/>
        <a:lstStyle/>
        <a:p>
          <a:endParaRPr lang="en-GB"/>
        </a:p>
      </dgm:t>
    </dgm:pt>
    <dgm:pt modelId="{1345E966-BAA5-4D58-B967-A5EA5D8BFBFF}">
      <dgm:prSet phldrT="[Text]"/>
      <dgm:spPr/>
      <dgm:t>
        <a:bodyPr/>
        <a:lstStyle/>
        <a:p>
          <a:r>
            <a:rPr lang="en-GB" dirty="0" smtClean="0"/>
            <a:t>Virtual Leaks</a:t>
          </a:r>
          <a:endParaRPr lang="en-GB" dirty="0"/>
        </a:p>
      </dgm:t>
    </dgm:pt>
    <dgm:pt modelId="{AFDE8D94-2953-445F-A952-171826D57952}" type="parTrans" cxnId="{6C6350D4-320D-492A-B9DE-9E0FE2004B0F}">
      <dgm:prSet/>
      <dgm:spPr/>
      <dgm:t>
        <a:bodyPr/>
        <a:lstStyle/>
        <a:p>
          <a:endParaRPr lang="en-GB"/>
        </a:p>
      </dgm:t>
    </dgm:pt>
    <dgm:pt modelId="{EAD08CA3-BEDF-46AB-A593-30E444D44D1B}" type="sibTrans" cxnId="{6C6350D4-320D-492A-B9DE-9E0FE2004B0F}">
      <dgm:prSet/>
      <dgm:spPr/>
      <dgm:t>
        <a:bodyPr/>
        <a:lstStyle/>
        <a:p>
          <a:endParaRPr lang="en-GB"/>
        </a:p>
      </dgm:t>
    </dgm:pt>
    <dgm:pt modelId="{D7E46E81-C37C-48AA-BFB8-D68BFAC7F20B}">
      <dgm:prSet phldrT="[Text]"/>
      <dgm:spPr/>
      <dgm:t>
        <a:bodyPr/>
        <a:lstStyle/>
        <a:p>
          <a:r>
            <a:rPr lang="en-GB" dirty="0" smtClean="0"/>
            <a:t>Leak detection</a:t>
          </a:r>
          <a:endParaRPr lang="en-GB" dirty="0"/>
        </a:p>
      </dgm:t>
    </dgm:pt>
    <dgm:pt modelId="{6C1A60FE-1F2E-4F77-8839-3E344A5DF067}" type="parTrans" cxnId="{3C8306E2-BB76-40F3-BB9E-DB0D359C7B43}">
      <dgm:prSet/>
      <dgm:spPr/>
      <dgm:t>
        <a:bodyPr/>
        <a:lstStyle/>
        <a:p>
          <a:endParaRPr lang="en-GB"/>
        </a:p>
      </dgm:t>
    </dgm:pt>
    <dgm:pt modelId="{42D07CCB-898E-42FD-8D12-D38B72BA33A0}" type="sibTrans" cxnId="{3C8306E2-BB76-40F3-BB9E-DB0D359C7B43}">
      <dgm:prSet/>
      <dgm:spPr/>
      <dgm:t>
        <a:bodyPr/>
        <a:lstStyle/>
        <a:p>
          <a:endParaRPr lang="en-GB"/>
        </a:p>
      </dgm:t>
    </dgm:pt>
    <dgm:pt modelId="{067D054E-CD0B-44ED-9248-C8CF38290EA3}">
      <dgm:prSet phldrT="[Text]"/>
      <dgm:spPr/>
      <dgm:t>
        <a:bodyPr/>
        <a:lstStyle/>
        <a:p>
          <a:r>
            <a:rPr lang="en-GB" dirty="0" smtClean="0"/>
            <a:t>RGA</a:t>
          </a:r>
          <a:endParaRPr lang="en-GB" dirty="0"/>
        </a:p>
      </dgm:t>
    </dgm:pt>
    <dgm:pt modelId="{A6889382-A0D3-4BB5-904C-317EBD977080}" type="parTrans" cxnId="{4E64506F-E31D-4EA6-8C83-14A180D5C994}">
      <dgm:prSet/>
      <dgm:spPr/>
      <dgm:t>
        <a:bodyPr/>
        <a:lstStyle/>
        <a:p>
          <a:endParaRPr lang="en-GB"/>
        </a:p>
      </dgm:t>
    </dgm:pt>
    <dgm:pt modelId="{62F0BD0C-C689-4188-B5E2-07191A8CAB28}" type="sibTrans" cxnId="{4E64506F-E31D-4EA6-8C83-14A180D5C994}">
      <dgm:prSet/>
      <dgm:spPr/>
      <dgm:t>
        <a:bodyPr/>
        <a:lstStyle/>
        <a:p>
          <a:endParaRPr lang="en-GB"/>
        </a:p>
      </dgm:t>
    </dgm:pt>
    <dgm:pt modelId="{EB288109-B586-4037-8F5F-8E9B3B0BE6AD}">
      <dgm:prSet phldrT="[Text]"/>
      <dgm:spPr/>
      <dgm:t>
        <a:bodyPr/>
        <a:lstStyle/>
        <a:p>
          <a:r>
            <a:rPr lang="en-GB" dirty="0" err="1" smtClean="0"/>
            <a:t>Pumpdown</a:t>
          </a:r>
          <a:r>
            <a:rPr lang="en-GB" dirty="0" smtClean="0"/>
            <a:t> curve</a:t>
          </a:r>
          <a:endParaRPr lang="en-GB" dirty="0"/>
        </a:p>
      </dgm:t>
    </dgm:pt>
    <dgm:pt modelId="{26D359D4-CC77-4321-BCAE-EAEF6D2C5B93}" type="parTrans" cxnId="{751A9401-68A3-4050-97D5-BBC6554EB2D9}">
      <dgm:prSet/>
      <dgm:spPr/>
      <dgm:t>
        <a:bodyPr/>
        <a:lstStyle/>
        <a:p>
          <a:endParaRPr lang="en-GB"/>
        </a:p>
      </dgm:t>
    </dgm:pt>
    <dgm:pt modelId="{D5A42FB1-4624-4C21-9A0D-07F4CFDA71FA}" type="sibTrans" cxnId="{751A9401-68A3-4050-97D5-BBC6554EB2D9}">
      <dgm:prSet/>
      <dgm:spPr/>
      <dgm:t>
        <a:bodyPr/>
        <a:lstStyle/>
        <a:p>
          <a:endParaRPr lang="en-GB"/>
        </a:p>
      </dgm:t>
    </dgm:pt>
    <dgm:pt modelId="{FAAF8F50-0FC6-4938-ABC4-E16D95634E99}">
      <dgm:prSet phldrT="[Text]"/>
      <dgm:spPr/>
      <dgm:t>
        <a:bodyPr/>
        <a:lstStyle/>
        <a:p>
          <a:r>
            <a:rPr lang="en-GB" dirty="0" smtClean="0"/>
            <a:t>Accumulation tests</a:t>
          </a:r>
          <a:endParaRPr lang="en-GB" dirty="0"/>
        </a:p>
      </dgm:t>
    </dgm:pt>
    <dgm:pt modelId="{61DC63C5-9326-4257-AFB7-24F904700098}" type="parTrans" cxnId="{769A9437-9F3B-4464-8ECF-DFF35C2AC3B5}">
      <dgm:prSet/>
      <dgm:spPr/>
      <dgm:t>
        <a:bodyPr/>
        <a:lstStyle/>
        <a:p>
          <a:endParaRPr lang="en-GB"/>
        </a:p>
      </dgm:t>
    </dgm:pt>
    <dgm:pt modelId="{2A4A4245-3A5D-447C-A0B5-45C29C25D865}" type="sibTrans" cxnId="{769A9437-9F3B-4464-8ECF-DFF35C2AC3B5}">
      <dgm:prSet/>
      <dgm:spPr/>
      <dgm:t>
        <a:bodyPr/>
        <a:lstStyle/>
        <a:p>
          <a:endParaRPr lang="en-GB"/>
        </a:p>
      </dgm:t>
    </dgm:pt>
    <dgm:pt modelId="{E970B889-2336-4870-ACC2-CFC0784F4801}" type="pres">
      <dgm:prSet presAssocID="{2E66091F-78A2-4939-AE70-22E2E4DC9F79}" presName="cycle" presStyleCnt="0">
        <dgm:presLayoutVars>
          <dgm:dir/>
          <dgm:resizeHandles val="exact"/>
        </dgm:presLayoutVars>
      </dgm:prSet>
      <dgm:spPr/>
    </dgm:pt>
    <dgm:pt modelId="{FE1566CA-261D-476F-B77E-50EC8017442A}" type="pres">
      <dgm:prSet presAssocID="{38FF8D65-0C89-477B-87E7-C9BB47FE988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389F88-8ED1-4400-8898-3CBE42DD3CEB}" type="pres">
      <dgm:prSet presAssocID="{38FF8D65-0C89-477B-87E7-C9BB47FE988C}" presName="spNode" presStyleCnt="0"/>
      <dgm:spPr/>
    </dgm:pt>
    <dgm:pt modelId="{F955861C-25FA-44D4-A386-7F23B772CFA9}" type="pres">
      <dgm:prSet presAssocID="{CB691F1D-5C67-483A-BD73-ECBA1998B4EA}" presName="sibTrans" presStyleLbl="sibTrans1D1" presStyleIdx="0" presStyleCnt="4"/>
      <dgm:spPr/>
      <dgm:t>
        <a:bodyPr/>
        <a:lstStyle/>
        <a:p>
          <a:endParaRPr lang="en-US"/>
        </a:p>
      </dgm:t>
    </dgm:pt>
    <dgm:pt modelId="{20407D66-3AD0-4641-B0C0-A86667C6C82F}" type="pres">
      <dgm:prSet presAssocID="{91B822AB-9741-4C21-AD49-75A1691498A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0238E3-831E-4B8A-A8E7-7A29B8A9B9CB}" type="pres">
      <dgm:prSet presAssocID="{91B822AB-9741-4C21-AD49-75A1691498AE}" presName="spNode" presStyleCnt="0"/>
      <dgm:spPr/>
    </dgm:pt>
    <dgm:pt modelId="{0CF4636B-8F8A-4A58-AD02-C389E56B6F7F}" type="pres">
      <dgm:prSet presAssocID="{CE35BDB7-8700-419C-BE57-5AEC0D7ACBBB}" presName="sibTrans" presStyleLbl="sibTrans1D1" presStyleIdx="1" presStyleCnt="4"/>
      <dgm:spPr/>
      <dgm:t>
        <a:bodyPr/>
        <a:lstStyle/>
        <a:p>
          <a:endParaRPr lang="en-US"/>
        </a:p>
      </dgm:t>
    </dgm:pt>
    <dgm:pt modelId="{D8A7405E-0F38-4165-A9E4-520D8ACBB26B}" type="pres">
      <dgm:prSet presAssocID="{C0DFF20E-C83C-48B2-B08D-21E1280F567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95E8EA-1300-4D37-B789-257BEAFF2419}" type="pres">
      <dgm:prSet presAssocID="{C0DFF20E-C83C-48B2-B08D-21E1280F5676}" presName="spNode" presStyleCnt="0"/>
      <dgm:spPr/>
    </dgm:pt>
    <dgm:pt modelId="{CDB0FDC8-D3F5-4645-83D8-BD821B4B0EF0}" type="pres">
      <dgm:prSet presAssocID="{9C4CD153-3571-42A4-8EBF-98320B2EB0B4}" presName="sibTrans" presStyleLbl="sibTrans1D1" presStyleIdx="2" presStyleCnt="4"/>
      <dgm:spPr/>
      <dgm:t>
        <a:bodyPr/>
        <a:lstStyle/>
        <a:p>
          <a:endParaRPr lang="en-US"/>
        </a:p>
      </dgm:t>
    </dgm:pt>
    <dgm:pt modelId="{1D60867B-9757-4577-B536-3CC07331C900}" type="pres">
      <dgm:prSet presAssocID="{1345E966-BAA5-4D58-B967-A5EA5D8BFBF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26B09-9DEB-4394-8EF8-D005FCC5CCBB}" type="pres">
      <dgm:prSet presAssocID="{1345E966-BAA5-4D58-B967-A5EA5D8BFBFF}" presName="spNode" presStyleCnt="0"/>
      <dgm:spPr/>
    </dgm:pt>
    <dgm:pt modelId="{AF2B2493-AAB5-48F4-B3D9-29D6E494F694}" type="pres">
      <dgm:prSet presAssocID="{EAD08CA3-BEDF-46AB-A593-30E444D44D1B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3C8306E2-BB76-40F3-BB9E-DB0D359C7B43}" srcId="{38FF8D65-0C89-477B-87E7-C9BB47FE988C}" destId="{D7E46E81-C37C-48AA-BFB8-D68BFAC7F20B}" srcOrd="0" destOrd="0" parTransId="{6C1A60FE-1F2E-4F77-8839-3E344A5DF067}" sibTransId="{42D07CCB-898E-42FD-8D12-D38B72BA33A0}"/>
    <dgm:cxn modelId="{8D805F7A-C7A5-435B-8C2E-C5ECDAAAD424}" type="presOf" srcId="{CB691F1D-5C67-483A-BD73-ECBA1998B4EA}" destId="{F955861C-25FA-44D4-A386-7F23B772CFA9}" srcOrd="0" destOrd="0" presId="urn:microsoft.com/office/officeart/2005/8/layout/cycle6"/>
    <dgm:cxn modelId="{767DBFE6-C8D8-49A2-AC31-5B11716E4E38}" type="presOf" srcId="{CE35BDB7-8700-419C-BE57-5AEC0D7ACBBB}" destId="{0CF4636B-8F8A-4A58-AD02-C389E56B6F7F}" srcOrd="0" destOrd="0" presId="urn:microsoft.com/office/officeart/2005/8/layout/cycle6"/>
    <dgm:cxn modelId="{BE38983C-4065-4C7C-880A-6FE5AF2A1912}" srcId="{2E66091F-78A2-4939-AE70-22E2E4DC9F79}" destId="{91B822AB-9741-4C21-AD49-75A1691498AE}" srcOrd="1" destOrd="0" parTransId="{1233FAAF-AB7A-4A1B-B157-207EA3C8E2F1}" sibTransId="{CE35BDB7-8700-419C-BE57-5AEC0D7ACBBB}"/>
    <dgm:cxn modelId="{8905A19F-E14A-4CEE-BB9B-92CC45C1BA6F}" type="presOf" srcId="{067D054E-CD0B-44ED-9248-C8CF38290EA3}" destId="{20407D66-3AD0-4641-B0C0-A86667C6C82F}" srcOrd="0" destOrd="1" presId="urn:microsoft.com/office/officeart/2005/8/layout/cycle6"/>
    <dgm:cxn modelId="{A7228EA1-9877-47AA-B393-0D162B301410}" type="presOf" srcId="{38FF8D65-0C89-477B-87E7-C9BB47FE988C}" destId="{FE1566CA-261D-476F-B77E-50EC8017442A}" srcOrd="0" destOrd="0" presId="urn:microsoft.com/office/officeart/2005/8/layout/cycle6"/>
    <dgm:cxn modelId="{6C6350D4-320D-492A-B9DE-9E0FE2004B0F}" srcId="{2E66091F-78A2-4939-AE70-22E2E4DC9F79}" destId="{1345E966-BAA5-4D58-B967-A5EA5D8BFBFF}" srcOrd="3" destOrd="0" parTransId="{AFDE8D94-2953-445F-A952-171826D57952}" sibTransId="{EAD08CA3-BEDF-46AB-A593-30E444D44D1B}"/>
    <dgm:cxn modelId="{480FD289-692D-4F9B-B501-64B4904B2F3E}" type="presOf" srcId="{D7E46E81-C37C-48AA-BFB8-D68BFAC7F20B}" destId="{FE1566CA-261D-476F-B77E-50EC8017442A}" srcOrd="0" destOrd="1" presId="urn:microsoft.com/office/officeart/2005/8/layout/cycle6"/>
    <dgm:cxn modelId="{4E64506F-E31D-4EA6-8C83-14A180D5C994}" srcId="{91B822AB-9741-4C21-AD49-75A1691498AE}" destId="{067D054E-CD0B-44ED-9248-C8CF38290EA3}" srcOrd="0" destOrd="0" parTransId="{A6889382-A0D3-4BB5-904C-317EBD977080}" sibTransId="{62F0BD0C-C689-4188-B5E2-07191A8CAB28}"/>
    <dgm:cxn modelId="{D899D33E-277E-4B36-AF20-995C98D3F933}" type="presOf" srcId="{FAAF8F50-0FC6-4938-ABC4-E16D95634E99}" destId="{1D60867B-9757-4577-B536-3CC07331C900}" srcOrd="0" destOrd="1" presId="urn:microsoft.com/office/officeart/2005/8/layout/cycle6"/>
    <dgm:cxn modelId="{1930C1A6-CD8D-4CF0-BC25-151C6C01C96B}" type="presOf" srcId="{1345E966-BAA5-4D58-B967-A5EA5D8BFBFF}" destId="{1D60867B-9757-4577-B536-3CC07331C900}" srcOrd="0" destOrd="0" presId="urn:microsoft.com/office/officeart/2005/8/layout/cycle6"/>
    <dgm:cxn modelId="{01841B26-0F67-468D-91AF-89F915050F42}" srcId="{2E66091F-78A2-4939-AE70-22E2E4DC9F79}" destId="{38FF8D65-0C89-477B-87E7-C9BB47FE988C}" srcOrd="0" destOrd="0" parTransId="{8B9EDC08-298B-41F0-B69A-48C304B639CA}" sibTransId="{CB691F1D-5C67-483A-BD73-ECBA1998B4EA}"/>
    <dgm:cxn modelId="{527930AA-F625-4115-9CD1-48FBDCB39572}" type="presOf" srcId="{EAD08CA3-BEDF-46AB-A593-30E444D44D1B}" destId="{AF2B2493-AAB5-48F4-B3D9-29D6E494F694}" srcOrd="0" destOrd="0" presId="urn:microsoft.com/office/officeart/2005/8/layout/cycle6"/>
    <dgm:cxn modelId="{15F30561-AE4C-4292-84BD-4174666E1F67}" type="presOf" srcId="{91B822AB-9741-4C21-AD49-75A1691498AE}" destId="{20407D66-3AD0-4641-B0C0-A86667C6C82F}" srcOrd="0" destOrd="0" presId="urn:microsoft.com/office/officeart/2005/8/layout/cycle6"/>
    <dgm:cxn modelId="{769A9437-9F3B-4464-8ECF-DFF35C2AC3B5}" srcId="{1345E966-BAA5-4D58-B967-A5EA5D8BFBFF}" destId="{FAAF8F50-0FC6-4938-ABC4-E16D95634E99}" srcOrd="0" destOrd="0" parTransId="{61DC63C5-9326-4257-AFB7-24F904700098}" sibTransId="{2A4A4245-3A5D-447C-A0B5-45C29C25D865}"/>
    <dgm:cxn modelId="{D24F6E45-7ABD-4618-8905-277FD952AB6E}" type="presOf" srcId="{C0DFF20E-C83C-48B2-B08D-21E1280F5676}" destId="{D8A7405E-0F38-4165-A9E4-520D8ACBB26B}" srcOrd="0" destOrd="0" presId="urn:microsoft.com/office/officeart/2005/8/layout/cycle6"/>
    <dgm:cxn modelId="{7F63E21F-E902-4662-8599-C2CCEA56BBC1}" type="presOf" srcId="{9C4CD153-3571-42A4-8EBF-98320B2EB0B4}" destId="{CDB0FDC8-D3F5-4645-83D8-BD821B4B0EF0}" srcOrd="0" destOrd="0" presId="urn:microsoft.com/office/officeart/2005/8/layout/cycle6"/>
    <dgm:cxn modelId="{751A9401-68A3-4050-97D5-BBC6554EB2D9}" srcId="{C0DFF20E-C83C-48B2-B08D-21E1280F5676}" destId="{EB288109-B586-4037-8F5F-8E9B3B0BE6AD}" srcOrd="0" destOrd="0" parTransId="{26D359D4-CC77-4321-BCAE-EAEF6D2C5B93}" sibTransId="{D5A42FB1-4624-4C21-9A0D-07F4CFDA71FA}"/>
    <dgm:cxn modelId="{F7F7CF3C-73B7-4385-A128-887B1AFA3B4A}" srcId="{2E66091F-78A2-4939-AE70-22E2E4DC9F79}" destId="{C0DFF20E-C83C-48B2-B08D-21E1280F5676}" srcOrd="2" destOrd="0" parTransId="{8F9E39F1-C955-4330-880A-6BBCF9749AAF}" sibTransId="{9C4CD153-3571-42A4-8EBF-98320B2EB0B4}"/>
    <dgm:cxn modelId="{D7828121-1FAC-4315-A5B6-87B1D2D47849}" type="presOf" srcId="{EB288109-B586-4037-8F5F-8E9B3B0BE6AD}" destId="{D8A7405E-0F38-4165-A9E4-520D8ACBB26B}" srcOrd="0" destOrd="1" presId="urn:microsoft.com/office/officeart/2005/8/layout/cycle6"/>
    <dgm:cxn modelId="{DD5BF803-8D6B-4D12-B48E-C9EB009A7534}" type="presOf" srcId="{2E66091F-78A2-4939-AE70-22E2E4DC9F79}" destId="{E970B889-2336-4870-ACC2-CFC0784F4801}" srcOrd="0" destOrd="0" presId="urn:microsoft.com/office/officeart/2005/8/layout/cycle6"/>
    <dgm:cxn modelId="{31E7E0B5-8CEE-4D64-B15F-EB8509C41A97}" type="presParOf" srcId="{E970B889-2336-4870-ACC2-CFC0784F4801}" destId="{FE1566CA-261D-476F-B77E-50EC8017442A}" srcOrd="0" destOrd="0" presId="urn:microsoft.com/office/officeart/2005/8/layout/cycle6"/>
    <dgm:cxn modelId="{811CFDFE-4C81-403A-B922-58A5C8064A8E}" type="presParOf" srcId="{E970B889-2336-4870-ACC2-CFC0784F4801}" destId="{7F389F88-8ED1-4400-8898-3CBE42DD3CEB}" srcOrd="1" destOrd="0" presId="urn:microsoft.com/office/officeart/2005/8/layout/cycle6"/>
    <dgm:cxn modelId="{01C10BAA-81A9-4A9E-99C9-2FBE4A57686D}" type="presParOf" srcId="{E970B889-2336-4870-ACC2-CFC0784F4801}" destId="{F955861C-25FA-44D4-A386-7F23B772CFA9}" srcOrd="2" destOrd="0" presId="urn:microsoft.com/office/officeart/2005/8/layout/cycle6"/>
    <dgm:cxn modelId="{32388C7B-EBC1-476D-A77D-D78681407354}" type="presParOf" srcId="{E970B889-2336-4870-ACC2-CFC0784F4801}" destId="{20407D66-3AD0-4641-B0C0-A86667C6C82F}" srcOrd="3" destOrd="0" presId="urn:microsoft.com/office/officeart/2005/8/layout/cycle6"/>
    <dgm:cxn modelId="{1AF4AF4D-02C8-49CB-A87E-5A060007E3A0}" type="presParOf" srcId="{E970B889-2336-4870-ACC2-CFC0784F4801}" destId="{3A0238E3-831E-4B8A-A8E7-7A29B8A9B9CB}" srcOrd="4" destOrd="0" presId="urn:microsoft.com/office/officeart/2005/8/layout/cycle6"/>
    <dgm:cxn modelId="{8CAA5ADE-0152-4343-AFE6-D4CAB7BBC1A6}" type="presParOf" srcId="{E970B889-2336-4870-ACC2-CFC0784F4801}" destId="{0CF4636B-8F8A-4A58-AD02-C389E56B6F7F}" srcOrd="5" destOrd="0" presId="urn:microsoft.com/office/officeart/2005/8/layout/cycle6"/>
    <dgm:cxn modelId="{BDD989F0-B705-4767-BFCB-7DD7D33BF437}" type="presParOf" srcId="{E970B889-2336-4870-ACC2-CFC0784F4801}" destId="{D8A7405E-0F38-4165-A9E4-520D8ACBB26B}" srcOrd="6" destOrd="0" presId="urn:microsoft.com/office/officeart/2005/8/layout/cycle6"/>
    <dgm:cxn modelId="{F70603B5-91BA-4B0D-A186-F3A3C540492F}" type="presParOf" srcId="{E970B889-2336-4870-ACC2-CFC0784F4801}" destId="{8B95E8EA-1300-4D37-B789-257BEAFF2419}" srcOrd="7" destOrd="0" presId="urn:microsoft.com/office/officeart/2005/8/layout/cycle6"/>
    <dgm:cxn modelId="{B67359CB-4F32-43CF-A0B3-2E7174907F41}" type="presParOf" srcId="{E970B889-2336-4870-ACC2-CFC0784F4801}" destId="{CDB0FDC8-D3F5-4645-83D8-BD821B4B0EF0}" srcOrd="8" destOrd="0" presId="urn:microsoft.com/office/officeart/2005/8/layout/cycle6"/>
    <dgm:cxn modelId="{CAAD9DB7-B06B-48AC-9153-3063371E92CA}" type="presParOf" srcId="{E970B889-2336-4870-ACC2-CFC0784F4801}" destId="{1D60867B-9757-4577-B536-3CC07331C900}" srcOrd="9" destOrd="0" presId="urn:microsoft.com/office/officeart/2005/8/layout/cycle6"/>
    <dgm:cxn modelId="{2D493C3C-7791-4E0F-9686-34DAE627E1C4}" type="presParOf" srcId="{E970B889-2336-4870-ACC2-CFC0784F4801}" destId="{1A726B09-9DEB-4394-8EF8-D005FCC5CCBB}" srcOrd="10" destOrd="0" presId="urn:microsoft.com/office/officeart/2005/8/layout/cycle6"/>
    <dgm:cxn modelId="{FEB03DC2-A956-4DE8-91CB-519FC6CE6344}" type="presParOf" srcId="{E970B889-2336-4870-ACC2-CFC0784F4801}" destId="{AF2B2493-AAB5-48F4-B3D9-29D6E494F694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1566CA-261D-476F-B77E-50EC8017442A}">
      <dsp:nvSpPr>
        <dsp:cNvPr id="0" name=""/>
        <dsp:cNvSpPr/>
      </dsp:nvSpPr>
      <dsp:spPr>
        <a:xfrm>
          <a:off x="2447078" y="1189"/>
          <a:ext cx="1245649" cy="8096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Leak Tightness</a:t>
          </a:r>
          <a:endParaRPr lang="en-GB" sz="11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900" kern="1200" dirty="0" smtClean="0"/>
            <a:t>Leak detection</a:t>
          </a:r>
          <a:endParaRPr lang="en-GB" sz="900" kern="1200" dirty="0"/>
        </a:p>
      </dsp:txBody>
      <dsp:txXfrm>
        <a:off x="2486603" y="40714"/>
        <a:ext cx="1166599" cy="730621"/>
      </dsp:txXfrm>
    </dsp:sp>
    <dsp:sp modelId="{F955861C-25FA-44D4-A386-7F23B772CFA9}">
      <dsp:nvSpPr>
        <dsp:cNvPr id="0" name=""/>
        <dsp:cNvSpPr/>
      </dsp:nvSpPr>
      <dsp:spPr>
        <a:xfrm>
          <a:off x="1732654" y="406025"/>
          <a:ext cx="2674497" cy="2674497"/>
        </a:xfrm>
        <a:custGeom>
          <a:avLst/>
          <a:gdLst/>
          <a:ahLst/>
          <a:cxnLst/>
          <a:rect l="0" t="0" r="0" b="0"/>
          <a:pathLst>
            <a:path>
              <a:moveTo>
                <a:pt x="1969039" y="158658"/>
              </a:moveTo>
              <a:arcTo wR="1337248" hR="1337248" stAng="17891629" swAng="2624944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07D66-3AD0-4641-B0C0-A86667C6C82F}">
      <dsp:nvSpPr>
        <dsp:cNvPr id="0" name=""/>
        <dsp:cNvSpPr/>
      </dsp:nvSpPr>
      <dsp:spPr>
        <a:xfrm>
          <a:off x="3784327" y="1338438"/>
          <a:ext cx="1245649" cy="8096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Contamination</a:t>
          </a:r>
          <a:endParaRPr lang="en-GB" sz="11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900" kern="1200" dirty="0" smtClean="0"/>
            <a:t>RGA</a:t>
          </a:r>
          <a:endParaRPr lang="en-GB" sz="900" kern="1200" dirty="0"/>
        </a:p>
      </dsp:txBody>
      <dsp:txXfrm>
        <a:off x="3823852" y="1377963"/>
        <a:ext cx="1166599" cy="730621"/>
      </dsp:txXfrm>
    </dsp:sp>
    <dsp:sp modelId="{0CF4636B-8F8A-4A58-AD02-C389E56B6F7F}">
      <dsp:nvSpPr>
        <dsp:cNvPr id="0" name=""/>
        <dsp:cNvSpPr/>
      </dsp:nvSpPr>
      <dsp:spPr>
        <a:xfrm>
          <a:off x="1732654" y="406025"/>
          <a:ext cx="2674497" cy="2674497"/>
        </a:xfrm>
        <a:custGeom>
          <a:avLst/>
          <a:gdLst/>
          <a:ahLst/>
          <a:cxnLst/>
          <a:rect l="0" t="0" r="0" b="0"/>
          <a:pathLst>
            <a:path>
              <a:moveTo>
                <a:pt x="2608635" y="1751749"/>
              </a:moveTo>
              <a:arcTo wR="1337248" hR="1337248" stAng="1083428" swAng="2624944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A7405E-0F38-4165-A9E4-520D8ACBB26B}">
      <dsp:nvSpPr>
        <dsp:cNvPr id="0" name=""/>
        <dsp:cNvSpPr/>
      </dsp:nvSpPr>
      <dsp:spPr>
        <a:xfrm>
          <a:off x="2447078" y="2675687"/>
          <a:ext cx="1245649" cy="8096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Outgassing rate (and time dependency)</a:t>
          </a:r>
          <a:endParaRPr lang="en-GB" sz="11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900" kern="1200" dirty="0" err="1" smtClean="0"/>
            <a:t>Pumpdown</a:t>
          </a:r>
          <a:r>
            <a:rPr lang="en-GB" sz="900" kern="1200" dirty="0" smtClean="0"/>
            <a:t> curve</a:t>
          </a:r>
          <a:endParaRPr lang="en-GB" sz="900" kern="1200" dirty="0"/>
        </a:p>
      </dsp:txBody>
      <dsp:txXfrm>
        <a:off x="2486603" y="2715212"/>
        <a:ext cx="1166599" cy="730621"/>
      </dsp:txXfrm>
    </dsp:sp>
    <dsp:sp modelId="{CDB0FDC8-D3F5-4645-83D8-BD821B4B0EF0}">
      <dsp:nvSpPr>
        <dsp:cNvPr id="0" name=""/>
        <dsp:cNvSpPr/>
      </dsp:nvSpPr>
      <dsp:spPr>
        <a:xfrm>
          <a:off x="1732654" y="406025"/>
          <a:ext cx="2674497" cy="2674497"/>
        </a:xfrm>
        <a:custGeom>
          <a:avLst/>
          <a:gdLst/>
          <a:ahLst/>
          <a:cxnLst/>
          <a:rect l="0" t="0" r="0" b="0"/>
          <a:pathLst>
            <a:path>
              <a:moveTo>
                <a:pt x="705458" y="2515839"/>
              </a:moveTo>
              <a:arcTo wR="1337248" hR="1337248" stAng="7091629" swAng="2624944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60867B-9757-4577-B536-3CC07331C900}">
      <dsp:nvSpPr>
        <dsp:cNvPr id="0" name=""/>
        <dsp:cNvSpPr/>
      </dsp:nvSpPr>
      <dsp:spPr>
        <a:xfrm>
          <a:off x="1109829" y="1338438"/>
          <a:ext cx="1245649" cy="8096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Virtual Leaks</a:t>
          </a:r>
          <a:endParaRPr lang="en-GB" sz="11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900" kern="1200" dirty="0" smtClean="0"/>
            <a:t>Accumulation tests</a:t>
          </a:r>
          <a:endParaRPr lang="en-GB" sz="900" kern="1200" dirty="0"/>
        </a:p>
      </dsp:txBody>
      <dsp:txXfrm>
        <a:off x="1149354" y="1377963"/>
        <a:ext cx="1166599" cy="730621"/>
      </dsp:txXfrm>
    </dsp:sp>
    <dsp:sp modelId="{AF2B2493-AAB5-48F4-B3D9-29D6E494F694}">
      <dsp:nvSpPr>
        <dsp:cNvPr id="0" name=""/>
        <dsp:cNvSpPr/>
      </dsp:nvSpPr>
      <dsp:spPr>
        <a:xfrm>
          <a:off x="1732654" y="406025"/>
          <a:ext cx="2674497" cy="2674497"/>
        </a:xfrm>
        <a:custGeom>
          <a:avLst/>
          <a:gdLst/>
          <a:ahLst/>
          <a:cxnLst/>
          <a:rect l="0" t="0" r="0" b="0"/>
          <a:pathLst>
            <a:path>
              <a:moveTo>
                <a:pt x="65862" y="922748"/>
              </a:moveTo>
              <a:arcTo wR="1337248" hR="1337248" stAng="11883428" swAng="2624944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0.89204</cdr:x>
      <cdr:y>0.68135</cdr:y>
    </cdr:from>
    <cdr:to>
      <cdr:x>0.89204</cdr:x>
      <cdr:y>0.85965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V="1">
          <a:off x="3568597" y="1360272"/>
          <a:ext cx="0" cy="35596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0.82585</cdr:x>
      <cdr:y>0.84331</cdr:y>
    </cdr:from>
    <cdr:to>
      <cdr:x>0.95823</cdr:x>
      <cdr:y>0.95214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03802" y="1683625"/>
          <a:ext cx="529590" cy="217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1 year</a:t>
          </a:r>
          <a:endParaRPr lang="en-GB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A9FF6-CCC8-4FD9-87CE-ABF4E8AD87C3}" type="datetimeFigureOut">
              <a:rPr lang="en-GB" smtClean="0"/>
              <a:t>27/03/2017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C84D0-00B2-4837-855F-516B7AD72E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214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C84D0-00B2-4837-855F-516B7AD72E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273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F492-3D0A-479A-BC41-5077CA0F3F27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40C82-E7E6-43D8-90AA-19A9B6B15C84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0553F-7841-42F8-AA1D-636C11AC00EA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3CBED-EC9D-4B63-9CE9-65F9B88EAA26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7B89-0D6F-438C-A4DB-B698FF7DB516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FBAD3-BA42-4EA9-BB1B-5DA217F8B06C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D378B-7D64-486F-97AC-73C3E0BA3CAF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93525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93525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Vacuum </a:t>
            </a:r>
            <a:r>
              <a:rPr lang="en-GB" dirty="0" smtClean="0"/>
              <a:t>qualification PSBBWSRA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3907767" cy="1023714"/>
          </a:xfrm>
        </p:spPr>
        <p:txBody>
          <a:bodyPr>
            <a:normAutofit/>
          </a:bodyPr>
          <a:lstStyle/>
          <a:p>
            <a:r>
              <a:rPr lang="en-GB" dirty="0" smtClean="0"/>
              <a:t>Jose A. Ferreira</a:t>
            </a:r>
          </a:p>
          <a:p>
            <a:r>
              <a:rPr lang="en-GB" dirty="0" smtClean="0"/>
              <a:t>Tests: Alice Michet &amp; Nicolas Thaus</a:t>
            </a:r>
          </a:p>
          <a:p>
            <a:r>
              <a:rPr lang="en-GB" dirty="0" smtClean="0"/>
              <a:t>Installation: Guillermo Merino &amp; Paul Demarest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6692D00-614C-4E8D-8A51-FB5795410D85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Acceptance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090160" cy="4667421"/>
          </a:xfrm>
        </p:spPr>
        <p:txBody>
          <a:bodyPr/>
          <a:lstStyle/>
          <a:p>
            <a:pPr marL="493776" lvl="1">
              <a:buSzPct val="80000"/>
            </a:pPr>
            <a:r>
              <a:rPr lang="en-GB" b="1" u="sng" dirty="0" smtClean="0"/>
              <a:t>Q</a:t>
            </a:r>
            <a:r>
              <a:rPr lang="en-GB" b="1" u="sng" baseline="-25000" dirty="0" smtClean="0"/>
              <a:t>10h</a:t>
            </a:r>
            <a:r>
              <a:rPr lang="en-GB" b="1" u="sng" dirty="0" smtClean="0"/>
              <a:t>= 8.1∙10</a:t>
            </a:r>
            <a:r>
              <a:rPr lang="en-GB" b="1" u="sng" baseline="30000" dirty="0" smtClean="0"/>
              <a:t>-5</a:t>
            </a:r>
            <a:r>
              <a:rPr lang="en-GB" b="1" u="sng" dirty="0" smtClean="0"/>
              <a:t> </a:t>
            </a:r>
            <a:r>
              <a:rPr lang="en-GB" b="1" u="sng" dirty="0"/>
              <a:t>mbar∙l∙s</a:t>
            </a:r>
            <a:r>
              <a:rPr lang="en-GB" b="1" u="sng" baseline="30000" dirty="0"/>
              <a:t>-1</a:t>
            </a:r>
            <a:endParaRPr lang="en-GB" b="1" u="sng" dirty="0"/>
          </a:p>
          <a:p>
            <a:r>
              <a:rPr lang="en-GB" u="sng" dirty="0"/>
              <a:t>P</a:t>
            </a:r>
            <a:r>
              <a:rPr lang="en-GB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∝</a:t>
            </a:r>
            <a:r>
              <a:rPr lang="en-GB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1/t</a:t>
            </a:r>
            <a:r>
              <a:rPr lang="en-US" u="sng" baseline="30000" dirty="0" smtClean="0"/>
              <a:t>0.5</a:t>
            </a:r>
            <a:r>
              <a:rPr lang="en-US" u="sng" dirty="0" smtClean="0"/>
              <a:t>!</a:t>
            </a:r>
            <a:endParaRPr lang="en-GB" dirty="0" smtClean="0"/>
          </a:p>
          <a:p>
            <a:r>
              <a:rPr lang="en-GB" dirty="0" smtClean="0"/>
              <a:t>No contamination observed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G:\Departments\TE\Groups\VSC\LBV\VAC113\TEST BENCH INJECTEURS\TB injecteur 1 (local)\2 - Fast wire scanner SPS dec 2014\photo\IMG_077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67" y="703713"/>
            <a:ext cx="3295015" cy="24714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744386" y="5712820"/>
            <a:ext cx="231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December 2014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189927"/>
              </p:ext>
            </p:extLst>
          </p:nvPr>
        </p:nvGraphicFramePr>
        <p:xfrm>
          <a:off x="4781003" y="3800133"/>
          <a:ext cx="3926765" cy="17164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718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101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2 </a:t>
                      </a:r>
                      <a:r>
                        <a:rPr lang="en-GB" sz="1000" u="none" strike="noStrike" dirty="0">
                          <a:effectLst/>
                          <a:latin typeface="Garamond" panose="02020404030301010803" pitchFamily="18" charset="0"/>
                        </a:rPr>
                        <a:t>fibres B + 2 feedthroughs + 2 focusers (1</a:t>
                      </a:r>
                      <a:r>
                        <a:rPr lang="en-GB" sz="1000" u="none" strike="noStrike" baseline="30000" dirty="0">
                          <a:effectLst/>
                          <a:latin typeface="Garamond" panose="02020404030301010803" pitchFamily="18" charset="0"/>
                        </a:rPr>
                        <a:t>st</a:t>
                      </a:r>
                      <a:r>
                        <a:rPr lang="en-GB" sz="1000" u="none" strike="noStrike" dirty="0">
                          <a:effectLst/>
                          <a:latin typeface="Garamond" panose="02020404030301010803" pitchFamily="18" charset="0"/>
                        </a:rPr>
                        <a:t> type) + 1 disk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745" marR="6745" marT="67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2.55∙10</a:t>
                      </a:r>
                      <a:r>
                        <a:rPr lang="en-GB" sz="1000" u="none" strike="noStrike" baseline="30000" dirty="0" smtClean="0">
                          <a:effectLst/>
                          <a:latin typeface="Garamond" panose="02020404030301010803" pitchFamily="18" charset="0"/>
                        </a:rPr>
                        <a:t>-6</a:t>
                      </a:r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 mbar∙l∙s</a:t>
                      </a:r>
                      <a:r>
                        <a:rPr lang="en-GB" sz="1000" u="none" strike="noStrike" baseline="30000" dirty="0" smtClean="0">
                          <a:effectLst/>
                          <a:latin typeface="Garamond" panose="02020404030301010803" pitchFamily="18" charset="0"/>
                        </a:rPr>
                        <a:t>-1</a:t>
                      </a:r>
                    </a:p>
                  </a:txBody>
                  <a:tcPr marL="6745" marR="6745" marT="674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101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  <a:latin typeface="Garamond" panose="02020404030301010803" pitchFamily="18" charset="0"/>
                        </a:rPr>
                        <a:t>2 fibres B + 2 feedthroughs + 2 focusers (2</a:t>
                      </a:r>
                      <a:r>
                        <a:rPr lang="en-GB" sz="1000" u="none" strike="noStrike" baseline="30000" dirty="0">
                          <a:effectLst/>
                          <a:latin typeface="Garamond" panose="02020404030301010803" pitchFamily="18" charset="0"/>
                        </a:rPr>
                        <a:t>nd</a:t>
                      </a:r>
                      <a:r>
                        <a:rPr lang="en-GB" sz="1000" u="none" strike="noStrike" dirty="0">
                          <a:effectLst/>
                          <a:latin typeface="Garamond" panose="02020404030301010803" pitchFamily="18" charset="0"/>
                        </a:rPr>
                        <a:t> type) + 1 disk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745" marR="6745" marT="67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3.19∙10</a:t>
                      </a:r>
                      <a:r>
                        <a:rPr lang="en-GB" sz="1000" u="none" strike="noStrike" baseline="30000" dirty="0" smtClean="0">
                          <a:effectLst/>
                          <a:latin typeface="Garamond" panose="02020404030301010803" pitchFamily="18" charset="0"/>
                        </a:rPr>
                        <a:t>-6</a:t>
                      </a:r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 mbar∙l∙s</a:t>
                      </a:r>
                      <a:r>
                        <a:rPr lang="en-GB" sz="1000" u="none" strike="noStrike" baseline="30000" dirty="0" smtClean="0">
                          <a:effectLst/>
                          <a:latin typeface="Garamond" panose="02020404030301010803" pitchFamily="18" charset="0"/>
                        </a:rPr>
                        <a:t>-1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745" marR="6745" marT="674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101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2 </a:t>
                      </a:r>
                      <a:r>
                        <a:rPr lang="en-GB" sz="1000" u="none" strike="noStrike" dirty="0">
                          <a:effectLst/>
                          <a:latin typeface="Garamond" panose="02020404030301010803" pitchFamily="18" charset="0"/>
                        </a:rPr>
                        <a:t>fibres A + 2 feedthroughs + 2 focusers (1</a:t>
                      </a:r>
                      <a:r>
                        <a:rPr lang="en-GB" sz="1000" u="none" strike="noStrike" baseline="30000" dirty="0">
                          <a:effectLst/>
                          <a:latin typeface="Garamond" panose="02020404030301010803" pitchFamily="18" charset="0"/>
                        </a:rPr>
                        <a:t>st</a:t>
                      </a:r>
                      <a:r>
                        <a:rPr lang="en-GB" sz="1000" u="none" strike="noStrike" dirty="0">
                          <a:effectLst/>
                          <a:latin typeface="Garamond" panose="02020404030301010803" pitchFamily="18" charset="0"/>
                        </a:rPr>
                        <a:t> type) + 1 disk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745" marR="6745" marT="67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1.28∙10</a:t>
                      </a:r>
                      <a:r>
                        <a:rPr lang="en-GB" sz="1000" u="none" strike="noStrike" baseline="30000" dirty="0" smtClean="0">
                          <a:effectLst/>
                          <a:latin typeface="Garamond" panose="02020404030301010803" pitchFamily="18" charset="0"/>
                        </a:rPr>
                        <a:t>-5</a:t>
                      </a:r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 mbar∙l∙s</a:t>
                      </a:r>
                      <a:r>
                        <a:rPr lang="en-GB" sz="1000" u="none" strike="noStrike" baseline="30000" dirty="0" smtClean="0">
                          <a:effectLst/>
                          <a:latin typeface="Garamond" panose="02020404030301010803" pitchFamily="18" charset="0"/>
                        </a:rPr>
                        <a:t>-1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745" marR="6745" marT="674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101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2 </a:t>
                      </a:r>
                      <a:r>
                        <a:rPr lang="en-GB" sz="1000" u="none" strike="noStrike" dirty="0">
                          <a:effectLst/>
                          <a:latin typeface="Garamond" panose="02020404030301010803" pitchFamily="18" charset="0"/>
                        </a:rPr>
                        <a:t>fibres A + 2 feedthroughs + 2 focusers (2</a:t>
                      </a:r>
                      <a:r>
                        <a:rPr lang="en-GB" sz="1000" u="none" strike="noStrike" baseline="30000" dirty="0">
                          <a:effectLst/>
                          <a:latin typeface="Garamond" panose="02020404030301010803" pitchFamily="18" charset="0"/>
                        </a:rPr>
                        <a:t>nd</a:t>
                      </a:r>
                      <a:r>
                        <a:rPr lang="en-GB" sz="1000" u="none" strike="noStrike" dirty="0">
                          <a:effectLst/>
                          <a:latin typeface="Garamond" panose="02020404030301010803" pitchFamily="18" charset="0"/>
                        </a:rPr>
                        <a:t> type) + 1 disk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745" marR="6745" marT="67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1.34∙10</a:t>
                      </a:r>
                      <a:r>
                        <a:rPr lang="en-GB" sz="1000" u="none" strike="noStrike" baseline="30000" dirty="0" smtClean="0">
                          <a:effectLst/>
                          <a:latin typeface="Garamond" panose="02020404030301010803" pitchFamily="18" charset="0"/>
                        </a:rPr>
                        <a:t>-5</a:t>
                      </a:r>
                      <a:r>
                        <a:rPr lang="en-GB" sz="1000" u="none" strike="noStrike" dirty="0" smtClean="0">
                          <a:effectLst/>
                          <a:latin typeface="Garamond" panose="02020404030301010803" pitchFamily="18" charset="0"/>
                        </a:rPr>
                        <a:t> mbar∙l∙s</a:t>
                      </a:r>
                      <a:r>
                        <a:rPr lang="en-GB" sz="1000" u="none" strike="noStrike" baseline="30000" dirty="0" smtClean="0">
                          <a:effectLst/>
                          <a:latin typeface="Garamond" panose="02020404030301010803" pitchFamily="18" charset="0"/>
                        </a:rPr>
                        <a:t>-1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745" marR="6745" marT="674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40546"/>
              </p:ext>
            </p:extLst>
          </p:nvPr>
        </p:nvGraphicFramePr>
        <p:xfrm>
          <a:off x="424872" y="3419184"/>
          <a:ext cx="4000500" cy="2478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0919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Residual Gas Analysis PSB FWS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45" y="1325563"/>
            <a:ext cx="7710135" cy="4667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863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Residual Gas </a:t>
            </a:r>
            <a:r>
              <a:rPr lang="en-US" dirty="0" smtClean="0"/>
              <a:t>Analysis PSB FWS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82" y="1325563"/>
            <a:ext cx="7705661" cy="4667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222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Residual Gas </a:t>
            </a:r>
            <a:r>
              <a:rPr lang="en-US" dirty="0" smtClean="0"/>
              <a:t>Analysis PSB FWS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82" y="1325563"/>
            <a:ext cx="7705661" cy="4667250"/>
          </a:xfrm>
          <a:prstGeom prst="rect">
            <a:avLst/>
          </a:prstGeom>
          <a:noFill/>
        </p:spPr>
      </p:pic>
      <p:sp>
        <p:nvSpPr>
          <p:cNvPr id="8" name="Oval 7"/>
          <p:cNvSpPr/>
          <p:nvPr/>
        </p:nvSpPr>
        <p:spPr>
          <a:xfrm>
            <a:off x="3476231" y="2697858"/>
            <a:ext cx="355181" cy="86150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ine Callout 2 (Accent Bar) 6"/>
          <p:cNvSpPr/>
          <p:nvPr/>
        </p:nvSpPr>
        <p:spPr>
          <a:xfrm>
            <a:off x="4896950" y="2002612"/>
            <a:ext cx="2977470" cy="65746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1696"/>
              <a:gd name="adj6" fmla="val -37510"/>
            </a:avLst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Peak 32 linked to coaxial cable. Virtual leak</a:t>
            </a:r>
            <a:endParaRPr lang="en-GB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7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Residual Gas Analysis PSB FWS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82" y="1325563"/>
            <a:ext cx="7705661" cy="46672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59289" y="2790349"/>
            <a:ext cx="533526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I</a:t>
            </a:r>
            <a:r>
              <a:rPr lang="en-US" dirty="0" smtClean="0"/>
              <a:t>ssues after cleaning/assembly required to repeat the process to get here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Origin of contamination not fully understood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Cleaning and assembly of different components  is </a:t>
            </a:r>
            <a:r>
              <a:rPr lang="en-US" dirty="0" smtClean="0"/>
              <a:t>critical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77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PSB wire scanner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295085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 smtClean="0"/>
              <a:t>Full BWSRA</a:t>
            </a:r>
          </a:p>
          <a:p>
            <a:pPr marL="36576" indent="0" algn="ctr">
              <a:buNone/>
            </a:pPr>
            <a:r>
              <a:rPr lang="en-US" dirty="0" smtClean="0"/>
              <a:t>4.7∙10</a:t>
            </a:r>
            <a:r>
              <a:rPr lang="en-US" baseline="30000" dirty="0" smtClean="0"/>
              <a:t>-5</a:t>
            </a:r>
            <a:r>
              <a:rPr lang="en-US" dirty="0" smtClean="0"/>
              <a:t> </a:t>
            </a:r>
            <a:r>
              <a:rPr lang="en-US" dirty="0"/>
              <a:t>mbar∙l∙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(24h)</a:t>
            </a:r>
          </a:p>
          <a:p>
            <a:pPr marL="36576" indent="0" algn="ctr">
              <a:buNone/>
            </a:pPr>
            <a:r>
              <a:rPr lang="en-US" dirty="0" smtClean="0"/>
              <a:t>1</a:t>
            </a:r>
            <a:r>
              <a:rPr lang="en-US" dirty="0" smtClean="0">
                <a:sym typeface="Wingdings" panose="05000000000000000000" pitchFamily="2" charset="2"/>
              </a:rPr>
              <a:t>.1∙10</a:t>
            </a:r>
            <a:r>
              <a:rPr lang="en-US" baseline="30000" dirty="0" smtClean="0">
                <a:sym typeface="Wingdings" panose="05000000000000000000" pitchFamily="2" charset="2"/>
              </a:rPr>
              <a:t>-4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/>
              <a:t>mbar∙l∙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(10h)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Several tests without </a:t>
            </a:r>
            <a:r>
              <a:rPr lang="en-US" dirty="0" err="1" smtClean="0"/>
              <a:t>Kapton</a:t>
            </a:r>
            <a:r>
              <a:rPr lang="en-US" dirty="0" smtClean="0"/>
              <a:t> coaxial cable</a:t>
            </a:r>
          </a:p>
          <a:p>
            <a:pPr marL="36576" indent="0" algn="ctr">
              <a:buNone/>
            </a:pPr>
            <a:r>
              <a:rPr lang="en-US" dirty="0" smtClean="0"/>
              <a:t>From 2 to 7∙</a:t>
            </a:r>
            <a:r>
              <a:rPr lang="en-US" dirty="0"/>
              <a:t>10</a:t>
            </a:r>
            <a:r>
              <a:rPr lang="en-US" baseline="30000" dirty="0"/>
              <a:t>-6</a:t>
            </a:r>
            <a:r>
              <a:rPr lang="en-US" dirty="0"/>
              <a:t> mbar∙l∙s</a:t>
            </a:r>
            <a:r>
              <a:rPr lang="en-US" baseline="30000" dirty="0"/>
              <a:t>-1</a:t>
            </a:r>
            <a:r>
              <a:rPr lang="en-US" dirty="0"/>
              <a:t> (24h)</a:t>
            </a:r>
            <a:endParaRPr lang="en-GB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36576" indent="0">
              <a:buNone/>
            </a:pPr>
            <a:endParaRPr lang="en-US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88455" y="5000052"/>
            <a:ext cx="5564344" cy="46166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>
                <a:sym typeface="Wingdings" panose="05000000000000000000" pitchFamily="2" charset="2"/>
              </a:rPr>
              <a:t>PSB requirement 5</a:t>
            </a:r>
            <a:r>
              <a:rPr lang="en-US" sz="2400" dirty="0"/>
              <a:t>∙10</a:t>
            </a:r>
            <a:r>
              <a:rPr lang="en-US" sz="2400" baseline="30000" dirty="0"/>
              <a:t>-6</a:t>
            </a:r>
            <a:r>
              <a:rPr lang="en-US" sz="2400" dirty="0"/>
              <a:t> mbar∙l∙s</a:t>
            </a:r>
            <a:r>
              <a:rPr lang="en-US" sz="2400" baseline="30000" dirty="0"/>
              <a:t>-1</a:t>
            </a:r>
            <a:r>
              <a:rPr lang="en-US" sz="2400" dirty="0"/>
              <a:t> (24h)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5284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7535" y="1325563"/>
            <a:ext cx="6065755" cy="4667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PSB wire scanner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Line Callout 2 (Accent Bar) 10"/>
          <p:cNvSpPr/>
          <p:nvPr/>
        </p:nvSpPr>
        <p:spPr>
          <a:xfrm>
            <a:off x="5478841" y="2047952"/>
            <a:ext cx="1889257" cy="65746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052"/>
              <a:gd name="adj6" fmla="val -64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Complete FWS</a:t>
            </a:r>
            <a:endParaRPr lang="en-GB" dirty="0"/>
          </a:p>
        </p:txBody>
      </p:sp>
      <p:sp>
        <p:nvSpPr>
          <p:cNvPr id="12" name="Line Callout 2 (Accent Bar) 11"/>
          <p:cNvSpPr/>
          <p:nvPr/>
        </p:nvSpPr>
        <p:spPr>
          <a:xfrm>
            <a:off x="5478840" y="3075707"/>
            <a:ext cx="1889257" cy="65746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6868"/>
              <a:gd name="adj6" fmla="val -72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Without coaxial cable</a:t>
            </a:r>
            <a:endParaRPr lang="en-GB" dirty="0"/>
          </a:p>
        </p:txBody>
      </p:sp>
      <p:sp>
        <p:nvSpPr>
          <p:cNvPr id="13" name="Line Callout 2 (Accent Bar) 12"/>
          <p:cNvSpPr/>
          <p:nvPr/>
        </p:nvSpPr>
        <p:spPr>
          <a:xfrm>
            <a:off x="2146878" y="4754626"/>
            <a:ext cx="1889257" cy="65746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6235"/>
              <a:gd name="adj6" fmla="val 537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Background</a:t>
            </a:r>
            <a:endParaRPr lang="en-GB" dirty="0"/>
          </a:p>
        </p:txBody>
      </p:sp>
      <p:sp>
        <p:nvSpPr>
          <p:cNvPr id="9" name="Line Callout 2 (Accent Bar) 8"/>
          <p:cNvSpPr/>
          <p:nvPr/>
        </p:nvSpPr>
        <p:spPr>
          <a:xfrm>
            <a:off x="6340494" y="4063058"/>
            <a:ext cx="1134586" cy="39011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7456"/>
              <a:gd name="adj6" fmla="val -52290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PSB limit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35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7535" y="1325563"/>
            <a:ext cx="6065755" cy="4667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PSB wire scanner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Line Callout 2 (Accent Bar) 10"/>
          <p:cNvSpPr/>
          <p:nvPr/>
        </p:nvSpPr>
        <p:spPr>
          <a:xfrm>
            <a:off x="5478841" y="2047952"/>
            <a:ext cx="1889257" cy="65746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052"/>
              <a:gd name="adj6" fmla="val -64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Complete FWS</a:t>
            </a:r>
            <a:endParaRPr lang="en-GB" dirty="0"/>
          </a:p>
        </p:txBody>
      </p:sp>
      <p:sp>
        <p:nvSpPr>
          <p:cNvPr id="12" name="Line Callout 2 (Accent Bar) 11"/>
          <p:cNvSpPr/>
          <p:nvPr/>
        </p:nvSpPr>
        <p:spPr>
          <a:xfrm>
            <a:off x="5478840" y="3075707"/>
            <a:ext cx="1889257" cy="65746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6868"/>
              <a:gd name="adj6" fmla="val -72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Without coaxial cable</a:t>
            </a:r>
            <a:endParaRPr lang="en-GB" dirty="0"/>
          </a:p>
        </p:txBody>
      </p:sp>
      <p:sp>
        <p:nvSpPr>
          <p:cNvPr id="13" name="Line Callout 2 (Accent Bar) 12"/>
          <p:cNvSpPr/>
          <p:nvPr/>
        </p:nvSpPr>
        <p:spPr>
          <a:xfrm>
            <a:off x="2146878" y="4754626"/>
            <a:ext cx="1889257" cy="65746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6235"/>
              <a:gd name="adj6" fmla="val 537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Background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77845" y="1165401"/>
            <a:ext cx="509124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Without coaxial cable in acceptable values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Discrepancy of SPS results finally explained!</a:t>
            </a:r>
            <a:endParaRPr lang="en-GB" dirty="0"/>
          </a:p>
        </p:txBody>
      </p:sp>
      <p:sp>
        <p:nvSpPr>
          <p:cNvPr id="14" name="Line Callout 2 (Accent Bar) 13"/>
          <p:cNvSpPr/>
          <p:nvPr/>
        </p:nvSpPr>
        <p:spPr>
          <a:xfrm>
            <a:off x="6340494" y="4063058"/>
            <a:ext cx="1134586" cy="39011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7456"/>
              <a:gd name="adj6" fmla="val -52290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PSB limit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40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 cable #</a:t>
            </a:r>
            <a:r>
              <a:rPr lang="en-US" dirty="0" smtClean="0"/>
              <a:t>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4239" y="1084499"/>
            <a:ext cx="6379052" cy="4908314"/>
          </a:xfrm>
          <a:prstGeom prst="rect">
            <a:avLst/>
          </a:prstGeom>
        </p:spPr>
      </p:pic>
      <p:sp>
        <p:nvSpPr>
          <p:cNvPr id="14" name="Line Callout 2 (Accent Bar) 13"/>
          <p:cNvSpPr/>
          <p:nvPr/>
        </p:nvSpPr>
        <p:spPr>
          <a:xfrm>
            <a:off x="4995193" y="1647431"/>
            <a:ext cx="1707888" cy="657462"/>
          </a:xfrm>
          <a:prstGeom prst="accentCallout2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Pumpdown</a:t>
            </a:r>
            <a:endParaRPr lang="en-GB" dirty="0"/>
          </a:p>
        </p:txBody>
      </p:sp>
      <p:sp>
        <p:nvSpPr>
          <p:cNvPr id="15" name="Line Callout 2 (Accent Bar) 14"/>
          <p:cNvSpPr/>
          <p:nvPr/>
        </p:nvSpPr>
        <p:spPr>
          <a:xfrm>
            <a:off x="2969335" y="3621073"/>
            <a:ext cx="1707888" cy="106428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37689"/>
              <a:gd name="adj6" fmla="val 11740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</a:t>
            </a:r>
            <a:r>
              <a:rPr lang="en-US" dirty="0" err="1"/>
              <a:t>Pumpdown</a:t>
            </a:r>
            <a:r>
              <a:rPr lang="en-US" dirty="0"/>
              <a:t> after </a:t>
            </a:r>
            <a:r>
              <a:rPr lang="en-US" dirty="0" err="1"/>
              <a:t>bakeout</a:t>
            </a:r>
            <a:r>
              <a:rPr lang="en-US" dirty="0"/>
              <a:t> 150C@24h and 24h in air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964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Outgassing cable #2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4239" y="1084499"/>
            <a:ext cx="6379052" cy="4908314"/>
          </a:xfrm>
          <a:prstGeom prst="rect">
            <a:avLst/>
          </a:prstGeom>
        </p:spPr>
      </p:pic>
      <p:sp>
        <p:nvSpPr>
          <p:cNvPr id="14" name="Line Callout 2 (Accent Bar) 13"/>
          <p:cNvSpPr/>
          <p:nvPr/>
        </p:nvSpPr>
        <p:spPr>
          <a:xfrm>
            <a:off x="4995193" y="1647431"/>
            <a:ext cx="1707888" cy="657462"/>
          </a:xfrm>
          <a:prstGeom prst="accentCallout2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Pumpdown</a:t>
            </a:r>
            <a:endParaRPr lang="en-GB" dirty="0"/>
          </a:p>
        </p:txBody>
      </p:sp>
      <p:sp>
        <p:nvSpPr>
          <p:cNvPr id="15" name="Line Callout 2 (Accent Bar) 14"/>
          <p:cNvSpPr/>
          <p:nvPr/>
        </p:nvSpPr>
        <p:spPr>
          <a:xfrm>
            <a:off x="2969335" y="3621073"/>
            <a:ext cx="1707888" cy="106428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37689"/>
              <a:gd name="adj6" fmla="val 11740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Pumpdown</a:t>
            </a:r>
            <a:r>
              <a:rPr lang="en-US" dirty="0" smtClean="0"/>
              <a:t> after </a:t>
            </a:r>
            <a:r>
              <a:rPr lang="en-US" dirty="0" err="1" smtClean="0"/>
              <a:t>bakeout</a:t>
            </a:r>
            <a:r>
              <a:rPr lang="en-US" dirty="0" smtClean="0"/>
              <a:t> 150C@24h and 24h in air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 rot="3040272">
            <a:off x="4098533" y="2271852"/>
            <a:ext cx="525579" cy="506404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849137" y="2618498"/>
            <a:ext cx="273865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Approx. same outgassing as cable #1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89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vacuum qualification?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Mandate </a:t>
            </a:r>
            <a:r>
              <a:rPr lang="en-GB" dirty="0"/>
              <a:t>of TE-VSC is to guarantee the quality of the vacuum in CERN’s </a:t>
            </a:r>
            <a:r>
              <a:rPr lang="en-GB" dirty="0" smtClean="0"/>
              <a:t>accelerators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ED0FF64-FA0B-46EF-9E17-B3B75EC5E027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224538070"/>
              </p:ext>
            </p:extLst>
          </p:nvPr>
        </p:nvGraphicFramePr>
        <p:xfrm>
          <a:off x="1583473" y="2395577"/>
          <a:ext cx="6139806" cy="3486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837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 cable #2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4239" y="1084499"/>
            <a:ext cx="6379052" cy="4908314"/>
          </a:xfrm>
          <a:prstGeom prst="rect">
            <a:avLst/>
          </a:prstGeom>
        </p:spPr>
      </p:pic>
      <p:sp>
        <p:nvSpPr>
          <p:cNvPr id="14" name="Line Callout 2 (Accent Bar) 13"/>
          <p:cNvSpPr/>
          <p:nvPr/>
        </p:nvSpPr>
        <p:spPr>
          <a:xfrm>
            <a:off x="4995193" y="1647431"/>
            <a:ext cx="1707888" cy="657462"/>
          </a:xfrm>
          <a:prstGeom prst="accentCallout2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Pumpdown</a:t>
            </a:r>
            <a:endParaRPr lang="en-GB" dirty="0"/>
          </a:p>
        </p:txBody>
      </p:sp>
      <p:sp>
        <p:nvSpPr>
          <p:cNvPr id="15" name="Line Callout 2 (Accent Bar) 14"/>
          <p:cNvSpPr/>
          <p:nvPr/>
        </p:nvSpPr>
        <p:spPr>
          <a:xfrm>
            <a:off x="2969335" y="3621073"/>
            <a:ext cx="1707888" cy="106428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37689"/>
              <a:gd name="adj6" fmla="val 11740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Pumpdown</a:t>
            </a:r>
            <a:r>
              <a:rPr lang="en-US" dirty="0" smtClean="0"/>
              <a:t> after </a:t>
            </a:r>
            <a:r>
              <a:rPr lang="en-US" dirty="0" err="1" smtClean="0"/>
              <a:t>bakeout</a:t>
            </a:r>
            <a:r>
              <a:rPr lang="en-US" dirty="0" smtClean="0"/>
              <a:t> and 24h in air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 rot="1523958">
            <a:off x="2358329" y="2062913"/>
            <a:ext cx="3328193" cy="80066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163521" y="2970352"/>
            <a:ext cx="2392723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Some improvement (factor ~2) on the short term t&lt;100h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76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 cable #2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4239" y="1084499"/>
            <a:ext cx="6379052" cy="4908314"/>
          </a:xfrm>
          <a:prstGeom prst="rect">
            <a:avLst/>
          </a:prstGeom>
        </p:spPr>
      </p:pic>
      <p:sp>
        <p:nvSpPr>
          <p:cNvPr id="14" name="Line Callout 2 (Accent Bar) 13"/>
          <p:cNvSpPr/>
          <p:nvPr/>
        </p:nvSpPr>
        <p:spPr>
          <a:xfrm>
            <a:off x="4995193" y="1647431"/>
            <a:ext cx="1707888" cy="657462"/>
          </a:xfrm>
          <a:prstGeom prst="accentCallout2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Pumpdown</a:t>
            </a:r>
            <a:endParaRPr lang="en-GB" dirty="0"/>
          </a:p>
        </p:txBody>
      </p:sp>
      <p:sp>
        <p:nvSpPr>
          <p:cNvPr id="15" name="Line Callout 2 (Accent Bar) 14"/>
          <p:cNvSpPr/>
          <p:nvPr/>
        </p:nvSpPr>
        <p:spPr>
          <a:xfrm>
            <a:off x="2969335" y="3621073"/>
            <a:ext cx="1707888" cy="106428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37689"/>
              <a:gd name="adj6" fmla="val 11740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</a:t>
            </a:r>
            <a:r>
              <a:rPr lang="en-US" dirty="0" err="1"/>
              <a:t>Pumpdown</a:t>
            </a:r>
            <a:r>
              <a:rPr lang="en-US" dirty="0"/>
              <a:t> after </a:t>
            </a:r>
            <a:r>
              <a:rPr lang="en-US" dirty="0" err="1"/>
              <a:t>bakeout</a:t>
            </a:r>
            <a:r>
              <a:rPr lang="en-US" dirty="0"/>
              <a:t> 150C@24h and 24h in air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 rot="3040272">
            <a:off x="4299925" y="3748517"/>
            <a:ext cx="3328193" cy="80066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163521" y="2970352"/>
            <a:ext cx="239272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No improvement on the long term t&lt;100h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53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 cable #2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4239" y="1084499"/>
            <a:ext cx="6379052" cy="4908314"/>
          </a:xfrm>
          <a:prstGeom prst="rect">
            <a:avLst/>
          </a:prstGeom>
        </p:spPr>
      </p:pic>
      <p:sp>
        <p:nvSpPr>
          <p:cNvPr id="14" name="Line Callout 2 (Accent Bar) 13"/>
          <p:cNvSpPr/>
          <p:nvPr/>
        </p:nvSpPr>
        <p:spPr>
          <a:xfrm>
            <a:off x="4995193" y="1647431"/>
            <a:ext cx="1707888" cy="657462"/>
          </a:xfrm>
          <a:prstGeom prst="accentCallout2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Pumpdown</a:t>
            </a:r>
            <a:endParaRPr lang="en-GB" dirty="0"/>
          </a:p>
        </p:txBody>
      </p:sp>
      <p:sp>
        <p:nvSpPr>
          <p:cNvPr id="15" name="Line Callout 2 (Accent Bar) 14"/>
          <p:cNvSpPr/>
          <p:nvPr/>
        </p:nvSpPr>
        <p:spPr>
          <a:xfrm>
            <a:off x="2969335" y="3621073"/>
            <a:ext cx="1707888" cy="106428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37689"/>
              <a:gd name="adj6" fmla="val 11740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</a:t>
            </a:r>
            <a:r>
              <a:rPr lang="en-US" dirty="0" err="1"/>
              <a:t>Pumpdown</a:t>
            </a:r>
            <a:r>
              <a:rPr lang="en-US" dirty="0"/>
              <a:t> after </a:t>
            </a:r>
            <a:r>
              <a:rPr lang="en-US" dirty="0" err="1"/>
              <a:t>bakeout</a:t>
            </a:r>
            <a:r>
              <a:rPr lang="en-US" dirty="0"/>
              <a:t> 150C@24h and 24h in air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 rot="3040272">
            <a:off x="4299925" y="3748517"/>
            <a:ext cx="3328193" cy="80066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163521" y="2970352"/>
            <a:ext cx="239272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No improvement on the long term t&lt;100h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377061" y="2743794"/>
            <a:ext cx="4445277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/>
              <a:t>Pre-degassing is not effective reducing outgassing!</a:t>
            </a:r>
            <a:endParaRPr lang="en-GB" sz="2800" u="sng" dirty="0"/>
          </a:p>
        </p:txBody>
      </p:sp>
    </p:spTree>
    <p:extLst>
      <p:ext uri="{BB962C8B-B14F-4D97-AF65-F5344CB8AC3E}">
        <p14:creationId xmlns:p14="http://schemas.microsoft.com/office/powerpoint/2010/main" val="152200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7535" y="1325563"/>
            <a:ext cx="6065755" cy="4667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 cable #2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5" name="Line Callout 2 (Accent Bar) 14"/>
          <p:cNvSpPr/>
          <p:nvPr/>
        </p:nvSpPr>
        <p:spPr>
          <a:xfrm>
            <a:off x="7331432" y="2594908"/>
            <a:ext cx="1707888" cy="959176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36780"/>
              <a:gd name="adj6" fmla="val -37254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After 400h </a:t>
            </a:r>
            <a:r>
              <a:rPr lang="en-US" dirty="0" err="1" smtClean="0"/>
              <a:t>pumpdown</a:t>
            </a:r>
            <a:r>
              <a:rPr lang="en-US" dirty="0" smtClean="0"/>
              <a:t> in spec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 rot="3040272">
            <a:off x="6375907" y="4713128"/>
            <a:ext cx="525579" cy="506404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ine Callout 2 (Accent Bar) 8"/>
          <p:cNvSpPr/>
          <p:nvPr/>
        </p:nvSpPr>
        <p:spPr>
          <a:xfrm>
            <a:off x="3968349" y="4407525"/>
            <a:ext cx="1134586" cy="39011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83114"/>
              <a:gd name="adj6" fmla="val -46224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PSB limit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27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460979"/>
            <a:ext cx="3657600" cy="43503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Diffusion of water in very thin </a:t>
            </a:r>
            <a:r>
              <a:rPr lang="en-US" dirty="0" err="1" smtClean="0"/>
              <a:t>Kapton</a:t>
            </a:r>
            <a:r>
              <a:rPr lang="en-US" dirty="0" smtClean="0"/>
              <a:t>® layer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Model validated against an extruded wire 0,2 mm </a:t>
            </a:r>
            <a:r>
              <a:rPr lang="en-US" dirty="0"/>
              <a:t>(Axon HT3007SCA</a:t>
            </a:r>
            <a:r>
              <a:rPr lang="en-US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Only observable if &lt;0,5 mm thickness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1 mm layer &gt;1000h!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27656" y="1460979"/>
            <a:ext cx="4692188" cy="448960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33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Outgassing full wire scanner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During the final test </a:t>
            </a:r>
            <a:r>
              <a:rPr lang="en-US" dirty="0" smtClean="0">
                <a:sym typeface="Wingdings" panose="05000000000000000000" pitchFamily="2" charset="2"/>
              </a:rPr>
              <a:t> Observe same behavior?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If same behavior </a:t>
            </a:r>
            <a:r>
              <a:rPr lang="en-US" dirty="0" smtClean="0">
                <a:sym typeface="Wingdings" panose="05000000000000000000" pitchFamily="2" charset="2"/>
              </a:rPr>
              <a:t> FWS out of spec at 24h but in spec at &gt;300h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D047B89-0D6F-438C-A4DB-B698FF7DB516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76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Outgassing fast wire scanner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D047B89-0D6F-438C-A4DB-B698FF7DB516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995" y="1113212"/>
            <a:ext cx="6273263" cy="4826916"/>
          </a:xfrm>
          <a:prstGeom prst="rect">
            <a:avLst/>
          </a:prstGeom>
        </p:spPr>
      </p:pic>
      <p:sp>
        <p:nvSpPr>
          <p:cNvPr id="7" name="Line Callout 2 (Accent Bar) 6"/>
          <p:cNvSpPr/>
          <p:nvPr/>
        </p:nvSpPr>
        <p:spPr>
          <a:xfrm>
            <a:off x="6907121" y="2594907"/>
            <a:ext cx="2132199" cy="1410315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4840"/>
              <a:gd name="adj6" fmla="val -42965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FWS does not follow same trend! &gt;10 times higher after 100 h</a:t>
            </a:r>
            <a:endParaRPr lang="en-GB" dirty="0"/>
          </a:p>
        </p:txBody>
      </p:sp>
      <p:sp>
        <p:nvSpPr>
          <p:cNvPr id="8" name="Line Callout 2 (Accent Bar) 7"/>
          <p:cNvSpPr/>
          <p:nvPr/>
        </p:nvSpPr>
        <p:spPr>
          <a:xfrm>
            <a:off x="3968349" y="4407525"/>
            <a:ext cx="1134586" cy="39011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83114"/>
              <a:gd name="adj6" fmla="val -46224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PSB limit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72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Outgassing full wire scanner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During the final test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strike="sngStrike" dirty="0" smtClean="0">
                <a:sym typeface="Wingdings" panose="05000000000000000000" pitchFamily="2" charset="2"/>
              </a:rPr>
              <a:t>Observe same behavior?</a:t>
            </a:r>
            <a:endParaRPr lang="en-US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If same behavior </a:t>
            </a:r>
            <a:r>
              <a:rPr lang="en-US" dirty="0" smtClean="0">
                <a:sym typeface="Wingdings" panose="05000000000000000000" pitchFamily="2" charset="2"/>
              </a:rPr>
              <a:t> FWS out of spec at 24h </a:t>
            </a:r>
            <a:r>
              <a:rPr lang="en-US" strike="sngStrike" dirty="0" smtClean="0">
                <a:sym typeface="Wingdings" panose="05000000000000000000" pitchFamily="2" charset="2"/>
              </a:rPr>
              <a:t>but in spec at &gt;300h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Effective pumping speed 100 l/s. Ion pump 75 l/s added to the FWS </a:t>
            </a:r>
            <a:r>
              <a:rPr lang="en-US" dirty="0" smtClean="0">
                <a:sym typeface="Wingdings" panose="05000000000000000000" pitchFamily="2" charset="2"/>
              </a:rPr>
              <a:t> Gain factor of 2</a:t>
            </a:r>
            <a:r>
              <a:rPr lang="en-GB" dirty="0" smtClean="0">
                <a:sym typeface="Wingdings" panose="05000000000000000000" pitchFamily="2" charset="2"/>
              </a:rPr>
              <a:t> but still out of spec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sym typeface="Wingdings" panose="05000000000000000000" pitchFamily="2" charset="2"/>
              </a:rPr>
              <a:t>Vacuum recommendation  </a:t>
            </a:r>
            <a:r>
              <a:rPr lang="en-US" u="sng" dirty="0" smtClean="0">
                <a:sym typeface="Wingdings" panose="05000000000000000000" pitchFamily="2" charset="2"/>
              </a:rPr>
              <a:t>Installation</a:t>
            </a:r>
            <a:r>
              <a:rPr lang="en-US" dirty="0" smtClean="0">
                <a:sym typeface="Wingdings" panose="05000000000000000000" pitchFamily="2" charset="2"/>
              </a:rPr>
              <a:t> but find a replacement for coax. cable in future units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D047B89-0D6F-438C-A4DB-B698FF7DB516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71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ring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6978" y="1157445"/>
            <a:ext cx="6065755" cy="46672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Line Callout 2 (Accent Bar) 7"/>
          <p:cNvSpPr/>
          <p:nvPr/>
        </p:nvSpPr>
        <p:spPr>
          <a:xfrm>
            <a:off x="7294223" y="3737048"/>
            <a:ext cx="1134586" cy="39011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7456"/>
              <a:gd name="adj6" fmla="val -52290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PSB limit</a:t>
            </a:r>
            <a:endParaRPr lang="en-GB" dirty="0"/>
          </a:p>
        </p:txBody>
      </p:sp>
      <p:sp>
        <p:nvSpPr>
          <p:cNvPr id="9" name="Line Callout 2 (Accent Bar) 8"/>
          <p:cNvSpPr/>
          <p:nvPr/>
        </p:nvSpPr>
        <p:spPr>
          <a:xfrm>
            <a:off x="5297794" y="4836760"/>
            <a:ext cx="1134586" cy="39011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96985"/>
              <a:gd name="adj6" fmla="val 18312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 limit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6938" y="1173935"/>
            <a:ext cx="24258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Ion run have stringent pressure requirement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Removing coaxial needed to reach the spec, but not enough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Highly recommended to add ion pump 200 – 150 l/s to keep it as an unbaked component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Simulation final location to refine this first estimation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17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The coaxial wire is responsible of &gt;90% of the gas load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Highly recommended to explore better alternatives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Retrofit the alternative to PSB and SPS wire scanners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 avoid in situ bake-out in PS</a:t>
            </a:r>
            <a:r>
              <a:rPr lang="en-US" dirty="0" smtClean="0">
                <a:sym typeface="Wingdings" panose="05000000000000000000" pitchFamily="2" charset="2"/>
              </a:rPr>
              <a:t> Add ion pump. Detailed evaluation required. Position?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sym typeface="Wingdings" panose="05000000000000000000" pitchFamily="2" charset="2"/>
              </a:rPr>
              <a:t>1 staff </a:t>
            </a:r>
            <a:r>
              <a:rPr lang="en-US" dirty="0" err="1" smtClean="0">
                <a:sym typeface="Wingdings" panose="05000000000000000000" pitchFamily="2" charset="2"/>
              </a:rPr>
              <a:t>FTE∙month</a:t>
            </a:r>
            <a:r>
              <a:rPr lang="en-US" dirty="0" smtClean="0">
                <a:sym typeface="Wingdings" panose="05000000000000000000" pitchFamily="2" charset="2"/>
              </a:rPr>
              <a:t> in acceptance tests only for this component until </a:t>
            </a:r>
            <a:r>
              <a:rPr lang="en-US" dirty="0" smtClean="0">
                <a:sym typeface="Wingdings" panose="05000000000000000000" pitchFamily="2" charset="2"/>
              </a:rPr>
              <a:t>now. Compensation </a:t>
            </a:r>
            <a:r>
              <a:rPr lang="en-GB" dirty="0"/>
              <a:t>associated </a:t>
            </a:r>
            <a:r>
              <a:rPr lang="en-GB" dirty="0" smtClean="0"/>
              <a:t>cost </a:t>
            </a:r>
            <a:r>
              <a:rPr lang="en-US" dirty="0" smtClean="0">
                <a:sym typeface="Wingdings" panose="05000000000000000000" pitchFamily="2" charset="2"/>
              </a:rPr>
              <a:t>requested.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04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criteria?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New document to be circulated soon (15</a:t>
            </a:r>
            <a:r>
              <a:rPr lang="en-US" baseline="30000" dirty="0" smtClean="0"/>
              <a:t>th</a:t>
            </a:r>
            <a:r>
              <a:rPr lang="en-US" dirty="0" smtClean="0"/>
              <a:t> of April)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Leak tightness does not change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Outgassing values will refer to 24h (instead of 10h), but equivalent values </a:t>
            </a:r>
            <a:r>
              <a:rPr lang="en-US" dirty="0" smtClean="0">
                <a:sym typeface="Wingdings" panose="05000000000000000000" pitchFamily="2" charset="2"/>
              </a:rPr>
              <a:t> PSB 5</a:t>
            </a:r>
            <a:r>
              <a:rPr lang="en-US" dirty="0" smtClean="0"/>
              <a:t>∙10</a:t>
            </a:r>
            <a:r>
              <a:rPr lang="en-US" baseline="30000" dirty="0" smtClean="0"/>
              <a:t>-6</a:t>
            </a:r>
            <a:r>
              <a:rPr lang="en-US" dirty="0" smtClean="0"/>
              <a:t> </a:t>
            </a:r>
            <a:r>
              <a:rPr lang="en-US" dirty="0"/>
              <a:t>mbar∙l∙s</a:t>
            </a:r>
            <a:r>
              <a:rPr lang="en-US" baseline="30000" dirty="0"/>
              <a:t>-1</a:t>
            </a:r>
            <a:r>
              <a:rPr lang="en-US" dirty="0"/>
              <a:t> (24h</a:t>
            </a:r>
            <a:r>
              <a:rPr lang="en-US" dirty="0" smtClean="0"/>
              <a:t>) [4 m</a:t>
            </a:r>
            <a:r>
              <a:rPr lang="en-US" baseline="30000" dirty="0" smtClean="0"/>
              <a:t>2</a:t>
            </a:r>
            <a:r>
              <a:rPr lang="en-US" dirty="0" smtClean="0"/>
              <a:t> of SS]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Same RGA limits. Components with low outgassing </a:t>
            </a:r>
            <a:r>
              <a:rPr lang="en-US" dirty="0" smtClean="0">
                <a:sym typeface="Wingdings" panose="05000000000000000000" pitchFamily="2" charset="2"/>
              </a:rPr>
              <a:t> correction to request same partial pressure (more flexible)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34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96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experience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9274" y="1173935"/>
            <a:ext cx="6180378" cy="4635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93102" y="130139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https://indico.cern.ch/event/393525/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68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experience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9274" y="1173935"/>
            <a:ext cx="6180378" cy="4635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93102" y="130139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https://indico.cern.ch/event/393525/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165230" y="2018581"/>
            <a:ext cx="4848045" cy="681487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165230" y="3253225"/>
            <a:ext cx="4848045" cy="681487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33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BWSRE-Materials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987413"/>
              </p:ext>
            </p:extLst>
          </p:nvPr>
        </p:nvGraphicFramePr>
        <p:xfrm>
          <a:off x="586740" y="1090570"/>
          <a:ext cx="4068437" cy="4761580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361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68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1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800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Item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>
                          <a:effectLst/>
                        </a:rPr>
                        <a:t>SPSBWSRE0003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Drawing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Material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>
                          <a:effectLst/>
                        </a:rPr>
                        <a:t>To be checked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Drum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SPSBWSRE0005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316L/316LN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disc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SPSBWSRE0009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Steel, Glass, Inconel, Aluminium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sensor holder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SPSBWSRE0065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Aluminium, stainless steel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sensor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sensor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Shaft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SPSBWSRE0011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304L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Shaft end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SPSBWSRE0013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Washer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SPSBWSRE0007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304L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fibre cover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8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Spring washer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SPSBWSRE0004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Steel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9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Round tube for optical fibre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Stepped vacuum chamber assembly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SPSBWSRE0014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316LN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11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RF screen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SPSBWSRE0012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304L, CuBe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Fork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SPSBWSRE0028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Ti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Thin RF shield assembly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SPSBWSRE0027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Bearing O32-O20-7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Bearing O47-O35-7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RF screen internal support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RF screen hinge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18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Small RF screen support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SPSBWSRE0038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316L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19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Small RF screen support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SPSBWSRE0039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316L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Ring 10-13-1.35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SPSBWSRE0051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304L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21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Ring 25-28-2.4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SPSBWSRE0052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304L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Encoder stop ring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SPSBWSRE0053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304L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Fork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SPSBWSRE0006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Ti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feedthrough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Break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fibre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Encoder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ADMOTEC: R03620 = 036 - 000(036-030A+036-020C)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28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Brushless motor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29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Wire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30-40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nuts and bolts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steel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41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Dome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SPSBWSRE0040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42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Resolver and break support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SPSBWSRE0037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43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Resolver stop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44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Stator fitting tube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?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929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BWSRE-Materials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7794152"/>
              </p:ext>
            </p:extLst>
          </p:nvPr>
        </p:nvGraphicFramePr>
        <p:xfrm>
          <a:off x="586740" y="1090570"/>
          <a:ext cx="4068437" cy="4761580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361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68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1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800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Item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>
                          <a:effectLst/>
                        </a:rPr>
                        <a:t>SPSBWSRE0003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Drawing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Material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>
                          <a:effectLst/>
                        </a:rPr>
                        <a:t>To be checked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Drum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SPSBWSRE0005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316L/316LN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Optical disc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SPSBWSRE0009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Steel, Glass, Inconel, Aluminium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sensor holder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SPSBWSRE0065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Aluminium, stainless steel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sensor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sensor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4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Shaft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SPSBWSRE0011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304L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5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Shaft end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SPSBWSRE0013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6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Washer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SPSBWSRE0007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304L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fibre cover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8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Spring washer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SPSBWSRE0004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Steel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9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Round tube for optical fibre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10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Stepped vacuum chamber assembly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SPSBWSRE0014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316LN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11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RF screen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SPSBWSRE0012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304L, </a:t>
                      </a:r>
                      <a:r>
                        <a:rPr lang="en-GB" sz="600" u="none" strike="noStrike" dirty="0" err="1">
                          <a:solidFill>
                            <a:schemeClr val="accent6"/>
                          </a:solidFill>
                          <a:effectLst/>
                        </a:rPr>
                        <a:t>CuBe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12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Fork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SPSBWSRE0028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 err="1">
                          <a:solidFill>
                            <a:schemeClr val="accent6"/>
                          </a:solidFill>
                          <a:effectLst/>
                        </a:rPr>
                        <a:t>Ti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Thin RF shield assembly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SPSBWSRE0027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Bearing O32-O20-7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Bearing O47-O35-7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RF screen internal support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RF screen hinge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18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Small RF screen support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SPSBWSRE0038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316L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19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Small RF screen support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SPSBWSRE0039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316L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20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Ring 10-13-1.35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SPSBWSRE0051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304L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21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Ring 25-28-2.4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SPSBWSRE0052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304L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22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Encoder stop ring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SPSBWSRE0053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304L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23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Fork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SPSBWSRE0006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 err="1">
                          <a:solidFill>
                            <a:schemeClr val="accent6"/>
                          </a:solidFill>
                          <a:effectLst/>
                        </a:rPr>
                        <a:t>Ti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feedthrough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25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Break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?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?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Outside vacuum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fibre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Encoder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ADMOTEC: R03620 = 036 - 000(036-030A+036-020C)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28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Brushless motor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29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Wire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30-40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nuts and bolts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steel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41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Dome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SPSBWSRE0040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42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Resolver and break support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SPSBWSRE0037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 err="1">
                          <a:solidFill>
                            <a:schemeClr val="accent6"/>
                          </a:solidFill>
                          <a:effectLst/>
                        </a:rPr>
                        <a:t>Alu</a:t>
                      </a:r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 EN AW6082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43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Resolver stop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 err="1">
                          <a:solidFill>
                            <a:schemeClr val="accent6"/>
                          </a:solidFill>
                          <a:effectLst/>
                        </a:rPr>
                        <a:t>Alu</a:t>
                      </a:r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 EN AW6082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Outside vacuum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44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Stator fitting tube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?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02935" y="1463040"/>
            <a:ext cx="3581119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Stainless steel, </a:t>
            </a:r>
            <a:r>
              <a:rPr lang="en-GB" dirty="0" err="1" smtClean="0"/>
              <a:t>CuBe</a:t>
            </a:r>
            <a:r>
              <a:rPr lang="en-GB" dirty="0" smtClean="0"/>
              <a:t> and Al series 6000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7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BWSRE-Materials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0471299"/>
              </p:ext>
            </p:extLst>
          </p:nvPr>
        </p:nvGraphicFramePr>
        <p:xfrm>
          <a:off x="586740" y="1090570"/>
          <a:ext cx="4068437" cy="4761580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361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68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1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800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Item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>
                          <a:effectLst/>
                        </a:rPr>
                        <a:t>SPSBWSRE0003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Drawing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Material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>
                          <a:effectLst/>
                        </a:rPr>
                        <a:t>To be checked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Drum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SPSBWSRE0005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316L/316LN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Optical disc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SPSBWSRE0009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Steel, Glass, Inconel, Aluminium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sensor holder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SPSBWSRE0065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Aluminium, stainless steel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sensor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sensor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4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Shaft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SPSBWSRE0011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304L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5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Shaft end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SPSBWSRE0013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6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Washer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SPSBWSRE0007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304L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fibre cover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8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Spring washer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SPSBWSRE0004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Steel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9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Round tube for optical fibre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10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Stepped vacuum chamber assembly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SPSBWSRE0014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316LN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11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RF screen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SPSBWSRE0012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304L, </a:t>
                      </a:r>
                      <a:r>
                        <a:rPr lang="en-GB" sz="600" u="none" strike="noStrike" dirty="0" err="1">
                          <a:solidFill>
                            <a:schemeClr val="accent6"/>
                          </a:solidFill>
                          <a:effectLst/>
                        </a:rPr>
                        <a:t>CuBe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12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Fork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SPSBWSRE0028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 err="1">
                          <a:solidFill>
                            <a:schemeClr val="accent6"/>
                          </a:solidFill>
                          <a:effectLst/>
                        </a:rPr>
                        <a:t>Ti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Thin RF shield assembly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SPSBWSRE0027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Bearing O32-O20-7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Bearing O47-O35-7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RF screen internal support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RF screen hinge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18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Small RF screen support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SPSBWSRE0038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316L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19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Small RF screen support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SPSBWSRE0039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316L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20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Ring 10-13-1.35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SPSBWSRE0051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304L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21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Ring 25-28-2.4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SPSBWSRE0052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304L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22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Encoder stop ring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SPSBWSRE0053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304L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23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Fork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SPSBWSRE0006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 err="1">
                          <a:solidFill>
                            <a:schemeClr val="accent6"/>
                          </a:solidFill>
                          <a:effectLst/>
                        </a:rPr>
                        <a:t>Ti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feedthrough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25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Break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?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?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Outside vacuum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fibre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?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XX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27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Encoder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?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ADMOTEC: R03620 = 036 - 000(036-030A+036-020C)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Outside vacuum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28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Brushless motor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Outside vacuum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29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Wire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30-40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nuts and bolts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steel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41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Dome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SPSBWSRE0040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42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Resolver and break support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SPSBWSRE0037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 err="1">
                          <a:solidFill>
                            <a:schemeClr val="accent6"/>
                          </a:solidFill>
                          <a:effectLst/>
                        </a:rPr>
                        <a:t>Alu</a:t>
                      </a:r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 EN AW6082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Outside vacuum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207228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43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Resolver stop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solidFill>
                            <a:schemeClr val="accent6"/>
                          </a:solidFill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 err="1">
                          <a:solidFill>
                            <a:schemeClr val="accent6"/>
                          </a:solidFill>
                          <a:effectLst/>
                        </a:rPr>
                        <a:t>Alu</a:t>
                      </a:r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 EN AW6082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Outside vacuum</a:t>
                      </a:r>
                      <a:endParaRPr lang="en-GB" sz="6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>
                    <a:solidFill>
                      <a:srgbClr val="BCE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44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Stator fitting tube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?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02935" y="1463040"/>
            <a:ext cx="3581119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Stainless steel, </a:t>
            </a:r>
            <a:r>
              <a:rPr lang="en-GB" dirty="0" err="1" smtClean="0"/>
              <a:t>CuBe</a:t>
            </a:r>
            <a:r>
              <a:rPr lang="en-GB" dirty="0" smtClean="0"/>
              <a:t> and Al series 6000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02934" y="2327928"/>
            <a:ext cx="3581119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Outside vacuum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87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BWSRE potential OG sources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DEFF43-244E-4633-A105-D7BEC73B4011}" type="datetime1">
              <a:rPr lang="en-US" smtClean="0"/>
              <a:t>3/27/2017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260438"/>
              </p:ext>
            </p:extLst>
          </p:nvPr>
        </p:nvGraphicFramePr>
        <p:xfrm>
          <a:off x="457200" y="1325563"/>
          <a:ext cx="4068437" cy="1800862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361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68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1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800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Item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>
                          <a:effectLst/>
                        </a:rPr>
                        <a:t>SPSBWSRE0003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Drawing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 smtClean="0">
                          <a:effectLst/>
                        </a:rPr>
                        <a:t>Material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 dirty="0">
                          <a:effectLst/>
                        </a:rPr>
                        <a:t>To be checked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2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Optical disc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SPSBWSRE0009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Steel, Glass, Inconel, Aluminium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sensor holder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SPSBWSRE0065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Aluminium, stainless steel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Optical sensor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Optical sensor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7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fibre cover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9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Round tube for optical fibre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13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Thin RF shield assembly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SPSBWSRE0027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Bearing O32-O20-7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Bearing O47-O35-7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RF screen internal support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>
                          <a:effectLst/>
                        </a:rPr>
                        <a:t>17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RF screen hinge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24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feedthrough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XX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26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Optical fibre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?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XX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29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Wire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X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4490"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44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Stator fitting tube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?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Alu EN AW6082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?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5" marR="5445" marT="544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4525637" y="1684020"/>
            <a:ext cx="1815586" cy="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525637" y="1835648"/>
            <a:ext cx="1976763" cy="156404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05999" y="5719744"/>
            <a:ext cx="3938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EDMS </a:t>
            </a:r>
            <a:r>
              <a:rPr lang="en-US" dirty="0" smtClean="0"/>
              <a:t>1335217. Tests October 2013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6048384" y="1226727"/>
            <a:ext cx="2680542" cy="1474757"/>
            <a:chOff x="6048384" y="1226727"/>
            <a:chExt cx="2680542" cy="1474757"/>
          </a:xfrm>
        </p:grpSpPr>
        <p:pic>
          <p:nvPicPr>
            <p:cNvPr id="11" name="Picture 10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1223" y="1226727"/>
              <a:ext cx="2094865" cy="13411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6048384" y="2332152"/>
              <a:ext cx="2680542" cy="369332"/>
            </a:xfrm>
            <a:prstGeom prst="rect">
              <a:avLst/>
            </a:prstGeom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 smtClean="0"/>
                <a:t>Q</a:t>
              </a:r>
              <a:r>
                <a:rPr lang="en-GB" baseline="-25000" dirty="0" smtClean="0"/>
                <a:t>10h</a:t>
              </a:r>
              <a:r>
                <a:rPr lang="en-GB" dirty="0" smtClean="0"/>
                <a:t>&lt; </a:t>
              </a:r>
              <a:r>
                <a:rPr lang="en-GB" dirty="0"/>
                <a:t>1.7 10</a:t>
              </a:r>
              <a:r>
                <a:rPr lang="en-GB" baseline="30000" dirty="0"/>
                <a:t>-7</a:t>
              </a:r>
              <a:r>
                <a:rPr lang="en-GB" dirty="0"/>
                <a:t> </a:t>
              </a:r>
              <a:r>
                <a:rPr lang="en-GB" dirty="0" smtClean="0"/>
                <a:t>mbar∙l∙s</a:t>
              </a:r>
              <a:r>
                <a:rPr lang="en-GB" baseline="30000" dirty="0" smtClean="0"/>
                <a:t>-1</a:t>
              </a:r>
              <a:r>
                <a:rPr lang="en-GB" dirty="0" smtClean="0"/>
                <a:t> </a:t>
              </a:r>
              <a:endParaRPr lang="en-GB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312213" y="2968758"/>
            <a:ext cx="2680542" cy="1512299"/>
            <a:chOff x="6312213" y="2968758"/>
            <a:chExt cx="2680542" cy="1512299"/>
          </a:xfrm>
        </p:grpSpPr>
        <p:pic>
          <p:nvPicPr>
            <p:cNvPr id="16" name="Picture 15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2400" y="2968758"/>
              <a:ext cx="2122170" cy="12280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7" name="TextBox 16"/>
            <p:cNvSpPr txBox="1"/>
            <p:nvPr/>
          </p:nvSpPr>
          <p:spPr>
            <a:xfrm>
              <a:off x="6312213" y="4111725"/>
              <a:ext cx="2680542" cy="369332"/>
            </a:xfrm>
            <a:prstGeom prst="rect">
              <a:avLst/>
            </a:prstGeom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 smtClean="0"/>
                <a:t>Q</a:t>
              </a:r>
              <a:r>
                <a:rPr lang="en-GB" baseline="-25000" dirty="0" smtClean="0"/>
                <a:t>10h</a:t>
              </a:r>
              <a:r>
                <a:rPr lang="en-GB" dirty="0" smtClean="0"/>
                <a:t>&lt; 4.9 </a:t>
              </a:r>
              <a:r>
                <a:rPr lang="en-GB" dirty="0"/>
                <a:t>10</a:t>
              </a:r>
              <a:r>
                <a:rPr lang="en-GB" baseline="30000" dirty="0"/>
                <a:t>-7</a:t>
              </a:r>
              <a:r>
                <a:rPr lang="en-GB" dirty="0"/>
                <a:t> </a:t>
              </a:r>
              <a:r>
                <a:rPr lang="en-GB" dirty="0" smtClean="0"/>
                <a:t>mbar∙l∙s</a:t>
              </a:r>
              <a:r>
                <a:rPr lang="en-GB" baseline="30000" dirty="0" smtClean="0"/>
                <a:t>-1</a:t>
              </a:r>
              <a:r>
                <a:rPr lang="en-GB" dirty="0" smtClean="0"/>
                <a:t> </a:t>
              </a:r>
              <a:endParaRPr lang="en-GB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93645" y="3356157"/>
            <a:ext cx="2680542" cy="1791216"/>
            <a:chOff x="193645" y="3356157"/>
            <a:chExt cx="2680542" cy="1791216"/>
          </a:xfrm>
        </p:grpSpPr>
        <p:pic>
          <p:nvPicPr>
            <p:cNvPr id="18" name="Picture 17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66" y="3356157"/>
              <a:ext cx="1985645" cy="16065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9" name="TextBox 18"/>
            <p:cNvSpPr txBox="1"/>
            <p:nvPr/>
          </p:nvSpPr>
          <p:spPr>
            <a:xfrm>
              <a:off x="193645" y="4778041"/>
              <a:ext cx="2680542" cy="369332"/>
            </a:xfrm>
            <a:prstGeom prst="rect">
              <a:avLst/>
            </a:prstGeom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 smtClean="0"/>
                <a:t>Q</a:t>
              </a:r>
              <a:r>
                <a:rPr lang="en-GB" baseline="-25000" dirty="0" smtClean="0"/>
                <a:t>10h</a:t>
              </a:r>
              <a:r>
                <a:rPr lang="en-GB" dirty="0" smtClean="0"/>
                <a:t>&lt; 4.9 </a:t>
              </a:r>
              <a:r>
                <a:rPr lang="en-GB" dirty="0"/>
                <a:t>10</a:t>
              </a:r>
              <a:r>
                <a:rPr lang="en-GB" baseline="30000" dirty="0"/>
                <a:t>-7</a:t>
              </a:r>
              <a:r>
                <a:rPr lang="en-GB" dirty="0"/>
                <a:t> </a:t>
              </a:r>
              <a:r>
                <a:rPr lang="en-GB" dirty="0" smtClean="0"/>
                <a:t>mbar∙l∙s</a:t>
              </a:r>
              <a:r>
                <a:rPr lang="en-GB" baseline="30000" dirty="0" smtClean="0"/>
                <a:t>-1</a:t>
              </a:r>
              <a:r>
                <a:rPr lang="en-GB" dirty="0" smtClean="0"/>
                <a:t> </a:t>
              </a:r>
              <a:endParaRPr lang="en-GB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834728" y="3608768"/>
            <a:ext cx="2680542" cy="1758349"/>
            <a:chOff x="5834728" y="3608768"/>
            <a:chExt cx="2680542" cy="1758349"/>
          </a:xfrm>
        </p:grpSpPr>
        <p:pic>
          <p:nvPicPr>
            <p:cNvPr id="23" name="Picture 22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1475" y="3608768"/>
              <a:ext cx="1589405" cy="17106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4" name="TextBox 23"/>
            <p:cNvSpPr txBox="1"/>
            <p:nvPr/>
          </p:nvSpPr>
          <p:spPr>
            <a:xfrm>
              <a:off x="5834728" y="4997785"/>
              <a:ext cx="2680542" cy="369332"/>
            </a:xfrm>
            <a:prstGeom prst="rect">
              <a:avLst/>
            </a:prstGeom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 smtClean="0"/>
                <a:t>Q</a:t>
              </a:r>
              <a:r>
                <a:rPr lang="en-GB" baseline="-25000" dirty="0" smtClean="0"/>
                <a:t>10h</a:t>
              </a:r>
              <a:r>
                <a:rPr lang="en-GB" dirty="0" smtClean="0"/>
                <a:t>&lt; 8.3 </a:t>
              </a:r>
              <a:r>
                <a:rPr lang="en-GB" dirty="0"/>
                <a:t>10</a:t>
              </a:r>
              <a:r>
                <a:rPr lang="en-GB" baseline="30000" dirty="0"/>
                <a:t>-7</a:t>
              </a:r>
              <a:r>
                <a:rPr lang="en-GB" dirty="0"/>
                <a:t> </a:t>
              </a:r>
              <a:r>
                <a:rPr lang="en-GB" dirty="0" smtClean="0"/>
                <a:t>mbar∙l∙s</a:t>
              </a:r>
              <a:r>
                <a:rPr lang="en-GB" baseline="30000" dirty="0" smtClean="0"/>
                <a:t>-1</a:t>
              </a:r>
              <a:r>
                <a:rPr lang="en-GB" dirty="0" smtClean="0"/>
                <a:t> </a:t>
              </a:r>
              <a:endParaRPr lang="en-GB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161047" y="3351052"/>
            <a:ext cx="2680542" cy="1552879"/>
            <a:chOff x="3161047" y="3351052"/>
            <a:chExt cx="2680542" cy="1552879"/>
          </a:xfrm>
        </p:grpSpPr>
        <p:pic>
          <p:nvPicPr>
            <p:cNvPr id="20" name="Picture 19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6749" y="3351052"/>
              <a:ext cx="2517775" cy="13442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5" name="TextBox 24"/>
            <p:cNvSpPr txBox="1"/>
            <p:nvPr/>
          </p:nvSpPr>
          <p:spPr>
            <a:xfrm>
              <a:off x="3161047" y="4534599"/>
              <a:ext cx="2680542" cy="369332"/>
            </a:xfrm>
            <a:prstGeom prst="rect">
              <a:avLst/>
            </a:prstGeom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 smtClean="0"/>
                <a:t>Q</a:t>
              </a:r>
              <a:r>
                <a:rPr lang="en-GB" baseline="-25000" dirty="0" smtClean="0"/>
                <a:t>10h</a:t>
              </a:r>
              <a:r>
                <a:rPr lang="en-GB" dirty="0" smtClean="0"/>
                <a:t>&lt; 1.1 10</a:t>
              </a:r>
              <a:r>
                <a:rPr lang="en-GB" baseline="30000" dirty="0" smtClean="0"/>
                <a:t>-6</a:t>
              </a:r>
              <a:r>
                <a:rPr lang="en-GB" dirty="0" smtClean="0"/>
                <a:t> mbar∙l∙s</a:t>
              </a:r>
              <a:r>
                <a:rPr lang="en-GB" baseline="30000" dirty="0" smtClean="0"/>
                <a:t>-1</a:t>
              </a:r>
              <a:r>
                <a:rPr lang="en-GB" dirty="0" smtClean="0"/>
                <a:t> </a:t>
              </a:r>
              <a:endParaRPr lang="en-GB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827935" y="3806912"/>
            <a:ext cx="2680542" cy="1724454"/>
            <a:chOff x="2827935" y="3806912"/>
            <a:chExt cx="2680542" cy="1724454"/>
          </a:xfrm>
        </p:grpSpPr>
        <p:pic>
          <p:nvPicPr>
            <p:cNvPr id="22" name="Picture 21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0438" y="3806912"/>
              <a:ext cx="1739900" cy="13912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6" name="TextBox 25"/>
            <p:cNvSpPr txBox="1"/>
            <p:nvPr/>
          </p:nvSpPr>
          <p:spPr>
            <a:xfrm>
              <a:off x="2827935" y="5162034"/>
              <a:ext cx="2680542" cy="369332"/>
            </a:xfrm>
            <a:prstGeom prst="rect">
              <a:avLst/>
            </a:prstGeom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 smtClean="0"/>
                <a:t>Q</a:t>
              </a:r>
              <a:r>
                <a:rPr lang="en-GB" baseline="-25000" dirty="0" smtClean="0"/>
                <a:t>10h</a:t>
              </a:r>
              <a:r>
                <a:rPr lang="en-GB" dirty="0" smtClean="0"/>
                <a:t>&lt; 1.7 10</a:t>
              </a:r>
              <a:r>
                <a:rPr lang="en-GB" baseline="30000" dirty="0" smtClean="0"/>
                <a:t>-7</a:t>
              </a:r>
              <a:r>
                <a:rPr lang="en-GB" dirty="0" smtClean="0"/>
                <a:t> mbar∙l∙s</a:t>
              </a:r>
              <a:r>
                <a:rPr lang="en-GB" baseline="30000" dirty="0" smtClean="0"/>
                <a:t>-1</a:t>
              </a:r>
              <a:r>
                <a:rPr lang="en-GB" dirty="0" smtClean="0"/>
                <a:t> </a:t>
              </a:r>
              <a:endParaRPr lang="en-GB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9020" y="3945342"/>
            <a:ext cx="2680542" cy="1456011"/>
            <a:chOff x="59020" y="3945342"/>
            <a:chExt cx="2680542" cy="1456011"/>
          </a:xfrm>
        </p:grpSpPr>
        <p:pic>
          <p:nvPicPr>
            <p:cNvPr id="21" name="Picture 20"/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264" y="3945342"/>
              <a:ext cx="1671320" cy="125285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7" name="TextBox 26"/>
            <p:cNvSpPr txBox="1"/>
            <p:nvPr/>
          </p:nvSpPr>
          <p:spPr>
            <a:xfrm>
              <a:off x="59020" y="5032021"/>
              <a:ext cx="2680542" cy="369332"/>
            </a:xfrm>
            <a:prstGeom prst="rect">
              <a:avLst/>
            </a:prstGeom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 smtClean="0"/>
                <a:t>Q</a:t>
              </a:r>
              <a:r>
                <a:rPr lang="en-GB" baseline="-25000" dirty="0" smtClean="0"/>
                <a:t>10h</a:t>
              </a:r>
              <a:r>
                <a:rPr lang="en-GB" dirty="0" smtClean="0"/>
                <a:t>&lt; 6.5 10</a:t>
              </a:r>
              <a:r>
                <a:rPr lang="en-GB" baseline="30000" dirty="0" smtClean="0"/>
                <a:t>-7</a:t>
              </a:r>
              <a:r>
                <a:rPr lang="en-GB" dirty="0" smtClean="0"/>
                <a:t> mbar∙l∙s</a:t>
              </a:r>
              <a:r>
                <a:rPr lang="en-GB" baseline="30000" dirty="0" smtClean="0"/>
                <a:t>-1</a:t>
              </a:r>
              <a:r>
                <a:rPr lang="en-GB" dirty="0" smtClean="0"/>
                <a:t> </a:t>
              </a:r>
              <a:endParaRPr lang="en-GB" dirty="0"/>
            </a:p>
          </p:txBody>
        </p:sp>
      </p:grpSp>
      <p:cxnSp>
        <p:nvCxnSpPr>
          <p:cNvPr id="35" name="Straight Arrow Connector 34"/>
          <p:cNvCxnSpPr/>
          <p:nvPr/>
        </p:nvCxnSpPr>
        <p:spPr>
          <a:xfrm>
            <a:off x="4525637" y="1590166"/>
            <a:ext cx="1485838" cy="205787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963873" y="2260016"/>
            <a:ext cx="1573383" cy="138802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1540953" y="2332152"/>
            <a:ext cx="386011" cy="128638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459876" y="2851793"/>
            <a:ext cx="3852337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Measurement of all the components</a:t>
            </a:r>
          </a:p>
          <a:p>
            <a:r>
              <a:rPr lang="en-GB" dirty="0" smtClean="0"/>
              <a:t>Q</a:t>
            </a:r>
            <a:r>
              <a:rPr lang="en-GB" baseline="-25000" dirty="0" smtClean="0"/>
              <a:t>10h</a:t>
            </a:r>
            <a:r>
              <a:rPr lang="en-GB" dirty="0" smtClean="0"/>
              <a:t>= 6.7 </a:t>
            </a:r>
            <a:r>
              <a:rPr lang="en-GB" dirty="0"/>
              <a:t>10</a:t>
            </a:r>
            <a:r>
              <a:rPr lang="en-GB" baseline="30000" dirty="0"/>
              <a:t>-7</a:t>
            </a:r>
            <a:r>
              <a:rPr lang="en-GB" dirty="0"/>
              <a:t> mbar∙l∙s</a:t>
            </a:r>
            <a:r>
              <a:rPr lang="en-GB" baseline="30000" dirty="0"/>
              <a:t>-1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smtClean="0"/>
              <a:t>P</a:t>
            </a:r>
            <a:r>
              <a:rPr lang="en-GB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∝1/t</a:t>
            </a:r>
          </a:p>
          <a:p>
            <a:r>
              <a:rPr lang="en-GB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 sign of contamination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146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880</TotalTime>
  <Words>1826</Words>
  <Application>Microsoft Office PowerPoint</Application>
  <PresentationFormat>On-screen Show (4:3)</PresentationFormat>
  <Paragraphs>741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 Unicode MS</vt:lpstr>
      <vt:lpstr>Arial</vt:lpstr>
      <vt:lpstr>Calibri</vt:lpstr>
      <vt:lpstr>Garamond</vt:lpstr>
      <vt:lpstr>Wingdings</vt:lpstr>
      <vt:lpstr>CERNCorporate4-3</vt:lpstr>
      <vt:lpstr>Vacuum qualification PSBBWSRA</vt:lpstr>
      <vt:lpstr>Why vacuum qualification?</vt:lpstr>
      <vt:lpstr>Which criteria?</vt:lpstr>
      <vt:lpstr>SPS experience</vt:lpstr>
      <vt:lpstr>SPS experience</vt:lpstr>
      <vt:lpstr>BWSRE-Materials</vt:lpstr>
      <vt:lpstr>BWSRE-Materials</vt:lpstr>
      <vt:lpstr>BWSRE-Materials</vt:lpstr>
      <vt:lpstr>BWSRE potential OG sources</vt:lpstr>
      <vt:lpstr>Acceptance test</vt:lpstr>
      <vt:lpstr>Residual Gas Analysis PSB FWS</vt:lpstr>
      <vt:lpstr>Residual Gas Analysis PSB FWS</vt:lpstr>
      <vt:lpstr>Residual Gas Analysis PSB FWS</vt:lpstr>
      <vt:lpstr>Residual Gas Analysis PSB FWS</vt:lpstr>
      <vt:lpstr>Tests PSB wire scanner</vt:lpstr>
      <vt:lpstr>Tests PSB wire scanner</vt:lpstr>
      <vt:lpstr>Tests PSB wire scanner</vt:lpstr>
      <vt:lpstr>Outgassing cable #2</vt:lpstr>
      <vt:lpstr>Outgassing cable #2</vt:lpstr>
      <vt:lpstr>Outgassing cable #2</vt:lpstr>
      <vt:lpstr>Outgassing cable #2</vt:lpstr>
      <vt:lpstr>Outgassing cable #2</vt:lpstr>
      <vt:lpstr>Outgassing cable #2</vt:lpstr>
      <vt:lpstr>Interpretation</vt:lpstr>
      <vt:lpstr>Outgassing full wire scanner</vt:lpstr>
      <vt:lpstr>Outgassing fast wire scanner</vt:lpstr>
      <vt:lpstr>Outgassing full wire scanner</vt:lpstr>
      <vt:lpstr>PS ring</vt:lpstr>
      <vt:lpstr>Conclusions</vt:lpstr>
      <vt:lpstr>Thank you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Vacuum qualification BWSRE</dc:title>
  <dc:creator>Jose Antonio Ferreira Somoza</dc:creator>
  <cp:lastModifiedBy>Jose Antonio Ferreira Somoza</cp:lastModifiedBy>
  <cp:revision>49</cp:revision>
  <dcterms:created xsi:type="dcterms:W3CDTF">2015-06-18T15:54:36Z</dcterms:created>
  <dcterms:modified xsi:type="dcterms:W3CDTF">2017-03-27T12:45:57Z</dcterms:modified>
</cp:coreProperties>
</file>