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8" r:id="rId4"/>
    <p:sldId id="274" r:id="rId5"/>
    <p:sldId id="260" r:id="rId6"/>
    <p:sldId id="263" r:id="rId7"/>
    <p:sldId id="269" r:id="rId8"/>
    <p:sldId id="264" r:id="rId9"/>
    <p:sldId id="266" r:id="rId10"/>
    <p:sldId id="273" r:id="rId11"/>
    <p:sldId id="275" r:id="rId12"/>
    <p:sldId id="267" r:id="rId13"/>
    <p:sldId id="272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4" autoAdjust="0"/>
    <p:restoredTop sz="94660"/>
  </p:normalViewPr>
  <p:slideViewPr>
    <p:cSldViewPr snapToGrid="0">
      <p:cViewPr varScale="1">
        <p:scale>
          <a:sx n="77" d="100"/>
          <a:sy n="77" d="100"/>
        </p:scale>
        <p:origin x="24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NULL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NULL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199076762072698E-2"/>
          <c:y val="0.14441996760988551"/>
          <c:w val="0.96291225602596198"/>
          <c:h val="0.69831416474415919"/>
        </c:manualLayout>
      </c:layout>
      <c:barChart>
        <c:barDir val="col"/>
        <c:grouping val="clustered"/>
        <c:varyColors val="0"/>
        <c:ser>
          <c:idx val="0"/>
          <c:order val="0"/>
          <c:tx>
            <c:v>Cost</c:v>
          </c:tx>
          <c:spPr>
            <a:pattFill prst="narHorz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dLbls>
            <c:dLbl>
              <c:idx val="5"/>
              <c:layout>
                <c:manualLayout>
                  <c:x val="-3.3716130885489133E-3"/>
                  <c:y val="-6.148796022164715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630-4E9A-BAB5-B13C07FB2A80}"/>
                </c:ext>
              </c:extLst>
            </c:dLbl>
            <c:dLbl>
              <c:idx val="6"/>
              <c:layout>
                <c:manualLayout>
                  <c:x val="-1.3486452354195653E-2"/>
                  <c:y val="-3.074398011082357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630-4E9A-BAB5-B13C07FB2A80}"/>
                </c:ext>
              </c:extLst>
            </c:dLbl>
            <c:dLbl>
              <c:idx val="7"/>
              <c:layout>
                <c:manualLayout>
                  <c:x val="-6.7432261770979506E-3"/>
                  <c:y val="3.074398011082357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630-4E9A-BAB5-B13C07FB2A8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Lit>
              <c:ptCount val="8"/>
              <c:pt idx="0">
                <c:v>Critical raw material purchase
Hardware</c:v>
              </c:pt>
              <c:pt idx="1">
                <c:v>Production Group 1 - Vacuum tanks
Hardware</c:v>
              </c:pt>
              <c:pt idx="2">
                <c:v>Production Group 2 - Stepped chamber + shaft
Hardware</c:v>
              </c:pt>
              <c:pt idx="3">
                <c:v>Production Group 3 - Conventional machining
Hardware</c:v>
              </c:pt>
              <c:pt idx="4">
                <c:v>Special Components
Hardware</c:v>
              </c:pt>
              <c:pt idx="5">
                <c:v>Commercial components purchase
Hardware</c:v>
              </c:pt>
              <c:pt idx="6">
                <c:v>Auxiliary vacuum pipes 
Hardware</c:v>
              </c:pt>
              <c:pt idx="7">
                <c:v>Supporting systems + fixation
Hardware</c:v>
              </c:pt>
            </c:strLit>
          </c:cat>
          <c:val>
            <c:numLit>
              <c:formatCode>General</c:formatCode>
              <c:ptCount val="8"/>
              <c:pt idx="0">
                <c:v>95000</c:v>
              </c:pt>
              <c:pt idx="1">
                <c:v>294000.00000000006</c:v>
              </c:pt>
              <c:pt idx="2">
                <c:v>220400</c:v>
              </c:pt>
              <c:pt idx="3">
                <c:v>89200</c:v>
              </c:pt>
              <c:pt idx="4">
                <c:v>71352</c:v>
              </c:pt>
              <c:pt idx="5">
                <c:v>174000</c:v>
              </c:pt>
              <c:pt idx="6">
                <c:v>106632</c:v>
              </c:pt>
              <c:pt idx="7">
                <c:v>89080</c:v>
              </c:pt>
            </c:numLit>
          </c:val>
          <c:extLst>
            <c:ext xmlns:c16="http://schemas.microsoft.com/office/drawing/2014/chart" uri="{C3380CC4-5D6E-409C-BE32-E72D297353CC}">
              <c16:uniqueId val="{00000003-7630-4E9A-BAB5-B13C07FB2A80}"/>
            </c:ext>
          </c:extLst>
        </c:ser>
        <c:ser>
          <c:idx val="1"/>
          <c:order val="1"/>
          <c:tx>
            <c:v>Baseline Cost</c:v>
          </c:tx>
          <c:spPr>
            <a:pattFill prst="narHorz">
              <a:fgClr>
                <a:schemeClr val="accent2"/>
              </a:fgClr>
              <a:bgClr>
                <a:schemeClr val="accent2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2"/>
              </a:innerShdw>
            </a:effectLst>
          </c:spPr>
          <c:invertIfNegative val="0"/>
          <c:dLbls>
            <c:dLbl>
              <c:idx val="5"/>
              <c:layout>
                <c:manualLayout>
                  <c:x val="1.011483926564674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630-4E9A-BAB5-B13C07FB2A80}"/>
                </c:ext>
              </c:extLst>
            </c:dLbl>
            <c:dLbl>
              <c:idx val="6"/>
              <c:layout>
                <c:manualLayout>
                  <c:x val="1.348645235419553E-2"/>
                  <c:y val="-3.074398011082357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630-4E9A-BAB5-B13C07FB2A8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Lit>
              <c:ptCount val="8"/>
              <c:pt idx="0">
                <c:v>Critical raw material purchase
Hardware</c:v>
              </c:pt>
              <c:pt idx="1">
                <c:v>Production Group 1 - Vacuum tanks
Hardware</c:v>
              </c:pt>
              <c:pt idx="2">
                <c:v>Production Group 2 - Stepped chamber + shaft
Hardware</c:v>
              </c:pt>
              <c:pt idx="3">
                <c:v>Production Group 3 - Conventional machining
Hardware</c:v>
              </c:pt>
              <c:pt idx="4">
                <c:v>Special Components
Hardware</c:v>
              </c:pt>
              <c:pt idx="5">
                <c:v>Commercial components purchase
Hardware</c:v>
              </c:pt>
              <c:pt idx="6">
                <c:v>Auxiliary vacuum pipes 
Hardware</c:v>
              </c:pt>
              <c:pt idx="7">
                <c:v>Supporting systems + fixation
Hardware</c:v>
              </c:pt>
            </c:strLit>
          </c:cat>
          <c:val>
            <c:numLit>
              <c:formatCode>General</c:formatCode>
              <c:ptCount val="8"/>
              <c:pt idx="0">
                <c:v>95000</c:v>
              </c:pt>
              <c:pt idx="1">
                <c:v>238000</c:v>
              </c:pt>
              <c:pt idx="2">
                <c:v>172900</c:v>
              </c:pt>
              <c:pt idx="3">
                <c:v>69200</c:v>
              </c:pt>
              <c:pt idx="4">
                <c:v>61352</c:v>
              </c:pt>
              <c:pt idx="5">
                <c:v>152350</c:v>
              </c:pt>
              <c:pt idx="6">
                <c:v>106632</c:v>
              </c:pt>
              <c:pt idx="7">
                <c:v>89080</c:v>
              </c:pt>
            </c:numLit>
          </c:val>
          <c:extLst>
            <c:ext xmlns:c16="http://schemas.microsoft.com/office/drawing/2014/chart" uri="{C3380CC4-5D6E-409C-BE32-E72D297353CC}">
              <c16:uniqueId val="{00000006-7630-4E9A-BAB5-B13C07FB2A8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07214672"/>
        <c:axId val="135068584"/>
      </c:barChart>
      <c:catAx>
        <c:axId val="107214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5068584"/>
        <c:crosses val="autoZero"/>
        <c:auto val="1"/>
        <c:lblAlgn val="ctr"/>
        <c:lblOffset val="100"/>
        <c:noMultiLvlLbl val="0"/>
      </c:catAx>
      <c:valAx>
        <c:axId val="13506858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07214672"/>
        <c:crosses val="autoZero"/>
        <c:crossBetween val="between"/>
      </c:valAx>
      <c:spPr>
        <a:noFill/>
        <a:ln>
          <a:noFill/>
        </a:ln>
        <a:effectLst/>
      </c:spPr>
      <c:extLst/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Cost</c:v>
          </c:tx>
          <c:spPr>
            <a:pattFill prst="narHorz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Lit>
              <c:ptCount val="3"/>
              <c:pt idx="0">
                <c:v>Design of BWS for PS, SPS, PSB</c:v>
              </c:pt>
              <c:pt idx="1">
                <c:v>Assembly and installation</c:v>
              </c:pt>
              <c:pt idx="2">
                <c:v>Calibration Bench Procurement</c:v>
              </c:pt>
            </c:strLit>
          </c:cat>
          <c:val>
            <c:numLit>
              <c:formatCode>General</c:formatCode>
              <c:ptCount val="3"/>
              <c:pt idx="0">
                <c:v>18360</c:v>
              </c:pt>
              <c:pt idx="1">
                <c:v>31215</c:v>
              </c:pt>
              <c:pt idx="2">
                <c:v>53000</c:v>
              </c:pt>
            </c:numLit>
          </c:val>
          <c:extLst>
            <c:ext xmlns:c16="http://schemas.microsoft.com/office/drawing/2014/chart" uri="{C3380CC4-5D6E-409C-BE32-E72D297353CC}">
              <c16:uniqueId val="{00000000-4B49-4CB7-95C8-200C1E4E339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64"/>
        <c:overlap val="-22"/>
        <c:axId val="136589144"/>
        <c:axId val="136589536"/>
      </c:barChart>
      <c:catAx>
        <c:axId val="136589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589536"/>
        <c:crosses val="autoZero"/>
        <c:auto val="1"/>
        <c:lblAlgn val="ctr"/>
        <c:lblOffset val="100"/>
        <c:noMultiLvlLbl val="0"/>
      </c:catAx>
      <c:valAx>
        <c:axId val="1365895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589144"/>
        <c:crosses val="autoZero"/>
        <c:crossBetween val="between"/>
      </c:valAx>
      <c:spPr>
        <a:noFill/>
        <a:ln>
          <a:noFill/>
        </a:ln>
        <a:effectLst/>
      </c:spPr>
      <c:extLst/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acrossLinear">
  <a:schemeClr val="accent1"/>
  <a:schemeClr val="accent2"/>
  <a:schemeClr val="accent3"/>
  <a:schemeClr val="accent4"/>
  <a:schemeClr val="accent5"/>
  <a:schemeClr val="accent6"/>
</cs:colorStyle>
</file>

<file path=ppt/charts/colors2.xml><?xml version="1.0" encoding="utf-8"?>
<cs:colorStyle xmlns:cs="http://schemas.microsoft.com/office/drawing/2012/chartStyle" xmlns:a="http://schemas.openxmlformats.org/drawingml/2006/main" meth="acrossLinear">
  <a:schemeClr val="accent1"/>
  <a:schemeClr val="accent2"/>
  <a:schemeClr val="accent3"/>
  <a:schemeClr val="accent4"/>
  <a:schemeClr val="accent5"/>
  <a:schemeClr val="accent6"/>
</cs:colorStyle>
</file>

<file path=ppt/charts/style1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AFC25F-D89E-49C0-BA77-ED0AD7606A11}" type="datetimeFigureOut">
              <a:rPr lang="en-GB" smtClean="0"/>
              <a:t>29/03/2017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51FC7C-B993-481C-92AA-9A08B6B29E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7634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R.Veness - LIU BWS Mechanics PRR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EDB84-5D82-437E-AA3D-D3DBCAC213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1236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R.Veness - LIU BWS Mechanics PRR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EDB84-5D82-437E-AA3D-D3DBCAC213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203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R.Veness - LIU BWS Mechanics PRR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EDB84-5D82-437E-AA3D-D3DBCAC213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6614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lang="en-GB" smtClean="0"/>
              <a:t>29/3/2017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/>
          <a:p>
            <a:r>
              <a:rPr lang="en-GB" smtClean="0"/>
              <a:t>R.Veness - LIU BWS Mechanics PRR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48800" y="6479687"/>
            <a:ext cx="2743200" cy="365125"/>
          </a:xfrm>
        </p:spPr>
        <p:txBody>
          <a:bodyPr/>
          <a:lstStyle/>
          <a:p>
            <a:fld id="{770EDB84-5D82-437E-AA3D-D3DBCAC213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6706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R.Veness - LIU BWS Mechanics PRR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EDB84-5D82-437E-AA3D-D3DBCAC213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5572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29/3/2017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R.Veness - LIU BWS Mechanics PRR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EDB84-5D82-437E-AA3D-D3DBCAC213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224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29/3/2017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R.Veness - LIU BWS Mechanics PRR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EDB84-5D82-437E-AA3D-D3DBCAC213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5383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29/3/2017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R.Veness - LIU BWS Mechanics PRR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EDB84-5D82-437E-AA3D-D3DBCAC213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0430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29/3/2017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R.Veness - LIU BWS Mechanics PRR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EDB84-5D82-437E-AA3D-D3DBCAC213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051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29/3/2017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R.Veness - LIU BWS Mechanics PRR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EDB84-5D82-437E-AA3D-D3DBCAC213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770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29/3/2017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R.Veness - LIU BWS Mechanics PRR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EDB84-5D82-437E-AA3D-D3DBCAC213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2366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29/3/2017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4875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R.Veness - LIU BWS Mechanics PRR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48800" y="648750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EDB84-5D82-437E-AA3D-D3DBCAC213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012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5508" y="1122363"/>
            <a:ext cx="9464430" cy="2387600"/>
          </a:xfrm>
        </p:spPr>
        <p:txBody>
          <a:bodyPr/>
          <a:lstStyle/>
          <a:p>
            <a:r>
              <a:rPr lang="en-GB" dirty="0" smtClean="0"/>
              <a:t>LIU BWS UPGRADE </a:t>
            </a:r>
            <a:br>
              <a:rPr lang="en-GB" dirty="0" smtClean="0"/>
            </a:br>
            <a:r>
              <a:rPr lang="en-GB" sz="4000" dirty="0" smtClean="0"/>
              <a:t>Series production: budget, schedule and risk</a:t>
            </a: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52074" y="3602038"/>
            <a:ext cx="8174182" cy="1655762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Ray Veness</a:t>
            </a:r>
          </a:p>
          <a:p>
            <a:r>
              <a:rPr lang="en-GB" dirty="0" smtClean="0"/>
              <a:t>With material from:</a:t>
            </a:r>
          </a:p>
          <a:p>
            <a:r>
              <a:rPr lang="en-GB" dirty="0" smtClean="0"/>
              <a:t>Rhodri Jones, Lars Jensen, Federico Roncarolo, Dmitry Gudkov, Jonathan Emery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R.Veness - LIU BWS Mechanics PRR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381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/>
          <a:lstStyle/>
          <a:p>
            <a:r>
              <a:rPr lang="en-GB" dirty="0" smtClean="0"/>
              <a:t>The project considers it is ready to advance to the series production phase:</a:t>
            </a:r>
          </a:p>
          <a:p>
            <a:pPr lvl="1"/>
            <a:r>
              <a:rPr lang="en-GB" dirty="0" smtClean="0"/>
              <a:t>A decision to launch production now is consistent with installation from the start of LS2</a:t>
            </a:r>
          </a:p>
          <a:p>
            <a:r>
              <a:rPr lang="en-GB" dirty="0" smtClean="0"/>
              <a:t>A detailed cost estimate has been made:</a:t>
            </a:r>
          </a:p>
          <a:p>
            <a:pPr lvl="1"/>
            <a:r>
              <a:rPr lang="en-GB" dirty="0" smtClean="0"/>
              <a:t>The full project with all options would require 1.42 MCHF in addition to existing EVM provisions</a:t>
            </a:r>
          </a:p>
          <a:p>
            <a:r>
              <a:rPr lang="en-GB" dirty="0" smtClean="0"/>
              <a:t>A risk analysis has been performed, based on the model for HL-LHC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R.Veness - LIU BWS Mechanics PRR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160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Particular thanks to: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GB" b="1" dirty="0" smtClean="0"/>
              <a:t>Vacuum team</a:t>
            </a:r>
            <a:r>
              <a:rPr lang="en-GB" dirty="0" smtClean="0"/>
              <a:t>: For design input, qualification of components and assembles</a:t>
            </a:r>
          </a:p>
          <a:p>
            <a:r>
              <a:rPr lang="en-GB" b="1" dirty="0" smtClean="0"/>
              <a:t>Impedance team</a:t>
            </a:r>
            <a:r>
              <a:rPr lang="en-GB" dirty="0" smtClean="0"/>
              <a:t>: For design input, simulation and tests</a:t>
            </a:r>
          </a:p>
          <a:p>
            <a:r>
              <a:rPr lang="en-GB" b="1" dirty="0" smtClean="0"/>
              <a:t>MME:</a:t>
            </a:r>
            <a:r>
              <a:rPr lang="en-GB" dirty="0" smtClean="0"/>
              <a:t> for design, consultancy for materials selection, production engineering, cost engineering, production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R.Veness - LIU BWS Mechanics PRR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696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Additional Material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R.Veness - LIU BWS Mechanics PRR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864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Cables</a:t>
            </a:r>
            <a:endParaRPr lang="en-GB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9454340"/>
              </p:ext>
            </p:extLst>
          </p:nvPr>
        </p:nvGraphicFramePr>
        <p:xfrm>
          <a:off x="1879601" y="1196636"/>
          <a:ext cx="6084277" cy="4042089"/>
        </p:xfrm>
        <a:graphic>
          <a:graphicData uri="http://schemas.openxmlformats.org/drawingml/2006/table">
            <a:tbl>
              <a:tblPr/>
              <a:tblGrid>
                <a:gridCol w="412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29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90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974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5206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8775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5809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0178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8313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4054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Position</a:t>
                      </a:r>
                    </a:p>
                  </a:txBody>
                  <a:tcPr marL="7027" marR="7027" marT="702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Scanner name</a:t>
                      </a:r>
                    </a:p>
                  </a:txBody>
                  <a:tcPr marL="7027" marR="7027" marT="702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estimated length</a:t>
                      </a:r>
                    </a:p>
                  </a:txBody>
                  <a:tcPr marL="7027" marR="7027" marT="702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estimated price based on length</a:t>
                      </a:r>
                    </a:p>
                  </a:txBody>
                  <a:tcPr marL="7027" marR="7027" marT="702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Copper TID</a:t>
                      </a:r>
                    </a:p>
                  </a:txBody>
                  <a:tcPr marL="7027" marR="7027" marT="702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Optical TID</a:t>
                      </a:r>
                    </a:p>
                  </a:txBody>
                  <a:tcPr marL="7027" marR="7027" marT="702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line total</a:t>
                      </a:r>
                    </a:p>
                  </a:txBody>
                  <a:tcPr marL="7027" marR="7027" marT="702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Machine total</a:t>
                      </a:r>
                    </a:p>
                  </a:txBody>
                  <a:tcPr marL="7027" marR="7027" marT="702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757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PSB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FA7D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 dirty="0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757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4x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4L1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58200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9773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67973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054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4x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11L1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10000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10000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77973</a:t>
                      </a:r>
                    </a:p>
                  </a:txBody>
                  <a:tcPr marL="7027" marR="7027" marT="7027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0543"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757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PS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FA7D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Estimation based on PS54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757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PS54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19100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13639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32739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054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PS64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54565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54565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054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PS65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54565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54565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054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PS68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230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50199.8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50199.8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054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PS85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48017.2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48017.2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240086</a:t>
                      </a:r>
                    </a:p>
                  </a:txBody>
                  <a:tcPr marL="7027" marR="7027" marT="7027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0543"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757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SPS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FA7D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Estimation based on SPS517 / 1.5 (less cables)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757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51740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517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22420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13000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35420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4054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41677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416H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190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50983.3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50983.33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4054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41677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416V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190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50983.3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50983.33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4054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51995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519H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215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57691.6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57691.67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4054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51995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519H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215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57691.6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57691.67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252770</a:t>
                      </a:r>
                    </a:p>
                  </a:txBody>
                  <a:tcPr marL="7027" marR="7027" marT="7027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40543"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4757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867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Calibration and test bench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Estimation (half the cables of PS installation)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47570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9550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9550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9550</a:t>
                      </a:r>
                    </a:p>
                  </a:txBody>
                  <a:tcPr marL="7027" marR="7027" marT="7027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4757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47570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 dirty="0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Total injectors</a:t>
                      </a:r>
                    </a:p>
                  </a:txBody>
                  <a:tcPr marL="7027" marR="7027" marT="7027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 dirty="0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580379</a:t>
                      </a:r>
                    </a:p>
                  </a:txBody>
                  <a:tcPr marL="7027" marR="7027" marT="7027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4493335" y="6362378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29/3/2017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706756" y="635635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R.Veness - LIU BWS Mechanics PRR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10031" y="1890460"/>
            <a:ext cx="22720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4 scanners in 11L1 included?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85509" y="3045512"/>
            <a:ext cx="47371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Estimated cost based on prototype and scaling on cable </a:t>
            </a:r>
            <a:r>
              <a:rPr lang="en-GB" sz="1400" dirty="0" smtClean="0"/>
              <a:t>length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5101709" y="4430776"/>
            <a:ext cx="51138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Estimated cost based on prototype and scaling on cable length / 1.5</a:t>
            </a:r>
          </a:p>
        </p:txBody>
      </p:sp>
    </p:spTree>
    <p:extLst>
      <p:ext uri="{BB962C8B-B14F-4D97-AF65-F5344CB8AC3E}">
        <p14:creationId xmlns:p14="http://schemas.microsoft.com/office/powerpoint/2010/main" val="1666870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184" y="1057939"/>
            <a:ext cx="7742991" cy="5800061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1708" y="21248"/>
            <a:ext cx="12010292" cy="103669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HL-LHC procedure for evaluating risk</a:t>
            </a:r>
            <a:br>
              <a:rPr lang="en-GB" dirty="0" smtClean="0"/>
            </a:br>
            <a:r>
              <a:rPr lang="en-GB" sz="2700" dirty="0" smtClean="0"/>
              <a:t>(as adopted here)</a:t>
            </a:r>
            <a:endParaRPr lang="en-GB" sz="27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R.Veness - LIU BWS Mechanics PRR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57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Cost breakdown for both mechanics and electronics</a:t>
            </a:r>
          </a:p>
          <a:p>
            <a:pPr lvl="1"/>
            <a:r>
              <a:rPr lang="en-GB" dirty="0" smtClean="0"/>
              <a:t>These figures cover design, production, assembly, test and installation for mechanical, control and acquisition systems up to the racks.</a:t>
            </a:r>
          </a:p>
          <a:p>
            <a:r>
              <a:rPr lang="en-GB" dirty="0" smtClean="0"/>
              <a:t>Summary of total cost and situation with respect to existing EVM</a:t>
            </a:r>
          </a:p>
          <a:p>
            <a:r>
              <a:rPr lang="en-GB" dirty="0" smtClean="0"/>
              <a:t>Overview milestones and schedule for the project</a:t>
            </a:r>
          </a:p>
          <a:p>
            <a:r>
              <a:rPr lang="en-GB" dirty="0" smtClean="0"/>
              <a:t>Cost and schedule risks and mitigation</a:t>
            </a:r>
          </a:p>
          <a:p>
            <a:r>
              <a:rPr lang="en-GB" dirty="0" smtClean="0"/>
              <a:t>Summary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R.Veness - LIU BWS Mechanics PRR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5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5344389"/>
              </p:ext>
            </p:extLst>
          </p:nvPr>
        </p:nvGraphicFramePr>
        <p:xfrm>
          <a:off x="0" y="363827"/>
          <a:ext cx="7533486" cy="41308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5501006"/>
              </p:ext>
            </p:extLst>
          </p:nvPr>
        </p:nvGraphicFramePr>
        <p:xfrm>
          <a:off x="3231447" y="717319"/>
          <a:ext cx="4302039" cy="8945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  <a:extLst>
                  <a:ext uri="{22025989-CF43-496F-970E-345718F48C19}">
                    <pj15:dataQuery xmlns:pj15="http://schemas.microsoft.com/projectml/2012/main" type="pjTasks" grouping="No Group" filter="All Tasks" outlineLvl="0" showHierarchy="0" summaryResourceAssignment="1">
                      <pj15:fieldItemLst>
                        <pj15:fieldItem field="188743694" customName=""/>
                        <pj15:fieldItem field="188744965" customName=""/>
                        <pj15:fieldItem field="188744966" customName=""/>
                        <pj15:fieldItem field="188743685" customName=""/>
                        <pj15:fieldItem field="188743686" customName=""/>
                      </pj15:fieldItemLst>
                      <pj15:sortItemLst/>
                      <pj15:filterArgumentItemLst/>
                    </pj15:dataQuery>
                  </a:ext>
                </a:extLst>
              </a:tblPr>
              <a:tblGrid>
                <a:gridCol w="24861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58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716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Hardware Cost (17 tanks+17 instruments, no spares)</a:t>
                      </a:r>
                      <a:endParaRPr lang="en-US" sz="12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70C0"/>
                          </a:solidFill>
                        </a:rPr>
                        <a:t>Hardware Cost</a:t>
                      </a:r>
                      <a:r>
                        <a:rPr lang="en-US" sz="1200" baseline="0" dirty="0" smtClean="0">
                          <a:solidFill>
                            <a:srgbClr val="0070C0"/>
                          </a:solidFill>
                        </a:rPr>
                        <a:t> (21 tanks + 22 instruments)</a:t>
                      </a:r>
                      <a:endParaRPr 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30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CHF 984,514.00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70C0"/>
                          </a:solidFill>
                        </a:rPr>
                        <a:t>CHF </a:t>
                      </a:r>
                      <a:r>
                        <a:rPr lang="en-US" sz="1200" dirty="0" smtClean="0">
                          <a:solidFill>
                            <a:srgbClr val="0070C0"/>
                          </a:solidFill>
                        </a:rPr>
                        <a:t>1,139,664.00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1499924"/>
              </p:ext>
            </p:extLst>
          </p:nvPr>
        </p:nvGraphicFramePr>
        <p:xfrm>
          <a:off x="7709836" y="717319"/>
          <a:ext cx="4306146" cy="414477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  <a:extLst>
                  <a:ext uri="{22025989-CF43-496F-970E-345718F48C19}">
                    <pj15:dataQuery xmlns:pj15="http://schemas.microsoft.com/projectml/2012/main" type="pjTasks" grouping="No Group" filter="All Tasks" outlineLvl="2" showHierarchy="0" summaryResourceAssignment="1">
                      <pj15:fieldItemLst>
                        <pj15:fieldItem field="188743694" customName=""/>
                        <pj15:fieldItem field="188743686" customName=""/>
                        <pj15:fieldItem field="188743685" customName=""/>
                      </pj15:fieldItemLst>
                      <pj15:sortItemLst/>
                      <pj15:filterArgumentItemLst/>
                    </pj15:dataQuery>
                  </a:ext>
                </a:extLst>
              </a:tblPr>
              <a:tblGrid>
                <a:gridCol w="2068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3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37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15259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Hardware Cost (17 tanks+17 instruments, no spares)</a:t>
                      </a:r>
                      <a:endParaRPr lang="en-US" sz="9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Hardware Cost (21 tanks + 22 instruments)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1189">
                <a:tc>
                  <a:txBody>
                    <a:bodyPr/>
                    <a:lstStyle/>
                    <a:p>
                      <a:r>
                        <a:rPr lang="en-US" sz="900"/>
                        <a:t>Critical raw material purchase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CHF 95,000.00</a:t>
                      </a:r>
                      <a:endParaRPr lang="en-US" sz="900" b="0" kern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CHF 95,000.00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1189">
                <a:tc>
                  <a:txBody>
                    <a:bodyPr/>
                    <a:lstStyle/>
                    <a:p>
                      <a:r>
                        <a:rPr lang="en-US" sz="900"/>
                        <a:t>Production Group 1 - Vacuum tanks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CHF 238,000.00</a:t>
                      </a:r>
                      <a:endParaRPr lang="en-US" sz="900" b="0" kern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CHF 294,000.00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1189">
                <a:tc>
                  <a:txBody>
                    <a:bodyPr/>
                    <a:lstStyle/>
                    <a:p>
                      <a:r>
                        <a:rPr lang="en-US" sz="900"/>
                        <a:t>Production Group 2 - Stepped chamber + shaft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CHF 172,900.00</a:t>
                      </a:r>
                      <a:endParaRPr lang="en-US" sz="900" b="0" kern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CHF 220,400.00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1189">
                <a:tc>
                  <a:txBody>
                    <a:bodyPr/>
                    <a:lstStyle/>
                    <a:p>
                      <a:r>
                        <a:rPr lang="en-US" sz="900"/>
                        <a:t>Production Group 3 - Conventional machining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CHF 69,200.00</a:t>
                      </a:r>
                      <a:endParaRPr lang="en-US" sz="900" b="0" kern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CHF 89,200.00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1189">
                <a:tc>
                  <a:txBody>
                    <a:bodyPr/>
                    <a:lstStyle/>
                    <a:p>
                      <a:r>
                        <a:rPr lang="en-US" sz="900"/>
                        <a:t>Special Components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CHF 61,352.00</a:t>
                      </a:r>
                      <a:endParaRPr lang="en-US" sz="900" b="0" kern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CHF 71,352.00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1189">
                <a:tc>
                  <a:txBody>
                    <a:bodyPr/>
                    <a:lstStyle/>
                    <a:p>
                      <a:r>
                        <a:rPr lang="en-US" sz="900"/>
                        <a:t>Commercial components purchase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CHF 152,350.00</a:t>
                      </a:r>
                      <a:endParaRPr lang="en-US" sz="900" b="0" kern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CHF 174,000.00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1189">
                <a:tc>
                  <a:txBody>
                    <a:bodyPr/>
                    <a:lstStyle/>
                    <a:p>
                      <a:r>
                        <a:rPr lang="en-US" sz="900"/>
                        <a:t>Auxiliary vacuum pipes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CHF 106,632.00</a:t>
                      </a:r>
                      <a:endParaRPr lang="en-US" sz="900" b="0" kern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CHF 106,632.00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41189">
                <a:tc>
                  <a:txBody>
                    <a:bodyPr/>
                    <a:lstStyle/>
                    <a:p>
                      <a:r>
                        <a:rPr lang="en-US" sz="900" dirty="0"/>
                        <a:t>Supporting systems + fixation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CHF 89,080.00</a:t>
                      </a:r>
                      <a:endParaRPr lang="en-US" sz="900" b="0" kern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CHF 89,080.00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198255" y="71440"/>
            <a:ext cx="86821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BWS series mechanics </a:t>
            </a:r>
            <a:r>
              <a:rPr lang="en-GB" sz="3200" b="1" dirty="0"/>
              <a:t>c</a:t>
            </a:r>
            <a:r>
              <a:rPr lang="en-GB" sz="3200" b="1" dirty="0" smtClean="0"/>
              <a:t>ost estimate breakdown</a:t>
            </a:r>
            <a:endParaRPr lang="en-GB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9678170" y="4840428"/>
            <a:ext cx="251383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i="1" dirty="0" smtClean="0"/>
              <a:t>*1 x Vacuum tank = 14000 CHF</a:t>
            </a:r>
          </a:p>
          <a:p>
            <a:r>
              <a:rPr lang="en-GB" sz="1050" i="1" dirty="0" smtClean="0"/>
              <a:t>**1 x Stepped chamber + shaft = 9500 CHF</a:t>
            </a:r>
            <a:endParaRPr lang="en-GB" sz="105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7877175" y="96202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6065026"/>
              </p:ext>
            </p:extLst>
          </p:nvPr>
        </p:nvGraphicFramePr>
        <p:xfrm>
          <a:off x="7709836" y="5341848"/>
          <a:ext cx="4306146" cy="14135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  <a:extLst>
                  <a:ext uri="{22025989-CF43-496F-970E-345718F48C19}">
                    <pj15:dataQuery xmlns:pj15="http://schemas.microsoft.com/projectml/2012/main" type="pjTasks" grouping="No Group" filter="All Tasks" outlineLvl="2" showHierarchy="0" summaryResourceAssignment="1">
                      <pj15:fieldItemLst>
                        <pj15:fieldItem field="188743694" customName=""/>
                        <pj15:fieldItem field="188743686" customName=""/>
                        <pj15:fieldItem field="188743685" customName=""/>
                      </pj15:fieldItemLst>
                      <pj15:sortItemLst/>
                      <pj15:filterArgumentItemLst/>
                    </pj15:dataQuery>
                  </a:ext>
                </a:extLst>
              </a:tblPr>
              <a:tblGrid>
                <a:gridCol w="24864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96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384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Cost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3384">
                <a:tc>
                  <a:txBody>
                    <a:bodyPr/>
                    <a:lstStyle/>
                    <a:p>
                      <a:r>
                        <a:rPr lang="en-US" sz="900"/>
                        <a:t>Design of BWS for PS, SPS, PSB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CHF 18,360.00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3384">
                <a:tc>
                  <a:txBody>
                    <a:bodyPr/>
                    <a:lstStyle/>
                    <a:p>
                      <a:r>
                        <a:rPr lang="en-US" sz="900"/>
                        <a:t>Assembly and installation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20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CHF 31,215.00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3384">
                <a:tc>
                  <a:txBody>
                    <a:bodyPr/>
                    <a:lstStyle/>
                    <a:p>
                      <a:r>
                        <a:rPr lang="en-US" sz="900"/>
                        <a:t>Calibration Bench Procurement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CHF 53,000.00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0140101"/>
              </p:ext>
            </p:extLst>
          </p:nvPr>
        </p:nvGraphicFramePr>
        <p:xfrm>
          <a:off x="962797" y="4989946"/>
          <a:ext cx="5867400" cy="1758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ctangle 4"/>
          <p:cNvSpPr/>
          <p:nvPr/>
        </p:nvSpPr>
        <p:spPr>
          <a:xfrm>
            <a:off x="181124" y="777359"/>
            <a:ext cx="11241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Hardware</a:t>
            </a:r>
            <a:endParaRPr lang="en-GB" b="1" dirty="0"/>
          </a:p>
        </p:txBody>
      </p:sp>
      <p:sp>
        <p:nvSpPr>
          <p:cNvPr id="13" name="Rectangle 12"/>
          <p:cNvSpPr/>
          <p:nvPr/>
        </p:nvSpPr>
        <p:spPr>
          <a:xfrm>
            <a:off x="181124" y="4577807"/>
            <a:ext cx="5070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accent6">
                    <a:lumMod val="50000"/>
                  </a:schemeClr>
                </a:solidFill>
              </a:rPr>
              <a:t>BWS Common cost for design, assembly and spares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-78836" y="6550223"/>
            <a:ext cx="1644073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Courtesy: </a:t>
            </a:r>
            <a:r>
              <a:rPr lang="en-GB" sz="1400" dirty="0" err="1" smtClean="0"/>
              <a:t>D.Gudkov</a:t>
            </a:r>
            <a:endParaRPr lang="en-GB" sz="1400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29/3/2017</a:t>
            </a:r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4054231" y="6495317"/>
            <a:ext cx="4114800" cy="365125"/>
          </a:xfrm>
        </p:spPr>
        <p:txBody>
          <a:bodyPr/>
          <a:lstStyle/>
          <a:p>
            <a:r>
              <a:rPr lang="en-GB" dirty="0" err="1" smtClean="0"/>
              <a:t>R.Veness</a:t>
            </a:r>
            <a:r>
              <a:rPr lang="en-GB" dirty="0" smtClean="0"/>
              <a:t> - LIU BWS Mechanics PRR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359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Electronics cost breakdown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1898" y="1690685"/>
            <a:ext cx="3938566" cy="494086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764" y="1690685"/>
            <a:ext cx="4451798" cy="494086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81564"/>
            <a:ext cx="2743200" cy="365125"/>
          </a:xfrm>
        </p:spPr>
        <p:txBody>
          <a:bodyPr/>
          <a:lstStyle/>
          <a:p>
            <a:r>
              <a:rPr lang="en-GB" dirty="0" smtClean="0"/>
              <a:t>29/3/2017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/>
          <a:p>
            <a:r>
              <a:rPr lang="en-GB" dirty="0" err="1" smtClean="0"/>
              <a:t>R.Veness</a:t>
            </a:r>
            <a:r>
              <a:rPr lang="en-GB" dirty="0" smtClean="0"/>
              <a:t> - LIU BWS Mechanics PRR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0230463" y="6538912"/>
            <a:ext cx="1961537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Data: Courtesy </a:t>
            </a:r>
            <a:r>
              <a:rPr lang="en-GB" sz="1400" dirty="0" err="1" smtClean="0"/>
              <a:t>J.Emery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21750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11376"/>
            <a:ext cx="10515600" cy="1325563"/>
          </a:xfrm>
        </p:spPr>
        <p:txBody>
          <a:bodyPr/>
          <a:lstStyle/>
          <a:p>
            <a:r>
              <a:rPr lang="en-GB" dirty="0" smtClean="0"/>
              <a:t>Unit costs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12931"/>
            <a:ext cx="10515600" cy="4351338"/>
          </a:xfrm>
        </p:spPr>
        <p:txBody>
          <a:bodyPr/>
          <a:lstStyle/>
          <a:p>
            <a:r>
              <a:rPr lang="en-GB" dirty="0" smtClean="0"/>
              <a:t>Material + vacuum tank + instrument + support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51 </a:t>
            </a:r>
            <a:r>
              <a:rPr lang="en-GB" dirty="0" err="1" smtClean="0">
                <a:solidFill>
                  <a:srgbClr val="FF0000"/>
                </a:solidFill>
              </a:rPr>
              <a:t>kCHF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smtClean="0"/>
              <a:t>/ instrument</a:t>
            </a:r>
          </a:p>
          <a:p>
            <a:pPr lvl="1"/>
            <a:r>
              <a:rPr lang="en-GB" dirty="0" smtClean="0"/>
              <a:t>6 </a:t>
            </a:r>
            <a:r>
              <a:rPr lang="en-GB" dirty="0" err="1" smtClean="0"/>
              <a:t>kCHF</a:t>
            </a:r>
            <a:r>
              <a:rPr lang="en-GB" dirty="0" smtClean="0"/>
              <a:t> / instrument for the 2 connecting vacuum chambers</a:t>
            </a:r>
          </a:p>
          <a:p>
            <a:r>
              <a:rPr lang="en-GB" dirty="0" smtClean="0"/>
              <a:t>Control Electronics + Acquisition system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23.5 </a:t>
            </a:r>
            <a:r>
              <a:rPr lang="en-GB" dirty="0" err="1" smtClean="0">
                <a:solidFill>
                  <a:srgbClr val="FF0000"/>
                </a:solidFill>
              </a:rPr>
              <a:t>kCHF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/ instrument</a:t>
            </a:r>
          </a:p>
          <a:p>
            <a:pPr lvl="1"/>
            <a:r>
              <a:rPr lang="en-GB" dirty="0" smtClean="0"/>
              <a:t>Cabling varies by machine, and some already paid, but average/instrument is </a:t>
            </a:r>
            <a:r>
              <a:rPr lang="en-GB" dirty="0" smtClean="0">
                <a:solidFill>
                  <a:srgbClr val="FF0000"/>
                </a:solidFill>
              </a:rPr>
              <a:t>33.4 </a:t>
            </a:r>
            <a:r>
              <a:rPr lang="en-GB" dirty="0" err="1" smtClean="0">
                <a:solidFill>
                  <a:srgbClr val="FF0000"/>
                </a:solidFill>
              </a:rPr>
              <a:t>kCHF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/ instrument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R.Veness - LIU BWS Mechanics PRR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709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1085491"/>
            <a:ext cx="10515600" cy="76517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Common project costs (244 </a:t>
            </a:r>
            <a:r>
              <a:rPr lang="en-GB" dirty="0" err="1" smtClean="0"/>
              <a:t>kCHF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Design and integration, calibration bench procurement, additional FSU for assembly</a:t>
            </a:r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2516"/>
            <a:ext cx="10515600" cy="1325563"/>
          </a:xfrm>
        </p:spPr>
        <p:txBody>
          <a:bodyPr/>
          <a:lstStyle/>
          <a:p>
            <a:r>
              <a:rPr lang="en-GB" dirty="0" smtClean="0"/>
              <a:t>Remaining development costs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32211"/>
            <a:ext cx="10515600" cy="3903101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Clean assembly area (100 </a:t>
            </a:r>
            <a:r>
              <a:rPr lang="en-GB" dirty="0" err="1" smtClean="0"/>
              <a:t>kCHF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100 m</a:t>
            </a:r>
            <a:r>
              <a:rPr lang="en-GB" baseline="30000" dirty="0" smtClean="0"/>
              <a:t>2</a:t>
            </a:r>
            <a:r>
              <a:rPr lang="en-GB" dirty="0" smtClean="0"/>
              <a:t> originally requested to LIU in 2015 as part of the LS2 project</a:t>
            </a:r>
          </a:p>
          <a:p>
            <a:pPr lvl="1"/>
            <a:r>
              <a:rPr lang="en-GB" dirty="0" smtClean="0"/>
              <a:t>Essential to minimise vacuum acceptance issue risk</a:t>
            </a:r>
          </a:p>
          <a:p>
            <a:r>
              <a:rPr lang="en-GB" dirty="0" smtClean="0"/>
              <a:t>Spares (280 </a:t>
            </a:r>
            <a:r>
              <a:rPr lang="en-GB" dirty="0" err="1" smtClean="0"/>
              <a:t>kCHF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1 spare tank/different design (4 total), 1 ‘hot spare’ instrument per configuration (H+V) ready to install (5 total)</a:t>
            </a:r>
          </a:p>
          <a:p>
            <a:pPr lvl="1"/>
            <a:r>
              <a:rPr lang="en-GB" dirty="0" smtClean="0"/>
              <a:t>YETS 2017-18 PS prototype is assumed to be ‘final’ so will be used as a spare</a:t>
            </a:r>
          </a:p>
          <a:p>
            <a:r>
              <a:rPr lang="en-GB" dirty="0" smtClean="0"/>
              <a:t>Vacuum pumps (130 </a:t>
            </a:r>
            <a:r>
              <a:rPr lang="en-GB" dirty="0" err="1" smtClean="0"/>
              <a:t>kCHF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VSC request a baseline of 1 additional ion pump per new instrument</a:t>
            </a:r>
          </a:p>
          <a:p>
            <a:r>
              <a:rPr lang="en-GB" dirty="0" smtClean="0"/>
              <a:t>Oasis electronics (76 </a:t>
            </a:r>
            <a:r>
              <a:rPr lang="en-GB" dirty="0" err="1" smtClean="0"/>
              <a:t>kCHF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OP request for operational analysis</a:t>
            </a:r>
          </a:p>
          <a:p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185066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Additional costs (options)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29/3/2017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R.Veness - LIU BWS Mechanics PRR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487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4301"/>
            <a:ext cx="10515600" cy="889000"/>
          </a:xfrm>
        </p:spPr>
        <p:txBody>
          <a:bodyPr>
            <a:normAutofit/>
          </a:bodyPr>
          <a:lstStyle/>
          <a:p>
            <a:r>
              <a:rPr lang="en-GB" dirty="0" smtClean="0"/>
              <a:t>Cost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14400"/>
            <a:ext cx="11087100" cy="5765800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Series hardware production cost estimate </a:t>
            </a:r>
            <a:r>
              <a:rPr lang="en-GB" b="1" dirty="0" smtClean="0"/>
              <a:t>(</a:t>
            </a:r>
            <a:r>
              <a:rPr lang="en-GB" b="1" dirty="0" smtClean="0">
                <a:solidFill>
                  <a:srgbClr val="FF0000"/>
                </a:solidFill>
              </a:rPr>
              <a:t>1258 </a:t>
            </a:r>
            <a:r>
              <a:rPr lang="en-GB" b="1" dirty="0" err="1" smtClean="0">
                <a:solidFill>
                  <a:srgbClr val="FF0000"/>
                </a:solidFill>
              </a:rPr>
              <a:t>kCHF</a:t>
            </a:r>
            <a:r>
              <a:rPr lang="en-GB" b="1" dirty="0" smtClean="0"/>
              <a:t>)</a:t>
            </a:r>
          </a:p>
          <a:p>
            <a:pPr lvl="1"/>
            <a:r>
              <a:rPr lang="en-GB" dirty="0"/>
              <a:t>17 Instrument units, </a:t>
            </a:r>
            <a:r>
              <a:rPr lang="en-GB" dirty="0" smtClean="0"/>
              <a:t>(instrument, vacuum tank, supports), </a:t>
            </a:r>
            <a:r>
              <a:rPr lang="en-GB" dirty="0" smtClean="0">
                <a:solidFill>
                  <a:srgbClr val="FF0000"/>
                </a:solidFill>
              </a:rPr>
              <a:t>867 </a:t>
            </a:r>
            <a:r>
              <a:rPr lang="en-GB" dirty="0" err="1" smtClean="0">
                <a:solidFill>
                  <a:srgbClr val="FF0000"/>
                </a:solidFill>
              </a:rPr>
              <a:t>kCHF</a:t>
            </a:r>
            <a:r>
              <a:rPr lang="en-GB" dirty="0" smtClean="0">
                <a:solidFill>
                  <a:srgbClr val="FF0000"/>
                </a:solidFill>
              </a:rPr>
              <a:t> = 51 </a:t>
            </a:r>
            <a:r>
              <a:rPr lang="en-GB" dirty="0" err="1" smtClean="0">
                <a:solidFill>
                  <a:srgbClr val="FF0000"/>
                </a:solidFill>
              </a:rPr>
              <a:t>kCHF</a:t>
            </a:r>
            <a:r>
              <a:rPr lang="en-GB" dirty="0" smtClean="0">
                <a:solidFill>
                  <a:srgbClr val="FF0000"/>
                </a:solidFill>
              </a:rPr>
              <a:t>/unit</a:t>
            </a:r>
          </a:p>
          <a:p>
            <a:pPr lvl="1"/>
            <a:r>
              <a:rPr lang="en-GB" dirty="0" smtClean="0"/>
              <a:t>17 Control + acquisition system units </a:t>
            </a:r>
            <a:r>
              <a:rPr lang="en-GB" dirty="0" smtClean="0">
                <a:solidFill>
                  <a:srgbClr val="FF0000"/>
                </a:solidFill>
              </a:rPr>
              <a:t>391 </a:t>
            </a:r>
            <a:r>
              <a:rPr lang="en-GB" dirty="0" err="1" smtClean="0">
                <a:solidFill>
                  <a:srgbClr val="FF0000"/>
                </a:solidFill>
              </a:rPr>
              <a:t>kCHF</a:t>
            </a:r>
            <a:r>
              <a:rPr lang="en-GB" dirty="0" smtClean="0">
                <a:solidFill>
                  <a:srgbClr val="FF0000"/>
                </a:solidFill>
              </a:rPr>
              <a:t> = 23 </a:t>
            </a:r>
            <a:r>
              <a:rPr lang="en-GB" dirty="0" err="1" smtClean="0">
                <a:solidFill>
                  <a:srgbClr val="FF0000"/>
                </a:solidFill>
              </a:rPr>
              <a:t>kCHF</a:t>
            </a:r>
            <a:r>
              <a:rPr lang="en-GB" dirty="0" smtClean="0">
                <a:solidFill>
                  <a:srgbClr val="FF0000"/>
                </a:solidFill>
              </a:rPr>
              <a:t>/unit</a:t>
            </a:r>
          </a:p>
          <a:p>
            <a:pPr lvl="1"/>
            <a:r>
              <a:rPr lang="en-GB" dirty="0" smtClean="0"/>
              <a:t>Total production cost estimate = </a:t>
            </a:r>
            <a:r>
              <a:rPr lang="en-GB" dirty="0" smtClean="0">
                <a:solidFill>
                  <a:srgbClr val="FF0000"/>
                </a:solidFill>
              </a:rPr>
              <a:t>1258 </a:t>
            </a:r>
            <a:r>
              <a:rPr lang="en-GB" dirty="0" err="1" smtClean="0">
                <a:solidFill>
                  <a:srgbClr val="FF0000"/>
                </a:solidFill>
              </a:rPr>
              <a:t>kCHF</a:t>
            </a:r>
            <a:r>
              <a:rPr lang="en-GB" dirty="0" smtClean="0">
                <a:solidFill>
                  <a:srgbClr val="FF0000"/>
                </a:solidFill>
              </a:rPr>
              <a:t> = 74 </a:t>
            </a:r>
            <a:r>
              <a:rPr lang="en-GB" dirty="0" err="1" smtClean="0">
                <a:solidFill>
                  <a:srgbClr val="FF0000"/>
                </a:solidFill>
              </a:rPr>
              <a:t>kCHF</a:t>
            </a:r>
            <a:r>
              <a:rPr lang="en-GB" dirty="0" smtClean="0">
                <a:solidFill>
                  <a:srgbClr val="FF0000"/>
                </a:solidFill>
              </a:rPr>
              <a:t>/unit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Remaining LIU EVM Budget ~1.3 </a:t>
            </a:r>
            <a:r>
              <a:rPr lang="en-GB" b="1" dirty="0">
                <a:solidFill>
                  <a:srgbClr val="FF0000"/>
                </a:solidFill>
              </a:rPr>
              <a:t>M</a:t>
            </a:r>
            <a:r>
              <a:rPr lang="en-GB" b="1" dirty="0" smtClean="0">
                <a:solidFill>
                  <a:srgbClr val="FF0000"/>
                </a:solidFill>
              </a:rPr>
              <a:t>CHF </a:t>
            </a:r>
            <a:r>
              <a:rPr lang="en-GB" sz="2900" dirty="0">
                <a:solidFill>
                  <a:srgbClr val="FF0000"/>
                </a:solidFill>
              </a:rPr>
              <a:t>covers instrument </a:t>
            </a:r>
            <a:r>
              <a:rPr lang="en-GB" dirty="0" smtClean="0">
                <a:solidFill>
                  <a:srgbClr val="FF0000"/>
                </a:solidFill>
              </a:rPr>
              <a:t>hardware costs</a:t>
            </a:r>
          </a:p>
          <a:p>
            <a:pPr lvl="1"/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Necessary additional estimated costs </a:t>
            </a:r>
            <a:r>
              <a:rPr lang="en-GB" b="1" dirty="0" smtClean="0"/>
              <a:t>(</a:t>
            </a:r>
            <a:r>
              <a:rPr lang="en-GB" b="1" dirty="0" smtClean="0">
                <a:solidFill>
                  <a:srgbClr val="FF0000"/>
                </a:solidFill>
              </a:rPr>
              <a:t>780 </a:t>
            </a:r>
            <a:r>
              <a:rPr lang="en-GB" b="1" dirty="0" err="1" smtClean="0">
                <a:solidFill>
                  <a:srgbClr val="FF0000"/>
                </a:solidFill>
              </a:rPr>
              <a:t>kCHF</a:t>
            </a:r>
            <a:r>
              <a:rPr lang="en-GB" b="1" dirty="0" smtClean="0"/>
              <a:t>)</a:t>
            </a:r>
          </a:p>
          <a:p>
            <a:pPr lvl="1"/>
            <a:r>
              <a:rPr lang="en-GB" dirty="0" smtClean="0"/>
              <a:t>Cabling (</a:t>
            </a:r>
            <a:r>
              <a:rPr lang="en-GB" dirty="0" smtClean="0">
                <a:solidFill>
                  <a:srgbClr val="FF0000"/>
                </a:solidFill>
              </a:rPr>
              <a:t>568 </a:t>
            </a:r>
            <a:r>
              <a:rPr lang="en-GB" dirty="0" err="1" smtClean="0">
                <a:solidFill>
                  <a:srgbClr val="FF0000"/>
                </a:solidFill>
              </a:rPr>
              <a:t>kCHF</a:t>
            </a:r>
            <a:r>
              <a:rPr lang="en-GB" dirty="0" smtClean="0"/>
              <a:t>), interface vacuum chambers (</a:t>
            </a:r>
            <a:r>
              <a:rPr lang="en-GB" dirty="0" smtClean="0">
                <a:solidFill>
                  <a:srgbClr val="FF0000"/>
                </a:solidFill>
              </a:rPr>
              <a:t>101 </a:t>
            </a:r>
            <a:r>
              <a:rPr lang="en-GB" dirty="0" err="1" smtClean="0">
                <a:solidFill>
                  <a:srgbClr val="FF0000"/>
                </a:solidFill>
              </a:rPr>
              <a:t>kCHF</a:t>
            </a:r>
            <a:r>
              <a:rPr lang="en-GB" dirty="0" smtClean="0"/>
              <a:t>), remaining </a:t>
            </a:r>
            <a:r>
              <a:rPr lang="en-GB" dirty="0"/>
              <a:t>design (</a:t>
            </a:r>
            <a:r>
              <a:rPr lang="en-GB" dirty="0" smtClean="0">
                <a:solidFill>
                  <a:srgbClr val="FF0000"/>
                </a:solidFill>
              </a:rPr>
              <a:t>18 </a:t>
            </a:r>
            <a:r>
              <a:rPr lang="en-GB" dirty="0" err="1">
                <a:solidFill>
                  <a:srgbClr val="FF0000"/>
                </a:solidFill>
              </a:rPr>
              <a:t>kCHF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mec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+ </a:t>
            </a:r>
            <a:r>
              <a:rPr lang="en-GB" dirty="0" smtClean="0">
                <a:solidFill>
                  <a:srgbClr val="FF0000"/>
                </a:solidFill>
              </a:rPr>
              <a:t>93 </a:t>
            </a:r>
            <a:r>
              <a:rPr lang="en-GB" dirty="0" err="1" smtClean="0">
                <a:solidFill>
                  <a:srgbClr val="FF0000"/>
                </a:solidFill>
              </a:rPr>
              <a:t>kCHF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elec</a:t>
            </a:r>
            <a:r>
              <a:rPr lang="en-GB" dirty="0"/>
              <a:t>), </a:t>
            </a:r>
            <a:endParaRPr lang="en-GB" dirty="0" smtClean="0"/>
          </a:p>
          <a:p>
            <a:r>
              <a:rPr lang="en-GB" dirty="0"/>
              <a:t>C</a:t>
            </a:r>
            <a:r>
              <a:rPr lang="en-GB" dirty="0" smtClean="0"/>
              <a:t>osts for assembly &amp; test (</a:t>
            </a:r>
            <a:r>
              <a:rPr lang="en-GB" b="1" dirty="0">
                <a:solidFill>
                  <a:srgbClr val="FF0000"/>
                </a:solidFill>
              </a:rPr>
              <a:t>1</a:t>
            </a:r>
            <a:r>
              <a:rPr lang="en-GB" b="1" dirty="0" smtClean="0">
                <a:solidFill>
                  <a:srgbClr val="FF0000"/>
                </a:solidFill>
              </a:rPr>
              <a:t>33 </a:t>
            </a:r>
            <a:r>
              <a:rPr lang="en-GB" b="1" dirty="0" err="1" smtClean="0">
                <a:solidFill>
                  <a:srgbClr val="FF0000"/>
                </a:solidFill>
              </a:rPr>
              <a:t>kCHF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1 MY FSU (</a:t>
            </a:r>
            <a:r>
              <a:rPr lang="en-GB" dirty="0" smtClean="0">
                <a:solidFill>
                  <a:srgbClr val="FF0000"/>
                </a:solidFill>
              </a:rPr>
              <a:t>80 </a:t>
            </a:r>
            <a:r>
              <a:rPr lang="en-GB" dirty="0" err="1" smtClean="0">
                <a:solidFill>
                  <a:srgbClr val="FF0000"/>
                </a:solidFill>
              </a:rPr>
              <a:t>kCHF</a:t>
            </a:r>
            <a:r>
              <a:rPr lang="en-GB" dirty="0" smtClean="0"/>
              <a:t>), calibration bench (</a:t>
            </a:r>
            <a:r>
              <a:rPr lang="en-GB" dirty="0" smtClean="0">
                <a:solidFill>
                  <a:srgbClr val="FF0000"/>
                </a:solidFill>
              </a:rPr>
              <a:t>53 </a:t>
            </a:r>
            <a:r>
              <a:rPr lang="en-GB" dirty="0" err="1" smtClean="0">
                <a:solidFill>
                  <a:srgbClr val="FF0000"/>
                </a:solidFill>
              </a:rPr>
              <a:t>kCHF</a:t>
            </a:r>
            <a:r>
              <a:rPr lang="en-GB" dirty="0" smtClean="0"/>
              <a:t>)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Missing LIU Funding for series production, assembly &amp; installation ~900 </a:t>
            </a:r>
            <a:r>
              <a:rPr lang="en-GB" b="1" dirty="0" err="1" smtClean="0">
                <a:solidFill>
                  <a:srgbClr val="FF0000"/>
                </a:solidFill>
              </a:rPr>
              <a:t>kCHF</a:t>
            </a:r>
            <a:endParaRPr lang="en-GB" b="1" dirty="0" smtClean="0">
              <a:solidFill>
                <a:srgbClr val="FF0000"/>
              </a:solidFill>
            </a:endParaRPr>
          </a:p>
          <a:p>
            <a:pPr lvl="1"/>
            <a:endParaRPr lang="en-GB" dirty="0" smtClean="0"/>
          </a:p>
          <a:p>
            <a:r>
              <a:rPr lang="en-GB" dirty="0"/>
              <a:t>Spares (</a:t>
            </a:r>
            <a:r>
              <a:rPr lang="en-GB" sz="2900" b="1" dirty="0">
                <a:solidFill>
                  <a:srgbClr val="FF0000"/>
                </a:solidFill>
              </a:rPr>
              <a:t>280 </a:t>
            </a:r>
            <a:r>
              <a:rPr lang="en-GB" sz="2900" b="1" dirty="0" err="1">
                <a:solidFill>
                  <a:srgbClr val="FF0000"/>
                </a:solidFill>
              </a:rPr>
              <a:t>kCHF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Mechanics (</a:t>
            </a:r>
            <a:r>
              <a:rPr lang="en-GB" dirty="0">
                <a:solidFill>
                  <a:srgbClr val="FF0000"/>
                </a:solidFill>
              </a:rPr>
              <a:t>175 </a:t>
            </a:r>
            <a:r>
              <a:rPr lang="en-GB" dirty="0" err="1">
                <a:solidFill>
                  <a:srgbClr val="FF0000"/>
                </a:solidFill>
              </a:rPr>
              <a:t>kCHF</a:t>
            </a:r>
            <a:r>
              <a:rPr lang="en-GB" dirty="0"/>
              <a:t>) + electronics (</a:t>
            </a:r>
            <a:r>
              <a:rPr lang="en-GB" dirty="0">
                <a:solidFill>
                  <a:srgbClr val="FF0000"/>
                </a:solidFill>
              </a:rPr>
              <a:t>105 </a:t>
            </a:r>
            <a:r>
              <a:rPr lang="en-GB" dirty="0" err="1">
                <a:solidFill>
                  <a:srgbClr val="FF0000"/>
                </a:solidFill>
              </a:rPr>
              <a:t>kCHF</a:t>
            </a:r>
            <a:r>
              <a:rPr lang="en-GB" dirty="0"/>
              <a:t>)</a:t>
            </a:r>
          </a:p>
          <a:p>
            <a:r>
              <a:rPr lang="en-GB" dirty="0" smtClean="0"/>
              <a:t>Optional additional costs </a:t>
            </a:r>
            <a:r>
              <a:rPr lang="en-GB" b="1" dirty="0" smtClean="0"/>
              <a:t>(</a:t>
            </a:r>
            <a:r>
              <a:rPr lang="en-GB" b="1" dirty="0" smtClean="0">
                <a:solidFill>
                  <a:srgbClr val="FF0000"/>
                </a:solidFill>
              </a:rPr>
              <a:t>3</a:t>
            </a:r>
            <a:r>
              <a:rPr lang="en-GB" b="1" dirty="0">
                <a:solidFill>
                  <a:srgbClr val="FF0000"/>
                </a:solidFill>
              </a:rPr>
              <a:t>0</a:t>
            </a:r>
            <a:r>
              <a:rPr lang="en-GB" b="1" dirty="0" smtClean="0">
                <a:solidFill>
                  <a:srgbClr val="FF0000"/>
                </a:solidFill>
              </a:rPr>
              <a:t>8 </a:t>
            </a:r>
            <a:r>
              <a:rPr lang="en-GB" b="1" dirty="0" err="1" smtClean="0">
                <a:solidFill>
                  <a:srgbClr val="FF0000"/>
                </a:solidFill>
              </a:rPr>
              <a:t>kCHF</a:t>
            </a:r>
            <a:r>
              <a:rPr lang="en-GB" b="1" dirty="0" smtClean="0"/>
              <a:t>)</a:t>
            </a:r>
            <a:endParaRPr lang="en-GB" b="1" dirty="0"/>
          </a:p>
          <a:p>
            <a:pPr lvl="1"/>
            <a:r>
              <a:rPr lang="en-GB" dirty="0"/>
              <a:t>Additional vacuum </a:t>
            </a:r>
            <a:r>
              <a:rPr lang="en-GB" dirty="0" smtClean="0"/>
              <a:t>pumps (</a:t>
            </a:r>
            <a:r>
              <a:rPr lang="en-GB" dirty="0" smtClean="0">
                <a:solidFill>
                  <a:srgbClr val="FF0000"/>
                </a:solidFill>
              </a:rPr>
              <a:t>132 </a:t>
            </a:r>
            <a:r>
              <a:rPr lang="en-GB" dirty="0" err="1" smtClean="0">
                <a:solidFill>
                  <a:srgbClr val="FF0000"/>
                </a:solidFill>
              </a:rPr>
              <a:t>kCHF</a:t>
            </a:r>
            <a:r>
              <a:rPr lang="en-GB" dirty="0" smtClean="0"/>
              <a:t>), </a:t>
            </a:r>
            <a:r>
              <a:rPr lang="en-GB" dirty="0"/>
              <a:t>Oasis </a:t>
            </a:r>
            <a:r>
              <a:rPr lang="en-GB" dirty="0" smtClean="0"/>
              <a:t>systems (</a:t>
            </a:r>
            <a:r>
              <a:rPr lang="en-GB" dirty="0" smtClean="0">
                <a:solidFill>
                  <a:srgbClr val="FF0000"/>
                </a:solidFill>
              </a:rPr>
              <a:t>76 </a:t>
            </a:r>
            <a:r>
              <a:rPr lang="en-GB" dirty="0" err="1" smtClean="0">
                <a:solidFill>
                  <a:srgbClr val="FF0000"/>
                </a:solidFill>
              </a:rPr>
              <a:t>kCHF</a:t>
            </a:r>
            <a:r>
              <a:rPr lang="en-GB" dirty="0"/>
              <a:t>), Renovation of assembly hall (</a:t>
            </a:r>
            <a:r>
              <a:rPr lang="en-GB" dirty="0">
                <a:solidFill>
                  <a:srgbClr val="FF0000"/>
                </a:solidFill>
              </a:rPr>
              <a:t>100 </a:t>
            </a:r>
            <a:r>
              <a:rPr lang="en-GB" dirty="0" err="1">
                <a:solidFill>
                  <a:srgbClr val="FF0000"/>
                </a:solidFill>
              </a:rPr>
              <a:t>kCHF</a:t>
            </a:r>
            <a:r>
              <a:rPr lang="en-GB" dirty="0"/>
              <a:t>)</a:t>
            </a:r>
            <a:endParaRPr lang="en-GB" dirty="0" smtClean="0"/>
          </a:p>
          <a:p>
            <a:r>
              <a:rPr lang="en-GB" dirty="0" smtClean="0"/>
              <a:t>LIU manpower</a:t>
            </a:r>
          </a:p>
          <a:p>
            <a:pPr lvl="1"/>
            <a:r>
              <a:rPr lang="en-GB" dirty="0" smtClean="0"/>
              <a:t>LIU-GET for acquisition system (50% LIU: </a:t>
            </a:r>
            <a:r>
              <a:rPr lang="en-GB" dirty="0" err="1" smtClean="0"/>
              <a:t>J.Sirvent</a:t>
            </a:r>
            <a:r>
              <a:rPr lang="en-GB" dirty="0" smtClean="0"/>
              <a:t>), LIU-GET </a:t>
            </a:r>
            <a:r>
              <a:rPr lang="en-GB" dirty="0" smtClean="0"/>
              <a:t>for series production (Funded: </a:t>
            </a:r>
            <a:r>
              <a:rPr lang="en-GB" dirty="0" err="1" smtClean="0"/>
              <a:t>A.Mariet</a:t>
            </a:r>
            <a:r>
              <a:rPr lang="en-GB" dirty="0" smtClean="0"/>
              <a:t>), LIU-TS for WS analysis (Funded: </a:t>
            </a:r>
            <a:r>
              <a:rPr lang="en-GB" dirty="0" err="1" smtClean="0"/>
              <a:t>L.Garcia</a:t>
            </a:r>
            <a:r>
              <a:rPr lang="en-GB" dirty="0" smtClean="0"/>
              <a:t>), LIU-PJAS or TS for software (</a:t>
            </a:r>
            <a:r>
              <a:rPr lang="en-GB" dirty="0" smtClean="0">
                <a:solidFill>
                  <a:srgbClr val="FF0000"/>
                </a:solidFill>
              </a:rPr>
              <a:t>to be requested</a:t>
            </a:r>
            <a:r>
              <a:rPr lang="en-GB" dirty="0" smtClean="0"/>
              <a:t>)</a:t>
            </a:r>
          </a:p>
          <a:p>
            <a:r>
              <a:rPr lang="en-GB" dirty="0" smtClean="0"/>
              <a:t>Historical costs for LIU </a:t>
            </a:r>
            <a:r>
              <a:rPr lang="en-GB" b="1" dirty="0" smtClean="0"/>
              <a:t>(</a:t>
            </a:r>
            <a:r>
              <a:rPr lang="en-GB" b="1" dirty="0" smtClean="0">
                <a:solidFill>
                  <a:srgbClr val="FF0000"/>
                </a:solidFill>
              </a:rPr>
              <a:t>772 </a:t>
            </a:r>
            <a:r>
              <a:rPr lang="en-GB" b="1" dirty="0" err="1" smtClean="0">
                <a:solidFill>
                  <a:srgbClr val="FF0000"/>
                </a:solidFill>
              </a:rPr>
              <a:t>kCHF</a:t>
            </a:r>
            <a:r>
              <a:rPr lang="en-GB" b="1" dirty="0" smtClean="0"/>
              <a:t>) </a:t>
            </a:r>
            <a:r>
              <a:rPr lang="en-GB" dirty="0"/>
              <a:t>&amp; CONS </a:t>
            </a:r>
            <a:r>
              <a:rPr lang="en-GB" b="1" dirty="0" smtClean="0"/>
              <a:t>(</a:t>
            </a:r>
            <a:r>
              <a:rPr lang="en-GB" b="1" dirty="0" smtClean="0">
                <a:solidFill>
                  <a:srgbClr val="FF0000"/>
                </a:solidFill>
              </a:rPr>
              <a:t>412 </a:t>
            </a:r>
            <a:r>
              <a:rPr lang="en-GB" b="1" dirty="0" err="1" smtClean="0">
                <a:solidFill>
                  <a:srgbClr val="FF0000"/>
                </a:solidFill>
              </a:rPr>
              <a:t>kCHF</a:t>
            </a:r>
            <a:r>
              <a:rPr lang="en-GB" b="1" dirty="0" smtClean="0"/>
              <a:t>) </a:t>
            </a:r>
            <a:r>
              <a:rPr lang="en-GB" dirty="0" smtClean="0"/>
              <a:t>already spent on EVM allocation</a:t>
            </a:r>
            <a:endParaRPr lang="en-GB" b="1" dirty="0" smtClean="0"/>
          </a:p>
          <a:p>
            <a:pPr lvl="1"/>
            <a:r>
              <a:rPr lang="en-GB" dirty="0" smtClean="0"/>
              <a:t>Conceptual design, technology development, SPS prototype design and manufacture, PSB prototype design and production, integration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R.Veness - LIU BWS Mechanics PRR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8557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28775" y="3355544"/>
            <a:ext cx="2200275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29050" y="3355544"/>
            <a:ext cx="220027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2018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29325" y="3355544"/>
            <a:ext cx="2200275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2019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229600" y="3355544"/>
            <a:ext cx="220027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2020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407138" y="4339895"/>
            <a:ext cx="3622187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Mechanics – procurement and assembly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3829050" y="5259542"/>
            <a:ext cx="2200275" cy="30777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Electronics – procurement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829050" y="5564170"/>
            <a:ext cx="4400550" cy="30777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Cables – procurement and installation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029325" y="4644523"/>
            <a:ext cx="4400550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Mechanics – installation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029325" y="5874798"/>
            <a:ext cx="4400550" cy="30777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Electronics – installation and commissioning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1628775" y="3725070"/>
            <a:ext cx="2200275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Mechanics - design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1628775" y="4943960"/>
            <a:ext cx="2200275" cy="30777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Electronics – design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1628775" y="4029504"/>
            <a:ext cx="2200275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Material procurement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6029325" y="6193346"/>
            <a:ext cx="4400550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Procure optional pumps and Oasis electronics</a:t>
            </a:r>
            <a:endParaRPr lang="en-GB" sz="1400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875145" y="146935"/>
            <a:ext cx="10515600" cy="1325563"/>
          </a:xfrm>
        </p:spPr>
        <p:txBody>
          <a:bodyPr/>
          <a:lstStyle/>
          <a:p>
            <a:r>
              <a:rPr lang="en-GB" dirty="0" smtClean="0"/>
              <a:t>Production Schedule Overview</a:t>
            </a:r>
            <a:br>
              <a:rPr lang="en-GB" dirty="0" smtClean="0"/>
            </a:br>
            <a:r>
              <a:rPr lang="en-GB" sz="2000" dirty="0" smtClean="0"/>
              <a:t>(</a:t>
            </a:r>
            <a:r>
              <a:rPr lang="en-GB" sz="2000" dirty="0"/>
              <a:t>C</a:t>
            </a:r>
            <a:r>
              <a:rPr lang="en-GB" sz="2000" dirty="0" smtClean="0"/>
              <a:t>onsistent with EVM)</a:t>
            </a:r>
            <a:endParaRPr lang="en-GB" dirty="0"/>
          </a:p>
        </p:txBody>
      </p:sp>
      <p:sp>
        <p:nvSpPr>
          <p:cNvPr id="11" name="5-Point Star 10"/>
          <p:cNvSpPr/>
          <p:nvPr/>
        </p:nvSpPr>
        <p:spPr>
          <a:xfrm>
            <a:off x="4933805" y="3011054"/>
            <a:ext cx="267854" cy="267855"/>
          </a:xfrm>
          <a:prstGeom prst="star5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361474" y="3009449"/>
            <a:ext cx="2700051" cy="307777"/>
          </a:xfrm>
          <a:prstGeom prst="rect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Mechanics – components at CERN</a:t>
            </a:r>
            <a:endParaRPr lang="en-GB" sz="1400" dirty="0"/>
          </a:p>
        </p:txBody>
      </p:sp>
      <p:sp>
        <p:nvSpPr>
          <p:cNvPr id="18" name="5-Point Star 17"/>
          <p:cNvSpPr/>
          <p:nvPr/>
        </p:nvSpPr>
        <p:spPr>
          <a:xfrm>
            <a:off x="6106822" y="2740525"/>
            <a:ext cx="267854" cy="267855"/>
          </a:xfrm>
          <a:prstGeom prst="star5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3597561" y="2706987"/>
            <a:ext cx="2660073" cy="307777"/>
          </a:xfrm>
          <a:prstGeom prst="rect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Mechanics – ready for installation</a:t>
            </a:r>
            <a:endParaRPr lang="en-GB" sz="1400" dirty="0"/>
          </a:p>
        </p:txBody>
      </p:sp>
      <p:sp>
        <p:nvSpPr>
          <p:cNvPr id="20" name="5-Point Star 19"/>
          <p:cNvSpPr/>
          <p:nvPr/>
        </p:nvSpPr>
        <p:spPr>
          <a:xfrm>
            <a:off x="3695123" y="2394430"/>
            <a:ext cx="267854" cy="267855"/>
          </a:xfrm>
          <a:prstGeom prst="star5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3871623" y="2399184"/>
            <a:ext cx="3231142" cy="307777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Electronics – Test final controls prototype </a:t>
            </a:r>
            <a:endParaRPr lang="en-GB" sz="1400" dirty="0"/>
          </a:p>
        </p:txBody>
      </p:sp>
      <p:sp>
        <p:nvSpPr>
          <p:cNvPr id="22" name="5-Point Star 21"/>
          <p:cNvSpPr/>
          <p:nvPr/>
        </p:nvSpPr>
        <p:spPr>
          <a:xfrm>
            <a:off x="4793671" y="2112170"/>
            <a:ext cx="267854" cy="267855"/>
          </a:xfrm>
          <a:prstGeom prst="star5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5-Point Star 22"/>
          <p:cNvSpPr/>
          <p:nvPr/>
        </p:nvSpPr>
        <p:spPr>
          <a:xfrm>
            <a:off x="6995535" y="1825394"/>
            <a:ext cx="267854" cy="267855"/>
          </a:xfrm>
          <a:prstGeom prst="star5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7198733" y="1782569"/>
            <a:ext cx="3231142" cy="307777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Electronics – all electronics delivered</a:t>
            </a:r>
            <a:endParaRPr lang="en-GB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4956892" y="2087443"/>
            <a:ext cx="3406633" cy="307777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Electronics – Test final acquisition prototype </a:t>
            </a:r>
            <a:endParaRPr lang="en-GB" sz="1400" dirty="0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29/3/2017</a:t>
            </a:r>
            <a:endParaRPr lang="en-GB"/>
          </a:p>
        </p:txBody>
      </p:sp>
      <p:sp>
        <p:nvSpPr>
          <p:cNvPr id="27" name="Footer Placeholder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R.Veness</a:t>
            </a:r>
            <a:r>
              <a:rPr lang="en-GB" dirty="0" smtClean="0"/>
              <a:t> - LIU BWS Mechanics PRR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3157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1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2529"/>
            <a:ext cx="10515600" cy="55078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Cost &amp; Schedule Risks and Mitigation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1984132"/>
              </p:ext>
            </p:extLst>
          </p:nvPr>
        </p:nvGraphicFramePr>
        <p:xfrm>
          <a:off x="396815" y="1058013"/>
          <a:ext cx="11602528" cy="5543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12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07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64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640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23736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Equipment / Systems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Level</a:t>
                      </a:r>
                      <a:r>
                        <a:rPr lang="en-GB" baseline="0" dirty="0" smtClean="0"/>
                        <a:t> Defined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Risk level class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Uncertainty &amp; Mitigation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9596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500" dirty="0" smtClean="0"/>
                        <a:t>Mechanics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95%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Class 1</a:t>
                      </a:r>
                    </a:p>
                    <a:p>
                      <a:pPr algn="ctr"/>
                      <a:r>
                        <a:rPr lang="en-GB" sz="1500" dirty="0" smtClean="0"/>
                        <a:t>(+10%</a:t>
                      </a:r>
                      <a:r>
                        <a:rPr lang="en-GB" sz="1500" baseline="0" dirty="0" smtClean="0"/>
                        <a:t> -10%)</a:t>
                      </a:r>
                      <a:endParaRPr lang="en-GB" sz="15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500" dirty="0" smtClean="0"/>
                        <a:t>Cost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500" dirty="0" smtClean="0"/>
                        <a:t>Estimates v tendered costs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500" dirty="0" smtClean="0"/>
                        <a:t>Schedule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500" dirty="0" smtClean="0"/>
                        <a:t>Unforeseen technical problems – continued laboratory &amp; machine testing essential to spot these early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500" dirty="0" smtClean="0"/>
                        <a:t>Production,</a:t>
                      </a:r>
                      <a:r>
                        <a:rPr lang="en-GB" sz="1500" baseline="0" dirty="0" smtClean="0"/>
                        <a:t> </a:t>
                      </a:r>
                      <a:r>
                        <a:rPr lang="en-GB" sz="1500" dirty="0" smtClean="0"/>
                        <a:t>assembly or qualification issues –</a:t>
                      </a:r>
                      <a:r>
                        <a:rPr lang="en-GB" sz="1500" baseline="0" dirty="0" smtClean="0"/>
                        <a:t> baseline to be ready for installation at start of LS2 so some schedule margin exists</a:t>
                      </a:r>
                      <a:endParaRPr lang="en-GB" sz="15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4842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500" dirty="0" smtClean="0"/>
                        <a:t>Control Electronics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80%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Class 1</a:t>
                      </a:r>
                    </a:p>
                    <a:p>
                      <a:pPr algn="ctr"/>
                      <a:r>
                        <a:rPr lang="en-GB" sz="1500" dirty="0" smtClean="0"/>
                        <a:t>(+15%</a:t>
                      </a:r>
                      <a:r>
                        <a:rPr lang="en-GB" sz="1500" baseline="0" dirty="0" smtClean="0"/>
                        <a:t> -10%)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500" dirty="0" smtClean="0"/>
                        <a:t>Final prototype under construction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500" dirty="0" smtClean="0"/>
                        <a:t>Baseline</a:t>
                      </a:r>
                      <a:r>
                        <a:rPr lang="en-GB" sz="1500" baseline="0" dirty="0" smtClean="0"/>
                        <a:t> is to be ready to start series production in 2018</a:t>
                      </a:r>
                      <a:endParaRPr lang="en-GB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4842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500" dirty="0" smtClean="0"/>
                        <a:t>Acquisition</a:t>
                      </a:r>
                      <a:r>
                        <a:rPr lang="en-GB" sz="1500" baseline="0" dirty="0" smtClean="0"/>
                        <a:t> Electronics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70%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Class 2</a:t>
                      </a:r>
                    </a:p>
                    <a:p>
                      <a:pPr algn="ctr"/>
                      <a:r>
                        <a:rPr lang="en-GB" sz="1500" dirty="0" smtClean="0"/>
                        <a:t>(+20%</a:t>
                      </a:r>
                      <a:r>
                        <a:rPr lang="en-GB" sz="1500" baseline="0" dirty="0" smtClean="0"/>
                        <a:t> -15%</a:t>
                      </a:r>
                      <a:r>
                        <a:rPr lang="en-GB" sz="1500" dirty="0" smtClean="0"/>
                        <a:t>)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500" dirty="0" smtClean="0"/>
                        <a:t>Type &amp;</a:t>
                      </a:r>
                      <a:r>
                        <a:rPr lang="en-GB" sz="1500" baseline="0" dirty="0" smtClean="0"/>
                        <a:t> number of photomultipliers still to be defined in order to cover necessary dynamic range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4842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500" dirty="0" smtClean="0"/>
                        <a:t>Cabling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90%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Class 1</a:t>
                      </a:r>
                    </a:p>
                    <a:p>
                      <a:pPr algn="ctr"/>
                      <a:r>
                        <a:rPr lang="en-GB" sz="1500" dirty="0" smtClean="0"/>
                        <a:t>(+10% -10%)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500" dirty="0" smtClean="0"/>
                        <a:t>Cost based on EYETS experience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500" dirty="0" smtClean="0"/>
                        <a:t>Final cable layout can</a:t>
                      </a:r>
                      <a:r>
                        <a:rPr lang="en-GB" sz="1500" baseline="0" dirty="0" smtClean="0"/>
                        <a:t> still be slightly optimised</a:t>
                      </a:r>
                      <a:endParaRPr lang="en-GB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74842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Infrastructure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30%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Class 3</a:t>
                      </a:r>
                    </a:p>
                    <a:p>
                      <a:pPr algn="ctr"/>
                      <a:r>
                        <a:rPr lang="en-GB" sz="1500" dirty="0" smtClean="0"/>
                        <a:t>(+30%</a:t>
                      </a:r>
                      <a:r>
                        <a:rPr lang="en-GB" sz="1500" baseline="0" dirty="0" smtClean="0"/>
                        <a:t> -15%)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500" dirty="0" smtClean="0"/>
                        <a:t>Clean assembly area in BI has</a:t>
                      </a:r>
                      <a:r>
                        <a:rPr lang="en-GB" sz="1500" baseline="0" dirty="0" smtClean="0"/>
                        <a:t> not been costed by SMB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500" baseline="0" dirty="0" smtClean="0"/>
                        <a:t>Need to advance quickly with detailed planning</a:t>
                      </a:r>
                      <a:endParaRPr lang="en-GB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9107287"/>
                  </a:ext>
                </a:extLst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29/3/2017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R.Veness - LIU BWS Mechanics PRR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176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2820</TotalTime>
  <Words>1306</Words>
  <Application>Microsoft Office PowerPoint</Application>
  <PresentationFormat>Widescreen</PresentationFormat>
  <Paragraphs>322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LIU BWS UPGRADE  Series production: budget, schedule and risk</vt:lpstr>
      <vt:lpstr>Contents</vt:lpstr>
      <vt:lpstr>PowerPoint Presentation</vt:lpstr>
      <vt:lpstr>Electronics cost breakdown</vt:lpstr>
      <vt:lpstr>Unit costs</vt:lpstr>
      <vt:lpstr>Remaining development costs</vt:lpstr>
      <vt:lpstr>Cost Summary</vt:lpstr>
      <vt:lpstr>Production Schedule Overview (Consistent with EVM)</vt:lpstr>
      <vt:lpstr>Cost &amp; Schedule Risks and Mitigation</vt:lpstr>
      <vt:lpstr>Summary</vt:lpstr>
      <vt:lpstr>Particular thanks to:</vt:lpstr>
      <vt:lpstr>Additional Material</vt:lpstr>
      <vt:lpstr>Cables</vt:lpstr>
      <vt:lpstr>HL-LHC procedure for evaluating risk (as adopted here)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LIU BWS  Series production budget</dc:title>
  <dc:creator>Raymond Veness</dc:creator>
  <cp:lastModifiedBy>Raymond Veness</cp:lastModifiedBy>
  <cp:revision>51</cp:revision>
  <dcterms:created xsi:type="dcterms:W3CDTF">2017-03-22T13:29:30Z</dcterms:created>
  <dcterms:modified xsi:type="dcterms:W3CDTF">2017-03-29T06:27:12Z</dcterms:modified>
</cp:coreProperties>
</file>