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9" r:id="rId9"/>
    <p:sldId id="270" r:id="rId10"/>
    <p:sldId id="271" r:id="rId11"/>
    <p:sldId id="276" r:id="rId12"/>
    <p:sldId id="279" r:id="rId13"/>
    <p:sldId id="280" r:id="rId14"/>
    <p:sldId id="283" r:id="rId15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DB"/>
          </a:solidFill>
        </a:fill>
      </a:tcStyle>
    </a:wholeTbl>
    <a:band2H>
      <a:tcTxStyle/>
      <a:tcStyle>
        <a:tcBdr/>
        <a:fill>
          <a:solidFill>
            <a:srgbClr val="EEE7EE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2278F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2278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2278F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D1F1"/>
          </a:solidFill>
        </a:fill>
      </a:tcStyle>
    </a:wholeTbl>
    <a:band2H>
      <a:tcTxStyle/>
      <a:tcStyle>
        <a:tcBdr/>
        <a:fill>
          <a:solidFill>
            <a:srgbClr val="EBE9F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55DD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55DD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55DD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0D8F1"/>
          </a:solidFill>
        </a:fill>
      </a:tcStyle>
    </a:wholeTbl>
    <a:band2H>
      <a:tcTxStyle/>
      <a:tcStyle>
        <a:tcBdr/>
        <a:fill>
          <a:solidFill>
            <a:srgbClr val="E9ECF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982DB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982DB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982D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278F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278F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6264002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35099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lvl="0">
              <a:defRPr sz="1800"/>
            </a:pPr>
            <a:r>
              <a:rPr sz="6000"/>
              <a:t>Fare clic per modificare lo stile del titolo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143000" y="3602037"/>
            <a:ext cx="6858000" cy="32559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</a:lstStyle>
          <a:p>
            <a:pPr lvl="0">
              <a:defRPr sz="1800"/>
            </a:pPr>
            <a:r>
              <a:rPr sz="2400"/>
              <a:t>Fare clic per modificare lo stile del sottotitolo dello schema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543675" y="0"/>
            <a:ext cx="1971675" cy="654208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628650" y="365125"/>
            <a:ext cx="5800725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623887" y="0"/>
            <a:ext cx="7886701" cy="4562476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Fare clic per modificare lo stile del titolo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1" cy="226853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</a:lstStyle>
          <a:p>
            <a:pPr lvl="0">
              <a:defRPr sz="1800"/>
            </a:pPr>
            <a:r>
              <a:rPr sz="2400"/>
              <a:t>Fare clic per modificare stili del testo dello schema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38862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pPr lvl="0">
              <a:defRPr sz="1800" b="0"/>
            </a:pPr>
            <a:r>
              <a:rPr sz="2400" b="1"/>
              <a:t>Fare clic per modificare stili del testo dello schema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629841" y="0"/>
            <a:ext cx="2949178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Fare clic per modificare lo stile del titolo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887391" y="987425"/>
            <a:ext cx="4629151" cy="587057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>
              <a:defRPr sz="1800"/>
            </a:pPr>
            <a:r>
              <a:rPr sz="3200"/>
              <a:t>Fare clic per modificare stili del testo dello schema</a:t>
            </a:r>
          </a:p>
          <a:p>
            <a:pPr lvl="1">
              <a:defRPr sz="1800"/>
            </a:pPr>
            <a:r>
              <a:rPr sz="3200"/>
              <a:t>Secondo livello</a:t>
            </a:r>
          </a:p>
          <a:p>
            <a:pPr lvl="2">
              <a:defRPr sz="1800"/>
            </a:pPr>
            <a:r>
              <a:rPr sz="3200"/>
              <a:t>Terzo livello</a:t>
            </a:r>
          </a:p>
          <a:p>
            <a:pPr lvl="3">
              <a:defRPr sz="1800"/>
            </a:pPr>
            <a:r>
              <a:rPr sz="3200"/>
              <a:t>Quarto livello</a:t>
            </a:r>
          </a:p>
          <a:p>
            <a:pPr lvl="4">
              <a:defRPr sz="1800"/>
            </a:pPr>
            <a:r>
              <a:rPr sz="3200"/>
              <a:t>Quinto livello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629841" y="0"/>
            <a:ext cx="2949178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Fare clic per modificare lo stile del titolo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629841" y="2057400"/>
            <a:ext cx="2949178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 lvl="0">
              <a:defRPr sz="1800"/>
            </a:pPr>
            <a:r>
              <a:rPr sz="1600"/>
              <a:t>Fare clic per modificare stili del testo dello schema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28650" y="230190"/>
            <a:ext cx="7886700" cy="1595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457950" y="6404293"/>
            <a:ext cx="20574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1pPr>
      <a:lvl2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2pPr>
      <a:lvl3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3pPr>
      <a:lvl4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4pPr>
      <a:lvl5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5pPr>
      <a:lvl6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6pPr>
      <a:lvl7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7pPr>
      <a:lvl8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8pPr>
      <a:lvl9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indent="-228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1pPr>
      <a:lvl2pPr marL="723900" indent="-2667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2pPr>
      <a:lvl3pPr marL="1234439" indent="-320039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3pPr>
      <a:lvl4pPr marL="1727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4pPr>
      <a:lvl5pPr marL="21844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5pPr>
      <a:lvl6pPr marL="26416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6pPr>
      <a:lvl7pPr marL="30988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7pPr>
      <a:lvl8pPr marL="35560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8pPr>
      <a:lvl9pPr marL="4013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-1" y="5140712"/>
            <a:ext cx="7449017" cy="657922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685799" y="5798632"/>
            <a:ext cx="6763217" cy="644101"/>
          </a:xfrm>
          <a:prstGeom prst="rect">
            <a:avLst/>
          </a:prstGeom>
        </p:spPr>
        <p:txBody>
          <a:bodyPr/>
          <a:lstStyle>
            <a:lvl1pPr algn="r" defTabSz="749808">
              <a:defRPr sz="2624"/>
            </a:lvl1pPr>
          </a:lstStyle>
          <a:p>
            <a:pPr lvl="0">
              <a:defRPr sz="1800"/>
            </a:pPr>
            <a:r>
              <a:rPr lang="it-IT" sz="2624" dirty="0" smtClean="0"/>
              <a:t>OPERA DATABASE EXPORT AND PRESERVATION</a:t>
            </a:r>
            <a:endParaRPr sz="2624" dirty="0"/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1143000" y="6545770"/>
            <a:ext cx="6858000" cy="295509"/>
          </a:xfrm>
          <a:prstGeom prst="rect">
            <a:avLst/>
          </a:prstGeom>
        </p:spPr>
        <p:txBody>
          <a:bodyPr/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endParaRPr sz="1328" i="1" dirty="0"/>
          </a:p>
        </p:txBody>
      </p:sp>
      <p:sp>
        <p:nvSpPr>
          <p:cNvPr id="52" name="Shape 52"/>
          <p:cNvSpPr/>
          <p:nvPr/>
        </p:nvSpPr>
        <p:spPr>
          <a:xfrm>
            <a:off x="3880622" y="0"/>
            <a:ext cx="5263378" cy="1315846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27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4594859" y="1314450"/>
            <a:ext cx="4370071" cy="958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 fontScale="92500" lnSpcReduction="10000"/>
          </a:bodyPr>
          <a:lstStyle/>
          <a:p>
            <a:pPr lvl="0" algn="r">
              <a:lnSpc>
                <a:spcPct val="81000"/>
              </a:lnSpc>
            </a:pP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RESOURCES</a:t>
            </a:r>
          </a:p>
          <a:p>
            <a:pPr lvl="0" algn="r">
              <a:lnSpc>
                <a:spcPct val="81000"/>
              </a:lnSpc>
            </a:pP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SOFTWARE AND TECHNOLOGIES</a:t>
            </a:r>
          </a:p>
          <a:p>
            <a:pPr lvl="0" algn="r">
              <a:lnSpc>
                <a:spcPct val="81000"/>
              </a:lnSpc>
            </a:pP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STATUS OF DATA IN DB</a:t>
            </a:r>
          </a:p>
          <a:p>
            <a:pPr lvl="0" algn="r">
              <a:lnSpc>
                <a:spcPct val="81000"/>
              </a:lnSpc>
            </a:pPr>
            <a:r>
              <a:rPr lang="it-IT" sz="2400" smtClean="0">
                <a:latin typeface="Calibri Light"/>
                <a:ea typeface="Calibri Light"/>
                <a:cs typeface="Calibri Light"/>
                <a:sym typeface="Calibri Light"/>
              </a:rPr>
              <a:t>OVERALL DATA EXPORT STATUS</a:t>
            </a:r>
            <a:endParaRPr sz="2400" dirty="0">
              <a:latin typeface="Calibri Light"/>
              <a:ea typeface="Calibri Light"/>
              <a:cs typeface="Calibri Light"/>
              <a:sym typeface="Calibri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254638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err="1" smtClean="0">
                <a:solidFill>
                  <a:srgbClr val="0070C0"/>
                </a:solidFill>
              </a:rPr>
              <a:t>Decaysearched</a:t>
            </a:r>
            <a:r>
              <a:rPr lang="en-US" sz="2000" b="1" dirty="0" smtClean="0">
                <a:solidFill>
                  <a:srgbClr val="0070C0"/>
                </a:solidFill>
              </a:rPr>
              <a:t> events, no feedback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DBEX_DECAYSEARCH_NOFEEDBACK 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(located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ds_any_done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isrec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= 0)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err="1" smtClean="0"/>
              <a:t>Publication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done</a:t>
            </a:r>
            <a:r>
              <a:rPr lang="it-IT" sz="1400" dirty="0" smtClean="0"/>
              <a:t> or incomplete transfer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STATUS OF DATA IN DB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635082"/>
              </p:ext>
            </p:extLst>
          </p:nvPr>
        </p:nvGraphicFramePr>
        <p:xfrm>
          <a:off x="1962025" y="1950178"/>
          <a:ext cx="4494711" cy="245173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498237"/>
                <a:gridCol w="1498237"/>
                <a:gridCol w="1498237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LABORATORY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effectLst/>
                        </a:rPr>
                        <a:t>BRICKS(Oct16)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BRICKS(Mar17)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73906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377646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Apparently export-ready events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DBEX_EXPORT_READY_CHECK1 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(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ds_any_done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isvol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isrec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&gt; 0)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err="1" smtClean="0"/>
              <a:t>This</a:t>
            </a:r>
            <a:r>
              <a:rPr lang="it-IT" sz="1400" dirty="0" smtClean="0"/>
              <a:t> </a:t>
            </a:r>
            <a:r>
              <a:rPr lang="it-IT" sz="1400" dirty="0" err="1" smtClean="0"/>
              <a:t>check</a:t>
            </a:r>
            <a:r>
              <a:rPr lang="it-IT" sz="1400" dirty="0" smtClean="0"/>
              <a:t> alone </a:t>
            </a:r>
            <a:r>
              <a:rPr lang="it-IT" sz="1400" dirty="0" err="1" smtClean="0"/>
              <a:t>is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sufficient</a:t>
            </a:r>
            <a:r>
              <a:rPr lang="it-IT" sz="1400" dirty="0" smtClean="0"/>
              <a:t>, </a:t>
            </a:r>
            <a:r>
              <a:rPr lang="it-IT" sz="1400" dirty="0" err="1" smtClean="0"/>
              <a:t>see</a:t>
            </a:r>
            <a:r>
              <a:rPr lang="it-IT" sz="1400" dirty="0" smtClean="0"/>
              <a:t> more in the </a:t>
            </a:r>
            <a:r>
              <a:rPr lang="it-IT" sz="1400" dirty="0" err="1" smtClean="0"/>
              <a:t>next</a:t>
            </a:r>
            <a:r>
              <a:rPr lang="it-IT" sz="1400" dirty="0" smtClean="0"/>
              <a:t> </a:t>
            </a:r>
            <a:r>
              <a:rPr lang="it-IT" sz="1400" dirty="0" err="1" smtClean="0"/>
              <a:t>slides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STATUS OF DATA IN DB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228758"/>
              </p:ext>
            </p:extLst>
          </p:nvPr>
        </p:nvGraphicFramePr>
        <p:xfrm>
          <a:off x="1698170" y="1927325"/>
          <a:ext cx="4754880" cy="2674620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584960"/>
                <a:gridCol w="1584960"/>
                <a:gridCol w="158496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LABORATORY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effectLst/>
                        </a:rPr>
                        <a:t>BRICKS(Oct16)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BRICKS(Mar17)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7232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949232"/>
            <a:ext cx="8377646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Probably export-ready events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DBEX_EXPORT_READY_CHECK2 	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(DS primary vertex location is contained in a TS volume 				at least 5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  <a:sym typeface="Symbol" panose="05050102010706020507" pitchFamily="18" charset="2"/>
              </a:rPr>
              <a:t>5 mm</a:t>
            </a:r>
            <a:r>
              <a:rPr lang="en-US" sz="1200" baseline="30000" dirty="0" smtClean="0">
                <a:solidFill>
                  <a:srgbClr val="002060"/>
                </a:solidFill>
                <a:latin typeface="Consolas" panose="020B0609020204030204" pitchFamily="49" charset="0"/>
                <a:sym typeface="Symbol" panose="05050102010706020507" pitchFamily="18" charset="2"/>
              </a:rPr>
              <a:t>2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err="1" smtClean="0"/>
              <a:t>Also</a:t>
            </a:r>
            <a:r>
              <a:rPr lang="it-IT" sz="1400" dirty="0" smtClean="0"/>
              <a:t> </a:t>
            </a:r>
            <a:r>
              <a:rPr lang="it-IT" sz="1400" dirty="0" err="1" smtClean="0"/>
              <a:t>this</a:t>
            </a:r>
            <a:r>
              <a:rPr lang="it-IT" sz="1400" dirty="0" smtClean="0"/>
              <a:t> </a:t>
            </a:r>
            <a:r>
              <a:rPr lang="it-IT" sz="1400" dirty="0" err="1" smtClean="0"/>
              <a:t>check</a:t>
            </a:r>
            <a:r>
              <a:rPr lang="it-IT" sz="1400" dirty="0" smtClean="0"/>
              <a:t> alone </a:t>
            </a:r>
            <a:r>
              <a:rPr lang="it-IT" sz="1400" dirty="0" err="1" smtClean="0"/>
              <a:t>is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sufficient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STATUS OF DATA IN DB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727975"/>
              </p:ext>
            </p:extLst>
          </p:nvPr>
        </p:nvGraphicFramePr>
        <p:xfrm>
          <a:off x="174173" y="1756423"/>
          <a:ext cx="8830490" cy="289750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523998"/>
                <a:gridCol w="1915886"/>
                <a:gridCol w="1619794"/>
                <a:gridCol w="2004714"/>
                <a:gridCol w="1766098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LABORATORY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DECAYSEARCHED(Oct16)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TSAVAILABLE(Oct16)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DECAYSEARCHED(Mar17)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TSAVAILABLE(Mar17)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3750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254638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Incomplete data transfers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DBEX_INVALID_DATASETS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err="1" smtClean="0"/>
              <a:t>Interrupted</a:t>
            </a:r>
            <a:r>
              <a:rPr lang="it-IT" sz="1400" dirty="0" smtClean="0"/>
              <a:t> transfer - data </a:t>
            </a:r>
            <a:r>
              <a:rPr lang="it-IT" sz="1400" dirty="0" err="1" smtClean="0"/>
              <a:t>need</a:t>
            </a:r>
            <a:r>
              <a:rPr lang="it-IT" sz="1400" dirty="0" smtClean="0"/>
              <a:t> to be </a:t>
            </a:r>
            <a:r>
              <a:rPr lang="it-IT" sz="1400" dirty="0" err="1" smtClean="0"/>
              <a:t>deleted</a:t>
            </a:r>
            <a:r>
              <a:rPr lang="it-IT" sz="1400" dirty="0" smtClean="0"/>
              <a:t> and </a:t>
            </a:r>
            <a:r>
              <a:rPr lang="it-IT" sz="1400" dirty="0" err="1" smtClean="0"/>
              <a:t>published</a:t>
            </a:r>
            <a:r>
              <a:rPr lang="it-IT" sz="1400" dirty="0" smtClean="0"/>
              <a:t> </a:t>
            </a:r>
            <a:r>
              <a:rPr lang="it-IT" sz="1400" dirty="0" err="1" smtClean="0"/>
              <a:t>again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STATUS OF DATA IN DB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393695"/>
              </p:ext>
            </p:extLst>
          </p:nvPr>
        </p:nvGraphicFramePr>
        <p:xfrm>
          <a:off x="2114553" y="2131711"/>
          <a:ext cx="4468584" cy="245173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489528"/>
                <a:gridCol w="1489528"/>
                <a:gridCol w="1489528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LABORATORY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DATASETS(Oct16)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DATASETS(Mar17)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LYON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LNGS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0656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254638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Overall expectations and status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OVERALL DATA EXPORT STATUS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235279"/>
              </p:ext>
            </p:extLst>
          </p:nvPr>
        </p:nvGraphicFramePr>
        <p:xfrm>
          <a:off x="739684" y="1643209"/>
          <a:ext cx="7593876" cy="3120390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898469"/>
                <a:gridCol w="1898469"/>
                <a:gridCol w="1898469"/>
                <a:gridCol w="1898469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LABORATORY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DECAYSEARCHED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READY FOR EXPORT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EXPORTED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6510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468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smtClean="0"/>
              <a:t>Data must be DECLARED READY by </a:t>
            </a:r>
            <a:r>
              <a:rPr lang="it-IT" sz="1400" dirty="0" err="1" smtClean="0"/>
              <a:t>laboratory</a:t>
            </a:r>
            <a:r>
              <a:rPr lang="it-IT" sz="1400" dirty="0" smtClean="0"/>
              <a:t> </a:t>
            </a:r>
            <a:r>
              <a:rPr lang="it-IT" sz="1400" dirty="0" err="1" smtClean="0"/>
              <a:t>responsible</a:t>
            </a:r>
            <a:endParaRPr sz="1400" dirty="0"/>
          </a:p>
        </p:txBody>
      </p:sp>
      <p:sp>
        <p:nvSpPr>
          <p:cNvPr id="9" name="Rettangolo 8"/>
          <p:cNvSpPr/>
          <p:nvPr/>
        </p:nvSpPr>
        <p:spPr>
          <a:xfrm>
            <a:off x="554843" y="4893320"/>
            <a:ext cx="47387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302 events exported in 1 week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About 21 more weeks to export all datasets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Laboratory feedback needed to keep the pace!!!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176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226531"/>
            <a:ext cx="8254638" cy="44662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Physical machine received at CCIN2P3 with 2 TB disk</a:t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285750" lvl="1" indent="-28575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Dedicated </a:t>
            </a:r>
            <a:r>
              <a:rPr lang="en-US" sz="2000" dirty="0">
                <a:solidFill>
                  <a:srgbClr val="0070C0"/>
                </a:solidFill>
              </a:rPr>
              <a:t>to OPERA for 2016/2017 for Oracle DB dump</a:t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285750" lvl="1" indent="-28575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>
                <a:solidFill>
                  <a:srgbClr val="0070C0"/>
                </a:solidFill>
              </a:rPr>
              <a:t>Not part of Linux batch </a:t>
            </a:r>
            <a:r>
              <a:rPr lang="en-US" sz="2000" dirty="0" smtClean="0">
                <a:solidFill>
                  <a:srgbClr val="0070C0"/>
                </a:solidFill>
              </a:rPr>
              <a:t>clusters</a:t>
            </a:r>
            <a:br>
              <a:rPr lang="en-US" sz="2000" dirty="0" smtClean="0">
                <a:solidFill>
                  <a:srgbClr val="0070C0"/>
                </a:solidFill>
              </a:rPr>
            </a:br>
            <a:endParaRPr lang="en-US" sz="2000" dirty="0" smtClean="0">
              <a:solidFill>
                <a:srgbClr val="0070C0"/>
              </a:solidFill>
            </a:endParaRPr>
          </a:p>
          <a:p>
            <a:pPr marL="285750" lvl="1" indent="-28575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DB performance @CCIN2P3 worse than expected, investigation going on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/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Account activated at CERN for data preservation</a:t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285750" lvl="1" indent="-28575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Access to EOS (disk) and CASTOR (tape) granted</a:t>
            </a:r>
            <a:br>
              <a:rPr lang="en-US" sz="2000" dirty="0" smtClean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285750" lvl="1" indent="-28575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Data transmission using </a:t>
            </a:r>
            <a:r>
              <a:rPr lang="en-US" sz="2000" dirty="0" err="1" smtClean="0">
                <a:solidFill>
                  <a:srgbClr val="0070C0"/>
                </a:solidFill>
              </a:rPr>
              <a:t>scp</a:t>
            </a:r>
            <a:endParaRPr lang="en-US" sz="2000" dirty="0" smtClean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RESOURCES</a:t>
            </a:r>
            <a:endParaRPr sz="4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878189"/>
            <a:ext cx="8254638" cy="49801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err="1">
                <a:solidFill>
                  <a:srgbClr val="0070C0"/>
                </a:solidFill>
              </a:rPr>
              <a:t>OracleDumpManager</a:t>
            </a:r>
            <a:r>
              <a:rPr lang="en-US" sz="2000" dirty="0">
                <a:solidFill>
                  <a:srgbClr val="0070C0"/>
                </a:solidFill>
              </a:rPr>
              <a:t> (.NET/Mono exe)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Set of bash </a:t>
            </a:r>
            <a:r>
              <a:rPr lang="en-US" sz="2000" dirty="0" smtClean="0">
                <a:solidFill>
                  <a:srgbClr val="0070C0"/>
                </a:solidFill>
              </a:rPr>
              <a:t>scripts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Full chain activated with a single command or event </a:t>
            </a:r>
            <a:r>
              <a:rPr lang="en-US" sz="2000" dirty="0" smtClean="0">
                <a:solidFill>
                  <a:srgbClr val="0070C0"/>
                </a:solidFill>
              </a:rPr>
              <a:t>list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Input format</a:t>
            </a:r>
            <a:r>
              <a:rPr lang="en-US" sz="2000" dirty="0" smtClean="0">
                <a:solidFill>
                  <a:srgbClr val="0070C0"/>
                </a:solidFill>
              </a:rPr>
              <a:t>: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BRICK EVENT ID_FEEDBACK_OPERATION</a:t>
            </a: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1110927 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23352405 </a:t>
            </a: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1000000033761949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1115821 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23391457 1000000033765661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Notice that many events have multiple feedbacks. Normally the latest one is the best, but laboratories are responsible for final decision.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Notice the ID refers to ID_PROCESSOPERATION in VW_FEEDBACK_RECONSTRUCTIONS, not to ID_RECONSTRUCTION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1400" dirty="0" smtClean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Mass export to CERN started with SALERNO data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Performances better than expected!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SOFTWARE AND TECHNOLOGIES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8122788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374576"/>
            <a:ext cx="8254638" cy="265749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Check data completeness: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DBEX_EXPORT_READY_CHECK1 (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ds_any_done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&gt; 0 and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isvol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&gt; 0 and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isrec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&gt; 0</a:t>
            </a:r>
            <a:r>
              <a:rPr lang="en-US" sz="1400" dirty="0" smtClean="0">
                <a:solidFill>
                  <a:srgbClr val="FF0000"/>
                </a:solidFill>
                <a:latin typeface="Consolas" panose="020B0609020204030204" pitchFamily="49" charset="0"/>
              </a:rPr>
              <a:t>)</a:t>
            </a:r>
            <a:br>
              <a:rPr lang="en-US" sz="1400" dirty="0" smtClean="0">
                <a:solidFill>
                  <a:srgbClr val="FF0000"/>
                </a:solidFill>
                <a:latin typeface="Consolas" panose="020B0609020204030204" pitchFamily="49" charset="0"/>
              </a:rPr>
            </a:br>
            <a:endParaRPr lang="en-US" sz="1400" dirty="0" smtClean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 smtClean="0">
                <a:solidFill>
                  <a:srgbClr val="FF0000"/>
                </a:solidFill>
                <a:latin typeface="Consolas" panose="020B0609020204030204" pitchFamily="49" charset="0"/>
              </a:rPr>
              <a:t>DBEX_EXPORT_READY_CHECK2</a:t>
            </a:r>
            <a:br>
              <a:rPr lang="en-US" sz="1400" dirty="0" smtClean="0">
                <a:solidFill>
                  <a:srgbClr val="FF0000"/>
                </a:solidFill>
                <a:latin typeface="Consolas" panose="020B0609020204030204" pitchFamily="49" charset="0"/>
              </a:rPr>
            </a:b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FF0000"/>
                </a:solidFill>
              </a:rPr>
              <a:t>CHECK THAT ALL DATA have been published (the two views above only check that “some” data are ready)</a:t>
            </a:r>
            <a:br>
              <a:rPr lang="en-US" sz="2000" dirty="0" smtClean="0">
                <a:solidFill>
                  <a:srgbClr val="FF0000"/>
                </a:solidFill>
              </a:rPr>
            </a:br>
            <a:endParaRPr lang="en-US" sz="2000" dirty="0">
              <a:solidFill>
                <a:srgbClr val="FF000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FF0000"/>
                </a:solidFill>
              </a:rPr>
              <a:t>+ CHECK CHARM/TAU/NUE FLAGS!</a:t>
            </a:r>
            <a:endParaRPr lang="en-US" sz="2000" dirty="0">
              <a:solidFill>
                <a:srgbClr val="FF000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EVERY LABORATORY IS RESPONSIBLE FOR CORRECTNESS AND COMPLETENESS OF ITS OWN DATA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SOFTWARE AND TECHNOLOGIES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7807333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330978"/>
            <a:ext cx="8254638" cy="28926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Guidelines for data export: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SOFTWARE AND TECHNOLOGIES</a:t>
            </a:r>
            <a:endParaRPr sz="4400" dirty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372386"/>
              </p:ext>
            </p:extLst>
          </p:nvPr>
        </p:nvGraphicFramePr>
        <p:xfrm>
          <a:off x="1628505" y="1956206"/>
          <a:ext cx="6949438" cy="1958340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994261"/>
                <a:gridCol w="4955177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effectLst/>
                        </a:rPr>
                        <a:t>DAQ FRAMEWORK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RECOMMENDATION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smtClean="0">
                          <a:effectLst/>
                        </a:rPr>
                        <a:t>SYSAL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smtClean="0">
                          <a:effectLst/>
                        </a:rPr>
                        <a:t>None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smtClean="0">
                          <a:effectLst/>
                        </a:rPr>
                        <a:t>FEDRA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i="0" u="none" strike="noStrike" dirty="0" err="1" smtClean="0">
                          <a:effectLst/>
                        </a:rPr>
                        <a:t>Move</a:t>
                      </a:r>
                      <a:r>
                        <a:rPr lang="it-IT" sz="1400" b="0" i="0" u="none" strike="noStrike" dirty="0" smtClean="0">
                          <a:effectLst/>
                        </a:rPr>
                        <a:t> ROOT </a:t>
                      </a:r>
                      <a:r>
                        <a:rPr lang="it-IT" sz="1400" b="0" i="0" u="none" strike="noStrike" dirty="0" err="1" smtClean="0">
                          <a:effectLst/>
                        </a:rPr>
                        <a:t>files</a:t>
                      </a:r>
                      <a:r>
                        <a:rPr lang="it-IT" sz="1400" b="0" i="0" u="none" strike="noStrike" dirty="0" smtClean="0">
                          <a:effectLst/>
                        </a:rPr>
                        <a:t> to LNGS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i="0" u="none" strike="noStrike" dirty="0" smtClean="0">
                          <a:effectLst/>
                        </a:rPr>
                        <a:t>Use new script by Valeri for DB data upload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i="0" u="none" strike="noStrike" dirty="0" err="1" smtClean="0">
                          <a:effectLst/>
                        </a:rPr>
                        <a:t>If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calibration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data are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reused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for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TotalScan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,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make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sure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they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are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explicitly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referenced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in a volume or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add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VolumeScan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operation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(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see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next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effectLst/>
                        </a:rPr>
                        <a:t>slides</a:t>
                      </a:r>
                      <a:r>
                        <a:rPr lang="it-IT" sz="1400" b="0" i="0" u="none" strike="noStrike" baseline="0" dirty="0" smtClean="0">
                          <a:effectLst/>
                        </a:rPr>
                        <a:t>)</a:t>
                      </a:r>
                    </a:p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</a:rPr>
                        <a:t>Maintenance</a:t>
                      </a:r>
                      <a:r>
                        <a:rPr lang="it-IT" sz="14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on OPITA in 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</a:rPr>
                        <a:t>these</a:t>
                      </a:r>
                      <a:r>
                        <a:rPr lang="it-IT" sz="14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</a:rPr>
                        <a:t>days</a:t>
                      </a:r>
                      <a:r>
                        <a:rPr lang="it-IT" sz="14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, 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</a:rPr>
                        <a:t>wait</a:t>
                      </a:r>
                      <a:r>
                        <a:rPr lang="it-IT" sz="14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for 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FF0000"/>
                          </a:solidFill>
                          <a:effectLst/>
                        </a:rPr>
                        <a:t>communication</a:t>
                      </a:r>
                      <a:endParaRPr lang="it-IT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smtClean="0">
                          <a:effectLst/>
                        </a:rPr>
                        <a:t>JAPANESE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???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No data 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have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been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declared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ready </a:t>
                      </a:r>
                      <a:r>
                        <a:rPr lang="it-IT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yet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409303" y="4223658"/>
            <a:ext cx="664316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DB partitions for </a:t>
            </a:r>
            <a:r>
              <a:rPr lang="en-US" dirty="0" err="1" smtClean="0">
                <a:solidFill>
                  <a:srgbClr val="0070C0"/>
                </a:solidFill>
              </a:rPr>
              <a:t>Dubna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err="1" smtClean="0">
                <a:solidFill>
                  <a:srgbClr val="0070C0"/>
                </a:solidFill>
              </a:rPr>
              <a:t>Lebedev</a:t>
            </a:r>
            <a:r>
              <a:rPr lang="en-US" dirty="0" smtClean="0">
                <a:solidFill>
                  <a:srgbClr val="0070C0"/>
                </a:solidFill>
              </a:rPr>
              <a:t> and MSU missing on OPITA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Need to be created – but it’s not trivial at this stage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Reorganization on OPITA should take a week or two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Don’t publish anything through OPITA until maintenance is complete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2000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225041"/>
            <a:ext cx="8254638" cy="4194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Special event tagging: charm (24?)</a:t>
            </a: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STATUS OF DATA IN DB</a:t>
            </a:r>
            <a:endParaRPr sz="4400" dirty="0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363554"/>
              </p:ext>
            </p:extLst>
          </p:nvPr>
        </p:nvGraphicFramePr>
        <p:xfrm>
          <a:off x="5211537" y="830897"/>
          <a:ext cx="2197100" cy="49530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08720"/>
                <a:gridCol w="158838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BRICK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EVENT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1034730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180718369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1065097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222007691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1127653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222274169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1014653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effectLst/>
                        </a:rPr>
                        <a:t>228197639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1079117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228563573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1048057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effectLst/>
                        </a:rPr>
                        <a:t>233225467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1140875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233478285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1044354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234276347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1027222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234341013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1085405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234654975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1110205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9152034063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1150444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9153055713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1118858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9189079481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1066404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9214106181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1078815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9300015673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1059278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9317000655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1142664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10134047875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1078815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10248000869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1082561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10270021561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1107689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10279009269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1037545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10297040393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1073614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11121000565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1020518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11121035135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1077152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11143018505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1035653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effectLst/>
                        </a:rPr>
                        <a:t>12123033341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0" name="Shape 100"/>
          <p:cNvSpPr txBox="1">
            <a:spLocks/>
          </p:cNvSpPr>
          <p:nvPr/>
        </p:nvSpPr>
        <p:spPr>
          <a:xfrm>
            <a:off x="375013" y="2197884"/>
            <a:ext cx="8254638" cy="419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marL="723900" indent="-2667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marL="1234439" indent="-320039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marL="1727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marL="21844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5pPr>
            <a:lvl6pPr marL="26416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6pPr>
            <a:lvl7pPr marL="30988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7pPr>
            <a:lvl8pPr marL="35560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8pPr>
            <a:lvl9pPr marL="4013200" indent="-355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Font typeface="Arial"/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Special event tagging: tau (2?)</a:t>
            </a: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</p:txBody>
      </p:sp>
      <p:cxnSp>
        <p:nvCxnSpPr>
          <p:cNvPr id="5" name="Connettore 2 4"/>
          <p:cNvCxnSpPr/>
          <p:nvPr/>
        </p:nvCxnSpPr>
        <p:spPr>
          <a:xfrm>
            <a:off x="4105004" y="1357593"/>
            <a:ext cx="757522" cy="0"/>
          </a:xfrm>
          <a:prstGeom prst="straightConnector1">
            <a:avLst/>
          </a:prstGeom>
          <a:noFill/>
          <a:ln w="12700" cap="flat">
            <a:solidFill>
              <a:srgbClr val="92278F"/>
            </a:solidFill>
            <a:prstDash val="solid"/>
            <a:miter lim="8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Connettore 2 12"/>
          <p:cNvCxnSpPr/>
          <p:nvPr/>
        </p:nvCxnSpPr>
        <p:spPr>
          <a:xfrm>
            <a:off x="3264627" y="2511479"/>
            <a:ext cx="9796" cy="580064"/>
          </a:xfrm>
          <a:prstGeom prst="straightConnector1">
            <a:avLst/>
          </a:prstGeom>
          <a:noFill/>
          <a:ln w="12700" cap="flat">
            <a:solidFill>
              <a:srgbClr val="92278F"/>
            </a:solidFill>
            <a:prstDash val="solid"/>
            <a:miter lim="8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866653"/>
              </p:ext>
            </p:extLst>
          </p:nvPr>
        </p:nvGraphicFramePr>
        <p:xfrm>
          <a:off x="2555604" y="3188253"/>
          <a:ext cx="1549400" cy="5715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09600"/>
                <a:gridCol w="9398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BRICK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EVENT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1046908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11149005385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effectLst/>
                        </a:rPr>
                        <a:t>1041378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effectLst/>
                        </a:rPr>
                        <a:t>11153019247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42238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236617"/>
            <a:ext cx="8254638" cy="41439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CS publication statistics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DBEX_CS_PUBLICATION_STATUS – no change since Oct16</a:t>
            </a:r>
            <a:endParaRPr lang="en-US" sz="20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1400" b="1" dirty="0">
              <a:solidFill>
                <a:srgbClr val="002060"/>
              </a:solidFill>
              <a:latin typeface="Consolas" panose="020B0609020204030204" pitchFamily="49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STATUS OF DATA IN DB</a:t>
            </a:r>
            <a:endParaRPr sz="4400" dirty="0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937665"/>
              </p:ext>
            </p:extLst>
          </p:nvPr>
        </p:nvGraphicFramePr>
        <p:xfrm>
          <a:off x="1628505" y="2112963"/>
          <a:ext cx="6278880" cy="289750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255776"/>
                <a:gridCol w="1255776"/>
                <a:gridCol w="1255776"/>
                <a:gridCol w="1255776"/>
                <a:gridCol w="125577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RUNYEAR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ASSIGNED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FLAGSRECEIVED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DATARECEIVED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1406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1359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805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1330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1301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654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2794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2735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1563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2962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2869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1436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3069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2894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1553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2987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2887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1544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3561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3336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1297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3303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3164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1603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2513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2373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986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2447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2345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954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768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254638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Located events, no volume data available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DBEX_LOCATED_NOTSDATA 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(located 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deadmaterial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=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isvol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= 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0)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Some «</a:t>
            </a:r>
            <a:r>
              <a:rPr lang="it-IT" sz="1400" dirty="0" err="1" smtClean="0"/>
              <a:t>located</a:t>
            </a:r>
            <a:r>
              <a:rPr lang="it-IT" sz="1400" dirty="0" smtClean="0"/>
              <a:t>» </a:t>
            </a:r>
            <a:r>
              <a:rPr lang="it-IT" sz="1400" dirty="0" err="1" smtClean="0"/>
              <a:t>events</a:t>
            </a:r>
            <a:r>
              <a:rPr lang="it-IT" sz="1400" dirty="0" smtClean="0"/>
              <a:t> are </a:t>
            </a:r>
            <a:r>
              <a:rPr lang="it-IT" sz="1400" dirty="0" err="1" smtClean="0"/>
              <a:t>not</a:t>
            </a:r>
            <a:r>
              <a:rPr lang="it-IT" sz="1400" dirty="0" smtClean="0"/>
              <a:t> «</a:t>
            </a:r>
            <a:r>
              <a:rPr lang="it-IT" sz="1400" dirty="0" err="1" smtClean="0"/>
              <a:t>decaysearched</a:t>
            </a:r>
            <a:r>
              <a:rPr lang="it-IT" sz="1400" dirty="0" smtClean="0"/>
              <a:t>» </a:t>
            </a:r>
            <a:r>
              <a:rPr lang="it-IT" sz="1400" dirty="0" err="1" smtClean="0"/>
              <a:t>hence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published</a:t>
            </a:r>
            <a:r>
              <a:rPr lang="it-IT" sz="1400" dirty="0" smtClean="0"/>
              <a:t> </a:t>
            </a:r>
            <a:r>
              <a:rPr lang="it-IT" sz="1400" dirty="0" err="1" smtClean="0"/>
              <a:t>yet</a:t>
            </a:r>
            <a:r>
              <a:rPr lang="it-IT" sz="1400" dirty="0" smtClean="0"/>
              <a:t>, </a:t>
            </a:r>
            <a:r>
              <a:rPr lang="it-IT" sz="1400" dirty="0" err="1" smtClean="0"/>
              <a:t>but</a:t>
            </a:r>
            <a:r>
              <a:rPr lang="it-IT" sz="1400" dirty="0" smtClean="0"/>
              <a:t> </a:t>
            </a:r>
            <a:r>
              <a:rPr lang="it-IT" sz="1400" dirty="0" err="1" smtClean="0"/>
              <a:t>that’s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all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STATUS OF DATA IN DB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569103"/>
              </p:ext>
            </p:extLst>
          </p:nvPr>
        </p:nvGraphicFramePr>
        <p:xfrm>
          <a:off x="1795599" y="1815883"/>
          <a:ext cx="5085261" cy="289750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2559775"/>
                <a:gridCol w="1262743"/>
                <a:gridCol w="126274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LABORATORY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effectLst/>
                        </a:rPr>
                        <a:t>BRICKS(Oct16)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effectLst/>
                        </a:rPr>
                        <a:t>BRICKS(Mar17)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ANKARA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21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BARI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59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BERN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952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BOLOGNA-PADOVA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127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DUBNA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FRASCATI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LEBEDEV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NAGOYA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359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NAPOLI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523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ROMA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SALERNO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67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554843" y="5102333"/>
            <a:ext cx="78374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Part of these is due to missing OPITA-OPFRA sync, i.e. published on OPITA but not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err="1" smtClean="0">
                <a:solidFill>
                  <a:srgbClr val="0070C0"/>
                </a:solidFill>
              </a:rPr>
              <a:t>sync’ed</a:t>
            </a:r>
            <a:r>
              <a:rPr lang="en-US" dirty="0" smtClean="0">
                <a:solidFill>
                  <a:srgbClr val="0070C0"/>
                </a:solidFill>
              </a:rPr>
              <a:t> to OPFRA – should be published again to OPFRA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825573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254638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err="1" smtClean="0">
                <a:solidFill>
                  <a:srgbClr val="0070C0"/>
                </a:solidFill>
              </a:rPr>
              <a:t>Decaysearched</a:t>
            </a:r>
            <a:r>
              <a:rPr lang="en-US" sz="2000" b="1" dirty="0" smtClean="0">
                <a:solidFill>
                  <a:srgbClr val="0070C0"/>
                </a:solidFill>
              </a:rPr>
              <a:t> events, no volume data available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DBEX_DECAYSEARCH_NOTSDATA 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(located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ds_any_done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isvol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= 0)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err="1" smtClean="0"/>
              <a:t>Publication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done</a:t>
            </a:r>
            <a:r>
              <a:rPr lang="it-IT" sz="1400" dirty="0" smtClean="0"/>
              <a:t> or incomplete transfer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OPERA DB EXPORT &amp;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err="1" smtClean="0"/>
              <a:t>Vidyo</a:t>
            </a:r>
            <a:r>
              <a:rPr lang="it-IT" sz="1328" i="1" dirty="0" smtClean="0"/>
              <a:t>, 21/03/2017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STATUS OF DATA IN DB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977318"/>
              </p:ext>
            </p:extLst>
          </p:nvPr>
        </p:nvGraphicFramePr>
        <p:xfrm>
          <a:off x="2037261" y="1926141"/>
          <a:ext cx="4589418" cy="289750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529806"/>
                <a:gridCol w="1529806"/>
                <a:gridCol w="152980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LABORATORY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effectLst/>
                        </a:rPr>
                        <a:t>BRICKS(Oct16)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BRICKS(Mar17)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890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343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</TotalTime>
  <Words>1103</Words>
  <Application>Microsoft Office PowerPoint</Application>
  <PresentationFormat>Presentazione su schermo (4:3)</PresentationFormat>
  <Paragraphs>543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2" baseType="lpstr">
      <vt:lpstr>Arial</vt:lpstr>
      <vt:lpstr>Avenir Roman</vt:lpstr>
      <vt:lpstr>Calibri</vt:lpstr>
      <vt:lpstr>Calibri Light</vt:lpstr>
      <vt:lpstr>Consolas</vt:lpstr>
      <vt:lpstr>Helvetica</vt:lpstr>
      <vt:lpstr>Symbol</vt:lpstr>
      <vt:lpstr>Default</vt:lpstr>
      <vt:lpstr>OPERA DATABASE EXPORT AND PRESERVATION</vt:lpstr>
      <vt:lpstr>RESOURCES</vt:lpstr>
      <vt:lpstr>SOFTWARE AND TECHNOLOGIES</vt:lpstr>
      <vt:lpstr>SOFTWARE AND TECHNOLOGIES</vt:lpstr>
      <vt:lpstr>SOFTWARE AND TECHNOLOGIES</vt:lpstr>
      <vt:lpstr>STATUS OF DATA IN DB</vt:lpstr>
      <vt:lpstr>STATUS OF DATA IN DB</vt:lpstr>
      <vt:lpstr>STATUS OF DATA IN DB</vt:lpstr>
      <vt:lpstr>STATUS OF DATA IN DB</vt:lpstr>
      <vt:lpstr>STATUS OF DATA IN DB</vt:lpstr>
      <vt:lpstr>STATUS OF DATA IN DB</vt:lpstr>
      <vt:lpstr>STATUS OF DATA IN DB</vt:lpstr>
      <vt:lpstr>STATUS OF DATA IN DB</vt:lpstr>
      <vt:lpstr>OVERALL DATA EXPORT STATUS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KM3NET CONTROL UNIT</dc:title>
  <dc:creator>Cristiano Bozza</dc:creator>
  <cp:lastModifiedBy>Cristiano Bozza</cp:lastModifiedBy>
  <cp:revision>64</cp:revision>
  <dcterms:modified xsi:type="dcterms:W3CDTF">2017-03-19T23:54:03Z</dcterms:modified>
</cp:coreProperties>
</file>