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1"/>
    <p:sldMasterId id="2147496474" r:id="rId2"/>
    <p:sldMasterId id="2147496486" r:id="rId3"/>
  </p:sldMasterIdLst>
  <p:notesMasterIdLst>
    <p:notesMasterId r:id="rId48"/>
  </p:notesMasterIdLst>
  <p:handoutMasterIdLst>
    <p:handoutMasterId r:id="rId49"/>
  </p:handoutMasterIdLst>
  <p:sldIdLst>
    <p:sldId id="256" r:id="rId4"/>
    <p:sldId id="592" r:id="rId5"/>
    <p:sldId id="1123" r:id="rId6"/>
    <p:sldId id="1152" r:id="rId7"/>
    <p:sldId id="1154" r:id="rId8"/>
    <p:sldId id="1155" r:id="rId9"/>
    <p:sldId id="1071" r:id="rId10"/>
    <p:sldId id="1124" r:id="rId11"/>
    <p:sldId id="1156" r:id="rId12"/>
    <p:sldId id="1157" r:id="rId13"/>
    <p:sldId id="1158" r:id="rId14"/>
    <p:sldId id="1159" r:id="rId15"/>
    <p:sldId id="1160" r:id="rId16"/>
    <p:sldId id="1161" r:id="rId17"/>
    <p:sldId id="1162" r:id="rId18"/>
    <p:sldId id="1165" r:id="rId19"/>
    <p:sldId id="1163" r:id="rId20"/>
    <p:sldId id="1164" r:id="rId21"/>
    <p:sldId id="1167" r:id="rId22"/>
    <p:sldId id="1166" r:id="rId23"/>
    <p:sldId id="1168" r:id="rId24"/>
    <p:sldId id="1107" r:id="rId25"/>
    <p:sldId id="1169" r:id="rId26"/>
    <p:sldId id="1172" r:id="rId27"/>
    <p:sldId id="1173" r:id="rId28"/>
    <p:sldId id="1174" r:id="rId29"/>
    <p:sldId id="1112" r:id="rId30"/>
    <p:sldId id="1175" r:id="rId31"/>
    <p:sldId id="1176" r:id="rId32"/>
    <p:sldId id="1177" r:id="rId33"/>
    <p:sldId id="1178" r:id="rId34"/>
    <p:sldId id="1179" r:id="rId35"/>
    <p:sldId id="1180" r:id="rId36"/>
    <p:sldId id="1181" r:id="rId37"/>
    <p:sldId id="1182" r:id="rId38"/>
    <p:sldId id="1183" r:id="rId39"/>
    <p:sldId id="1184" r:id="rId40"/>
    <p:sldId id="1185" r:id="rId41"/>
    <p:sldId id="1187" r:id="rId42"/>
    <p:sldId id="1186" r:id="rId43"/>
    <p:sldId id="1188" r:id="rId44"/>
    <p:sldId id="1189" r:id="rId45"/>
    <p:sldId id="1190" r:id="rId46"/>
    <p:sldId id="1003" r:id="rId47"/>
  </p:sldIdLst>
  <p:sldSz cx="9144000" cy="6858000" type="screen4x3"/>
  <p:notesSz cx="6858000" cy="9144000"/>
  <p:defaultTextStyle>
    <a:defPPr>
      <a:defRPr lang="en-US"/>
    </a:defPPr>
    <a:lvl1pPr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4903" indent="1587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09810" indent="3175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66299" indent="3175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1203" indent="4760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2449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38938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195420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1916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84660" autoAdjust="0"/>
  </p:normalViewPr>
  <p:slideViewPr>
    <p:cSldViewPr snapToGrid="0" snapToObjects="1">
      <p:cViewPr varScale="1">
        <p:scale>
          <a:sx n="88" d="100"/>
          <a:sy n="88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1DF9995-860B-4B80-B1B1-8EA139386BFA}" type="datetimeFigureOut">
              <a:rPr lang="en-US"/>
              <a:pPr>
                <a:defRPr/>
              </a:pPr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276B755-E661-4A43-AD02-7D49113E5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12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3D7BFE0-4CBC-4522-AD78-55A9E84ECDB9}" type="datetimeFigureOut">
              <a:rPr lang="en-US"/>
              <a:pPr>
                <a:defRPr/>
              </a:pPr>
              <a:t>3/21/2017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C4BDA55-AB20-4F15-AE6C-508CCDD65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25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903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810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299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1203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7487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2983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8469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3972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kumimoji="1"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2F931C-C8FE-443E-8938-9C6474C4F3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1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2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8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DE62-2F2A-476C-87C1-947CB10A0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0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68958-C8D0-4706-9041-BF7201D60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5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7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226AA-4B27-4352-9F65-D57C357FA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16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590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52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8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8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35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88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0" y="153511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0" y="217488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02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20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27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5" y="273051"/>
            <a:ext cx="5111750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9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F067F-9063-44D1-9592-334C7FF7A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8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7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9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522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4785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64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17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8424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0359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82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3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49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0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6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19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74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29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84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39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56AB8-178A-45E1-922A-08C965D7A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54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090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6064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AC5E-9FD6-4661-8F12-3ED46A4D4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4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93" indent="0">
              <a:buNone/>
              <a:defRPr sz="2000" b="1"/>
            </a:lvl2pPr>
            <a:lvl3pPr marL="910994" indent="0">
              <a:buNone/>
              <a:defRPr sz="1800" b="1"/>
            </a:lvl3pPr>
            <a:lvl4pPr marL="1366494" indent="0">
              <a:buNone/>
              <a:defRPr sz="1600" b="1"/>
            </a:lvl4pPr>
            <a:lvl5pPr marL="1821987" indent="0">
              <a:buNone/>
              <a:defRPr sz="1600" b="1"/>
            </a:lvl5pPr>
            <a:lvl6pPr marL="2277487" indent="0">
              <a:buNone/>
              <a:defRPr sz="1600" b="1"/>
            </a:lvl6pPr>
            <a:lvl7pPr marL="2732983" indent="0">
              <a:buNone/>
              <a:defRPr sz="1600" b="1"/>
            </a:lvl7pPr>
            <a:lvl8pPr marL="3188469" indent="0">
              <a:buNone/>
              <a:defRPr sz="1600" b="1"/>
            </a:lvl8pPr>
            <a:lvl9pPr marL="36439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9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93" indent="0">
              <a:buNone/>
              <a:defRPr sz="2000" b="1"/>
            </a:lvl2pPr>
            <a:lvl3pPr marL="910994" indent="0">
              <a:buNone/>
              <a:defRPr sz="1800" b="1"/>
            </a:lvl3pPr>
            <a:lvl4pPr marL="1366494" indent="0">
              <a:buNone/>
              <a:defRPr sz="1600" b="1"/>
            </a:lvl4pPr>
            <a:lvl5pPr marL="1821987" indent="0">
              <a:buNone/>
              <a:defRPr sz="1600" b="1"/>
            </a:lvl5pPr>
            <a:lvl6pPr marL="2277487" indent="0">
              <a:buNone/>
              <a:defRPr sz="1600" b="1"/>
            </a:lvl6pPr>
            <a:lvl7pPr marL="2732983" indent="0">
              <a:buNone/>
              <a:defRPr sz="1600" b="1"/>
            </a:lvl7pPr>
            <a:lvl8pPr marL="3188469" indent="0">
              <a:buNone/>
              <a:defRPr sz="1600" b="1"/>
            </a:lvl8pPr>
            <a:lvl9pPr marL="36439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8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B58D-D023-4BD4-B374-D2C6B7CF5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2FC5E-2EAB-4DFE-81F8-21FE33995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9C0E-D05F-41C2-A244-7112247E6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82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9" y="273087"/>
            <a:ext cx="5111750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493" indent="0">
              <a:buNone/>
              <a:defRPr sz="1200"/>
            </a:lvl2pPr>
            <a:lvl3pPr marL="910994" indent="0">
              <a:buNone/>
              <a:defRPr sz="1000"/>
            </a:lvl3pPr>
            <a:lvl4pPr marL="1366494" indent="0">
              <a:buNone/>
              <a:defRPr sz="900"/>
            </a:lvl4pPr>
            <a:lvl5pPr marL="1821987" indent="0">
              <a:buNone/>
              <a:defRPr sz="900"/>
            </a:lvl5pPr>
            <a:lvl6pPr marL="2277487" indent="0">
              <a:buNone/>
              <a:defRPr sz="900"/>
            </a:lvl6pPr>
            <a:lvl7pPr marL="2732983" indent="0">
              <a:buNone/>
              <a:defRPr sz="900"/>
            </a:lvl7pPr>
            <a:lvl8pPr marL="3188469" indent="0">
              <a:buNone/>
              <a:defRPr sz="900"/>
            </a:lvl8pPr>
            <a:lvl9pPr marL="36439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B754D-14F9-4CC4-A17C-8001DC5465DE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0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80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5493" indent="0">
              <a:buNone/>
              <a:defRPr sz="2800"/>
            </a:lvl2pPr>
            <a:lvl3pPr marL="910994" indent="0">
              <a:buNone/>
              <a:defRPr sz="2400"/>
            </a:lvl3pPr>
            <a:lvl4pPr marL="1366494" indent="0">
              <a:buNone/>
              <a:defRPr sz="2000"/>
            </a:lvl4pPr>
            <a:lvl5pPr marL="1821987" indent="0">
              <a:buNone/>
              <a:defRPr sz="2000"/>
            </a:lvl5pPr>
            <a:lvl6pPr marL="2277487" indent="0">
              <a:buNone/>
              <a:defRPr sz="2000"/>
            </a:lvl6pPr>
            <a:lvl7pPr marL="2732983" indent="0">
              <a:buNone/>
              <a:defRPr sz="2000"/>
            </a:lvl7pPr>
            <a:lvl8pPr marL="3188469" indent="0">
              <a:buNone/>
              <a:defRPr sz="2000"/>
            </a:lvl8pPr>
            <a:lvl9pPr marL="364397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493" indent="0">
              <a:buNone/>
              <a:defRPr sz="1200"/>
            </a:lvl2pPr>
            <a:lvl3pPr marL="910994" indent="0">
              <a:buNone/>
              <a:defRPr sz="1000"/>
            </a:lvl3pPr>
            <a:lvl4pPr marL="1366494" indent="0">
              <a:buNone/>
              <a:defRPr sz="900"/>
            </a:lvl4pPr>
            <a:lvl5pPr marL="1821987" indent="0">
              <a:buNone/>
              <a:defRPr sz="900"/>
            </a:lvl5pPr>
            <a:lvl6pPr marL="2277487" indent="0">
              <a:buNone/>
              <a:defRPr sz="900"/>
            </a:lvl6pPr>
            <a:lvl7pPr marL="2732983" indent="0">
              <a:buNone/>
              <a:defRPr sz="900"/>
            </a:lvl7pPr>
            <a:lvl8pPr marL="3188469" indent="0">
              <a:buNone/>
              <a:defRPr sz="900"/>
            </a:lvl8pPr>
            <a:lvl9pPr marL="36439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D529D-C223-4090-A183-2AD47DC92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2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86" tIns="45545" rIns="91086" bIns="455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86" tIns="45545" rIns="91086" bIns="455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5"/>
            <a:ext cx="2133600" cy="365125"/>
          </a:xfrm>
          <a:prstGeom prst="rect">
            <a:avLst/>
          </a:prstGeom>
        </p:spPr>
        <p:txBody>
          <a:bodyPr vert="horz" wrap="square" lIns="91086" tIns="45545" rIns="91086" bIns="45545" numCol="1" anchor="ctr" anchorCtr="0" compatLnSpc="1">
            <a:prstTxWarp prst="textNoShape">
              <a:avLst/>
            </a:prstTxWarp>
          </a:bodyPr>
          <a:lstStyle>
            <a:lvl1pPr defTabSz="455493">
              <a:defRPr kumimoji="0"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5"/>
            <a:ext cx="2895600" cy="365125"/>
          </a:xfrm>
          <a:prstGeom prst="rect">
            <a:avLst/>
          </a:prstGeom>
        </p:spPr>
        <p:txBody>
          <a:bodyPr vert="horz" wrap="square" lIns="91086" tIns="45545" rIns="91086" bIns="45545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5"/>
            <a:ext cx="2133600" cy="365125"/>
          </a:xfrm>
          <a:prstGeom prst="rect">
            <a:avLst/>
          </a:prstGeom>
        </p:spPr>
        <p:txBody>
          <a:bodyPr vert="horz" lIns="91086" tIns="45545" rIns="91086" bIns="45545" rtlCol="0" anchor="ctr"/>
          <a:lstStyle>
            <a:lvl1pPr algn="r" defTabSz="455493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FD82FC-FC2C-4E07-BA50-BE7146EF9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656" r:id="rId1"/>
    <p:sldLayoutId id="2147495657" r:id="rId2"/>
    <p:sldLayoutId id="2147495658" r:id="rId3"/>
    <p:sldLayoutId id="2147495659" r:id="rId4"/>
    <p:sldLayoutId id="2147495660" r:id="rId5"/>
    <p:sldLayoutId id="2147495661" r:id="rId6"/>
    <p:sldLayoutId id="2147495662" r:id="rId7"/>
    <p:sldLayoutId id="2147495666" r:id="rId8"/>
    <p:sldLayoutId id="2147495663" r:id="rId9"/>
    <p:sldLayoutId id="2147495664" r:id="rId10"/>
    <p:sldLayoutId id="2147495665" r:id="rId11"/>
  </p:sldLayoutIdLst>
  <p:hf hdr="0"/>
  <p:txStyles>
    <p:titleStyle>
      <a:lvl1pPr algn="ctr" defTabSz="45490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5493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0994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66494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1987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0783" indent="-340783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624" indent="-283725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8055" indent="-226661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2952" indent="-226661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9447" indent="-226661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5232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0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6226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1726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493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994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494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987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7487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983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8469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3972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3475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6475" r:id="rId1"/>
    <p:sldLayoutId id="2147496476" r:id="rId2"/>
    <p:sldLayoutId id="2147496477" r:id="rId3"/>
    <p:sldLayoutId id="2147496478" r:id="rId4"/>
    <p:sldLayoutId id="2147496479" r:id="rId5"/>
    <p:sldLayoutId id="2147496480" r:id="rId6"/>
    <p:sldLayoutId id="2147496481" r:id="rId7"/>
    <p:sldLayoutId id="2147496482" r:id="rId8"/>
    <p:sldLayoutId id="2147496483" r:id="rId9"/>
    <p:sldLayoutId id="2147496484" r:id="rId10"/>
    <p:sldLayoutId id="214749648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4387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6487" r:id="rId1"/>
    <p:sldLayoutId id="2147496488" r:id="rId2"/>
    <p:sldLayoutId id="2147496489" r:id="rId3"/>
    <p:sldLayoutId id="2147496490" r:id="rId4"/>
    <p:sldLayoutId id="2147496491" r:id="rId5"/>
    <p:sldLayoutId id="2147496492" r:id="rId6"/>
    <p:sldLayoutId id="2147496493" r:id="rId7"/>
    <p:sldLayoutId id="2147496494" r:id="rId8"/>
    <p:sldLayoutId id="2147496495" r:id="rId9"/>
    <p:sldLayoutId id="2147496496" r:id="rId10"/>
    <p:sldLayoutId id="214749649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97066/" TargetMode="External"/><Relationship Id="rId2" Type="http://schemas.openxmlformats.org/officeDocument/2006/relationships/hyperlink" Target="https://indico.cern.ch/event/591841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18894/" TargetMode="External"/><Relationship Id="rId2" Type="http://schemas.openxmlformats.org/officeDocument/2006/relationships/hyperlink" Target="https://indico.cern.ch/event/612325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arxiv.org/abs/1112.6395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452EC-AF2A-432F-8B3B-34B38DE49501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8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71632DF5-13F2-4F14-B1BD-343CEE00BA75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CD32D117-7E7A-4C26-B1A4-B9E1E8031640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A4B28531-B791-4A15-9E64-C36D9096D632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4454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PC Overview</a:t>
            </a:r>
          </a:p>
        </p:txBody>
      </p:sp>
      <p:sp>
        <p:nvSpPr>
          <p:cNvPr id="10445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solidFill>
                  <a:srgbClr val="898989"/>
                </a:solidFill>
              </a:rPr>
              <a:t>Video CM, 21-22/Mar./2017</a:t>
            </a:r>
          </a:p>
          <a:p>
            <a:pPr eaLnBrk="1" hangingPunct="1"/>
            <a:r>
              <a:rPr lang="en-US" altLang="ja-JP" dirty="0" smtClean="0">
                <a:solidFill>
                  <a:srgbClr val="898989"/>
                </a:solidFill>
              </a:rPr>
              <a:t>M. Komatsu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C7F1CC9B-E477-4A65-BA26-465974628886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Matteo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17 Feb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44870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35384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81124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57156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457200" y="3537859"/>
            <a:ext cx="8055429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851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35384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587832" y="4463169"/>
            <a:ext cx="8055429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5366657" y="1883227"/>
            <a:ext cx="3069772" cy="45529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79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46270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24121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marginal events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Giuliana</a:t>
            </a:r>
          </a:p>
          <a:p>
            <a:r>
              <a:rPr kumimoji="1" lang="en-US" altLang="ja-JP" dirty="0"/>
              <a:t>  Updated in all PC meetings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38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17 Feb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1344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06286" y="6074227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Minimum bias requirement optimization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8723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28154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17 Feb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46463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5871"/>
            <a:ext cx="8229600" cy="937955"/>
          </a:xfrm>
        </p:spPr>
        <p:txBody>
          <a:bodyPr/>
          <a:lstStyle/>
          <a:p>
            <a:r>
              <a:rPr kumimoji="1" lang="en-US" altLang="ja-JP" dirty="0" smtClean="0"/>
              <a:t>PC meetings</a:t>
            </a:r>
            <a:r>
              <a:rPr kumimoji="1" lang="ja-JP" altLang="en-US" dirty="0"/>
              <a:t> </a:t>
            </a:r>
            <a:r>
              <a:rPr kumimoji="1" lang="en-US" altLang="ja-JP" dirty="0" smtClean="0"/>
              <a:t>since October</a:t>
            </a:r>
            <a:endParaRPr kumimoji="1" lang="ja-JP" altLang="en-US" dirty="0" smtClean="0"/>
          </a:p>
        </p:txBody>
      </p:sp>
      <p:sp>
        <p:nvSpPr>
          <p:cNvPr id="409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453743"/>
          </a:xfrm>
        </p:spPr>
        <p:txBody>
          <a:bodyPr/>
          <a:lstStyle/>
          <a:p>
            <a:r>
              <a:rPr kumimoji="1" lang="en-US" altLang="ja-JP" sz="2000" dirty="0" smtClean="0"/>
              <a:t>We had four PC meetings since October CM @ Naples</a:t>
            </a:r>
          </a:p>
          <a:p>
            <a:r>
              <a:rPr kumimoji="1" lang="en-US" altLang="ja-JP" sz="2000" dirty="0" smtClean="0"/>
              <a:t>PC meeting 7/12/2016</a:t>
            </a:r>
            <a:endParaRPr kumimoji="1" lang="en-US" altLang="ja-JP" sz="1400" dirty="0" smtClean="0"/>
          </a:p>
          <a:p>
            <a:pPr lvl="1"/>
            <a:r>
              <a:rPr kumimoji="1" lang="en-US" altLang="ja-JP" sz="1600" dirty="0">
                <a:hlinkClick r:id="rId2"/>
              </a:rPr>
              <a:t>https://indico.cern.ch/event/591841</a:t>
            </a:r>
            <a:r>
              <a:rPr kumimoji="1" lang="en-US" altLang="ja-JP" sz="1600" dirty="0" smtClean="0">
                <a:hlinkClick r:id="rId2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/>
              <a:t>Final statistics for data </a:t>
            </a:r>
            <a:r>
              <a:rPr kumimoji="1" lang="en-US" altLang="ja-JP" sz="1600" dirty="0" smtClean="0"/>
              <a:t>analysis : Sato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oscillation </a:t>
            </a:r>
            <a:r>
              <a:rPr kumimoji="1" lang="en-US" altLang="ja-JP" sz="1600" dirty="0" smtClean="0"/>
              <a:t>analysis : Matteo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paper preparation </a:t>
            </a:r>
            <a:r>
              <a:rPr kumimoji="1" lang="en-US" altLang="ja-JP" sz="1600" dirty="0" smtClean="0"/>
              <a:t>status : Svetlana</a:t>
            </a:r>
          </a:p>
          <a:p>
            <a:pPr lvl="1"/>
            <a:r>
              <a:rPr kumimoji="1" lang="en-US" altLang="ja-JP" sz="1600" dirty="0"/>
              <a:t>Marginal event </a:t>
            </a:r>
            <a:r>
              <a:rPr kumimoji="1" lang="en-US" altLang="ja-JP" sz="1600" dirty="0" smtClean="0"/>
              <a:t>analysis : Giuliana</a:t>
            </a:r>
          </a:p>
          <a:p>
            <a:pPr lvl="1"/>
            <a:r>
              <a:rPr kumimoji="1" lang="en-US" altLang="ja-JP" sz="1600" dirty="0"/>
              <a:t>Multiplicity internal note </a:t>
            </a:r>
            <a:r>
              <a:rPr kumimoji="1" lang="en-US" altLang="ja-JP" sz="1600" dirty="0" smtClean="0"/>
              <a:t>status : </a:t>
            </a:r>
            <a:r>
              <a:rPr kumimoji="1" lang="en-US" altLang="ja-JP" sz="1600" dirty="0" err="1" smtClean="0"/>
              <a:t>Cagin</a:t>
            </a:r>
            <a:endParaRPr kumimoji="1" lang="en-US" altLang="ja-JP" sz="1600" dirty="0" smtClean="0"/>
          </a:p>
          <a:p>
            <a:r>
              <a:rPr kumimoji="1" lang="en-US" altLang="ja-JP" sz="2000" dirty="0" smtClean="0"/>
              <a:t>PC meeting 13/1/2017</a:t>
            </a:r>
          </a:p>
          <a:p>
            <a:pPr lvl="1"/>
            <a:r>
              <a:rPr kumimoji="1" lang="en-US" altLang="ja-JP" sz="1600" dirty="0">
                <a:hlinkClick r:id="rId3"/>
              </a:rPr>
              <a:t>https://indico.cern.ch/event/597066</a:t>
            </a:r>
            <a:r>
              <a:rPr kumimoji="1" lang="en-US" altLang="ja-JP" sz="1600" dirty="0" smtClean="0">
                <a:hlinkClick r:id="rId3"/>
              </a:rPr>
              <a:t>/</a:t>
            </a:r>
            <a:endParaRPr kumimoji="1" lang="en-US" altLang="ja-JP" sz="1600" dirty="0"/>
          </a:p>
          <a:p>
            <a:pPr lvl="1"/>
            <a:r>
              <a:rPr kumimoji="1" lang="en-US" altLang="ja-JP" sz="1600" dirty="0"/>
              <a:t>Electron energy </a:t>
            </a:r>
            <a:r>
              <a:rPr kumimoji="1" lang="en-US" altLang="ja-JP" sz="1600" dirty="0" smtClean="0"/>
              <a:t>reconstruction : Frank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oscillation </a:t>
            </a:r>
            <a:r>
              <a:rPr kumimoji="1" lang="en-US" altLang="ja-JP" sz="1600" dirty="0" smtClean="0"/>
              <a:t>analysis : Matteo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paper preparation </a:t>
            </a:r>
            <a:r>
              <a:rPr kumimoji="1" lang="en-US" altLang="ja-JP" sz="1600" dirty="0" smtClean="0"/>
              <a:t>status : Svetlana</a:t>
            </a:r>
          </a:p>
          <a:p>
            <a:pPr lvl="1"/>
            <a:r>
              <a:rPr kumimoji="1" lang="en-US" altLang="ja-JP" sz="1600" dirty="0" err="1"/>
              <a:t>Numu</a:t>
            </a:r>
            <a:r>
              <a:rPr kumimoji="1" lang="en-US" altLang="ja-JP" sz="1600" dirty="0"/>
              <a:t> disappearance </a:t>
            </a:r>
            <a:r>
              <a:rPr kumimoji="1" lang="en-US" altLang="ja-JP" sz="1600" dirty="0" smtClean="0"/>
              <a:t>analysis : Budimir</a:t>
            </a:r>
          </a:p>
          <a:p>
            <a:pPr lvl="1"/>
            <a:r>
              <a:rPr kumimoji="1" lang="en-US" altLang="ja-JP" sz="1600" dirty="0"/>
              <a:t>Marginal event </a:t>
            </a:r>
            <a:r>
              <a:rPr kumimoji="1" lang="en-US" altLang="ja-JP" sz="1600" dirty="0" smtClean="0"/>
              <a:t>analysis : Giuliana</a:t>
            </a:r>
          </a:p>
          <a:p>
            <a:pPr lvl="1"/>
            <a:r>
              <a:rPr kumimoji="1" lang="en-US" altLang="ja-JP" sz="1600" dirty="0"/>
              <a:t>Cosmic ray annual </a:t>
            </a:r>
            <a:r>
              <a:rPr kumimoji="1" lang="en-US" altLang="ja-JP" sz="1600" dirty="0" smtClean="0"/>
              <a:t>modulation : Nicoletta</a:t>
            </a:r>
          </a:p>
          <a:p>
            <a:pPr lvl="1"/>
            <a:r>
              <a:rPr kumimoji="1" lang="en-US" altLang="ja-JP" sz="1600" dirty="0"/>
              <a:t>Open data event </a:t>
            </a:r>
            <a:r>
              <a:rPr kumimoji="1" lang="en-US" altLang="ja-JP" sz="1600" dirty="0" smtClean="0"/>
              <a:t>set : </a:t>
            </a:r>
            <a:r>
              <a:rPr kumimoji="1" lang="en-US" altLang="ja-JP" sz="1600" dirty="0" err="1" smtClean="0"/>
              <a:t>Cagin</a:t>
            </a:r>
            <a:endParaRPr kumimoji="1" lang="en-US" altLang="ja-JP" sz="1600" dirty="0"/>
          </a:p>
        </p:txBody>
      </p:sp>
      <p:sp>
        <p:nvSpPr>
          <p:cNvPr id="4100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796" indent="-285307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227" indent="-22824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712" indent="-22824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4204" indent="-22824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069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718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367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016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smtClean="0">
                <a:solidFill>
                  <a:srgbClr val="898989"/>
                </a:solidFill>
                <a:ea typeface="ＭＳ Ｐゴシック" charset="-128"/>
              </a:rPr>
              <a:t>Video CM</a:t>
            </a:r>
            <a:endParaRPr lang="en-US" altLang="ja-JP" sz="1200">
              <a:solidFill>
                <a:srgbClr val="898989"/>
              </a:solidFill>
              <a:ea typeface="ＭＳ Ｐゴシック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874A-BC03-4100-AE66-1A53C18ED59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637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17 Feb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72885" y="5987033"/>
            <a:ext cx="749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sensitive to a product of oscillation probability and cross-section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1131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17 Feb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12151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Numu</a:t>
            </a:r>
            <a:r>
              <a:rPr kumimoji="1" lang="en-US" altLang="ja-JP" dirty="0" smtClean="0"/>
              <a:t> disappearance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Budimir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712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57156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Budimir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47887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46270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Budimir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53983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35384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3" y="1249135"/>
            <a:ext cx="3766457" cy="282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Budimir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6800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35384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Budimir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915867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activities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8" y="2024743"/>
            <a:ext cx="7772400" cy="2382167"/>
          </a:xfrm>
        </p:spPr>
        <p:txBody>
          <a:bodyPr/>
          <a:lstStyle/>
          <a:p>
            <a:r>
              <a:rPr kumimoji="1" lang="en-US" altLang="ja-JP" dirty="0"/>
              <a:t>Updates on annual modulation : Nicoletta, </a:t>
            </a:r>
            <a:r>
              <a:rPr kumimoji="1" lang="en-US" altLang="ja-JP" dirty="0" smtClean="0"/>
              <a:t>Andrea, Alessandro</a:t>
            </a:r>
            <a:endParaRPr kumimoji="1" lang="en-US" altLang="ja-JP" dirty="0"/>
          </a:p>
          <a:p>
            <a:r>
              <a:rPr kumimoji="1" lang="en-US" altLang="ja-JP" dirty="0" smtClean="0"/>
              <a:t>Multiplicity </a:t>
            </a:r>
            <a:r>
              <a:rPr kumimoji="1" lang="en-US" altLang="ja-JP" dirty="0"/>
              <a:t>Distributions in CC  Interactions : </a:t>
            </a:r>
            <a:r>
              <a:rPr kumimoji="1" lang="en-US" altLang="ja-JP" dirty="0" err="1" smtClean="0"/>
              <a:t>Cagin</a:t>
            </a:r>
            <a:endParaRPr kumimoji="1" lang="en-US" altLang="ja-JP" dirty="0" smtClean="0"/>
          </a:p>
          <a:p>
            <a:r>
              <a:rPr kumimoji="1" lang="en-US" altLang="ja-JP" dirty="0" smtClean="0"/>
              <a:t>Open data event sample : </a:t>
            </a:r>
            <a:r>
              <a:rPr kumimoji="1" lang="en-US" altLang="ja-JP" dirty="0" err="1" smtClean="0"/>
              <a:t>Cagin</a:t>
            </a:r>
            <a:r>
              <a:rPr kumimoji="1" lang="en-US" altLang="ja-JP" dirty="0" smtClean="0"/>
              <a:t>, Sergey</a:t>
            </a:r>
          </a:p>
          <a:p>
            <a:r>
              <a:rPr kumimoji="1" lang="en-US" altLang="ja-JP" dirty="0" smtClean="0"/>
              <a:t>Test of Lorentz violation : offline</a:t>
            </a:r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85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3602"/>
            <a:ext cx="9124950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7821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3602"/>
            <a:ext cx="9124950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0207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5871"/>
            <a:ext cx="8229600" cy="937955"/>
          </a:xfrm>
        </p:spPr>
        <p:txBody>
          <a:bodyPr/>
          <a:lstStyle/>
          <a:p>
            <a:r>
              <a:rPr kumimoji="1" lang="en-US" altLang="ja-JP" dirty="0" smtClean="0"/>
              <a:t>PC meetings</a:t>
            </a:r>
            <a:r>
              <a:rPr kumimoji="1" lang="ja-JP" altLang="en-US" dirty="0"/>
              <a:t> </a:t>
            </a:r>
            <a:r>
              <a:rPr kumimoji="1" lang="en-US" altLang="ja-JP" dirty="0" smtClean="0"/>
              <a:t>since October</a:t>
            </a:r>
            <a:endParaRPr kumimoji="1" lang="ja-JP" altLang="en-US" dirty="0" smtClean="0"/>
          </a:p>
        </p:txBody>
      </p:sp>
      <p:sp>
        <p:nvSpPr>
          <p:cNvPr id="409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453743"/>
          </a:xfrm>
        </p:spPr>
        <p:txBody>
          <a:bodyPr/>
          <a:lstStyle/>
          <a:p>
            <a:r>
              <a:rPr kumimoji="1" lang="en-US" altLang="ja-JP" sz="2000" dirty="0" smtClean="0"/>
              <a:t>PC meeting 17/2/2017</a:t>
            </a:r>
            <a:endParaRPr kumimoji="1" lang="en-US" altLang="ja-JP" sz="1400" dirty="0" smtClean="0"/>
          </a:p>
          <a:p>
            <a:pPr lvl="1"/>
            <a:r>
              <a:rPr kumimoji="1" lang="en-US" altLang="ja-JP" sz="1600" dirty="0">
                <a:hlinkClick r:id="rId2"/>
              </a:rPr>
              <a:t>https://indico.cern.ch/event/612325</a:t>
            </a:r>
            <a:r>
              <a:rPr kumimoji="1" lang="en-US" altLang="ja-JP" sz="1600" dirty="0" smtClean="0">
                <a:hlinkClick r:id="rId2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oscillation </a:t>
            </a:r>
            <a:r>
              <a:rPr kumimoji="1" lang="en-US" altLang="ja-JP" sz="1600" dirty="0" smtClean="0"/>
              <a:t>analysis : Matteo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paper preparation </a:t>
            </a:r>
            <a:r>
              <a:rPr kumimoji="1" lang="en-US" altLang="ja-JP" sz="1600" dirty="0" smtClean="0"/>
              <a:t>status : Svetlana</a:t>
            </a:r>
          </a:p>
          <a:p>
            <a:pPr lvl="1"/>
            <a:r>
              <a:rPr kumimoji="1" lang="en-US" altLang="ja-JP" sz="1600" dirty="0"/>
              <a:t>Marginal event </a:t>
            </a:r>
            <a:r>
              <a:rPr kumimoji="1" lang="en-US" altLang="ja-JP" sz="1600" dirty="0" smtClean="0"/>
              <a:t>analysis : Giuliana</a:t>
            </a:r>
          </a:p>
          <a:p>
            <a:pPr lvl="1"/>
            <a:r>
              <a:rPr kumimoji="1" lang="en-US" altLang="ja-JP" sz="1600" dirty="0"/>
              <a:t>Cosmic ray annual </a:t>
            </a:r>
            <a:r>
              <a:rPr kumimoji="1" lang="en-US" altLang="ja-JP" sz="1600" dirty="0" smtClean="0"/>
              <a:t>modulation : Nicoletta</a:t>
            </a:r>
          </a:p>
          <a:p>
            <a:pPr lvl="1"/>
            <a:r>
              <a:rPr kumimoji="1" lang="en-US" altLang="ja-JP" sz="1600" dirty="0" smtClean="0"/>
              <a:t>Materials provided offline</a:t>
            </a:r>
          </a:p>
          <a:p>
            <a:pPr lvl="2"/>
            <a:r>
              <a:rPr kumimoji="1" lang="en-US" altLang="ja-JP" sz="1200" dirty="0"/>
              <a:t>Double vertex </a:t>
            </a:r>
            <a:r>
              <a:rPr kumimoji="1" lang="en-US" altLang="ja-JP" sz="1200" dirty="0" smtClean="0"/>
              <a:t>event : Chiara</a:t>
            </a:r>
          </a:p>
          <a:p>
            <a:pPr lvl="2"/>
            <a:r>
              <a:rPr kumimoji="1" lang="en-US" altLang="ja-JP" sz="1200" dirty="0"/>
              <a:t>Multiplicity </a:t>
            </a:r>
            <a:r>
              <a:rPr kumimoji="1" lang="en-US" altLang="ja-JP" sz="1200" dirty="0" smtClean="0"/>
              <a:t>study : </a:t>
            </a:r>
            <a:r>
              <a:rPr kumimoji="1" lang="en-US" altLang="ja-JP" sz="1200" dirty="0" err="1" smtClean="0"/>
              <a:t>Cagin</a:t>
            </a:r>
            <a:endParaRPr kumimoji="1" lang="en-US" altLang="ja-JP" sz="1200" dirty="0" smtClean="0"/>
          </a:p>
          <a:p>
            <a:r>
              <a:rPr kumimoji="1" lang="en-US" altLang="ja-JP" sz="2000" dirty="0" smtClean="0"/>
              <a:t>PC meeting 15/3/2017</a:t>
            </a:r>
          </a:p>
          <a:p>
            <a:pPr lvl="1"/>
            <a:r>
              <a:rPr kumimoji="1" lang="en-US" altLang="ja-JP" sz="1600" dirty="0">
                <a:hlinkClick r:id="rId3"/>
              </a:rPr>
              <a:t>https://indico.cern.ch/event/618894</a:t>
            </a:r>
            <a:r>
              <a:rPr kumimoji="1" lang="en-US" altLang="ja-JP" sz="1600" dirty="0" smtClean="0">
                <a:hlinkClick r:id="rId3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analysis and paper </a:t>
            </a:r>
            <a:r>
              <a:rPr kumimoji="1" lang="en-US" altLang="ja-JP" sz="1600" dirty="0" smtClean="0"/>
              <a:t>status : Svetlana, Matteo</a:t>
            </a:r>
          </a:p>
          <a:p>
            <a:pPr lvl="1"/>
            <a:r>
              <a:rPr kumimoji="1" lang="en-US" altLang="ja-JP" sz="1600" dirty="0"/>
              <a:t>Marginal event </a:t>
            </a:r>
            <a:r>
              <a:rPr kumimoji="1" lang="en-US" altLang="ja-JP" sz="1600" dirty="0" smtClean="0"/>
              <a:t>analysis : Giuliana</a:t>
            </a:r>
          </a:p>
          <a:p>
            <a:pPr lvl="1"/>
            <a:r>
              <a:rPr kumimoji="1" lang="en-US" altLang="ja-JP" sz="1600" dirty="0" err="1"/>
              <a:t>numu</a:t>
            </a:r>
            <a:r>
              <a:rPr kumimoji="1" lang="en-US" altLang="ja-JP" sz="1600" dirty="0"/>
              <a:t> disappearance </a:t>
            </a:r>
            <a:r>
              <a:rPr kumimoji="1" lang="en-US" altLang="ja-JP" sz="1600" dirty="0" smtClean="0"/>
              <a:t>analysis : Budimir</a:t>
            </a:r>
          </a:p>
          <a:p>
            <a:pPr lvl="1"/>
            <a:r>
              <a:rPr kumimoji="1" lang="en-US" altLang="ja-JP" sz="1600" dirty="0"/>
              <a:t>Cosmic ray annual </a:t>
            </a:r>
            <a:r>
              <a:rPr kumimoji="1" lang="en-US" altLang="ja-JP" sz="1600" dirty="0" smtClean="0"/>
              <a:t>modulation : Alessandro on behalf of Nicoletta</a:t>
            </a:r>
          </a:p>
          <a:p>
            <a:pPr lvl="1"/>
            <a:r>
              <a:rPr kumimoji="1" lang="en-US" altLang="ja-JP" sz="1600" dirty="0"/>
              <a:t>Event display for open </a:t>
            </a:r>
            <a:r>
              <a:rPr kumimoji="1" lang="en-US" altLang="ja-JP" sz="1600" dirty="0" smtClean="0"/>
              <a:t>data : Sergey</a:t>
            </a:r>
          </a:p>
        </p:txBody>
      </p:sp>
      <p:sp>
        <p:nvSpPr>
          <p:cNvPr id="4100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796" indent="-285307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227" indent="-22824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712" indent="-22824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4204" indent="-22824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069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718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367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016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smtClean="0">
                <a:solidFill>
                  <a:srgbClr val="898989"/>
                </a:solidFill>
                <a:ea typeface="ＭＳ Ｐゴシック" charset="-128"/>
              </a:rPr>
              <a:t>Video CM</a:t>
            </a:r>
            <a:endParaRPr lang="en-US" altLang="ja-JP" sz="1200">
              <a:solidFill>
                <a:srgbClr val="898989"/>
              </a:solidFill>
              <a:ea typeface="ＭＳ Ｐゴシック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874A-BC03-4100-AE66-1A53C18ED59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0742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3602"/>
            <a:ext cx="9124950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76461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78928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67035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46270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152712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46270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47493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36" y="9525"/>
            <a:ext cx="8520113" cy="639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7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Dec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089922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2" y="9525"/>
            <a:ext cx="8459507" cy="634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7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Dec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57271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62" y="9525"/>
            <a:ext cx="8330113" cy="6249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132334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17" y="9525"/>
            <a:ext cx="8237084" cy="617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082212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48" y="9525"/>
            <a:ext cx="8454799" cy="634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Jan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13720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34" y="9525"/>
            <a:ext cx="8454799" cy="634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Sergey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7423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Scanning Coordination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Final statistics for </a:t>
            </a:r>
            <a:r>
              <a:rPr kumimoji="1" lang="en-US" altLang="ja-JP" dirty="0" err="1" smtClean="0"/>
              <a:t>nue</a:t>
            </a:r>
            <a:r>
              <a:rPr kumimoji="1" lang="en-US" altLang="ja-JP" dirty="0" smtClean="0"/>
              <a:t> and marginal event analysis</a:t>
            </a:r>
          </a:p>
          <a:p>
            <a:pPr lvl="1"/>
            <a:r>
              <a:rPr kumimoji="1" lang="en-US" altLang="ja-JP" dirty="0" smtClean="0"/>
              <a:t>Statistics frozen by the end of November 2016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251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14" y="9525"/>
            <a:ext cx="8459507" cy="634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Sergey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15 Mar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085887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Test of Lorentz violation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19193"/>
            <a:ext cx="8229600" cy="4525963"/>
          </a:xfrm>
        </p:spPr>
        <p:txBody>
          <a:bodyPr/>
          <a:lstStyle/>
          <a:p>
            <a:r>
              <a:rPr kumimoji="1" lang="en-US" altLang="ja-JP" sz="2400" dirty="0" smtClean="0"/>
              <a:t>Giovanni is contacted to improve </a:t>
            </a:r>
            <a:r>
              <a:rPr kumimoji="1" lang="en-US" altLang="ja-JP" sz="2400" dirty="0" smtClean="0"/>
              <a:t>analysis</a:t>
            </a:r>
            <a:r>
              <a:rPr kumimoji="1" lang="ja-JP" altLang="en-US" sz="2400" dirty="0"/>
              <a:t> </a:t>
            </a:r>
            <a:r>
              <a:rPr kumimoji="1" lang="en-US" altLang="ja-JP" sz="2400" dirty="0" smtClean="0"/>
              <a:t>by T. </a:t>
            </a:r>
            <a:r>
              <a:rPr kumimoji="1" lang="en-US" altLang="ja-JP" sz="2400" dirty="0" err="1" smtClean="0"/>
              <a:t>Katori</a:t>
            </a:r>
            <a:r>
              <a:rPr kumimoji="1" lang="en-US" altLang="ja-JP" sz="2400" dirty="0" smtClean="0"/>
              <a:t>.</a:t>
            </a:r>
            <a:endParaRPr kumimoji="1" lang="en-US" altLang="ja-JP" sz="2400" dirty="0" smtClean="0"/>
          </a:p>
          <a:p>
            <a:pPr lvl="1"/>
            <a:r>
              <a:rPr kumimoji="1" lang="en-US" altLang="ja-JP" sz="2000" dirty="0">
                <a:hlinkClick r:id="rId2"/>
              </a:rPr>
              <a:t>http://</a:t>
            </a:r>
            <a:r>
              <a:rPr kumimoji="1" lang="en-US" altLang="ja-JP" sz="2000" dirty="0" smtClean="0">
                <a:hlinkClick r:id="rId2"/>
              </a:rPr>
              <a:t>arxiv.org/abs/1112.6395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/>
              <a:t>direction dependent neutrino TOF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F067F-9063-44D1-9592-334C7FF7AEC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355" y="2419350"/>
            <a:ext cx="620077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線コネクタ 9"/>
          <p:cNvCxnSpPr/>
          <p:nvPr/>
        </p:nvCxnSpPr>
        <p:spPr>
          <a:xfrm>
            <a:off x="3777343" y="5932714"/>
            <a:ext cx="3853543" cy="108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1274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Test of Lorentz violation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06287"/>
            <a:ext cx="8229600" cy="4819880"/>
          </a:xfrm>
        </p:spPr>
        <p:txBody>
          <a:bodyPr/>
          <a:lstStyle/>
          <a:p>
            <a:r>
              <a:rPr kumimoji="1" lang="en-US" altLang="ja-JP" sz="2400" dirty="0" smtClean="0"/>
              <a:t>I made contact to peoples who has worked for </a:t>
            </a:r>
            <a:r>
              <a:rPr kumimoji="1" lang="en-US" altLang="ja-JP" sz="2400" dirty="0" err="1" smtClean="0"/>
              <a:t>neutirno</a:t>
            </a:r>
            <a:r>
              <a:rPr kumimoji="1" lang="en-US" altLang="ja-JP" sz="2400" dirty="0" smtClean="0"/>
              <a:t> TOF in past.</a:t>
            </a:r>
          </a:p>
          <a:p>
            <a:pPr lvl="1"/>
            <a:r>
              <a:rPr kumimoji="1" lang="en-US" altLang="ja-JP" sz="2000" dirty="0" smtClean="0"/>
              <a:t>Namely Stefano, Alessandro B., Alessandro P., Gabriele and Sergey.</a:t>
            </a:r>
          </a:p>
          <a:p>
            <a:r>
              <a:rPr kumimoji="1" lang="en-US" altLang="ja-JP" sz="2400" dirty="0" smtClean="0"/>
              <a:t>Only partial or faulty data available</a:t>
            </a:r>
          </a:p>
          <a:p>
            <a:pPr lvl="1"/>
            <a:r>
              <a:rPr kumimoji="1" lang="en-US" altLang="ja-JP" sz="2000" dirty="0" smtClean="0"/>
              <a:t>Gabriele has old faulty (A1 and CTRI) data. Not the final one.</a:t>
            </a:r>
          </a:p>
          <a:p>
            <a:pPr lvl="1"/>
            <a:r>
              <a:rPr kumimoji="1" lang="en-US" altLang="ja-JP" sz="2000" dirty="0" smtClean="0"/>
              <a:t>Alessandro </a:t>
            </a:r>
            <a:r>
              <a:rPr kumimoji="1" lang="en-US" altLang="ja-JP" sz="2000" dirty="0" err="1" smtClean="0"/>
              <a:t>Bertlin</a:t>
            </a:r>
            <a:r>
              <a:rPr kumimoji="1" lang="en-US" altLang="ja-JP" sz="2000" dirty="0" smtClean="0"/>
              <a:t> told that seems it is not possible to recover old data.</a:t>
            </a:r>
          </a:p>
          <a:p>
            <a:pPr lvl="1"/>
            <a:r>
              <a:rPr kumimoji="1" lang="en-US" altLang="ja-JP" sz="2000" dirty="0" smtClean="0"/>
              <a:t>Alessandro P. and </a:t>
            </a:r>
            <a:r>
              <a:rPr kumimoji="1" lang="en-US" altLang="ja-JP" sz="2000" dirty="0" err="1" smtClean="0"/>
              <a:t>Sergay</a:t>
            </a:r>
            <a:r>
              <a:rPr kumimoji="1" lang="en-US" altLang="ja-JP" sz="2000" dirty="0" smtClean="0"/>
              <a:t> only has arrival time information for bunched beam run in 2012</a:t>
            </a:r>
          </a:p>
          <a:p>
            <a:r>
              <a:rPr kumimoji="1" lang="en-US" altLang="ja-JP" sz="2400" dirty="0" smtClean="0"/>
              <a:t>In conclusion</a:t>
            </a:r>
          </a:p>
          <a:p>
            <a:pPr lvl="1"/>
            <a:r>
              <a:rPr kumimoji="1" lang="en-US" altLang="ja-JP" sz="2000" dirty="0" smtClean="0"/>
              <a:t>It seems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difficult to perform another analysis for neutrino TOF </a:t>
            </a:r>
            <a:r>
              <a:rPr kumimoji="1" lang="en-US" altLang="ja-JP" sz="2000" dirty="0" smtClean="0"/>
              <a:t>without main contributor on this subject.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F067F-9063-44D1-9592-334C7FF7AEC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991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Outlook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28057"/>
            <a:ext cx="8229600" cy="4798109"/>
          </a:xfrm>
        </p:spPr>
        <p:txBody>
          <a:bodyPr/>
          <a:lstStyle/>
          <a:p>
            <a:r>
              <a:rPr kumimoji="1" lang="en-US" altLang="ja-JP" sz="2800" dirty="0" smtClean="0"/>
              <a:t>Papers in line</a:t>
            </a:r>
          </a:p>
          <a:p>
            <a:pPr lvl="1"/>
            <a:r>
              <a:rPr kumimoji="1" lang="en-US" altLang="ja-JP" sz="2400" dirty="0" smtClean="0"/>
              <a:t>Double vertex event and multiplicity paper will be distributed very soon.</a:t>
            </a:r>
          </a:p>
          <a:p>
            <a:r>
              <a:rPr kumimoji="1" lang="en-US" altLang="ja-JP" sz="2800" dirty="0" smtClean="0"/>
              <a:t>Papers to be sent to internal referee</a:t>
            </a:r>
          </a:p>
          <a:p>
            <a:pPr lvl="1"/>
            <a:r>
              <a:rPr kumimoji="1" lang="en-US" altLang="ja-JP" sz="2400" dirty="0" err="1" smtClean="0"/>
              <a:t>Nue</a:t>
            </a:r>
            <a:r>
              <a:rPr kumimoji="1" lang="en-US" altLang="ja-JP" sz="2400" dirty="0" smtClean="0"/>
              <a:t> and marginal event soon April to June</a:t>
            </a:r>
          </a:p>
          <a:p>
            <a:r>
              <a:rPr kumimoji="1" lang="en-US" altLang="ja-JP" sz="2800" dirty="0" smtClean="0"/>
              <a:t>Should be finalized and added</a:t>
            </a:r>
          </a:p>
          <a:p>
            <a:pPr lvl="1"/>
            <a:r>
              <a:rPr kumimoji="1" lang="en-US" altLang="ja-JP" sz="2400" dirty="0" err="1" smtClean="0"/>
              <a:t>Numu</a:t>
            </a:r>
            <a:r>
              <a:rPr kumimoji="1" lang="en-US" altLang="ja-JP" sz="2400" dirty="0" smtClean="0"/>
              <a:t> disappearance</a:t>
            </a:r>
          </a:p>
          <a:p>
            <a:pPr lvl="1"/>
            <a:r>
              <a:rPr kumimoji="1" lang="en-US" altLang="ja-JP" sz="2400" dirty="0"/>
              <a:t>Combined analysis for all </a:t>
            </a:r>
            <a:r>
              <a:rPr kumimoji="1" lang="en-US" altLang="ja-JP" sz="2400" dirty="0" smtClean="0"/>
              <a:t>flavors</a:t>
            </a:r>
          </a:p>
          <a:p>
            <a:pPr lvl="2"/>
            <a:r>
              <a:rPr kumimoji="1" lang="en-US" altLang="ja-JP" sz="2000" dirty="0" err="1"/>
              <a:t>n</a:t>
            </a:r>
            <a:r>
              <a:rPr kumimoji="1" lang="en-US" altLang="ja-JP" sz="2000" dirty="0" err="1" smtClean="0"/>
              <a:t>utau</a:t>
            </a:r>
            <a:r>
              <a:rPr kumimoji="1" lang="en-US" altLang="ja-JP" sz="2000" dirty="0"/>
              <a:t>,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nue</a:t>
            </a:r>
            <a:r>
              <a:rPr kumimoji="1" lang="en-US" altLang="ja-JP" sz="2000" dirty="0" smtClean="0"/>
              <a:t> appearance and </a:t>
            </a:r>
            <a:r>
              <a:rPr kumimoji="1" lang="en-US" altLang="ja-JP" sz="2000" dirty="0" err="1" smtClean="0"/>
              <a:t>numu</a:t>
            </a:r>
            <a:r>
              <a:rPr kumimoji="1" lang="en-US" altLang="ja-JP" sz="2000" dirty="0" smtClean="0"/>
              <a:t> disappearance</a:t>
            </a:r>
          </a:p>
          <a:p>
            <a:pPr lvl="2"/>
            <a:r>
              <a:rPr kumimoji="1" lang="en-US" altLang="ja-JP" sz="2000" dirty="0" smtClean="0"/>
              <a:t>Update of exotic oscillation in tau appearance</a:t>
            </a:r>
          </a:p>
          <a:p>
            <a:pPr lvl="1"/>
            <a:r>
              <a:rPr kumimoji="1" lang="en-US" altLang="ja-JP" sz="2400" dirty="0" err="1" smtClean="0"/>
              <a:t>AoB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F067F-9063-44D1-9592-334C7FF7AEC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67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703"/>
            <a:ext cx="8229600" cy="966340"/>
          </a:xfrm>
        </p:spPr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43005"/>
            <a:ext cx="8229600" cy="4983164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err="1"/>
              <a:t>nue</a:t>
            </a:r>
            <a:r>
              <a:rPr lang="en-US" altLang="ja-JP" dirty="0"/>
              <a:t> oscillation </a:t>
            </a:r>
            <a:r>
              <a:rPr lang="en-US" altLang="ja-JP" dirty="0" smtClean="0"/>
              <a:t>analysis : Matteo</a:t>
            </a:r>
          </a:p>
          <a:p>
            <a:r>
              <a:rPr lang="en-US" altLang="ja-JP" dirty="0" err="1"/>
              <a:t>nue</a:t>
            </a:r>
            <a:r>
              <a:rPr lang="en-US" altLang="ja-JP" dirty="0"/>
              <a:t> analysis statistics and paper </a:t>
            </a:r>
            <a:r>
              <a:rPr lang="en-US" altLang="ja-JP" dirty="0" smtClean="0"/>
              <a:t>status : Svetlana</a:t>
            </a:r>
          </a:p>
          <a:p>
            <a:r>
              <a:rPr lang="en-US" altLang="ja-JP" dirty="0"/>
              <a:t>marginal event </a:t>
            </a:r>
            <a:r>
              <a:rPr lang="en-US" altLang="ja-JP" dirty="0" smtClean="0"/>
              <a:t>analysis : Giuliana</a:t>
            </a:r>
          </a:p>
          <a:p>
            <a:r>
              <a:rPr lang="en-US" altLang="ja-JP" dirty="0" err="1" smtClean="0"/>
              <a:t>numu</a:t>
            </a:r>
            <a:r>
              <a:rPr lang="en-US" altLang="ja-JP" dirty="0" smtClean="0"/>
              <a:t> </a:t>
            </a:r>
            <a:r>
              <a:rPr lang="en-US" altLang="ja-JP" dirty="0"/>
              <a:t>disappearance </a:t>
            </a:r>
            <a:r>
              <a:rPr lang="en-US" altLang="ja-JP" dirty="0" smtClean="0"/>
              <a:t>analysis : Budimir</a:t>
            </a:r>
          </a:p>
          <a:p>
            <a:r>
              <a:rPr lang="en-US" altLang="ja-JP" dirty="0" smtClean="0"/>
              <a:t>cosmic </a:t>
            </a:r>
            <a:r>
              <a:rPr lang="en-US" altLang="ja-JP" dirty="0"/>
              <a:t>ray annual </a:t>
            </a:r>
            <a:r>
              <a:rPr lang="en-US" altLang="ja-JP" dirty="0" smtClean="0"/>
              <a:t>modulation : Nicoletta</a:t>
            </a:r>
          </a:p>
          <a:p>
            <a:endParaRPr lang="en-US" altLang="ja-JP" dirty="0" smtClean="0"/>
          </a:p>
          <a:p>
            <a:r>
              <a:rPr lang="en-US" altLang="ja-JP" dirty="0"/>
              <a:t>Report from </a:t>
            </a:r>
            <a:r>
              <a:rPr lang="en-US" altLang="ja-JP" dirty="0" smtClean="0"/>
              <a:t>PTB</a:t>
            </a:r>
          </a:p>
          <a:p>
            <a:endParaRPr lang="en-US" altLang="ja-JP" dirty="0"/>
          </a:p>
          <a:p>
            <a:r>
              <a:rPr lang="en-US" altLang="ja-JP" dirty="0" smtClean="0"/>
              <a:t>Paper </a:t>
            </a:r>
            <a:r>
              <a:rPr lang="en-US" altLang="ja-JP" dirty="0"/>
              <a:t>status report for double vertex </a:t>
            </a:r>
            <a:r>
              <a:rPr lang="en-US" altLang="ja-JP" dirty="0" smtClean="0"/>
              <a:t>event : Chiara</a:t>
            </a:r>
          </a:p>
          <a:p>
            <a:r>
              <a:rPr lang="en-US" altLang="ja-JP" dirty="0"/>
              <a:t>Paper status report for </a:t>
            </a:r>
            <a:r>
              <a:rPr lang="en-US" altLang="ja-JP" dirty="0" smtClean="0"/>
              <a:t>multiplicity : </a:t>
            </a:r>
            <a:r>
              <a:rPr lang="en-US" altLang="ja-JP" dirty="0" err="1" smtClean="0"/>
              <a:t>Cagin</a:t>
            </a:r>
            <a:endParaRPr lang="en-US" altLang="ja-JP" dirty="0" smtClean="0"/>
          </a:p>
          <a:p>
            <a:r>
              <a:rPr lang="en-US" altLang="ja-JP" dirty="0"/>
              <a:t>Hadron BG </a:t>
            </a:r>
            <a:r>
              <a:rPr lang="en-US" altLang="ja-JP" dirty="0" smtClean="0"/>
              <a:t>study : </a:t>
            </a:r>
            <a:r>
              <a:rPr lang="en-US" altLang="ja-JP" dirty="0" err="1" smtClean="0"/>
              <a:t>Mizusawa</a:t>
            </a:r>
            <a:endParaRPr lang="en-US" altLang="ja-JP" dirty="0" smtClean="0"/>
          </a:p>
          <a:p>
            <a:r>
              <a:rPr lang="en-US" altLang="ja-JP" dirty="0"/>
              <a:t>Short decay </a:t>
            </a:r>
            <a:r>
              <a:rPr lang="en-US" altLang="ja-JP" dirty="0" smtClean="0"/>
              <a:t>search : Mustafa</a:t>
            </a:r>
          </a:p>
          <a:p>
            <a:r>
              <a:rPr lang="en-US" altLang="ja-JP" dirty="0"/>
              <a:t>Open data event display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457200" y="3352800"/>
            <a:ext cx="80118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6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Statistics at 5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Dec </a:t>
            </a:r>
            <a:br>
              <a:rPr kumimoji="1" lang="en-US" altLang="ja-JP" dirty="0" smtClean="0"/>
            </a:br>
            <a:r>
              <a:rPr kumimoji="1" lang="en-US" altLang="ja-JP" dirty="0" smtClean="0"/>
              <a:t>same definition with 5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tau paper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194546"/>
              </p:ext>
            </p:extLst>
          </p:nvPr>
        </p:nvGraphicFramePr>
        <p:xfrm>
          <a:off x="611560" y="1484784"/>
          <a:ext cx="8064897" cy="31431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6445"/>
                <a:gridCol w="1704613"/>
                <a:gridCol w="1704613"/>
                <a:gridCol w="1704613"/>
                <a:gridCol w="1704613"/>
              </a:tblGrid>
              <a:tr h="399989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Run</a:t>
                      </a:r>
                      <a:r>
                        <a:rPr kumimoji="1" lang="en-US" altLang="ja-JP" sz="2000" baseline="0" dirty="0" smtClean="0"/>
                        <a:t> year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0mu DS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1mu DS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0mu </a:t>
                      </a:r>
                      <a:r>
                        <a:rPr kumimoji="1" lang="en-US" altLang="ja-JP" sz="2000" dirty="0" err="1" smtClean="0"/>
                        <a:t>loc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1mu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baseline="0" dirty="0" err="1" smtClean="0"/>
                        <a:t>loc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2008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543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156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556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2009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255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1024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268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1042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2010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278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1001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296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1029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2011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291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1031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315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1093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2012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223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807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246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867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TOTAL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1197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4406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1281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4587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555776" y="4869160"/>
            <a:ext cx="392876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15</a:t>
            </a:r>
            <a:r>
              <a:rPr lang="ja-JP" altLang="en-US" sz="2800" b="1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GeV cut for 1mu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1</a:t>
            </a:r>
            <a:r>
              <a:rPr lang="en-US" altLang="ja-JP" sz="2800" b="1" baseline="30000" dirty="0" smtClean="0">
                <a:solidFill>
                  <a:prstClr val="black"/>
                </a:solidFill>
                <a:latin typeface="Calibri"/>
                <a:ea typeface="ＭＳ Ｐゴシック"/>
              </a:rPr>
              <a:t>st</a:t>
            </a: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 and 2</a:t>
            </a:r>
            <a:r>
              <a:rPr lang="en-US" altLang="ja-JP" sz="2800" b="1" baseline="30000" dirty="0" smtClean="0">
                <a:solidFill>
                  <a:prstClr val="black"/>
                </a:solidFill>
                <a:latin typeface="Calibri"/>
                <a:ea typeface="ＭＳ Ｐゴシック"/>
              </a:rPr>
              <a:t>nd</a:t>
            </a: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 bricks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5603 </a:t>
            </a:r>
            <a:r>
              <a:rPr lang="en-US" altLang="ja-JP" sz="2800" b="1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TcauDecaySearched</a:t>
            </a:r>
            <a:endParaRPr lang="en-US" altLang="ja-JP" sz="2800" b="1" dirty="0" smtClean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b="1" dirty="0">
                <a:solidFill>
                  <a:prstClr val="black"/>
                </a:solidFill>
                <a:latin typeface="Calibri"/>
                <a:ea typeface="ＭＳ Ｐゴシック"/>
              </a:rPr>
              <a:t>5</a:t>
            </a: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868 Located</a:t>
            </a:r>
            <a:endParaRPr lang="ja-JP" altLang="en-US" sz="28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角丸四角形 4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Sato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7 Dec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8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with 5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tau paper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6821998"/>
              </p:ext>
            </p:extLst>
          </p:nvPr>
        </p:nvGraphicFramePr>
        <p:xfrm>
          <a:off x="611560" y="1484784"/>
          <a:ext cx="8064897" cy="31431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6445"/>
                <a:gridCol w="1704613"/>
                <a:gridCol w="1704613"/>
                <a:gridCol w="1704613"/>
                <a:gridCol w="1704613"/>
              </a:tblGrid>
              <a:tr h="399989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Run</a:t>
                      </a:r>
                      <a:r>
                        <a:rPr kumimoji="1" lang="en-US" altLang="ja-JP" sz="2000" baseline="0" dirty="0" smtClean="0"/>
                        <a:t> year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0mu DS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1mu DS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0mu </a:t>
                      </a:r>
                      <a:r>
                        <a:rPr kumimoji="1" lang="en-US" altLang="ja-JP" sz="2000" dirty="0" err="1" smtClean="0"/>
                        <a:t>loc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1mu</a:t>
                      </a:r>
                      <a:r>
                        <a:rPr kumimoji="1" lang="en-US" altLang="ja-JP" sz="2000" baseline="0" dirty="0" smtClean="0"/>
                        <a:t> </a:t>
                      </a:r>
                      <a:r>
                        <a:rPr kumimoji="1" lang="en-US" altLang="ja-JP" sz="2000" baseline="0" dirty="0" err="1" smtClean="0"/>
                        <a:t>loc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2008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149    +1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542      +1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155   +1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555     +1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2009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253    +2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1020      +4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266   +2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1036     +6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2010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268  +10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968    +33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281 +15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989   +40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2011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270  +21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966    +65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293 +22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1016   +77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2012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204  +19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768    +39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228 +18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818   +49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  <a:tr h="42738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TOTAL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1144  +53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rgbClr val="FF0000"/>
                          </a:solidFill>
                        </a:rPr>
                        <a:t>4264   +142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1223 +58</a:t>
                      </a:r>
                      <a:endParaRPr kumimoji="1" lang="ja-JP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/>
                        <a:t>4414 +173</a:t>
                      </a:r>
                      <a:endParaRPr kumimoji="1" lang="ja-JP" alt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827584" y="4869160"/>
            <a:ext cx="6540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400" b="1" u="sng" dirty="0" smtClean="0">
                <a:solidFill>
                  <a:srgbClr val="FF0000"/>
                </a:solidFill>
                <a:latin typeface="Calibri"/>
                <a:ea typeface="ＭＳ Ｐゴシック"/>
              </a:rPr>
              <a:t>DS done 5408(5</a:t>
            </a:r>
            <a:r>
              <a:rPr lang="en-US" altLang="ja-JP" sz="2400" b="1" u="sng" baseline="30000" dirty="0" smtClean="0">
                <a:solidFill>
                  <a:srgbClr val="FF0000"/>
                </a:solidFill>
                <a:latin typeface="Calibri"/>
                <a:ea typeface="ＭＳ Ｐゴシック"/>
              </a:rPr>
              <a:t>th</a:t>
            </a:r>
            <a:r>
              <a:rPr lang="en-US" altLang="ja-JP" sz="2400" b="1" u="sng" dirty="0" smtClean="0">
                <a:solidFill>
                  <a:srgbClr val="FF0000"/>
                </a:solidFill>
                <a:latin typeface="Calibri"/>
                <a:ea typeface="ＭＳ Ｐゴシック"/>
              </a:rPr>
              <a:t> paper) + 195  </a:t>
            </a:r>
            <a:r>
              <a:rPr lang="en-US" altLang="ja-JP" sz="2400" b="1" u="sng" dirty="0" smtClean="0">
                <a:solidFill>
                  <a:srgbClr val="FF0000"/>
                </a:solidFill>
                <a:latin typeface="Calibri"/>
                <a:ea typeface="ＭＳ Ｐゴシック"/>
                <a:sym typeface="Wingdings" panose="05000000000000000000" pitchFamily="2" charset="2"/>
              </a:rPr>
              <a:t> 3.6% increased.</a:t>
            </a:r>
            <a:endParaRPr lang="en-US" altLang="ja-JP" sz="2400" b="1" u="sng" dirty="0" smtClean="0">
              <a:solidFill>
                <a:srgbClr val="FF0000"/>
              </a:solidFill>
              <a:latin typeface="Calibri"/>
              <a:ea typeface="ＭＳ Ｐゴシック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400" b="1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Loc</a:t>
            </a:r>
            <a:r>
              <a:rPr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 done 5637                    + 231 </a:t>
            </a:r>
          </a:p>
        </p:txBody>
      </p:sp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Sato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7 Dec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21-22/March/2017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Video CM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7991C-735D-4E81-90EF-4363CE4FCEA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0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Nue</a:t>
            </a:r>
            <a:r>
              <a:rPr kumimoji="1" lang="en-US" altLang="ja-JP" dirty="0" smtClean="0"/>
              <a:t> analysis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Svetlana and Matteo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Updated in all PC meetings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83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 items for </a:t>
            </a:r>
            <a:r>
              <a:rPr kumimoji="1" lang="en-US" altLang="ja-JP" dirty="0" err="1" smtClean="0"/>
              <a:t>nue</a:t>
            </a:r>
            <a:r>
              <a:rPr kumimoji="1" lang="en-US" altLang="ja-JP" dirty="0" smtClean="0"/>
              <a:t>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 smtClean="0"/>
              <a:t>3+1 model with shape analysis (multi bin analysis) is baseline.</a:t>
            </a:r>
            <a:endParaRPr kumimoji="1" lang="en-US" altLang="ja-JP" sz="1600" dirty="0" smtClean="0"/>
          </a:p>
          <a:p>
            <a:pPr lvl="1"/>
            <a:r>
              <a:rPr kumimoji="1" lang="en-US" altLang="ja-JP" sz="2000" dirty="0" smtClean="0"/>
              <a:t>Big discussions and cross checks on “energy cut” or “no cut”</a:t>
            </a:r>
          </a:p>
          <a:p>
            <a:pPr lvl="1"/>
            <a:r>
              <a:rPr kumimoji="1" lang="en-US" altLang="ja-JP" sz="2000" dirty="0" smtClean="0"/>
              <a:t>Concluded as “no cut” by February PC meeting and finalized</a:t>
            </a:r>
          </a:p>
          <a:p>
            <a:r>
              <a:rPr kumimoji="1" lang="en-US" altLang="ja-JP" sz="2400" dirty="0" smtClean="0"/>
              <a:t>Normalization</a:t>
            </a:r>
          </a:p>
          <a:p>
            <a:pPr lvl="1"/>
            <a:r>
              <a:rPr kumimoji="1" lang="en-US" altLang="ja-JP" sz="2000" dirty="0" smtClean="0"/>
              <a:t>With a help of SC, normalization become more and more solid</a:t>
            </a:r>
          </a:p>
          <a:p>
            <a:pPr lvl="1"/>
            <a:r>
              <a:rPr kumimoji="1" lang="en-US" altLang="ja-JP" sz="2000" dirty="0" smtClean="0"/>
              <a:t>Many cross checks been done.</a:t>
            </a:r>
          </a:p>
          <a:p>
            <a:r>
              <a:rPr kumimoji="1" lang="en-US" altLang="ja-JP" sz="2400" dirty="0" smtClean="0"/>
              <a:t>Model </a:t>
            </a:r>
            <a:r>
              <a:rPr kumimoji="1" lang="en-US" altLang="ja-JP" sz="2400" dirty="0"/>
              <a:t>(mostly) </a:t>
            </a:r>
            <a:r>
              <a:rPr kumimoji="1" lang="en-US" altLang="ja-JP" sz="2400" dirty="0" smtClean="0"/>
              <a:t>independent P</a:t>
            </a:r>
            <a:r>
              <a:rPr kumimoji="1" lang="en-US" altLang="ja-JP" sz="2400" baseline="-25000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sz="2400" baseline="-25000" dirty="0" smtClean="0"/>
              <a:t>e</a:t>
            </a:r>
            <a:r>
              <a:rPr kumimoji="1" lang="en-US" altLang="ja-JP" sz="2400" dirty="0" smtClean="0"/>
              <a:t> evaluation</a:t>
            </a:r>
          </a:p>
          <a:p>
            <a:pPr lvl="1"/>
            <a:r>
              <a:rPr kumimoji="1" lang="en-US" altLang="ja-JP" sz="2000" dirty="0" smtClean="0"/>
              <a:t>Any interpretation can be applied on </a:t>
            </a:r>
            <a:r>
              <a:rPr kumimoji="1" lang="en-US" altLang="ja-JP" sz="2000" dirty="0"/>
              <a:t>this P</a:t>
            </a:r>
            <a:r>
              <a:rPr kumimoji="1" lang="en-US" altLang="ja-JP" sz="2000" baseline="-25000" dirty="0">
                <a:latin typeface="Symbol" panose="05050102010706020507" pitchFamily="18" charset="2"/>
              </a:rPr>
              <a:t>m</a:t>
            </a:r>
            <a:r>
              <a:rPr kumimoji="1" lang="en-US" altLang="ja-JP" sz="2000" baseline="-25000" dirty="0"/>
              <a:t>e</a:t>
            </a:r>
            <a:r>
              <a:rPr kumimoji="1" lang="en-US" altLang="ja-JP" sz="2000" dirty="0" smtClean="0"/>
              <a:t> value</a:t>
            </a:r>
          </a:p>
          <a:p>
            <a:pPr lvl="1"/>
            <a:r>
              <a:rPr kumimoji="1" lang="en-US" altLang="ja-JP" sz="2000" dirty="0" smtClean="0"/>
              <a:t>Counting method with energy cut (Best sensitivity</a:t>
            </a:r>
            <a:r>
              <a:rPr kumimoji="1" lang="en-US" altLang="ja-JP" sz="2000" dirty="0" smtClean="0"/>
              <a:t>)</a:t>
            </a:r>
            <a:endParaRPr kumimoji="1" lang="en-US" altLang="ja-JP" sz="20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F067F-9063-44D1-9592-334C7FF7AE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44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21-22/March/2017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Video CM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866775"/>
            <a:ext cx="911542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Matteo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17 Feb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21474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9909</TotalTime>
  <Words>1120</Words>
  <Application>Microsoft Office PowerPoint</Application>
  <PresentationFormat>画面に合わせる (4:3)</PresentationFormat>
  <Paragraphs>350</Paragraphs>
  <Slides>44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44</vt:i4>
      </vt:variant>
    </vt:vector>
  </HeadingPairs>
  <TitlesOfParts>
    <vt:vector size="47" baseType="lpstr">
      <vt:lpstr>Office Theme</vt:lpstr>
      <vt:lpstr>1_Office ​​テーマ</vt:lpstr>
      <vt:lpstr>Office ​​テーマ</vt:lpstr>
      <vt:lpstr>PC Overview</vt:lpstr>
      <vt:lpstr>PC meetings since October</vt:lpstr>
      <vt:lpstr>PC meetings since October</vt:lpstr>
      <vt:lpstr>Scanning Coordination</vt:lpstr>
      <vt:lpstr>Statistics at 5th Dec  same definition with 5th tau paper</vt:lpstr>
      <vt:lpstr>Comparison with 5th tau paper</vt:lpstr>
      <vt:lpstr>Nue analysis</vt:lpstr>
      <vt:lpstr>Key items for nue analysis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marginal events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Numu disappearance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Other activities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Test of Lorentz violation</vt:lpstr>
      <vt:lpstr>Test of Lorentz violation</vt:lpstr>
      <vt:lpstr>Outlook</vt:lpstr>
      <vt:lpstr>Agenda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</dc:title>
  <dc:creator>Komatsu</dc:creator>
  <cp:lastModifiedBy>komatsu</cp:lastModifiedBy>
  <cp:revision>418</cp:revision>
  <dcterms:created xsi:type="dcterms:W3CDTF">2010-04-12T23:12:02Z</dcterms:created>
  <dcterms:modified xsi:type="dcterms:W3CDTF">2017-03-21T07:40:13Z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_Version">
    <vt:lpwstr/>
  </property>
  <property fmtid="{D5CDD505-2E9C-101B-9397-08002B2CF9AE}" pid="4" name="_Status">
    <vt:lpwstr>Not Started</vt:lpwstr>
  </property>
</Properties>
</file>