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7" r:id="rId2"/>
    <p:sldId id="269" r:id="rId3"/>
    <p:sldId id="278" r:id="rId4"/>
    <p:sldId id="274" r:id="rId5"/>
    <p:sldId id="279" r:id="rId6"/>
    <p:sldId id="286" r:id="rId7"/>
    <p:sldId id="287" r:id="rId8"/>
    <p:sldId id="280" r:id="rId9"/>
    <p:sldId id="288" r:id="rId10"/>
    <p:sldId id="289" r:id="rId11"/>
    <p:sldId id="290" r:id="rId12"/>
    <p:sldId id="272" r:id="rId13"/>
    <p:sldId id="301" r:id="rId14"/>
    <p:sldId id="303" r:id="rId15"/>
    <p:sldId id="296" r:id="rId16"/>
    <p:sldId id="302" r:id="rId17"/>
    <p:sldId id="282" r:id="rId18"/>
    <p:sldId id="283" r:id="rId19"/>
    <p:sldId id="264" r:id="rId20"/>
    <p:sldId id="291" r:id="rId21"/>
    <p:sldId id="292" r:id="rId22"/>
    <p:sldId id="293" r:id="rId23"/>
    <p:sldId id="260" r:id="rId24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8944" autoAdjust="0"/>
  </p:normalViewPr>
  <p:slideViewPr>
    <p:cSldViewPr snapToGrid="0">
      <p:cViewPr varScale="1">
        <p:scale>
          <a:sx n="60" d="100"/>
          <a:sy n="60" d="100"/>
        </p:scale>
        <p:origin x="2126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2242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ー 5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7286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88E07032-32E8-4DD9-B9D4-7B0471CAF8E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731748"/>
      </p:ext>
    </p:extLst>
  </p:cSld>
  <p:clrMap bg1="lt1" tx1="dk1" bg2="lt2" tx2="dk2" accent1="accent1" accent2="accent2" accent3="accent3" accent4="accent4" accent5="accent5" accent6="accent6" hlink="hlink" folHlink="folHlink"/>
  <p:extLst mod="1">
    <p:ext uri="{56416CCD-93CA-4268-BC5B-53C4BB910035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2" pos="214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2E07A256-3A75-49F6-BE9D-D6415CC56154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39641C0A-E558-4320-AA08-2FA4939268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668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6148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509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34638" indent="-281691" defTabSz="955509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31566" indent="-225673" defTabSz="955509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84512" indent="-225673" defTabSz="955509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37459" indent="-225673" defTabSz="955509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98408" indent="-225673" defTabSz="955509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59357" indent="-225673" defTabSz="955509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0306" indent="-225673" defTabSz="955509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1255" indent="-225673" defTabSz="955509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B2817DBE-C282-4E6A-8BAB-D83C4CC2E47B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3990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620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576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3261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998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8829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0027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9350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791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898">
              <a:defRPr/>
            </a:pP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72665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898"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0143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7673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5361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0400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0248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990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872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898">
              <a:defRPr/>
            </a:pP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774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823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2643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1381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6930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1C0A-E558-4320-AA08-2FA49392688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730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blipFill dpi="0" rotWithShape="0">
          <a:blip r:embed="rId2"/>
          <a:srcRect/>
          <a:stretch>
            <a:fillRect b="-154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66275" y="2432297"/>
            <a:ext cx="7201590" cy="96487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ja-JP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6257" y="3330170"/>
            <a:ext cx="6401588" cy="12379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ja-JP" altLang="en-US"/>
              <a:t>マスター サブタイトルの書式設定</a:t>
            </a:r>
            <a:endParaRPr lang="ja-JP" altLang="ja-JP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1737282" y="3284939"/>
            <a:ext cx="7405140" cy="0"/>
          </a:xfrm>
          <a:prstGeom prst="line">
            <a:avLst/>
          </a:prstGeom>
          <a:noFill/>
          <a:ln w="12700">
            <a:solidFill>
              <a:srgbClr val="828282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4017777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OPERA collaboration meeting on 22 March 2017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9A4CE-B3D9-4EEC-9EB3-42C8D217A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2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8178" y="428835"/>
            <a:ext cx="2074955" cy="583951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60160" y="428835"/>
            <a:ext cx="6076538" cy="583951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OPERA collaboration meeting on 22 March 2017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9A4CE-B3D9-4EEC-9EB3-42C8D217A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73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42911" y="6568205"/>
            <a:ext cx="2232745" cy="202691"/>
          </a:xfrm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700732" y="6568204"/>
            <a:ext cx="3265092" cy="218381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altLang="ja-JP"/>
              <a:t>OPERA collaboration meeting on 22 March 2017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643835" y="6568205"/>
            <a:ext cx="1151876" cy="283097"/>
          </a:xfrm>
        </p:spPr>
        <p:txBody>
          <a:bodyPr/>
          <a:lstStyle>
            <a:lvl1pPr algn="r">
              <a:defRPr sz="1000"/>
            </a:lvl1pPr>
          </a:lstStyle>
          <a:p>
            <a:fld id="{1FE9A4CE-B3D9-4EEC-9EB3-42C8D217A4F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11169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685" y="4407279"/>
            <a:ext cx="7772794" cy="13618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685" y="2906359"/>
            <a:ext cx="7772794" cy="150092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OPERA collaboration meeting on 22 March 2017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9A4CE-B3D9-4EEC-9EB3-42C8D217A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8496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35899" y="1331733"/>
            <a:ext cx="4037876" cy="49366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825256" y="1331733"/>
            <a:ext cx="4037877" cy="49366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OPERA collaboration meeting on 22 March 2017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9A4CE-B3D9-4EEC-9EB3-42C8D217A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306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595" y="274722"/>
            <a:ext cx="8228811" cy="1142442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596" y="1534426"/>
            <a:ext cx="4039454" cy="6399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596" y="2174325"/>
            <a:ext cx="4039454" cy="39516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373" y="1534426"/>
            <a:ext cx="4041033" cy="6399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373" y="2174325"/>
            <a:ext cx="4041033" cy="39516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OPERA collaboration meeting on 22 March 2017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9A4CE-B3D9-4EEC-9EB3-42C8D217A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8237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OPERA collaboration meeting on 22 March 2017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9A4CE-B3D9-4EEC-9EB3-42C8D217A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1613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OPERA collaboration meeting on 22 March 2017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9A4CE-B3D9-4EEC-9EB3-42C8D217A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588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595" y="273050"/>
            <a:ext cx="3007500" cy="11625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549" y="273050"/>
            <a:ext cx="5110857" cy="58529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595" y="1435591"/>
            <a:ext cx="3007500" cy="46903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OPERA collaboration meeting on 22 March 2017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9A4CE-B3D9-4EEC-9EB3-42C8D217A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8129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508" y="4800938"/>
            <a:ext cx="5486400" cy="56619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508" y="613099"/>
            <a:ext cx="5486400" cy="41141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508" y="5367131"/>
            <a:ext cx="5486400" cy="8057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OPERA collaboration meeting on 22 March 2017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9A4CE-B3D9-4EEC-9EB3-42C8D217A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622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60161" y="428835"/>
            <a:ext cx="8227233" cy="758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900" y="1331733"/>
            <a:ext cx="8227233" cy="493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19337" y="6568205"/>
            <a:ext cx="2232745" cy="202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4B4B4B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33345" y="6543075"/>
            <a:ext cx="2893890" cy="227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00">
                <a:solidFill>
                  <a:srgbClr val="4B4B4B"/>
                </a:solidFill>
              </a:defRPr>
            </a:lvl1pPr>
          </a:lstStyle>
          <a:p>
            <a:r>
              <a:rPr kumimoji="1" lang="en-US" altLang="ja-JP"/>
              <a:t>OPERA collaboration meeting on 22 March 2017</a:t>
            </a:r>
            <a:endParaRPr kumimoji="1" lang="ja-JP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745" y="6568205"/>
            <a:ext cx="1151876" cy="28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4B4B4B"/>
                </a:solidFill>
              </a:defRPr>
            </a:lvl1pPr>
          </a:lstStyle>
          <a:p>
            <a:fld id="{1FE9A4CE-B3D9-4EEC-9EB3-42C8D217A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706906" y="1196046"/>
            <a:ext cx="8467075" cy="0"/>
          </a:xfrm>
          <a:prstGeom prst="line">
            <a:avLst/>
          </a:prstGeom>
          <a:noFill/>
          <a:ln w="12700">
            <a:solidFill>
              <a:srgbClr val="828282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3364242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4B4B4B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4B4B4B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4B4B4B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4B4B4B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4B4B4B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4B4B4B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4B4B4B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4B4B4B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4B4B4B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rgbClr val="4B4B4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rgbClr val="4B4B4B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rgbClr val="4B4B4B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0.png"/><Relationship Id="rId4" Type="http://schemas.openxmlformats.org/officeDocument/2006/relationships/image" Target="../media/image3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8.png"/><Relationship Id="rId4" Type="http://schemas.openxmlformats.org/officeDocument/2006/relationships/image" Target="../media/image37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65289" y="2316617"/>
            <a:ext cx="7201590" cy="908877"/>
          </a:xfrm>
        </p:spPr>
        <p:txBody>
          <a:bodyPr/>
          <a:lstStyle/>
          <a:p>
            <a:pPr algn="r" eaLnBrk="1" hangingPunct="1"/>
            <a:r>
              <a:rPr lang="en-US" altLang="ja-JP" sz="3181" dirty="0"/>
              <a:t>Update of hadron interaction analysis</a:t>
            </a:r>
            <a:endParaRPr lang="ja-JP" altLang="ja-JP" dirty="0"/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807779" y="3479495"/>
            <a:ext cx="6908608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2000">
                <a:solidFill>
                  <a:srgbClr val="4B4B4B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000">
                <a:solidFill>
                  <a:srgbClr val="4B4B4B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rgbClr val="4B4B4B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lnSpc>
                <a:spcPts val="2982"/>
              </a:lnSpc>
              <a:spcBef>
                <a:spcPct val="0"/>
              </a:spcBef>
              <a:buNone/>
            </a:pPr>
            <a:r>
              <a:rPr lang="en-US" altLang="ja-JP" sz="1988" dirty="0"/>
              <a:t>H. Mizusawa, M. Okubo, J. </a:t>
            </a:r>
            <a:r>
              <a:rPr lang="en-US" altLang="ja-JP" sz="1988" dirty="0" err="1"/>
              <a:t>Ohira</a:t>
            </a:r>
            <a:r>
              <a:rPr lang="en-US" altLang="ja-JP" sz="1988" dirty="0"/>
              <a:t>, M. </a:t>
            </a:r>
            <a:r>
              <a:rPr lang="en-US" altLang="ja-JP" sz="1988" dirty="0" err="1"/>
              <a:t>Hatakeyama</a:t>
            </a:r>
            <a:r>
              <a:rPr lang="en-US" altLang="ja-JP" sz="1988" dirty="0"/>
              <a:t>,</a:t>
            </a:r>
          </a:p>
          <a:p>
            <a:pPr algn="r">
              <a:lnSpc>
                <a:spcPts val="2982"/>
              </a:lnSpc>
              <a:spcBef>
                <a:spcPct val="0"/>
              </a:spcBef>
              <a:buNone/>
            </a:pPr>
            <a:r>
              <a:rPr lang="en-US" altLang="ja-JP" sz="1988" dirty="0"/>
              <a:t>T. Fukuda, T. Matsuo, S. Nishimura, T. Suzuki,</a:t>
            </a:r>
          </a:p>
          <a:p>
            <a:pPr algn="r">
              <a:lnSpc>
                <a:spcPts val="2982"/>
              </a:lnSpc>
              <a:spcBef>
                <a:spcPct val="0"/>
              </a:spcBef>
              <a:buNone/>
            </a:pPr>
            <a:r>
              <a:rPr lang="en-US" altLang="ja-JP" sz="1988" dirty="0"/>
              <a:t>H. Ishida, H. Shibuya, S. Ogawa, et al.</a:t>
            </a:r>
            <a:br>
              <a:rPr lang="en-US" altLang="ja-JP" sz="1988" dirty="0"/>
            </a:br>
            <a:r>
              <a:rPr lang="en-US" altLang="ja-JP" sz="1988" dirty="0"/>
              <a:t>Toho University</a:t>
            </a:r>
            <a:endParaRPr lang="en-US" altLang="ja-JP" sz="1988" dirty="0">
              <a:ea typeface="ＭＳ ゴシック" panose="020B0609070205080204" pitchFamily="49" charset="-128"/>
            </a:endParaRPr>
          </a:p>
        </p:txBody>
      </p:sp>
      <p:sp>
        <p:nvSpPr>
          <p:cNvPr id="4" name="フッター プレースホルダー 3"/>
          <p:cNvSpPr txBox="1">
            <a:spLocks/>
          </p:cNvSpPr>
          <p:nvPr/>
        </p:nvSpPr>
        <p:spPr>
          <a:xfrm>
            <a:off x="2800795" y="6502400"/>
            <a:ext cx="6343205" cy="355600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ja-JP" dirty="0"/>
              <a:t>OPERA collaboration meeting on 22 March 2017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84102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Secondary particle </a:t>
            </a:r>
            <a:r>
              <a:rPr lang="en-US" altLang="ja-JP" i="1" dirty="0" err="1"/>
              <a:t>p</a:t>
            </a:r>
            <a:r>
              <a:rPr lang="en-US" altLang="ja-JP" baseline="-25000" dirty="0" err="1"/>
              <a:t>T</a:t>
            </a:r>
            <a:endParaRPr kumimoji="1" lang="ja-JP" altLang="en-US" baseline="-25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445225"/>
            <a:ext cx="8229600" cy="1041636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OPERA collaboration meeting on 22 March 2017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1" y="1278000"/>
            <a:ext cx="2987997" cy="20099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01" y="1278000"/>
            <a:ext cx="2987997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001" y="1278000"/>
            <a:ext cx="2987997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1" y="3322800"/>
            <a:ext cx="2987997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01" y="3322800"/>
            <a:ext cx="2987997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テキスト ボックス 14"/>
          <p:cNvSpPr txBox="1"/>
          <p:nvPr/>
        </p:nvSpPr>
        <p:spPr>
          <a:xfrm>
            <a:off x="1763688" y="2474178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2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784216" y="2474178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3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789102" y="2474178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4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63688" y="4499828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5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784216" y="4499828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6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21" name="テキスト ボックス 21"/>
          <p:cNvSpPr txBox="1">
            <a:spLocks noChangeArrowheads="1"/>
          </p:cNvSpPr>
          <p:nvPr/>
        </p:nvSpPr>
        <p:spPr bwMode="auto">
          <a:xfrm>
            <a:off x="6209209" y="3851900"/>
            <a:ext cx="2844048" cy="584775"/>
          </a:xfrm>
          <a:prstGeom prst="rect">
            <a:avLst/>
          </a:pr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 dirty="0"/>
              <a:t>Plots : Experimental data</a:t>
            </a:r>
          </a:p>
          <a:p>
            <a:r>
              <a:rPr lang="en-US" altLang="ja-JP" sz="1600" b="1" dirty="0"/>
              <a:t>Histogram : Simulated data</a:t>
            </a:r>
            <a:endParaRPr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939328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i="1" dirty="0" err="1"/>
              <a:t>p</a:t>
            </a:r>
            <a:r>
              <a:rPr lang="en-US" altLang="ja-JP" baseline="-25000" dirty="0" err="1"/>
              <a:t>T</a:t>
            </a:r>
            <a:r>
              <a:rPr lang="en-US" altLang="ja-JP" dirty="0"/>
              <a:t> vs. </a:t>
            </a:r>
            <a:r>
              <a:rPr lang="en-US" altLang="ja-JP" i="1" dirty="0"/>
              <a:t>p</a:t>
            </a:r>
            <a:r>
              <a:rPr lang="en-US" altLang="ja-JP" dirty="0"/>
              <a:t> plot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445225"/>
            <a:ext cx="8229600" cy="1041636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OPERA collaboration meeting on 22 March 2017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1" y="1278000"/>
            <a:ext cx="2987996" cy="20099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01" y="1278000"/>
            <a:ext cx="2987997" cy="20099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001" y="1278000"/>
            <a:ext cx="2987997" cy="20099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1" y="3322800"/>
            <a:ext cx="2987997" cy="20099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01" y="3322800"/>
            <a:ext cx="2987997" cy="20099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テキスト ボックス 14"/>
          <p:cNvSpPr txBox="1"/>
          <p:nvPr/>
        </p:nvSpPr>
        <p:spPr>
          <a:xfrm>
            <a:off x="1763688" y="1700808"/>
            <a:ext cx="9352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2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784216" y="1700808"/>
            <a:ext cx="9352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/>
              <a:t>3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812360" y="1700808"/>
            <a:ext cx="9352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/>
              <a:t>4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63688" y="3726458"/>
            <a:ext cx="9352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/>
              <a:t>5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784216" y="3726458"/>
            <a:ext cx="9352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/>
              <a:t>6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21" name="テキスト ボックス 21"/>
          <p:cNvSpPr txBox="1">
            <a:spLocks noChangeArrowheads="1"/>
          </p:cNvSpPr>
          <p:nvPr/>
        </p:nvSpPr>
        <p:spPr bwMode="auto">
          <a:xfrm>
            <a:off x="6209209" y="3851900"/>
            <a:ext cx="2844048" cy="584775"/>
          </a:xfrm>
          <a:prstGeom prst="rect">
            <a:avLst/>
          </a:pr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 dirty="0"/>
              <a:t>Plots : Experimental data</a:t>
            </a:r>
          </a:p>
          <a:p>
            <a:r>
              <a:rPr lang="en-US" altLang="ja-JP" sz="1600" b="1" dirty="0"/>
              <a:t>Histogram : Simulated data</a:t>
            </a:r>
            <a:endParaRPr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68946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Statistics of kinematical analysis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35900" y="3507411"/>
            <a:ext cx="8227233" cy="2760942"/>
          </a:xfrm>
        </p:spPr>
        <p:txBody>
          <a:bodyPr/>
          <a:lstStyle/>
          <a:p>
            <a:r>
              <a:rPr lang="en-US" altLang="ja-JP" b="1" dirty="0">
                <a:solidFill>
                  <a:srgbClr val="FF0000"/>
                </a:solidFill>
              </a:rPr>
              <a:t>More than 8 times the previous data were obtained .</a:t>
            </a:r>
            <a:endParaRPr kumimoji="1"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OPERA collaboration meeting on 22 March 2017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A4CE-B3D9-4EEC-9EB3-42C8D217A4F7}" type="slidenum">
              <a:rPr lang="ja-JP" altLang="en-US" smtClean="0"/>
              <a:pPr/>
              <a:t>12</a:t>
            </a:fld>
            <a:endParaRPr lang="ja-JP" altLang="en-US"/>
          </a:p>
        </p:txBody>
      </p:sp>
      <p:sp>
        <p:nvSpPr>
          <p:cNvPr id="7" name="テキスト ボックス 15"/>
          <p:cNvSpPr txBox="1">
            <a:spLocks noChangeArrowheads="1"/>
          </p:cNvSpPr>
          <p:nvPr/>
        </p:nvSpPr>
        <p:spPr bwMode="auto">
          <a:xfrm>
            <a:off x="560161" y="1324623"/>
            <a:ext cx="723787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dirty="0"/>
              <a:t>Numbers of secondary tracks for which the momentum is measurable</a:t>
            </a:r>
            <a:endParaRPr lang="ja-JP" altLang="en-US" dirty="0"/>
          </a:p>
        </p:txBody>
      </p:sp>
      <p:graphicFrame>
        <p:nvGraphicFramePr>
          <p:cNvPr id="13" name="コンテンツ プレースホルダー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5466429"/>
              </p:ext>
            </p:extLst>
          </p:nvPr>
        </p:nvGraphicFramePr>
        <p:xfrm>
          <a:off x="560161" y="1693955"/>
          <a:ext cx="7091640" cy="16765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5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5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59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59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59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59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59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182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/>
                        <a:t>Momentum</a:t>
                      </a:r>
                      <a:endParaRPr kumimoji="1" lang="ja-JP" altLang="en-US" sz="1400" b="1" dirty="0"/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/>
                        <a:t>2</a:t>
                      </a:r>
                      <a:endParaRPr kumimoji="1" lang="ja-JP" altLang="en-US" sz="1400" b="1" dirty="0"/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/>
                        <a:t>3</a:t>
                      </a:r>
                      <a:endParaRPr kumimoji="1" lang="ja-JP" altLang="en-US" sz="1400" b="1" dirty="0"/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/>
                        <a:t>4</a:t>
                      </a:r>
                      <a:endParaRPr kumimoji="1" lang="ja-JP" altLang="en-US" sz="1400" b="1" dirty="0"/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/>
                        <a:t>5</a:t>
                      </a:r>
                      <a:endParaRPr kumimoji="1" lang="ja-JP" altLang="en-US" sz="1400" b="1" dirty="0"/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/>
                        <a:t>6</a:t>
                      </a:r>
                      <a:endParaRPr kumimoji="1" lang="ja-JP" altLang="en-US" sz="1400" b="1" dirty="0"/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/>
                        <a:t>10</a:t>
                      </a:r>
                      <a:endParaRPr kumimoji="1" lang="ja-JP" altLang="en-US" sz="1400" b="1" dirty="0"/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/>
                        <a:t>Analyzed events</a:t>
                      </a:r>
                      <a:endParaRPr kumimoji="1" lang="ja-JP" altLang="en-US" sz="1400" b="1" dirty="0"/>
                    </a:p>
                  </a:txBody>
                  <a:tcPr marL="91427" marR="91427" marT="45728" marB="45728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2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/>
                        <a:t>Previous study</a:t>
                      </a:r>
                      <a:endParaRPr kumimoji="1" lang="ja-JP" altLang="en-US" sz="1400" b="1" dirty="0"/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12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-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7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-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-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10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29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728" marB="45728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43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/>
                        <a:t>This study</a:t>
                      </a:r>
                      <a:endParaRPr kumimoji="1" lang="ja-JP" altLang="en-US" sz="1400" b="1" dirty="0"/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66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80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31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45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/>
                        <a:t>12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-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rgbClr val="FF0000"/>
                          </a:solidFill>
                        </a:rPr>
                        <a:t>~234</a:t>
                      </a:r>
                      <a:r>
                        <a:rPr kumimoji="1" lang="en-US" altLang="ja-JP" sz="1800" b="1" baseline="0" dirty="0">
                          <a:solidFill>
                            <a:srgbClr val="FF0000"/>
                          </a:solidFill>
                        </a:rPr>
                        <a:t> (~8.1x)</a:t>
                      </a:r>
                      <a:endParaRPr kumimoji="1" lang="ja-JP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27" marR="91427" marT="45728" marB="4572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0341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OPERA collaboration meeting on 22 March 2017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A4CE-B3D9-4EEC-9EB3-42C8D217A4F7}" type="slidenum">
              <a:rPr lang="ja-JP" altLang="en-US" smtClean="0"/>
              <a:pPr/>
              <a:t>13</a:t>
            </a:fld>
            <a:endParaRPr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表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55796882"/>
                  </p:ext>
                </p:extLst>
              </p:nvPr>
            </p:nvGraphicFramePr>
            <p:xfrm>
              <a:off x="260544" y="735788"/>
              <a:ext cx="8424000" cy="2698336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96000">
                      <a:extLst>
                        <a:ext uri="{9D8B030D-6E8A-4147-A177-3AD203B41FA5}">
                          <a16:colId xmlns:a16="http://schemas.microsoft.com/office/drawing/2014/main" val="2631467954"/>
                        </a:ext>
                      </a:extLst>
                    </a:gridCol>
                    <a:gridCol w="1332000">
                      <a:extLst>
                        <a:ext uri="{9D8B030D-6E8A-4147-A177-3AD203B41FA5}">
                          <a16:colId xmlns:a16="http://schemas.microsoft.com/office/drawing/2014/main" val="772135315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80000">
                      <a:extLst>
                        <a:ext uri="{9D8B030D-6E8A-4147-A177-3AD203B41FA5}">
                          <a16:colId xmlns:a16="http://schemas.microsoft.com/office/drawing/2014/main" val="3831845290"/>
                        </a:ext>
                      </a:extLst>
                    </a:gridCol>
                    <a:gridCol w="1332000">
                      <a:extLst>
                        <a:ext uri="{9D8B030D-6E8A-4147-A177-3AD203B41FA5}">
                          <a16:colId xmlns:a16="http://schemas.microsoft.com/office/drawing/2014/main" val="1723254632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3450718068"/>
                        </a:ext>
                      </a:extLst>
                    </a:gridCol>
                    <a:gridCol w="1080000">
                      <a:extLst>
                        <a:ext uri="{9D8B030D-6E8A-4147-A177-3AD203B41FA5}">
                          <a16:colId xmlns:a16="http://schemas.microsoft.com/office/drawing/2014/main" val="3449079369"/>
                        </a:ext>
                      </a:extLst>
                    </a:gridCol>
                  </a:tblGrid>
                  <a:tr h="36000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aseline="0" dirty="0"/>
                            <a:t>Momentum</a:t>
                          </a:r>
                        </a:p>
                        <a:p>
                          <a:pPr algn="ctr"/>
                          <a:r>
                            <a:rPr kumimoji="1" lang="en-US" altLang="ja-JP" sz="1600" baseline="0" dirty="0"/>
                            <a:t>[G</a:t>
                          </a:r>
                          <a:r>
                            <a:rPr kumimoji="1" lang="en-US" altLang="ja-JP" sz="1600" i="1" baseline="0" dirty="0"/>
                            <a:t>e</a:t>
                          </a:r>
                          <a:r>
                            <a:rPr kumimoji="1" lang="en-US" altLang="ja-JP" sz="1600" baseline="0" dirty="0"/>
                            <a:t>V/</a:t>
                          </a:r>
                          <a:r>
                            <a:rPr kumimoji="1" lang="en-US" altLang="ja-JP" sz="1600" i="1" baseline="0" dirty="0"/>
                            <a:t>c</a:t>
                          </a:r>
                          <a:r>
                            <a:rPr kumimoji="1" lang="en-US" altLang="ja-JP" sz="1600" baseline="0" dirty="0"/>
                            <a:t>]</a:t>
                          </a:r>
                          <a:endParaRPr kumimoji="1" lang="ja-JP" altLang="en-US" sz="1600" b="0" baseline="0" dirty="0">
                            <a:latin typeface="+mn-lt"/>
                            <a:ea typeface="+mj-ea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0070C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baseline="0" dirty="0"/>
                            <a:t>Data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kumimoji="1" lang="en-US" altLang="ja-JP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baseline="0" dirty="0"/>
                            <a:t>MC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kumimoji="1" lang="en-US" altLang="ja-JP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3360979"/>
                      </a:ext>
                    </a:extLst>
                  </a:tr>
                  <a:tr h="432000">
                    <a:tc vMerge="1">
                      <a:txBody>
                        <a:bodyPr/>
                        <a:lstStyle/>
                        <a:p>
                          <a:pPr algn="ctr"/>
                          <a:endParaRPr kumimoji="1" lang="ja-JP" altLang="en-US" sz="1600" b="0" baseline="0" dirty="0">
                            <a:latin typeface="+mn-lt"/>
                            <a:ea typeface="+mj-ea"/>
                          </a:endParaRP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Tracks </a:t>
                          </a:r>
                          <a:r>
                            <a:rPr kumimoji="0" lang="en-US" altLang="ja-JP" sz="1600" b="1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p</a:t>
                          </a:r>
                          <a:r>
                            <a:rPr kumimoji="0" lang="en-US" altLang="ja-JP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measurable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Tracks in</a:t>
                          </a:r>
                        </a:p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selection</a:t>
                          </a:r>
                        </a:p>
                      </a:txBody>
                      <a:tcPr marL="91996" marR="91996" marT="43328" marB="43328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Fraction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[%]</a:t>
                          </a:r>
                          <a:endParaRPr kumimoji="1" lang="ja-JP" altLang="en-US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Tracks </a:t>
                          </a:r>
                          <a:r>
                            <a:rPr kumimoji="0" lang="en-US" altLang="ja-JP" sz="1600" b="1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p</a:t>
                          </a:r>
                          <a:r>
                            <a:rPr kumimoji="0" lang="en-US" altLang="ja-JP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measurable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Tracks in</a:t>
                          </a:r>
                        </a:p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selection</a:t>
                          </a: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Fraction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[%]</a:t>
                          </a:r>
                          <a:endParaRPr kumimoji="1" lang="ja-JP" altLang="en-US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7155732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i="0" baseline="0" dirty="0">
                              <a:latin typeface="+mn-lt"/>
                            </a:rPr>
                            <a:t>2</a:t>
                          </a:r>
                          <a:endParaRPr kumimoji="1" lang="ja-JP" altLang="en-US" sz="1600" b="1" i="0" baseline="0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latin typeface="+mn-lt"/>
                            </a:rPr>
                            <a:t>66</a:t>
                          </a:r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latin typeface="+mn-lt"/>
                            </a:rPr>
                            <a:t>0</a:t>
                          </a:r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600" b="1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kumimoji="1" lang="en-US" altLang="ja-JP" sz="1600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kumimoji="1" lang="en-US" altLang="ja-JP" sz="16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kumimoji="1" lang="en-US" altLang="ja-JP" sz="1600" b="1" i="1" smtClean="0">
                                    <a:latin typeface="Cambria Math" panose="02040503050406030204" pitchFamily="18" charset="0"/>
                                  </a:rPr>
                                  <m:t>𝟑𝟖</m:t>
                                </m:r>
                              </m:oMath>
                            </m:oMathPara>
                          </a14:m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latin typeface="+mn-lt"/>
                            </a:rPr>
                            <a:t>15393</a:t>
                          </a:r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latin typeface="+mn-lt"/>
                            </a:rPr>
                            <a:t>151</a:t>
                          </a:r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𝟗𝟖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𝟎𝟕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996" marR="91996" marT="43328" marB="43328" anchor="ctr"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i="0" dirty="0">
                              <a:solidFill>
                                <a:srgbClr val="000000"/>
                              </a:solidFill>
                              <a:latin typeface="+mn-lt"/>
                              <a:ea typeface="ＭＳ Ｐゴシック" charset="-128"/>
                            </a:rPr>
                            <a:t>3</a:t>
                          </a: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80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1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𝟏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𝟐𝟓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𝟔𝟖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𝟐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𝟕𝟔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ＭＳ Ｐゴシック"/>
                            <a:cs typeface="+mn-cs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11594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373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𝟑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𝟐𝟐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𝟏𝟔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𝟏𝟕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996" marR="91996" marT="43328" marB="43328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i="0" baseline="0" dirty="0">
                              <a:latin typeface="+mn-lt"/>
                            </a:rPr>
                            <a:t>4</a:t>
                          </a: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31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1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𝟑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𝟐𝟑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𝟏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𝟎𝟎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𝟔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𝟕𝟏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ＭＳ Ｐゴシック"/>
                            <a:cs typeface="+mn-cs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8747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555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𝟔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𝟑𝟓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𝟐𝟓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𝟐𝟕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996" marR="91996" marT="43328" marB="43328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i="0" baseline="0" dirty="0">
                              <a:latin typeface="+mn-lt"/>
                            </a:rPr>
                            <a:t>5</a:t>
                          </a: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45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2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𝟒𝟒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𝟏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𝟒𝟒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𝟓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𝟑𝟔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ＭＳ Ｐゴシック"/>
                            <a:cs typeface="+mn-cs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7142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623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𝟖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𝟕𝟐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𝟑𝟐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𝟑𝟓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996" marR="91996" marT="43328" marB="43328" anchor="ctr"/>
                    </a:tc>
                    <a:extLst>
                      <a:ext uri="{0D108BD9-81ED-4DB2-BD59-A6C34878D82A}">
                        <a16:rowId xmlns:a16="http://schemas.microsoft.com/office/drawing/2014/main" val="2004289972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i="0" baseline="0" dirty="0">
                              <a:latin typeface="+mn-lt"/>
                            </a:rPr>
                            <a:t>6</a:t>
                          </a: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12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0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&lt;</m:t>
                                </m:r>
                                <m:r>
                                  <a:rPr kumimoji="1" lang="en-US" altLang="ja-JP" sz="1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𝟏𝟔</m:t>
                                </m:r>
                                <m:r>
                                  <a:rPr kumimoji="1" lang="en-US" altLang="ja-JP" sz="1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.</m:t>
                                </m:r>
                                <m:r>
                                  <a:rPr kumimoji="1" lang="en-US" altLang="ja-JP" sz="1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𝟐𝟓</m:t>
                                </m:r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ＭＳ Ｐゴシック"/>
                            <a:cs typeface="+mn-cs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6277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641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𝟏𝟎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𝟐𝟏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ja-JP" altLang="en-US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ja-JP" altLang="en-US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𝟑𝟕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ja-JP" altLang="en-US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ja-JP" altLang="en-US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𝟑𝟗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996" marR="91996" marT="43328" marB="43328" anchor="ctr"/>
                    </a:tc>
                    <a:extLst>
                      <a:ext uri="{0D108BD9-81ED-4DB2-BD59-A6C34878D82A}">
                        <a16:rowId xmlns:a16="http://schemas.microsoft.com/office/drawing/2014/main" val="424305304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表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55796882"/>
                  </p:ext>
                </p:extLst>
              </p:nvPr>
            </p:nvGraphicFramePr>
            <p:xfrm>
              <a:off x="260544" y="735788"/>
              <a:ext cx="8424000" cy="2698336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96000">
                      <a:extLst>
                        <a:ext uri="{9D8B030D-6E8A-4147-A177-3AD203B41FA5}">
                          <a16:colId xmlns:a16="http://schemas.microsoft.com/office/drawing/2014/main" val="2631467954"/>
                        </a:ext>
                      </a:extLst>
                    </a:gridCol>
                    <a:gridCol w="1332000">
                      <a:extLst>
                        <a:ext uri="{9D8B030D-6E8A-4147-A177-3AD203B41FA5}">
                          <a16:colId xmlns:a16="http://schemas.microsoft.com/office/drawing/2014/main" val="772135315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80000">
                      <a:extLst>
                        <a:ext uri="{9D8B030D-6E8A-4147-A177-3AD203B41FA5}">
                          <a16:colId xmlns:a16="http://schemas.microsoft.com/office/drawing/2014/main" val="3831845290"/>
                        </a:ext>
                      </a:extLst>
                    </a:gridCol>
                    <a:gridCol w="1332000">
                      <a:extLst>
                        <a:ext uri="{9D8B030D-6E8A-4147-A177-3AD203B41FA5}">
                          <a16:colId xmlns:a16="http://schemas.microsoft.com/office/drawing/2014/main" val="1723254632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3450718068"/>
                        </a:ext>
                      </a:extLst>
                    </a:gridCol>
                    <a:gridCol w="1080000">
                      <a:extLst>
                        <a:ext uri="{9D8B030D-6E8A-4147-A177-3AD203B41FA5}">
                          <a16:colId xmlns:a16="http://schemas.microsoft.com/office/drawing/2014/main" val="3449079369"/>
                        </a:ext>
                      </a:extLst>
                    </a:gridCol>
                  </a:tblGrid>
                  <a:tr h="36000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aseline="0" dirty="0"/>
                            <a:t>Momentum</a:t>
                          </a:r>
                        </a:p>
                        <a:p>
                          <a:pPr algn="ctr"/>
                          <a:r>
                            <a:rPr kumimoji="1" lang="en-US" altLang="ja-JP" sz="1600" baseline="0" dirty="0"/>
                            <a:t>[G</a:t>
                          </a:r>
                          <a:r>
                            <a:rPr kumimoji="1" lang="en-US" altLang="ja-JP" sz="1600" i="1" baseline="0" dirty="0"/>
                            <a:t>e</a:t>
                          </a:r>
                          <a:r>
                            <a:rPr kumimoji="1" lang="en-US" altLang="ja-JP" sz="1600" baseline="0" dirty="0"/>
                            <a:t>V/</a:t>
                          </a:r>
                          <a:r>
                            <a:rPr kumimoji="1" lang="en-US" altLang="ja-JP" sz="1600" i="1" baseline="0" dirty="0"/>
                            <a:t>c</a:t>
                          </a:r>
                          <a:r>
                            <a:rPr kumimoji="1" lang="en-US" altLang="ja-JP" sz="1600" baseline="0" dirty="0"/>
                            <a:t>]</a:t>
                          </a:r>
                          <a:endParaRPr kumimoji="1" lang="ja-JP" altLang="en-US" sz="1600" b="0" baseline="0" dirty="0">
                            <a:latin typeface="+mn-lt"/>
                            <a:ea typeface="+mj-ea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0070C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baseline="0" dirty="0"/>
                            <a:t>Data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kumimoji="1" lang="en-US" altLang="ja-JP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baseline="0" dirty="0"/>
                            <a:t>MC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kumimoji="1" lang="en-US" altLang="ja-JP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3360979"/>
                      </a:ext>
                    </a:extLst>
                  </a:tr>
                  <a:tr h="574336">
                    <a:tc vMerge="1">
                      <a:txBody>
                        <a:bodyPr/>
                        <a:lstStyle/>
                        <a:p>
                          <a:pPr algn="ctr"/>
                          <a:endParaRPr kumimoji="1" lang="ja-JP" altLang="en-US" sz="1600" b="0" baseline="0" dirty="0">
                            <a:latin typeface="+mn-lt"/>
                            <a:ea typeface="+mj-ea"/>
                          </a:endParaRP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Tracks </a:t>
                          </a:r>
                          <a:r>
                            <a:rPr kumimoji="0" lang="en-US" altLang="ja-JP" sz="1600" b="1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p</a:t>
                          </a:r>
                          <a:r>
                            <a:rPr kumimoji="0" lang="en-US" altLang="ja-JP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measurable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Tracks in</a:t>
                          </a:r>
                        </a:p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selection</a:t>
                          </a:r>
                        </a:p>
                      </a:txBody>
                      <a:tcPr marL="91996" marR="91996" marT="43328" marB="43328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Fraction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[%]</a:t>
                          </a:r>
                          <a:endParaRPr kumimoji="1" lang="ja-JP" altLang="en-US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Tracks </a:t>
                          </a:r>
                          <a:r>
                            <a:rPr kumimoji="0" lang="en-US" altLang="ja-JP" sz="1600" b="1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p</a:t>
                          </a:r>
                          <a:r>
                            <a:rPr kumimoji="0" lang="en-US" altLang="ja-JP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measurable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Tracks in</a:t>
                          </a:r>
                        </a:p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selection</a:t>
                          </a: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Fraction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[%]</a:t>
                          </a:r>
                          <a:endParaRPr kumimoji="1" lang="ja-JP" altLang="en-US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7155732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i="0" baseline="0" dirty="0">
                              <a:latin typeface="+mn-lt"/>
                            </a:rPr>
                            <a:t>2</a:t>
                          </a:r>
                          <a:endParaRPr kumimoji="1" lang="ja-JP" altLang="en-US" sz="1600" b="1" i="0" baseline="0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latin typeface="+mn-lt"/>
                            </a:rPr>
                            <a:t>66</a:t>
                          </a:r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latin typeface="+mn-lt"/>
                            </a:rPr>
                            <a:t>0</a:t>
                          </a:r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3"/>
                          <a:stretch>
                            <a:fillRect l="-351412" t="-267241" r="-332768" b="-41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latin typeface="+mn-lt"/>
                            </a:rPr>
                            <a:t>15393</a:t>
                          </a:r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latin typeface="+mn-lt"/>
                            </a:rPr>
                            <a:t>151</a:t>
                          </a:r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3"/>
                          <a:stretch>
                            <a:fillRect l="-681921" t="-267241" r="-2260" b="-41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i="0" dirty="0">
                              <a:solidFill>
                                <a:srgbClr val="000000"/>
                              </a:solidFill>
                              <a:latin typeface="+mn-lt"/>
                              <a:ea typeface="ＭＳ Ｐゴシック" charset="-128"/>
                            </a:rPr>
                            <a:t>3</a:t>
                          </a: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80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1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3"/>
                          <a:stretch>
                            <a:fillRect l="-351412" t="-367241" r="-332768" b="-31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11594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373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blipFill>
                          <a:blip r:embed="rId3"/>
                          <a:stretch>
                            <a:fillRect l="-681921" t="-367241" r="-2260" b="-31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i="0" baseline="0" dirty="0">
                              <a:latin typeface="+mn-lt"/>
                            </a:rPr>
                            <a:t>4</a:t>
                          </a: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31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1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3"/>
                          <a:stretch>
                            <a:fillRect l="-351412" t="-467241" r="-332768" b="-21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8747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555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blipFill>
                          <a:blip r:embed="rId3"/>
                          <a:stretch>
                            <a:fillRect l="-681921" t="-467241" r="-2260" b="-21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i="0" baseline="0" dirty="0">
                              <a:latin typeface="+mn-lt"/>
                            </a:rPr>
                            <a:t>5</a:t>
                          </a: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45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2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3"/>
                          <a:stretch>
                            <a:fillRect l="-351412" t="-567241" r="-332768" b="-11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7142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623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blipFill>
                          <a:blip r:embed="rId3"/>
                          <a:stretch>
                            <a:fillRect l="-681921" t="-567241" r="-2260" b="-11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04289972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i="0" baseline="0" dirty="0">
                              <a:latin typeface="+mn-lt"/>
                            </a:rPr>
                            <a:t>6</a:t>
                          </a: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12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0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3"/>
                          <a:stretch>
                            <a:fillRect l="-351412" t="-667241" r="-332768" b="-1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6277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641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blipFill>
                          <a:blip r:embed="rId3"/>
                          <a:stretch>
                            <a:fillRect l="-681921" t="-667241" r="-2260" b="-1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4305304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テキスト ボックス 8"/>
          <p:cNvSpPr txBox="1"/>
          <p:nvPr/>
        </p:nvSpPr>
        <p:spPr>
          <a:xfrm>
            <a:off x="260544" y="395543"/>
            <a:ext cx="4758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i="1" dirty="0"/>
              <a:t>p</a:t>
            </a:r>
            <a:r>
              <a:rPr lang="en-US" altLang="ja-JP" sz="1600" b="1" dirty="0"/>
              <a:t> &gt; 2 G</a:t>
            </a:r>
            <a:r>
              <a:rPr lang="en-US" altLang="ja-JP" sz="1600" b="1" i="1" dirty="0"/>
              <a:t>e</a:t>
            </a:r>
            <a:r>
              <a:rPr lang="en-US" altLang="ja-JP" sz="1600" b="1" dirty="0"/>
              <a:t>V/</a:t>
            </a:r>
            <a:r>
              <a:rPr lang="en-US" altLang="ja-JP" sz="1600" b="1" i="1" dirty="0"/>
              <a:t>c</a:t>
            </a:r>
            <a:r>
              <a:rPr lang="en-US" altLang="ja-JP" sz="1600" b="1" dirty="0"/>
              <a:t>, </a:t>
            </a:r>
            <a:r>
              <a:rPr lang="en-US" altLang="ja-JP" sz="1600" b="1" i="1" dirty="0" err="1"/>
              <a:t>p</a:t>
            </a:r>
            <a:r>
              <a:rPr lang="en-US" altLang="ja-JP" sz="1600" b="1" baseline="-25000" dirty="0" err="1"/>
              <a:t>T</a:t>
            </a:r>
            <a:r>
              <a:rPr lang="en-US" altLang="ja-JP" sz="1600" b="1" dirty="0"/>
              <a:t> &gt; 0.6 G</a:t>
            </a:r>
            <a:r>
              <a:rPr lang="en-US" altLang="ja-JP" sz="1600" b="1" i="1" dirty="0"/>
              <a:t>e</a:t>
            </a:r>
            <a:r>
              <a:rPr lang="en-US" altLang="ja-JP" sz="1600" b="1" dirty="0"/>
              <a:t>V/</a:t>
            </a:r>
            <a:r>
              <a:rPr lang="en-US" altLang="ja-JP" sz="1600" b="1" i="1" dirty="0"/>
              <a:t>c</a:t>
            </a:r>
            <a:r>
              <a:rPr lang="en-US" altLang="ja-JP" sz="1600" b="1" dirty="0"/>
              <a:t> </a:t>
            </a:r>
            <a:r>
              <a:rPr lang="en-US" altLang="ja-JP" sz="1600" b="1" dirty="0">
                <a:solidFill>
                  <a:srgbClr val="0070C0"/>
                </a:solidFill>
              </a:rPr>
              <a:t>(“Golden analysis”)</a:t>
            </a:r>
            <a:endParaRPr kumimoji="1" lang="ja-JP" altLang="en-US" sz="1600" b="1" i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表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81902572"/>
                  </p:ext>
                </p:extLst>
              </p:nvPr>
            </p:nvGraphicFramePr>
            <p:xfrm>
              <a:off x="260544" y="3868177"/>
              <a:ext cx="8424000" cy="270136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96000">
                      <a:extLst>
                        <a:ext uri="{9D8B030D-6E8A-4147-A177-3AD203B41FA5}">
                          <a16:colId xmlns:a16="http://schemas.microsoft.com/office/drawing/2014/main" val="2631467954"/>
                        </a:ext>
                      </a:extLst>
                    </a:gridCol>
                    <a:gridCol w="1332000">
                      <a:extLst>
                        <a:ext uri="{9D8B030D-6E8A-4147-A177-3AD203B41FA5}">
                          <a16:colId xmlns:a16="http://schemas.microsoft.com/office/drawing/2014/main" val="772135315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80000">
                      <a:extLst>
                        <a:ext uri="{9D8B030D-6E8A-4147-A177-3AD203B41FA5}">
                          <a16:colId xmlns:a16="http://schemas.microsoft.com/office/drawing/2014/main" val="3831845290"/>
                        </a:ext>
                      </a:extLst>
                    </a:gridCol>
                    <a:gridCol w="1332000">
                      <a:extLst>
                        <a:ext uri="{9D8B030D-6E8A-4147-A177-3AD203B41FA5}">
                          <a16:colId xmlns:a16="http://schemas.microsoft.com/office/drawing/2014/main" val="1723254632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3450718068"/>
                        </a:ext>
                      </a:extLst>
                    </a:gridCol>
                    <a:gridCol w="1080000">
                      <a:extLst>
                        <a:ext uri="{9D8B030D-6E8A-4147-A177-3AD203B41FA5}">
                          <a16:colId xmlns:a16="http://schemas.microsoft.com/office/drawing/2014/main" val="3449079369"/>
                        </a:ext>
                      </a:extLst>
                    </a:gridCol>
                  </a:tblGrid>
                  <a:tr h="36000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aseline="0" dirty="0"/>
                            <a:t>Momentum</a:t>
                          </a:r>
                        </a:p>
                        <a:p>
                          <a:pPr algn="ctr"/>
                          <a:r>
                            <a:rPr kumimoji="1" lang="en-US" altLang="ja-JP" sz="1600" baseline="0" dirty="0"/>
                            <a:t>[G</a:t>
                          </a:r>
                          <a:r>
                            <a:rPr kumimoji="1" lang="en-US" altLang="ja-JP" sz="1600" i="1" baseline="0" dirty="0"/>
                            <a:t>e</a:t>
                          </a:r>
                          <a:r>
                            <a:rPr kumimoji="1" lang="en-US" altLang="ja-JP" sz="1600" baseline="0" dirty="0"/>
                            <a:t>V/</a:t>
                          </a:r>
                          <a:r>
                            <a:rPr kumimoji="1" lang="en-US" altLang="ja-JP" sz="1600" i="1" baseline="0" dirty="0"/>
                            <a:t>c</a:t>
                          </a:r>
                          <a:r>
                            <a:rPr kumimoji="1" lang="en-US" altLang="ja-JP" sz="1600" baseline="0" dirty="0"/>
                            <a:t>]</a:t>
                          </a:r>
                          <a:endParaRPr kumimoji="1" lang="ja-JP" altLang="en-US" sz="1600" b="0" baseline="0" dirty="0">
                            <a:latin typeface="+mn-lt"/>
                            <a:ea typeface="+mj-ea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baseline="0" dirty="0"/>
                            <a:t>Data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kumimoji="1" lang="en-US" altLang="ja-JP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baseline="0" dirty="0"/>
                            <a:t>MC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kumimoji="1" lang="en-US" altLang="ja-JP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3360979"/>
                      </a:ext>
                    </a:extLst>
                  </a:tr>
                  <a:tr h="432000">
                    <a:tc vMerge="1">
                      <a:txBody>
                        <a:bodyPr/>
                        <a:lstStyle/>
                        <a:p>
                          <a:pPr algn="ctr"/>
                          <a:endParaRPr kumimoji="1" lang="ja-JP" altLang="en-US" sz="1600" b="0" baseline="0" dirty="0">
                            <a:latin typeface="+mn-lt"/>
                            <a:ea typeface="+mj-ea"/>
                          </a:endParaRP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Tracks </a:t>
                          </a:r>
                          <a:r>
                            <a:rPr kumimoji="0" lang="en-US" altLang="ja-JP" sz="1600" b="1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p</a:t>
                          </a:r>
                          <a:r>
                            <a:rPr kumimoji="0" lang="en-US" altLang="ja-JP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measurable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Tracks in</a:t>
                          </a:r>
                        </a:p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selection</a:t>
                          </a:r>
                        </a:p>
                      </a:txBody>
                      <a:tcPr marL="91996" marR="91996" marT="43328" marB="43328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Fraction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[%]</a:t>
                          </a:r>
                          <a:endParaRPr kumimoji="1" lang="ja-JP" altLang="en-US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Tracks </a:t>
                          </a:r>
                          <a:r>
                            <a:rPr kumimoji="0" lang="en-US" altLang="ja-JP" sz="1600" b="1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p</a:t>
                          </a:r>
                          <a:r>
                            <a:rPr kumimoji="0" lang="en-US" altLang="ja-JP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measurable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Tracks in</a:t>
                          </a:r>
                        </a:p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selection</a:t>
                          </a: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Fraction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[%]</a:t>
                          </a:r>
                          <a:endParaRPr kumimoji="1" lang="ja-JP" altLang="en-US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7155732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i="0" baseline="0" dirty="0">
                              <a:latin typeface="+mn-lt"/>
                            </a:rPr>
                            <a:t>2</a:t>
                          </a:r>
                          <a:endParaRPr kumimoji="1" lang="ja-JP" altLang="en-US" sz="1600" b="1" i="0" baseline="0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latin typeface="+mn-lt"/>
                            </a:rPr>
                            <a:t>66</a:t>
                          </a:r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latin typeface="+mn-lt"/>
                            </a:rPr>
                            <a:t>13</a:t>
                          </a:r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𝟗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𝟏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𝟐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𝟒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𝟖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ＭＳ Ｐゴシック"/>
                            <a:cs typeface="+mn-cs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latin typeface="+mn-lt"/>
                            </a:rPr>
                            <a:t>15393</a:t>
                          </a:r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latin typeface="+mn-lt"/>
                            </a:rPr>
                            <a:t>3217</a:t>
                          </a:r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𝟏𝟔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𝟐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𝟑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𝟑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ＭＳ Ｐゴシック"/>
                            <a:cs typeface="+mn-cs"/>
                          </a:endParaRPr>
                        </a:p>
                      </a:txBody>
                      <a:tcPr marL="91996" marR="91996" marT="43328" marB="43328" anchor="ctr"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i="0" dirty="0">
                              <a:solidFill>
                                <a:srgbClr val="000000"/>
                              </a:solidFill>
                              <a:latin typeface="+mn-lt"/>
                              <a:ea typeface="ＭＳ Ｐゴシック" charset="-128"/>
                            </a:rPr>
                            <a:t>3</a:t>
                          </a: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80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27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𝟐𝟔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𝟑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𝟑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𝟓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𝟓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ＭＳ Ｐゴシック"/>
                            <a:cs typeface="+mn-cs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11594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5037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𝟑𝟓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𝟒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𝟒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ＭＳ Ｐゴシック"/>
                            <a:cs typeface="+mn-cs"/>
                          </a:endParaRPr>
                        </a:p>
                      </a:txBody>
                      <a:tcPr marL="91996" marR="91996" marT="43328" marB="43328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i="0" baseline="0" dirty="0">
                              <a:latin typeface="+mn-lt"/>
                            </a:rPr>
                            <a:t>4</a:t>
                          </a: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31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14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𝟑𝟖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𝟕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𝟕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𝟖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𝟗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𝟐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ＭＳ Ｐゴシック"/>
                            <a:cs typeface="+mn-cs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8747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5343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𝟓𝟐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𝟏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𝟓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𝟓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ＭＳ Ｐゴシック"/>
                            <a:cs typeface="+mn-cs"/>
                          </a:endParaRPr>
                        </a:p>
                      </a:txBody>
                      <a:tcPr marL="91996" marR="91996" marT="43328" marB="43328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i="0" baseline="0" dirty="0">
                              <a:latin typeface="+mn-lt"/>
                            </a:rPr>
                            <a:t>5</a:t>
                          </a: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45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22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𝟒𝟎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𝟔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𝟕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𝟕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𝟔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ＭＳ Ｐゴシック"/>
                            <a:cs typeface="+mn-cs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7142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5042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𝟔𝟐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𝟏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𝟔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𝟔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ＭＳ Ｐゴシック"/>
                            <a:cs typeface="+mn-cs"/>
                          </a:endParaRPr>
                        </a:p>
                      </a:txBody>
                      <a:tcPr marL="91996" marR="91996" marT="43328" marB="43328" anchor="ctr"/>
                    </a:tc>
                    <a:extLst>
                      <a:ext uri="{0D108BD9-81ED-4DB2-BD59-A6C34878D82A}">
                        <a16:rowId xmlns:a16="http://schemas.microsoft.com/office/drawing/2014/main" val="2004289972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i="0" baseline="0" dirty="0">
                              <a:latin typeface="+mn-lt"/>
                            </a:rPr>
                            <a:t>6</a:t>
                          </a: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12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10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𝟔𝟔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𝟕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𝟏𝟓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𝟐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𝟏𝟎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𝟑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ＭＳ Ｐゴシック"/>
                            <a:cs typeface="+mn-cs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6277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4684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𝟔𝟕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𝟑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𝟔</m:t>
                                    </m:r>
                                  </m:sub>
                                  <m:sup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𝟎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kumimoji="1" lang="en-US" altLang="ja-JP" sz="1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𝟔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kumimoji="1" lang="ja-JP" altLang="en-US" sz="16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996" marR="91996" marT="43328" marB="43328" anchor="ctr"/>
                    </a:tc>
                    <a:extLst>
                      <a:ext uri="{0D108BD9-81ED-4DB2-BD59-A6C34878D82A}">
                        <a16:rowId xmlns:a16="http://schemas.microsoft.com/office/drawing/2014/main" val="424305304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表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81902572"/>
                  </p:ext>
                </p:extLst>
              </p:nvPr>
            </p:nvGraphicFramePr>
            <p:xfrm>
              <a:off x="260544" y="3868177"/>
              <a:ext cx="8424000" cy="270136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96000">
                      <a:extLst>
                        <a:ext uri="{9D8B030D-6E8A-4147-A177-3AD203B41FA5}">
                          <a16:colId xmlns:a16="http://schemas.microsoft.com/office/drawing/2014/main" val="2631467954"/>
                        </a:ext>
                      </a:extLst>
                    </a:gridCol>
                    <a:gridCol w="1332000">
                      <a:extLst>
                        <a:ext uri="{9D8B030D-6E8A-4147-A177-3AD203B41FA5}">
                          <a16:colId xmlns:a16="http://schemas.microsoft.com/office/drawing/2014/main" val="772135315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80000">
                      <a:extLst>
                        <a:ext uri="{9D8B030D-6E8A-4147-A177-3AD203B41FA5}">
                          <a16:colId xmlns:a16="http://schemas.microsoft.com/office/drawing/2014/main" val="3831845290"/>
                        </a:ext>
                      </a:extLst>
                    </a:gridCol>
                    <a:gridCol w="1332000">
                      <a:extLst>
                        <a:ext uri="{9D8B030D-6E8A-4147-A177-3AD203B41FA5}">
                          <a16:colId xmlns:a16="http://schemas.microsoft.com/office/drawing/2014/main" val="1723254632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3450718068"/>
                        </a:ext>
                      </a:extLst>
                    </a:gridCol>
                    <a:gridCol w="1080000">
                      <a:extLst>
                        <a:ext uri="{9D8B030D-6E8A-4147-A177-3AD203B41FA5}">
                          <a16:colId xmlns:a16="http://schemas.microsoft.com/office/drawing/2014/main" val="3449079369"/>
                        </a:ext>
                      </a:extLst>
                    </a:gridCol>
                  </a:tblGrid>
                  <a:tr h="36000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aseline="0" dirty="0"/>
                            <a:t>Momentum</a:t>
                          </a:r>
                        </a:p>
                        <a:p>
                          <a:pPr algn="ctr"/>
                          <a:r>
                            <a:rPr kumimoji="1" lang="en-US" altLang="ja-JP" sz="1600" baseline="0" dirty="0"/>
                            <a:t>[G</a:t>
                          </a:r>
                          <a:r>
                            <a:rPr kumimoji="1" lang="en-US" altLang="ja-JP" sz="1600" i="1" baseline="0" dirty="0"/>
                            <a:t>e</a:t>
                          </a:r>
                          <a:r>
                            <a:rPr kumimoji="1" lang="en-US" altLang="ja-JP" sz="1600" baseline="0" dirty="0"/>
                            <a:t>V/</a:t>
                          </a:r>
                          <a:r>
                            <a:rPr kumimoji="1" lang="en-US" altLang="ja-JP" sz="1600" i="1" baseline="0" dirty="0"/>
                            <a:t>c</a:t>
                          </a:r>
                          <a:r>
                            <a:rPr kumimoji="1" lang="en-US" altLang="ja-JP" sz="1600" baseline="0" dirty="0"/>
                            <a:t>]</a:t>
                          </a:r>
                          <a:endParaRPr kumimoji="1" lang="ja-JP" altLang="en-US" sz="1600" b="0" baseline="0" dirty="0">
                            <a:latin typeface="+mn-lt"/>
                            <a:ea typeface="+mj-ea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baseline="0" dirty="0"/>
                            <a:t>Data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kumimoji="1" lang="en-US" altLang="ja-JP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baseline="0" dirty="0"/>
                            <a:t>MC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kumimoji="1" lang="en-US" altLang="ja-JP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3360979"/>
                      </a:ext>
                    </a:extLst>
                  </a:tr>
                  <a:tr h="574336">
                    <a:tc vMerge="1">
                      <a:txBody>
                        <a:bodyPr/>
                        <a:lstStyle/>
                        <a:p>
                          <a:pPr algn="ctr"/>
                          <a:endParaRPr kumimoji="1" lang="ja-JP" altLang="en-US" sz="1600" b="0" baseline="0" dirty="0">
                            <a:latin typeface="+mn-lt"/>
                            <a:ea typeface="+mj-ea"/>
                          </a:endParaRP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Tracks </a:t>
                          </a:r>
                          <a:r>
                            <a:rPr kumimoji="0" lang="en-US" altLang="ja-JP" sz="1600" b="1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p</a:t>
                          </a:r>
                          <a:r>
                            <a:rPr kumimoji="0" lang="en-US" altLang="ja-JP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measurable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Tracks in</a:t>
                          </a:r>
                        </a:p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selection</a:t>
                          </a:r>
                        </a:p>
                      </a:txBody>
                      <a:tcPr marL="91996" marR="91996" marT="43328" marB="43328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Fraction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[%]</a:t>
                          </a:r>
                          <a:endParaRPr kumimoji="1" lang="ja-JP" altLang="en-US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Tracks </a:t>
                          </a:r>
                          <a:r>
                            <a:rPr kumimoji="0" lang="en-US" altLang="ja-JP" sz="1600" b="1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p</a:t>
                          </a:r>
                          <a:r>
                            <a:rPr kumimoji="0" lang="en-US" altLang="ja-JP" sz="16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measurable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Tracks in</a:t>
                          </a:r>
                        </a:p>
                        <a:p>
                          <a:pPr algn="ctr"/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selection</a:t>
                          </a: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Fraction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[%]</a:t>
                          </a:r>
                          <a:endParaRPr kumimoji="1" lang="ja-JP" altLang="en-US" sz="16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7155732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i="0" baseline="0" dirty="0">
                              <a:latin typeface="+mn-lt"/>
                            </a:rPr>
                            <a:t>2</a:t>
                          </a:r>
                          <a:endParaRPr kumimoji="1" lang="ja-JP" altLang="en-US" sz="1600" b="1" i="0" baseline="0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latin typeface="+mn-lt"/>
                            </a:rPr>
                            <a:t>66</a:t>
                          </a:r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latin typeface="+mn-lt"/>
                            </a:rPr>
                            <a:t>13</a:t>
                          </a:r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4"/>
                          <a:stretch>
                            <a:fillRect l="-351412" t="-267241" r="-332768" b="-41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latin typeface="+mn-lt"/>
                            </a:rPr>
                            <a:t>15393</a:t>
                          </a:r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>
                              <a:latin typeface="+mn-lt"/>
                            </a:rPr>
                            <a:t>3217</a:t>
                          </a:r>
                          <a:endParaRPr kumimoji="1" lang="ja-JP" altLang="en-US" sz="1600" b="1" dirty="0">
                            <a:latin typeface="+mn-lt"/>
                          </a:endParaRPr>
                        </a:p>
                      </a:txBody>
                      <a:tcPr marL="91996" marR="91996" marT="43328" marB="43328" anchor="ctr"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lnT w="381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4"/>
                          <a:stretch>
                            <a:fillRect l="-681921" t="-267241" r="-2260" b="-41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ja-JP" sz="1600" b="1" i="0" dirty="0">
                              <a:solidFill>
                                <a:srgbClr val="000000"/>
                              </a:solidFill>
                              <a:latin typeface="+mn-lt"/>
                              <a:ea typeface="ＭＳ Ｐゴシック" charset="-128"/>
                            </a:rPr>
                            <a:t>3</a:t>
                          </a: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80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27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351412" t="-367241" r="-332768" b="-31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11594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5037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blipFill>
                          <a:blip r:embed="rId4"/>
                          <a:stretch>
                            <a:fillRect l="-681921" t="-367241" r="-2260" b="-31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558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i="0" baseline="0" dirty="0">
                              <a:latin typeface="+mn-lt"/>
                            </a:rPr>
                            <a:t>4</a:t>
                          </a: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31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14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351412" t="-467241" r="-332768" b="-21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8747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5343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blipFill>
                          <a:blip r:embed="rId4"/>
                          <a:stretch>
                            <a:fillRect l="-681921" t="-467241" r="-2260" b="-21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i="0" baseline="0" dirty="0">
                              <a:latin typeface="+mn-lt"/>
                            </a:rPr>
                            <a:t>5</a:t>
                          </a: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45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22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351412" t="-567241" r="-332768" b="-11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7142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5042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blipFill>
                          <a:blip r:embed="rId4"/>
                          <a:stretch>
                            <a:fillRect l="-681921" t="-567241" r="-2260" b="-11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04289972"/>
                      </a:ext>
                    </a:extLst>
                  </a:tr>
                  <a:tr h="35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i="0" baseline="0" dirty="0">
                              <a:latin typeface="+mn-lt"/>
                            </a:rPr>
                            <a:t>6</a:t>
                          </a:r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12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10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351412" t="-667241" r="-332768" b="-1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6277</a:t>
                          </a:r>
                        </a:p>
                      </a:txBody>
                      <a:tcPr marL="91996" marR="91996" marT="43328" marB="43328"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1" dirty="0"/>
                            <a:t>4684</a:t>
                          </a:r>
                        </a:p>
                      </a:txBody>
                      <a:tcPr marL="91996" marR="91996" marT="43328" marB="43328"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996" marR="91996" marT="43328" marB="43328" anchor="ctr">
                        <a:blipFill>
                          <a:blip r:embed="rId4"/>
                          <a:stretch>
                            <a:fillRect l="-681921" t="-667241" r="-2260" b="-1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4305304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テキスト ボックス 10"/>
          <p:cNvSpPr txBox="1"/>
          <p:nvPr/>
        </p:nvSpPr>
        <p:spPr>
          <a:xfrm>
            <a:off x="260544" y="3527932"/>
            <a:ext cx="55354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i="1" dirty="0"/>
              <a:t>p</a:t>
            </a:r>
            <a:r>
              <a:rPr lang="en-US" altLang="ja-JP" sz="1600" b="1" dirty="0"/>
              <a:t> &gt; 1 G</a:t>
            </a:r>
            <a:r>
              <a:rPr lang="en-US" altLang="ja-JP" sz="1600" b="1" i="1" dirty="0"/>
              <a:t>e</a:t>
            </a:r>
            <a:r>
              <a:rPr lang="en-US" altLang="ja-JP" sz="1600" b="1" dirty="0"/>
              <a:t>V/</a:t>
            </a:r>
            <a:r>
              <a:rPr lang="en-US" altLang="ja-JP" sz="1600" b="1" i="1" dirty="0"/>
              <a:t>c</a:t>
            </a:r>
            <a:r>
              <a:rPr lang="en-US" altLang="ja-JP" sz="1600" b="1" dirty="0"/>
              <a:t>, </a:t>
            </a:r>
            <a:r>
              <a:rPr lang="en-US" altLang="ja-JP" sz="1600" b="1" i="1" dirty="0" err="1"/>
              <a:t>p</a:t>
            </a:r>
            <a:r>
              <a:rPr lang="en-US" altLang="ja-JP" sz="1600" b="1" baseline="-25000" dirty="0" err="1"/>
              <a:t>T</a:t>
            </a:r>
            <a:r>
              <a:rPr lang="en-US" altLang="ja-JP" sz="1600" b="1" dirty="0"/>
              <a:t> &gt; 0.15 G</a:t>
            </a:r>
            <a:r>
              <a:rPr lang="en-US" altLang="ja-JP" sz="1600" b="1" i="1" dirty="0"/>
              <a:t>e</a:t>
            </a:r>
            <a:r>
              <a:rPr lang="en-US" altLang="ja-JP" sz="1600" b="1" dirty="0"/>
              <a:t>V/</a:t>
            </a:r>
            <a:r>
              <a:rPr lang="en-US" altLang="ja-JP" sz="1600" b="1" i="1" dirty="0"/>
              <a:t>c</a:t>
            </a:r>
            <a:r>
              <a:rPr lang="en-US" altLang="ja-JP" sz="1600" b="1" dirty="0"/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(“Minimum bias analysis”)</a:t>
            </a:r>
            <a:endParaRPr kumimoji="1" lang="ja-JP" altLang="en-US" sz="1600" b="1" i="1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614473" y="269366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Upper limits are at 90% C.L.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163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Goodness of agreement between Data and MC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ja-JP" dirty="0"/>
                  <a:t>The numbers of secondary particles in the selection domain are too few to evaluate the goodness of the agreement between the Data and the MC.</a:t>
                </a:r>
              </a:p>
              <a:p>
                <a:r>
                  <a:rPr lang="en-US" altLang="ja-JP" dirty="0"/>
                  <a:t>We consider an alternative method to estimate the goodness of the agreement same as previous study.</a:t>
                </a:r>
                <a:endParaRPr lang="en-US" altLang="ja-JP" dirty="0"/>
              </a:p>
              <a:p>
                <a:r>
                  <a:rPr lang="en-US" altLang="ja-JP" dirty="0"/>
                  <a:t>We select 1-prong hadron interaction events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kink</m:t>
                        </m:r>
                      </m:sub>
                    </m:sSub>
                  </m:oMath>
                </a14:m>
                <a:r>
                  <a:rPr lang="en-US" altLang="ja-JP" dirty="0"/>
                  <a:t> cut, which correspond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altLang="ja-JP" dirty="0"/>
                  <a:t> cut.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sin</m:t>
                      </m:r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kink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altLang="ja-JP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kink</m:t>
                          </m:r>
                        </m:sub>
                      </m:sSub>
                      <m:r>
                        <a:rPr lang="en-US" altLang="ja-JP" i="1">
                          <a:latin typeface="Cambria Math" panose="02040503050406030204" pitchFamily="18" charset="0"/>
                        </a:rPr>
                        <m:t>&gt;0.6 </m:t>
                      </m:r>
                      <m:f>
                        <m:fPr>
                          <m:type m:val="lin"/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G</m:t>
                          </m:r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V</m:t>
                          </m:r>
                        </m:num>
                        <m:den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b="0" i="0" smtClean="0">
                          <a:latin typeface="Cambria Math" panose="02040503050406030204" pitchFamily="18" charset="0"/>
                        </a:rPr>
                        <m:t>or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 0.15 </m:t>
                      </m:r>
                      <m:r>
                        <m:rPr>
                          <m:sty m:val="p"/>
                        </m:rPr>
                        <a:rPr lang="en-US" altLang="ja-JP" b="0" i="0" smtClean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m:rPr>
                          <m:sty m:val="p"/>
                        </m:rPr>
                        <a:rPr lang="en-US" altLang="ja-JP" b="0" i="0" smtClean="0"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altLang="ja-JP" u="sng" dirty="0"/>
              </a:p>
              <a:p>
                <a:pPr marL="0" indent="0">
                  <a:buNone/>
                </a:pPr>
                <a:endParaRPr lang="en-US" altLang="ja-JP" dirty="0"/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67" t="-49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OPERA collaboration meeting on 22 March 2017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561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Goodness of agreement between Data and MC</a:t>
            </a:r>
            <a:endParaRPr kumimoji="1" lang="ja-JP" altLang="en-US" sz="2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OPERA collaboration meeting on 22 March 2017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コンテンツ プレースホルダー 6"/>
              <p:cNvSpPr>
                <a:spLocks noGrp="1"/>
              </p:cNvSpPr>
              <p:nvPr>
                <p:ph idx="1"/>
              </p:nvPr>
            </p:nvSpPr>
            <p:spPr>
              <a:xfrm>
                <a:off x="635900" y="5460023"/>
                <a:ext cx="8227233" cy="808330"/>
              </a:xfrm>
            </p:spPr>
            <p:txBody>
              <a:bodyPr/>
              <a:lstStyle/>
              <a:p>
                <a:r>
                  <a:rPr lang="en-US" altLang="ja-JP" dirty="0"/>
                  <a:t>Relative differences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sys</m:t>
                        </m:r>
                      </m:sub>
                    </m:sSub>
                  </m:oMath>
                </a14:m>
                <a:r>
                  <a:rPr lang="en-US" altLang="ja-JP" dirty="0"/>
                  <a:t> are around 25% and can be understood within the statistical errors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stat</m:t>
                        </m:r>
                      </m:sub>
                    </m:sSub>
                  </m:oMath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7" name="コンテンツ プレースホルダー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5900" y="5460023"/>
                <a:ext cx="8227233" cy="808330"/>
              </a:xfrm>
              <a:blipFill>
                <a:blip r:embed="rId3"/>
                <a:stretch>
                  <a:fillRect l="-667" t="-4545" b="-45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/>
          <p:cNvSpPr txBox="1"/>
          <p:nvPr/>
        </p:nvSpPr>
        <p:spPr>
          <a:xfrm>
            <a:off x="700000" y="1279277"/>
            <a:ext cx="5319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/>
              <a:t>p</a:t>
            </a:r>
            <a:r>
              <a:rPr lang="en-US" altLang="ja-JP" b="1" dirty="0"/>
              <a:t> &gt; 2 G</a:t>
            </a:r>
            <a:r>
              <a:rPr lang="en-US" altLang="ja-JP" b="1" i="1" dirty="0"/>
              <a:t>e</a:t>
            </a:r>
            <a:r>
              <a:rPr lang="en-US" altLang="ja-JP" b="1" dirty="0"/>
              <a:t>V/</a:t>
            </a:r>
            <a:r>
              <a:rPr lang="en-US" altLang="ja-JP" b="1" i="1" dirty="0"/>
              <a:t>c</a:t>
            </a:r>
            <a:r>
              <a:rPr lang="en-US" altLang="ja-JP" b="1" dirty="0"/>
              <a:t>, </a:t>
            </a:r>
            <a:r>
              <a:rPr lang="en-US" altLang="ja-JP" b="1" i="1" dirty="0" err="1"/>
              <a:t>p</a:t>
            </a:r>
            <a:r>
              <a:rPr lang="en-US" altLang="ja-JP" b="1" baseline="-25000" dirty="0" err="1"/>
              <a:t>T</a:t>
            </a:r>
            <a:r>
              <a:rPr lang="en-US" altLang="ja-JP" b="1" dirty="0"/>
              <a:t> &gt; 0.6 G</a:t>
            </a:r>
            <a:r>
              <a:rPr lang="en-US" altLang="ja-JP" b="1" i="1" dirty="0"/>
              <a:t>e</a:t>
            </a:r>
            <a:r>
              <a:rPr lang="en-US" altLang="ja-JP" b="1" dirty="0"/>
              <a:t>V/</a:t>
            </a:r>
            <a:r>
              <a:rPr lang="en-US" altLang="ja-JP" b="1" i="1" dirty="0"/>
              <a:t>c</a:t>
            </a:r>
            <a:r>
              <a:rPr lang="en-US" altLang="ja-JP" b="1" dirty="0"/>
              <a:t> </a:t>
            </a:r>
            <a:r>
              <a:rPr lang="en-US" altLang="ja-JP" b="1" dirty="0">
                <a:solidFill>
                  <a:srgbClr val="0070C0"/>
                </a:solidFill>
              </a:rPr>
              <a:t>(“Golden analysis”)</a:t>
            </a:r>
            <a:endParaRPr lang="ja-JP" altLang="en-US" b="1" i="1" dirty="0">
              <a:solidFill>
                <a:srgbClr val="0070C0"/>
              </a:solidFill>
            </a:endParaRPr>
          </a:p>
          <a:p>
            <a:endParaRPr kumimoji="1" lang="ja-JP" altLang="en-US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表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61227531"/>
                  </p:ext>
                </p:extLst>
              </p:nvPr>
            </p:nvGraphicFramePr>
            <p:xfrm>
              <a:off x="700000" y="1648609"/>
              <a:ext cx="7744000" cy="22250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864000">
                      <a:extLst>
                        <a:ext uri="{9D8B030D-6E8A-4147-A177-3AD203B41FA5}">
                          <a16:colId xmlns:a16="http://schemas.microsoft.com/office/drawing/2014/main" val="2737287326"/>
                        </a:ext>
                      </a:extLst>
                    </a:gridCol>
                    <a:gridCol w="1800000">
                      <a:extLst>
                        <a:ext uri="{9D8B030D-6E8A-4147-A177-3AD203B41FA5}">
                          <a16:colId xmlns:a16="http://schemas.microsoft.com/office/drawing/2014/main" val="182475069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1825260208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2013315265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3047564321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4036667867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1407682433"/>
                        </a:ext>
                      </a:extLst>
                    </a:gridCol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i="1" dirty="0"/>
                            <a:t>p</a:t>
                          </a:r>
                          <a:r>
                            <a:rPr kumimoji="1" lang="en-US" altLang="ja-JP" sz="1600" dirty="0"/>
                            <a:t> [G</a:t>
                          </a:r>
                          <a:r>
                            <a:rPr kumimoji="1" lang="en-US" altLang="ja-JP" sz="1600" i="1" dirty="0"/>
                            <a:t>e</a:t>
                          </a:r>
                          <a:r>
                            <a:rPr kumimoji="1" lang="en-US" altLang="ja-JP" sz="1600" dirty="0"/>
                            <a:t>V/</a:t>
                          </a:r>
                          <a:r>
                            <a:rPr kumimoji="1" lang="en-US" altLang="ja-JP" sz="1600" i="1" dirty="0"/>
                            <a:t>c</a:t>
                          </a:r>
                          <a:r>
                            <a:rPr kumimoji="1" lang="en-US" altLang="ja-JP" sz="1600" dirty="0"/>
                            <a:t>]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2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3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4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5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6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271117552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ja-JP" altLang="en-US" sz="160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sz="1600" b="0" i="0" smtClean="0">
                                      <a:latin typeface="Cambria Math" panose="02040503050406030204" pitchFamily="18" charset="0"/>
                                    </a:rPr>
                                    <m:t>kink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ja-JP" altLang="en-US" sz="1600" dirty="0"/>
                            <a:t> </a:t>
                          </a:r>
                          <a:r>
                            <a:rPr kumimoji="1" lang="en-US" altLang="ja-JP" sz="1600" dirty="0"/>
                            <a:t>cut [</a:t>
                          </a:r>
                          <a:r>
                            <a:rPr kumimoji="1" lang="en-US" altLang="ja-JP" sz="1600" dirty="0" err="1"/>
                            <a:t>mrad</a:t>
                          </a:r>
                          <a:r>
                            <a:rPr kumimoji="1" lang="en-US" altLang="ja-JP" sz="1600" dirty="0"/>
                            <a:t>]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300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200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150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120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100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64248351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Tracks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dirty="0"/>
                            <a:t>Data</a:t>
                          </a:r>
                          <a:endParaRPr kumimoji="1" lang="ja-JP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22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63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31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61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15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650653779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MC (normalized)</a:t>
                          </a:r>
                          <a:endParaRPr kumimoji="1" lang="ja-JP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22.6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51.3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32.5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56.5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13.8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086873427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ja-JP" altLang="en-US" sz="1600" i="1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sz="1600" b="0" i="0" smtClean="0">
                                      <a:latin typeface="Cambria Math" panose="02040503050406030204" pitchFamily="18" charset="0"/>
                                    </a:rPr>
                                    <m:t>sys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ja-JP" altLang="en-US" sz="1600" dirty="0"/>
                            <a:t> </a:t>
                          </a:r>
                          <a:r>
                            <a:rPr kumimoji="1" lang="en-US" altLang="ja-JP" sz="1600" dirty="0"/>
                            <a:t>[%]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-2.8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+22.9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-4.7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+8.0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+9.0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874154630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ja-JP" altLang="en-US" sz="1600" i="1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sz="1600" b="0" i="0" smtClean="0">
                                      <a:latin typeface="Cambria Math" panose="02040503050406030204" pitchFamily="18" charset="0"/>
                                    </a:rPr>
                                    <m:t>stat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ja-JP" altLang="en-US" sz="1600" dirty="0"/>
                            <a:t> </a:t>
                          </a:r>
                          <a:r>
                            <a:rPr kumimoji="1" lang="en-US" altLang="ja-JP" sz="1600" dirty="0"/>
                            <a:t>[%]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r>
                                <a:rPr kumimoji="1" lang="en-US" altLang="ja-JP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kumimoji="1" lang="en-US" altLang="ja-JP" sz="1600" b="1" dirty="0"/>
                            <a:t>21.3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r>
                                <a:rPr kumimoji="1" lang="en-US" altLang="ja-JP" sz="1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±</m:t>
                              </m:r>
                            </m:oMath>
                          </a14:m>
                          <a:r>
                            <a:rPr kumimoji="1" lang="en-US" altLang="ja-JP" sz="1600" b="1" dirty="0"/>
                            <a:t>12.6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r>
                                <a:rPr kumimoji="1" lang="en-US" altLang="ja-JP" sz="1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±</m:t>
                              </m:r>
                            </m:oMath>
                          </a14:m>
                          <a:r>
                            <a:rPr kumimoji="1" lang="en-US" altLang="ja-JP" sz="1600" b="1" dirty="0"/>
                            <a:t>18.0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r>
                                <a:rPr kumimoji="1" lang="en-US" altLang="ja-JP" sz="1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±</m:t>
                              </m:r>
                            </m:oMath>
                          </a14:m>
                          <a:r>
                            <a:rPr kumimoji="1" lang="en-US" altLang="ja-JP" sz="1600" b="1" dirty="0"/>
                            <a:t>12.8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r>
                                <a:rPr kumimoji="1" lang="en-US" altLang="ja-JP" sz="1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±</m:t>
                              </m:r>
                            </m:oMath>
                          </a14:m>
                          <a:r>
                            <a:rPr kumimoji="1" lang="en-US" altLang="ja-JP" sz="1600" b="1" dirty="0"/>
                            <a:t>25.8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360720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表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61227531"/>
                  </p:ext>
                </p:extLst>
              </p:nvPr>
            </p:nvGraphicFramePr>
            <p:xfrm>
              <a:off x="700000" y="1648609"/>
              <a:ext cx="7744000" cy="22250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864000">
                      <a:extLst>
                        <a:ext uri="{9D8B030D-6E8A-4147-A177-3AD203B41FA5}">
                          <a16:colId xmlns:a16="http://schemas.microsoft.com/office/drawing/2014/main" val="2737287326"/>
                        </a:ext>
                      </a:extLst>
                    </a:gridCol>
                    <a:gridCol w="1800000">
                      <a:extLst>
                        <a:ext uri="{9D8B030D-6E8A-4147-A177-3AD203B41FA5}">
                          <a16:colId xmlns:a16="http://schemas.microsoft.com/office/drawing/2014/main" val="182475069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1825260208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2013315265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3047564321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4036667867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1407682433"/>
                        </a:ext>
                      </a:extLst>
                    </a:gridCol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i="1" dirty="0"/>
                            <a:t>p</a:t>
                          </a:r>
                          <a:r>
                            <a:rPr kumimoji="1" lang="en-US" altLang="ja-JP" sz="1600" dirty="0"/>
                            <a:t> [G</a:t>
                          </a:r>
                          <a:r>
                            <a:rPr kumimoji="1" lang="en-US" altLang="ja-JP" sz="1600" i="1" dirty="0"/>
                            <a:t>e</a:t>
                          </a:r>
                          <a:r>
                            <a:rPr kumimoji="1" lang="en-US" altLang="ja-JP" sz="1600" dirty="0"/>
                            <a:t>V/</a:t>
                          </a:r>
                          <a:r>
                            <a:rPr kumimoji="1" lang="en-US" altLang="ja-JP" sz="1600" i="1" dirty="0"/>
                            <a:t>c</a:t>
                          </a:r>
                          <a:r>
                            <a:rPr kumimoji="1" lang="en-US" altLang="ja-JP" sz="1600" dirty="0"/>
                            <a:t>]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2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3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4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5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6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271117552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4"/>
                          <a:stretch>
                            <a:fillRect l="-228" t="-101639" r="-191324" b="-41639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300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200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150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120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100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64248351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Tracks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dirty="0"/>
                            <a:t>Data</a:t>
                          </a:r>
                          <a:endParaRPr kumimoji="1" lang="ja-JP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22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63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31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61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15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650653779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MC (normalized)</a:t>
                          </a:r>
                          <a:endParaRPr kumimoji="1" lang="ja-JP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22.6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51.3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32.5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56.5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13.8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086873427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4"/>
                          <a:stretch>
                            <a:fillRect l="-228" t="-401639" r="-191324" b="-11639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-2.8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+22.9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-4.7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+8.0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+9.0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874154630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28" t="-501639" r="-191324" b="-1639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64458" t="-501639" r="-404819" b="-163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62275" t="-501639" r="-302395" b="-163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2275" t="-501639" r="-202395" b="-163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62275" t="-501639" r="-102395" b="-163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62275" t="-501639" r="-2395" b="-1639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3607202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6466279" y="4173500"/>
                <a:ext cx="1977721" cy="5638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sys</m:t>
                          </m:r>
                        </m:sub>
                      </m:sSub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b="0" i="0" smtClean="0">
                                  <a:latin typeface="Cambria Math" panose="02040503050406030204" pitchFamily="18" charset="0"/>
                                </a:rPr>
                                <m:t>Data</m:t>
                              </m:r>
                            </m:sub>
                          </m:s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b="0" i="0" smtClean="0">
                                  <a:latin typeface="Cambria Math" panose="02040503050406030204" pitchFamily="18" charset="0"/>
                                </a:rPr>
                                <m:t>MC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b="0" i="0" smtClean="0">
                                  <a:latin typeface="Cambria Math" panose="02040503050406030204" pitchFamily="18" charset="0"/>
                                </a:rPr>
                                <m:t>MC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279" y="4173500"/>
                <a:ext cx="1977721" cy="56387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正方形/長方形 10"/>
              <p:cNvSpPr/>
              <p:nvPr/>
            </p:nvSpPr>
            <p:spPr>
              <a:xfrm>
                <a:off x="6466279" y="4734175"/>
                <a:ext cx="1722395" cy="7290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stat</m:t>
                          </m:r>
                        </m:sub>
                      </m:sSub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b="0" i="0" smtClean="0">
                                      <a:latin typeface="Cambria Math" panose="02040503050406030204" pitchFamily="18" charset="0"/>
                                    </a:rPr>
                                    <m:t>Data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11" name="正方形/長方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279" y="4734175"/>
                <a:ext cx="1722395" cy="72904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826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Goodness of agreement between Data and MC</a:t>
            </a:r>
            <a:endParaRPr kumimoji="1" lang="ja-JP" altLang="en-US" sz="2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OPERA collaboration meeting on 22 March 2017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00000" y="1279277"/>
            <a:ext cx="61911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/>
              <a:t>p</a:t>
            </a:r>
            <a:r>
              <a:rPr lang="en-US" altLang="ja-JP" b="1" dirty="0"/>
              <a:t> &gt; 1 G</a:t>
            </a:r>
            <a:r>
              <a:rPr lang="en-US" altLang="ja-JP" b="1" i="1" dirty="0"/>
              <a:t>e</a:t>
            </a:r>
            <a:r>
              <a:rPr lang="en-US" altLang="ja-JP" b="1" dirty="0"/>
              <a:t>V/</a:t>
            </a:r>
            <a:r>
              <a:rPr lang="en-US" altLang="ja-JP" b="1" i="1" dirty="0"/>
              <a:t>c</a:t>
            </a:r>
            <a:r>
              <a:rPr lang="en-US" altLang="ja-JP" b="1" dirty="0"/>
              <a:t>, </a:t>
            </a:r>
            <a:r>
              <a:rPr lang="en-US" altLang="ja-JP" b="1" i="1" dirty="0" err="1"/>
              <a:t>p</a:t>
            </a:r>
            <a:r>
              <a:rPr lang="en-US" altLang="ja-JP" b="1" baseline="-25000" dirty="0" err="1"/>
              <a:t>T</a:t>
            </a:r>
            <a:r>
              <a:rPr lang="en-US" altLang="ja-JP" b="1" dirty="0"/>
              <a:t> &gt; 0.15 G</a:t>
            </a:r>
            <a:r>
              <a:rPr lang="en-US" altLang="ja-JP" b="1" i="1" dirty="0"/>
              <a:t>e</a:t>
            </a:r>
            <a:r>
              <a:rPr lang="en-US" altLang="ja-JP" b="1" dirty="0"/>
              <a:t>V/</a:t>
            </a:r>
            <a:r>
              <a:rPr lang="en-US" altLang="ja-JP" b="1" i="1" dirty="0"/>
              <a:t>c</a:t>
            </a:r>
            <a:r>
              <a:rPr lang="en-US" altLang="ja-JP" b="1" dirty="0"/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(“Minimum bias analysis”)</a:t>
            </a:r>
            <a:endParaRPr lang="ja-JP" altLang="en-US" b="1" i="1" dirty="0">
              <a:solidFill>
                <a:srgbClr val="FF0000"/>
              </a:solidFill>
            </a:endParaRPr>
          </a:p>
          <a:p>
            <a:endParaRPr kumimoji="1" lang="ja-JP" altLang="en-US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表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2019462"/>
                  </p:ext>
                </p:extLst>
              </p:nvPr>
            </p:nvGraphicFramePr>
            <p:xfrm>
              <a:off x="700000" y="1648609"/>
              <a:ext cx="7744000" cy="22250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864000">
                      <a:extLst>
                        <a:ext uri="{9D8B030D-6E8A-4147-A177-3AD203B41FA5}">
                          <a16:colId xmlns:a16="http://schemas.microsoft.com/office/drawing/2014/main" val="2737287326"/>
                        </a:ext>
                      </a:extLst>
                    </a:gridCol>
                    <a:gridCol w="1800000">
                      <a:extLst>
                        <a:ext uri="{9D8B030D-6E8A-4147-A177-3AD203B41FA5}">
                          <a16:colId xmlns:a16="http://schemas.microsoft.com/office/drawing/2014/main" val="182475069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1825260208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2013315265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3047564321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4036667867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1407682433"/>
                        </a:ext>
                      </a:extLst>
                    </a:gridCol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i="1" dirty="0"/>
                            <a:t>p</a:t>
                          </a:r>
                          <a:r>
                            <a:rPr kumimoji="1" lang="en-US" altLang="ja-JP" sz="1600" dirty="0"/>
                            <a:t> [G</a:t>
                          </a:r>
                          <a:r>
                            <a:rPr kumimoji="1" lang="en-US" altLang="ja-JP" sz="1600" i="1" dirty="0"/>
                            <a:t>e</a:t>
                          </a:r>
                          <a:r>
                            <a:rPr kumimoji="1" lang="en-US" altLang="ja-JP" sz="1600" dirty="0"/>
                            <a:t>V/</a:t>
                          </a:r>
                          <a:r>
                            <a:rPr kumimoji="1" lang="en-US" altLang="ja-JP" sz="1600" i="1" dirty="0"/>
                            <a:t>c</a:t>
                          </a:r>
                          <a:r>
                            <a:rPr kumimoji="1" lang="en-US" altLang="ja-JP" sz="1600" dirty="0"/>
                            <a:t>]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2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3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4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5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6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271117552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ja-JP" altLang="en-US" sz="160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sz="1600" b="0" i="0" smtClean="0">
                                      <a:latin typeface="Cambria Math" panose="02040503050406030204" pitchFamily="18" charset="0"/>
                                    </a:rPr>
                                    <m:t>kink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ja-JP" altLang="en-US" sz="1600" dirty="0"/>
                            <a:t> </a:t>
                          </a:r>
                          <a:r>
                            <a:rPr kumimoji="1" lang="en-US" altLang="ja-JP" sz="1600" dirty="0"/>
                            <a:t>cut [</a:t>
                          </a:r>
                          <a:r>
                            <a:rPr kumimoji="1" lang="en-US" altLang="ja-JP" sz="1600" dirty="0" err="1"/>
                            <a:t>mrad</a:t>
                          </a:r>
                          <a:r>
                            <a:rPr kumimoji="1" lang="en-US" altLang="ja-JP" sz="1600" dirty="0"/>
                            <a:t>]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75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50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37.5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30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25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64248351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Tracks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dirty="0"/>
                            <a:t>Data</a:t>
                          </a:r>
                          <a:endParaRPr kumimoji="1" lang="ja-JP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40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93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43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83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23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650653779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MC (normalized)</a:t>
                          </a:r>
                          <a:endParaRPr kumimoji="1" lang="ja-JP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49.4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86.1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52.8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93.3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22.5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086873427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ja-JP" altLang="en-US" sz="1600" i="1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sz="1600" b="0" i="0" smtClean="0">
                                      <a:latin typeface="Cambria Math" panose="02040503050406030204" pitchFamily="18" charset="0"/>
                                    </a:rPr>
                                    <m:t>sys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ja-JP" altLang="en-US" sz="1600" dirty="0"/>
                            <a:t> </a:t>
                          </a:r>
                          <a:r>
                            <a:rPr kumimoji="1" lang="en-US" altLang="ja-JP" sz="1600" dirty="0"/>
                            <a:t>[%]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-19.0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+8.1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-18.5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-11.0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+2.1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874154630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ja-JP" altLang="en-US" sz="1600" i="1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sz="1600" b="0" i="0" smtClean="0">
                                      <a:latin typeface="Cambria Math" panose="02040503050406030204" pitchFamily="18" charset="0"/>
                                    </a:rPr>
                                    <m:t>stat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ja-JP" altLang="en-US" sz="1600" dirty="0"/>
                            <a:t> </a:t>
                          </a:r>
                          <a:r>
                            <a:rPr kumimoji="1" lang="en-US" altLang="ja-JP" sz="1600" dirty="0"/>
                            <a:t>[%]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r>
                                <a:rPr kumimoji="1" lang="en-US" altLang="ja-JP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kumimoji="1" lang="en-US" altLang="ja-JP" sz="1600" b="1" dirty="0"/>
                            <a:t>15.8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r>
                                <a:rPr kumimoji="1" lang="en-US" altLang="ja-JP" sz="1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±</m:t>
                              </m:r>
                            </m:oMath>
                          </a14:m>
                          <a:r>
                            <a:rPr kumimoji="1" lang="en-US" altLang="ja-JP" sz="1600" b="1" dirty="0"/>
                            <a:t>10.4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r>
                                <a:rPr kumimoji="1" lang="en-US" altLang="ja-JP" sz="1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±</m:t>
                              </m:r>
                            </m:oMath>
                          </a14:m>
                          <a:r>
                            <a:rPr kumimoji="1" lang="en-US" altLang="ja-JP" sz="1600" b="1" dirty="0"/>
                            <a:t>15.3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r>
                                <a:rPr kumimoji="1" lang="en-US" altLang="ja-JP" sz="1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±</m:t>
                              </m:r>
                            </m:oMath>
                          </a14:m>
                          <a:r>
                            <a:rPr kumimoji="1" lang="en-US" altLang="ja-JP" sz="1600" b="1" dirty="0"/>
                            <a:t>11.0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r>
                                <a:rPr kumimoji="1" lang="en-US" altLang="ja-JP" sz="16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±</m:t>
                              </m:r>
                            </m:oMath>
                          </a14:m>
                          <a:r>
                            <a:rPr kumimoji="1" lang="en-US" altLang="ja-JP" sz="1600" b="1" dirty="0"/>
                            <a:t>20.9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360720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表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2019462"/>
                  </p:ext>
                </p:extLst>
              </p:nvPr>
            </p:nvGraphicFramePr>
            <p:xfrm>
              <a:off x="700000" y="1648609"/>
              <a:ext cx="7744000" cy="22250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864000">
                      <a:extLst>
                        <a:ext uri="{9D8B030D-6E8A-4147-A177-3AD203B41FA5}">
                          <a16:colId xmlns:a16="http://schemas.microsoft.com/office/drawing/2014/main" val="2737287326"/>
                        </a:ext>
                      </a:extLst>
                    </a:gridCol>
                    <a:gridCol w="1800000">
                      <a:extLst>
                        <a:ext uri="{9D8B030D-6E8A-4147-A177-3AD203B41FA5}">
                          <a16:colId xmlns:a16="http://schemas.microsoft.com/office/drawing/2014/main" val="182475069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1825260208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2013315265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3047564321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4036667867"/>
                        </a:ext>
                      </a:extLst>
                    </a:gridCol>
                    <a:gridCol w="1016000">
                      <a:extLst>
                        <a:ext uri="{9D8B030D-6E8A-4147-A177-3AD203B41FA5}">
                          <a16:colId xmlns:a16="http://schemas.microsoft.com/office/drawing/2014/main" val="1407682433"/>
                        </a:ext>
                      </a:extLst>
                    </a:gridCol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i="1" dirty="0"/>
                            <a:t>p</a:t>
                          </a:r>
                          <a:r>
                            <a:rPr kumimoji="1" lang="en-US" altLang="ja-JP" sz="1600" dirty="0"/>
                            <a:t> [G</a:t>
                          </a:r>
                          <a:r>
                            <a:rPr kumimoji="1" lang="en-US" altLang="ja-JP" sz="1600" i="1" dirty="0"/>
                            <a:t>e</a:t>
                          </a:r>
                          <a:r>
                            <a:rPr kumimoji="1" lang="en-US" altLang="ja-JP" sz="1600" dirty="0"/>
                            <a:t>V/</a:t>
                          </a:r>
                          <a:r>
                            <a:rPr kumimoji="1" lang="en-US" altLang="ja-JP" sz="1600" i="1" dirty="0"/>
                            <a:t>c</a:t>
                          </a:r>
                          <a:r>
                            <a:rPr kumimoji="1" lang="en-US" altLang="ja-JP" sz="1600" dirty="0"/>
                            <a:t>]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2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3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4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5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6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271117552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3"/>
                          <a:stretch>
                            <a:fillRect l="-228" t="-101639" r="-191324" b="-41639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75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50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37.5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30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25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64248351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Tracks</a:t>
                          </a:r>
                          <a:endParaRPr kumimoji="1" lang="ja-JP" alt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dirty="0"/>
                            <a:t>Data</a:t>
                          </a:r>
                          <a:endParaRPr kumimoji="1" lang="ja-JP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40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93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43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83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23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650653779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kumimoji="1" lang="ja-JP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dirty="0"/>
                            <a:t>MC (normalized)</a:t>
                          </a:r>
                          <a:endParaRPr kumimoji="1" lang="ja-JP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49.4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86.1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52.8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93.3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22.5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086873427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3"/>
                          <a:stretch>
                            <a:fillRect l="-228" t="-401639" r="-191324" b="-11639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-19.0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+8.1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-18.5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-11.0</a:t>
                          </a:r>
                          <a:endParaRPr kumimoji="1" lang="ja-JP" altLang="en-US" sz="16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kumimoji="1" lang="en-US" altLang="ja-JP" sz="1600" b="1" dirty="0"/>
                            <a:t>+2.1</a:t>
                          </a:r>
                          <a:endParaRPr kumimoji="1" lang="ja-JP" altLang="en-U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874154630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28" t="-501639" r="-191324" b="-1639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4458" t="-501639" r="-404819" b="-163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62275" t="-501639" r="-302395" b="-163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62275" t="-501639" r="-202395" b="-163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62275" t="-501639" r="-102395" b="-163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62275" t="-501639" r="-2395" b="-1639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3607202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6466279" y="4173500"/>
                <a:ext cx="1977721" cy="5638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sys</m:t>
                          </m:r>
                        </m:sub>
                      </m:sSub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b="0" i="0" smtClean="0">
                                  <a:latin typeface="Cambria Math" panose="02040503050406030204" pitchFamily="18" charset="0"/>
                                </a:rPr>
                                <m:t>Data</m:t>
                              </m:r>
                            </m:sub>
                          </m:s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b="0" i="0" smtClean="0">
                                  <a:latin typeface="Cambria Math" panose="02040503050406030204" pitchFamily="18" charset="0"/>
                                </a:rPr>
                                <m:t>MC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b="0" i="0" smtClean="0">
                                  <a:latin typeface="Cambria Math" panose="02040503050406030204" pitchFamily="18" charset="0"/>
                                </a:rPr>
                                <m:t>MC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279" y="4173500"/>
                <a:ext cx="1977721" cy="5638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正方形/長方形 10"/>
              <p:cNvSpPr/>
              <p:nvPr/>
            </p:nvSpPr>
            <p:spPr>
              <a:xfrm>
                <a:off x="6466279" y="4734175"/>
                <a:ext cx="1722395" cy="7290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stat</m:t>
                          </m:r>
                        </m:sub>
                      </m:sSub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b="0" i="0" smtClean="0">
                                      <a:latin typeface="Cambria Math" panose="02040503050406030204" pitchFamily="18" charset="0"/>
                                    </a:rPr>
                                    <m:t>Data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11" name="正方形/長方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279" y="4734175"/>
                <a:ext cx="1722395" cy="7290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コンテンツ プレースホルダー 6"/>
              <p:cNvSpPr>
                <a:spLocks noGrp="1"/>
              </p:cNvSpPr>
              <p:nvPr>
                <p:ph idx="1"/>
              </p:nvPr>
            </p:nvSpPr>
            <p:spPr>
              <a:xfrm>
                <a:off x="635900" y="5460023"/>
                <a:ext cx="8227233" cy="808330"/>
              </a:xfrm>
            </p:spPr>
            <p:txBody>
              <a:bodyPr/>
              <a:lstStyle/>
              <a:p>
                <a:r>
                  <a:rPr lang="en-US" altLang="ja-JP" dirty="0"/>
                  <a:t>Relative differences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sys</m:t>
                        </m:r>
                      </m:sub>
                    </m:sSub>
                  </m:oMath>
                </a14:m>
                <a:r>
                  <a:rPr lang="en-US" altLang="ja-JP" dirty="0"/>
                  <a:t> are around 20% and can be understood within the statistical errors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stat</m:t>
                        </m:r>
                      </m:sub>
                    </m:sSub>
                  </m:oMath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12" name="コンテンツ プレースホルダー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5900" y="5460023"/>
                <a:ext cx="8227233" cy="808330"/>
              </a:xfrm>
              <a:blipFill>
                <a:blip r:embed="rId6"/>
                <a:stretch>
                  <a:fillRect l="-667" t="-4545" b="-45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1289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580" dirty="0"/>
              <a:t>Nuclear Fragments</a:t>
            </a:r>
            <a:endParaRPr lang="ja-JP" altLang="en-US" sz="358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ja-JP" sz="1790" dirty="0"/>
                  <a:t>If a secondary particle has a value of </a:t>
                </a:r>
                <a14:m>
                  <m:oMath xmlns:m="http://schemas.openxmlformats.org/officeDocument/2006/math">
                    <m:r>
                      <a:rPr lang="en-US" altLang="ja-JP" sz="1790" i="1" dirty="0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altLang="ja-JP" sz="1790" dirty="0"/>
                  <a:t> &lt; 0.7, the particle is observed as a heavily ionizing track or a nuclear fragment.</a:t>
                </a:r>
              </a:p>
              <a:p>
                <a:r>
                  <a:rPr lang="en-US" altLang="ja-JP" sz="1790" dirty="0"/>
                  <a:t>Nuclear fragments emitted from hadron interactions were also sought by a newly developed automatic emulsion scanning system with wider angular acceptance, FTS.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444" t="-37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グループ化 8"/>
          <p:cNvGrpSpPr/>
          <p:nvPr/>
        </p:nvGrpSpPr>
        <p:grpSpPr>
          <a:xfrm>
            <a:off x="0" y="2924944"/>
            <a:ext cx="4464496" cy="3190814"/>
            <a:chOff x="601304" y="4635405"/>
            <a:chExt cx="2779161" cy="1817931"/>
          </a:xfrm>
        </p:grpSpPr>
        <p:pic>
          <p:nvPicPr>
            <p:cNvPr id="34" name="図 3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2580" y="4635405"/>
              <a:ext cx="2137885" cy="1817931"/>
            </a:xfrm>
            <a:prstGeom prst="rect">
              <a:avLst/>
            </a:prstGeom>
          </p:spPr>
        </p:pic>
        <p:sp>
          <p:nvSpPr>
            <p:cNvPr id="35" name="テキスト ボックス 34"/>
            <p:cNvSpPr txBox="1"/>
            <p:nvPr/>
          </p:nvSpPr>
          <p:spPr>
            <a:xfrm>
              <a:off x="657176" y="4881283"/>
              <a:ext cx="648072" cy="275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93" dirty="0"/>
                <a:t>Signal</a:t>
              </a: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601304" y="5673371"/>
              <a:ext cx="759816" cy="275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93" dirty="0"/>
                <a:t>BG</a:t>
              </a:r>
              <a:endParaRPr lang="ja-JP" altLang="en-US" sz="1193" dirty="0"/>
            </a:p>
          </p:txBody>
        </p:sp>
      </p:grp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OPERA collaboration meeting on 22 March 2017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3D45CE-B185-4ABF-A000-8F0818DA3621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934" y="2924944"/>
            <a:ext cx="3988519" cy="3190814"/>
          </a:xfrm>
          <a:prstGeom prst="rect">
            <a:avLst/>
          </a:prstGeom>
        </p:spPr>
      </p:pic>
      <p:cxnSp>
        <p:nvCxnSpPr>
          <p:cNvPr id="11" name="直線矢印コネクタ 10"/>
          <p:cNvCxnSpPr/>
          <p:nvPr/>
        </p:nvCxnSpPr>
        <p:spPr>
          <a:xfrm flipH="1">
            <a:off x="3332902" y="4746771"/>
            <a:ext cx="3534986" cy="144851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420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Nuclear fragments search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We scanned upstream and downstream films of the 1 or 3 prong vertex.</a:t>
            </a:r>
          </a:p>
          <a:p>
            <a:r>
              <a:rPr lang="en-US" altLang="ja-JP" dirty="0"/>
              <a:t>Since most of nuclear fragments are emitted at large angle, scanning was performed by using FTS at Toho University.</a:t>
            </a:r>
          </a:p>
          <a:p>
            <a:pPr lvl="1"/>
            <a:r>
              <a:rPr lang="en-US" altLang="ja-JP" u="heavy" dirty="0">
                <a:uFill>
                  <a:solidFill>
                    <a:srgbClr val="FF0000"/>
                  </a:solidFill>
                </a:uFill>
              </a:rPr>
              <a:t>Angle acceptance : |</a:t>
            </a:r>
            <a:r>
              <a:rPr lang="en-US" altLang="ja-JP" u="heavy" dirty="0" err="1">
                <a:uFill>
                  <a:solidFill>
                    <a:srgbClr val="FF0000"/>
                  </a:solidFill>
                </a:uFill>
              </a:rPr>
              <a:t>tanθ</a:t>
            </a:r>
            <a:r>
              <a:rPr lang="en-US" altLang="ja-JP" u="heavy" dirty="0">
                <a:uFill>
                  <a:solidFill>
                    <a:srgbClr val="FF0000"/>
                  </a:solidFill>
                </a:uFill>
              </a:rPr>
              <a:t>| &lt; 3.0</a:t>
            </a:r>
          </a:p>
          <a:p>
            <a:r>
              <a:rPr lang="en-US" altLang="ja-JP" dirty="0"/>
              <a:t>Since nuclear fragments are expected to suffer from large multiple scattering, therefore, a loose condition was imposed.</a:t>
            </a:r>
          </a:p>
          <a:p>
            <a:pPr lvl="1"/>
            <a:r>
              <a:rPr lang="en-US" altLang="ja-JP" u="heavy" dirty="0">
                <a:uFill>
                  <a:solidFill>
                    <a:srgbClr val="FF0000"/>
                  </a:solidFill>
                </a:uFill>
              </a:rPr>
              <a:t>IP &lt; 100 </a:t>
            </a:r>
            <a:r>
              <a:rPr lang="en-US" altLang="ja-JP" u="heavy" dirty="0" err="1">
                <a:uFill>
                  <a:solidFill>
                    <a:srgbClr val="FF0000"/>
                  </a:solidFill>
                </a:uFill>
              </a:rPr>
              <a:t>μm</a:t>
            </a:r>
            <a:r>
              <a:rPr lang="en-US" altLang="ja-JP" u="heavy" dirty="0">
                <a:uFill>
                  <a:solidFill>
                    <a:srgbClr val="FF0000"/>
                  </a:solidFill>
                </a:uFill>
              </a:rPr>
              <a:t> + 0.01×depth</a:t>
            </a:r>
          </a:p>
          <a:p>
            <a:r>
              <a:rPr lang="en-US" altLang="ja-JP" dirty="0">
                <a:uFill>
                  <a:solidFill>
                    <a:srgbClr val="FF0000"/>
                  </a:solidFill>
                </a:uFill>
              </a:rPr>
              <a:t>Confirmation of candidates by visual inspection.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OPERA collaboration meeting on 22 March 2017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A4CE-B3D9-4EEC-9EB3-42C8D217A4F7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082" y="4474915"/>
            <a:ext cx="1939312" cy="1666596"/>
          </a:xfrm>
          <a:prstGeom prst="rect">
            <a:avLst/>
          </a:prstGeom>
        </p:spPr>
      </p:pic>
      <p:pic>
        <p:nvPicPr>
          <p:cNvPr id="9" name="Picture 5" descr="WS0000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3233" y="4474914"/>
            <a:ext cx="2945515" cy="2091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161" y="4474914"/>
            <a:ext cx="2803739" cy="209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447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Scanning status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35900" y="5602014"/>
            <a:ext cx="8227233" cy="666338"/>
          </a:xfrm>
        </p:spPr>
        <p:txBody>
          <a:bodyPr/>
          <a:lstStyle/>
          <a:p>
            <a:r>
              <a:rPr kumimoji="1" lang="en-US" altLang="ja-JP" dirty="0"/>
              <a:t>We finished large angle track scan of </a:t>
            </a:r>
            <a:r>
              <a:rPr lang="en-US" altLang="ja-JP" dirty="0"/>
              <a:t>all</a:t>
            </a:r>
            <a:r>
              <a:rPr kumimoji="1" lang="en-US" altLang="ja-JP" dirty="0"/>
              <a:t> hadron interactions.</a:t>
            </a:r>
          </a:p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OPERA collaboration meeting on 22 March 2017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A4CE-B3D9-4EEC-9EB3-42C8D217A4F7}" type="slidenum">
              <a:rPr lang="ja-JP" altLang="en-US" smtClean="0"/>
              <a:pPr/>
              <a:t>19</a:t>
            </a:fld>
            <a:endParaRPr lang="ja-JP" altLang="en-US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183" y="1374197"/>
            <a:ext cx="5821634" cy="3964733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90106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Hadron interaction is one of the main background source of tau decay in OPERA.</a:t>
            </a:r>
          </a:p>
          <a:p>
            <a:r>
              <a:rPr lang="en-US" altLang="ja-JP" dirty="0"/>
              <a:t>In previous study, we analyzed 2, 4, 10 GeV/c π</a:t>
            </a:r>
            <a:r>
              <a:rPr lang="en-US" altLang="ja-JP" baseline="30000" dirty="0"/>
              <a:t>-</a:t>
            </a:r>
            <a:r>
              <a:rPr lang="en-US" altLang="ja-JP" dirty="0"/>
              <a:t> interaction in OPERA ECC and compared with a FLUKA based MC simulation.</a:t>
            </a:r>
          </a:p>
          <a:p>
            <a:r>
              <a:rPr lang="en-US" altLang="ja-JP" dirty="0"/>
              <a:t>We concluded the agreement between the experimental data has been confirmed at the 30% level.</a:t>
            </a:r>
          </a:p>
          <a:p>
            <a:r>
              <a:rPr lang="en-US" altLang="ja-JP" dirty="0"/>
              <a:t>In 2012, we took a new data set for hadron interaction analysis</a:t>
            </a:r>
            <a:r>
              <a:rPr lang="ja-JP" altLang="en-US" dirty="0"/>
              <a:t> </a:t>
            </a:r>
            <a:r>
              <a:rPr lang="en-US" altLang="ja-JP" dirty="0"/>
              <a:t>to increase statistics and confirm the agreement with better precision.</a:t>
            </a:r>
          </a:p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OPERA collaboration meeting on 22 March 2017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A4CE-B3D9-4EEC-9EB3-42C8D217A4F7}" type="slidenum">
              <a:rPr lang="ja-JP" altLang="en-US" smtClean="0"/>
              <a:pPr/>
              <a:t>2</a:t>
            </a:fld>
            <a:endParaRPr lang="ja-JP" altLang="en-US"/>
          </a:p>
        </p:txBody>
      </p:sp>
      <p:pic>
        <p:nvPicPr>
          <p:cNvPr id="6" name="Picture 2" descr="K:\WORK\14ugrad\mizusawa\sotsuken\sron\Sotsurooooon\Fig\CERN2012_ECC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097" y="4069107"/>
            <a:ext cx="3354841" cy="2343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859" y="4160194"/>
            <a:ext cx="2600069" cy="221094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881662" y="4471081"/>
            <a:ext cx="652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Signal</a:t>
            </a:r>
          </a:p>
          <a:p>
            <a:r>
              <a:rPr lang="en-US" altLang="ja-JP" sz="1200" dirty="0"/>
              <a:t>Event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60162" y="5421110"/>
            <a:ext cx="1045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/>
              <a:t>Hadron</a:t>
            </a:r>
          </a:p>
          <a:p>
            <a:pPr algn="ctr"/>
            <a:r>
              <a:rPr kumimoji="1" lang="en-US" altLang="ja-JP" sz="1200" dirty="0"/>
              <a:t>Backg</a:t>
            </a:r>
            <a:r>
              <a:rPr lang="en-US" altLang="ja-JP" sz="1200" dirty="0"/>
              <a:t>round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267290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Results (Multiplicity distribution)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OPERA collaboration meeting on 22 March 2017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900022" y="1196752"/>
            <a:ext cx="7343957" cy="5029960"/>
            <a:chOff x="468003" y="1196752"/>
            <a:chExt cx="7343957" cy="5029960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03" y="1260006"/>
              <a:ext cx="3600000" cy="24517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1835697" y="1196752"/>
              <a:ext cx="10189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/>
                <a:t>2 G</a:t>
              </a:r>
              <a:r>
                <a:rPr kumimoji="1" lang="en-US" altLang="ja-JP" sz="2000" b="1" i="1" dirty="0"/>
                <a:t>e</a:t>
              </a:r>
              <a:r>
                <a:rPr kumimoji="1" lang="en-US" altLang="ja-JP" sz="2000" b="1" dirty="0"/>
                <a:t>V/</a:t>
              </a:r>
              <a:r>
                <a:rPr kumimoji="1" lang="en-US" altLang="ja-JP" sz="2000" b="1" i="1" dirty="0"/>
                <a:t>c</a:t>
              </a:r>
              <a:endParaRPr kumimoji="1" lang="ja-JP" altLang="en-US" sz="2000" b="1" i="1" baseline="30000" dirty="0"/>
            </a:p>
          </p:txBody>
        </p:sp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960" y="3774985"/>
              <a:ext cx="3600000" cy="245172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5579653" y="3715644"/>
              <a:ext cx="1124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/>
                <a:t>6</a:t>
              </a:r>
              <a:r>
                <a:rPr kumimoji="1" lang="en-US" altLang="ja-JP" sz="2000" b="1" dirty="0"/>
                <a:t> G</a:t>
              </a:r>
              <a:r>
                <a:rPr kumimoji="1" lang="en-US" altLang="ja-JP" sz="2000" b="1" i="1" dirty="0"/>
                <a:t>e</a:t>
              </a:r>
              <a:r>
                <a:rPr kumimoji="1" lang="en-US" altLang="ja-JP" sz="2000" b="1" dirty="0"/>
                <a:t>V/</a:t>
              </a:r>
              <a:r>
                <a:rPr kumimoji="1" lang="en-US" altLang="ja-JP" sz="2000" b="1" i="1" dirty="0"/>
                <a:t>c</a:t>
              </a:r>
              <a:endParaRPr kumimoji="1" lang="ja-JP" altLang="en-US" sz="2000" b="1" i="1" dirty="0"/>
            </a:p>
          </p:txBody>
        </p:sp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03" y="3774985"/>
              <a:ext cx="3600000" cy="245172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2" name="テキスト ボックス 21"/>
            <p:cNvSpPr txBox="1"/>
            <p:nvPr/>
          </p:nvSpPr>
          <p:spPr>
            <a:xfrm>
              <a:off x="1811038" y="3711732"/>
              <a:ext cx="1124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/>
                <a:t>5</a:t>
              </a:r>
              <a:r>
                <a:rPr kumimoji="1" lang="en-US" altLang="ja-JP" sz="2000" b="1" dirty="0"/>
                <a:t> G</a:t>
              </a:r>
              <a:r>
                <a:rPr kumimoji="1" lang="en-US" altLang="ja-JP" sz="2000" b="1" i="1" dirty="0"/>
                <a:t>e</a:t>
              </a:r>
              <a:r>
                <a:rPr kumimoji="1" lang="en-US" altLang="ja-JP" sz="2000" b="1" dirty="0"/>
                <a:t>V/</a:t>
              </a:r>
              <a:r>
                <a:rPr kumimoji="1" lang="en-US" altLang="ja-JP" sz="2000" b="1" i="1" dirty="0"/>
                <a:t>c</a:t>
              </a:r>
              <a:endParaRPr kumimoji="1" lang="ja-JP" altLang="en-US" sz="2000" b="1" i="1" dirty="0"/>
            </a:p>
          </p:txBody>
        </p:sp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960" y="1261961"/>
              <a:ext cx="3600000" cy="245172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4" name="テキスト ボックス 23"/>
            <p:cNvSpPr txBox="1"/>
            <p:nvPr/>
          </p:nvSpPr>
          <p:spPr>
            <a:xfrm>
              <a:off x="5579654" y="1198708"/>
              <a:ext cx="1124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/>
                <a:t>4</a:t>
              </a:r>
              <a:r>
                <a:rPr kumimoji="1" lang="en-US" altLang="ja-JP" sz="2000" b="1" dirty="0"/>
                <a:t> G</a:t>
              </a:r>
              <a:r>
                <a:rPr kumimoji="1" lang="en-US" altLang="ja-JP" sz="2000" b="1" i="1" dirty="0"/>
                <a:t>e</a:t>
              </a:r>
              <a:r>
                <a:rPr kumimoji="1" lang="en-US" altLang="ja-JP" sz="2000" b="1" dirty="0"/>
                <a:t>V/</a:t>
              </a:r>
              <a:r>
                <a:rPr kumimoji="1" lang="en-US" altLang="ja-JP" sz="2000" b="1" i="1" dirty="0"/>
                <a:t>c</a:t>
              </a:r>
              <a:endParaRPr kumimoji="1" lang="ja-JP" altLang="en-US" sz="2000" b="1" i="1" baseline="30000" dirty="0"/>
            </a:p>
          </p:txBody>
        </p:sp>
      </p:grpSp>
      <p:sp>
        <p:nvSpPr>
          <p:cNvPr id="25" name="テキスト ボックス 21"/>
          <p:cNvSpPr txBox="1">
            <a:spLocks noChangeArrowheads="1"/>
          </p:cNvSpPr>
          <p:nvPr/>
        </p:nvSpPr>
        <p:spPr bwMode="auto">
          <a:xfrm>
            <a:off x="6008349" y="2394267"/>
            <a:ext cx="2557599" cy="520060"/>
          </a:xfrm>
          <a:prstGeom prst="rect">
            <a:avLst/>
          </a:pr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1392" dirty="0"/>
              <a:t>Plots : Experimental data</a:t>
            </a:r>
          </a:p>
          <a:p>
            <a:r>
              <a:rPr lang="en-US" altLang="ja-JP" sz="1392" dirty="0"/>
              <a:t>Histogram : MC data (FLUKA)</a:t>
            </a:r>
            <a:endParaRPr lang="ja-JP" altLang="en-US" sz="1392" dirty="0"/>
          </a:p>
        </p:txBody>
      </p:sp>
    </p:spTree>
    <p:extLst>
      <p:ext uri="{BB962C8B-B14F-4D97-AF65-F5344CB8AC3E}">
        <p14:creationId xmlns:p14="http://schemas.microsoft.com/office/powerpoint/2010/main" val="2697069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Results (Emission angle distribution)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OPERA collaboration meeting on 22 March 2017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900022" y="1196752"/>
            <a:ext cx="7343957" cy="5029958"/>
            <a:chOff x="468003" y="1196752"/>
            <a:chExt cx="7343957" cy="5029958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03" y="1260006"/>
              <a:ext cx="3599999" cy="24517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1835697" y="1196752"/>
              <a:ext cx="10189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/>
                <a:t>2 G</a:t>
              </a:r>
              <a:r>
                <a:rPr kumimoji="1" lang="en-US" altLang="ja-JP" sz="2000" b="1" i="1" dirty="0"/>
                <a:t>e</a:t>
              </a:r>
              <a:r>
                <a:rPr kumimoji="1" lang="en-US" altLang="ja-JP" sz="2000" b="1" dirty="0"/>
                <a:t>V/</a:t>
              </a:r>
              <a:r>
                <a:rPr kumimoji="1" lang="en-US" altLang="ja-JP" sz="2000" b="1" i="1" dirty="0"/>
                <a:t>c</a:t>
              </a:r>
              <a:endParaRPr kumimoji="1" lang="ja-JP" altLang="en-US" sz="2000" b="1" i="1" baseline="30000" dirty="0"/>
            </a:p>
          </p:txBody>
        </p:sp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960" y="3774986"/>
              <a:ext cx="3600000" cy="24517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5579653" y="3715644"/>
              <a:ext cx="1275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/>
                <a:t>6</a:t>
              </a:r>
              <a:r>
                <a:rPr kumimoji="1" lang="en-US" altLang="ja-JP" sz="2000" b="1" dirty="0"/>
                <a:t> G</a:t>
              </a:r>
              <a:r>
                <a:rPr kumimoji="1" lang="en-US" altLang="ja-JP" sz="2000" b="1" i="1" dirty="0"/>
                <a:t>e</a:t>
              </a:r>
              <a:r>
                <a:rPr kumimoji="1" lang="en-US" altLang="ja-JP" sz="2000" b="1" dirty="0"/>
                <a:t>V/</a:t>
              </a:r>
              <a:r>
                <a:rPr kumimoji="1" lang="en-US" altLang="ja-JP" sz="2000" b="1" i="1" dirty="0"/>
                <a:t>c </a:t>
              </a:r>
              <a:r>
                <a:rPr lang="en-US" altLang="ja-JP" sz="2000" b="1" baseline="30000" dirty="0"/>
                <a:t>[2]</a:t>
              </a:r>
              <a:endParaRPr kumimoji="1" lang="ja-JP" altLang="en-US" sz="2000" b="1" i="1" dirty="0"/>
            </a:p>
          </p:txBody>
        </p:sp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03" y="3774986"/>
              <a:ext cx="3600000" cy="24517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2" name="テキスト ボックス 21"/>
            <p:cNvSpPr txBox="1"/>
            <p:nvPr/>
          </p:nvSpPr>
          <p:spPr>
            <a:xfrm>
              <a:off x="1811038" y="3711732"/>
              <a:ext cx="1275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/>
                <a:t>5</a:t>
              </a:r>
              <a:r>
                <a:rPr kumimoji="1" lang="en-US" altLang="ja-JP" sz="2000" b="1" dirty="0"/>
                <a:t> G</a:t>
              </a:r>
              <a:r>
                <a:rPr kumimoji="1" lang="en-US" altLang="ja-JP" sz="2000" b="1" i="1" dirty="0"/>
                <a:t>e</a:t>
              </a:r>
              <a:r>
                <a:rPr kumimoji="1" lang="en-US" altLang="ja-JP" sz="2000" b="1" dirty="0"/>
                <a:t>V/</a:t>
              </a:r>
              <a:r>
                <a:rPr kumimoji="1" lang="en-US" altLang="ja-JP" sz="2000" b="1" i="1" dirty="0"/>
                <a:t>c </a:t>
              </a:r>
              <a:r>
                <a:rPr lang="en-US" altLang="ja-JP" sz="2000" b="1" baseline="30000" dirty="0"/>
                <a:t>[2]</a:t>
              </a:r>
              <a:endParaRPr kumimoji="1" lang="ja-JP" altLang="en-US" sz="2000" b="1" i="1" dirty="0"/>
            </a:p>
          </p:txBody>
        </p:sp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960" y="1261962"/>
              <a:ext cx="3600000" cy="24517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4" name="テキスト ボックス 23"/>
            <p:cNvSpPr txBox="1"/>
            <p:nvPr/>
          </p:nvSpPr>
          <p:spPr>
            <a:xfrm>
              <a:off x="5579654" y="1198708"/>
              <a:ext cx="1275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/>
                <a:t>4</a:t>
              </a:r>
              <a:r>
                <a:rPr kumimoji="1" lang="en-US" altLang="ja-JP" sz="2000" b="1" dirty="0"/>
                <a:t> G</a:t>
              </a:r>
              <a:r>
                <a:rPr kumimoji="1" lang="en-US" altLang="ja-JP" sz="2000" b="1" i="1" dirty="0"/>
                <a:t>e</a:t>
              </a:r>
              <a:r>
                <a:rPr kumimoji="1" lang="en-US" altLang="ja-JP" sz="2000" b="1" dirty="0"/>
                <a:t>V/</a:t>
              </a:r>
              <a:r>
                <a:rPr kumimoji="1" lang="en-US" altLang="ja-JP" sz="2000" b="1" i="1" dirty="0"/>
                <a:t>c </a:t>
              </a:r>
              <a:r>
                <a:rPr kumimoji="1" lang="en-US" altLang="ja-JP" sz="2000" b="1" baseline="30000" dirty="0"/>
                <a:t>[1]</a:t>
              </a:r>
              <a:endParaRPr kumimoji="1" lang="ja-JP" altLang="en-US" sz="2000" b="1" i="1" baseline="30000" dirty="0"/>
            </a:p>
          </p:txBody>
        </p:sp>
      </p:grpSp>
      <p:sp>
        <p:nvSpPr>
          <p:cNvPr id="25" name="テキスト ボックス 21"/>
          <p:cNvSpPr txBox="1">
            <a:spLocks noChangeArrowheads="1"/>
          </p:cNvSpPr>
          <p:nvPr/>
        </p:nvSpPr>
        <p:spPr bwMode="auto">
          <a:xfrm>
            <a:off x="426539" y="2225908"/>
            <a:ext cx="2557599" cy="520060"/>
          </a:xfrm>
          <a:prstGeom prst="rect">
            <a:avLst/>
          </a:pr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1392" dirty="0"/>
              <a:t>Plots : Experimental data</a:t>
            </a:r>
          </a:p>
          <a:p>
            <a:r>
              <a:rPr lang="en-US" altLang="ja-JP" sz="1392" dirty="0"/>
              <a:t>Histogram : MC data (FLUKA)</a:t>
            </a:r>
            <a:endParaRPr lang="ja-JP" altLang="en-US" sz="1392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15291" y="5652857"/>
            <a:ext cx="99110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900" b="1" dirty="0">
                <a:solidFill>
                  <a:srgbClr val="0070C0"/>
                </a:solidFill>
              </a:rPr>
              <a:t>forward</a:t>
            </a:r>
            <a:endParaRPr kumimoji="1" lang="ja-JP" altLang="en-US" sz="1900" b="1" dirty="0">
              <a:solidFill>
                <a:srgbClr val="0070C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187624" y="5651073"/>
            <a:ext cx="116974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900" b="1" dirty="0">
                <a:solidFill>
                  <a:srgbClr val="0070C0"/>
                </a:solidFill>
              </a:rPr>
              <a:t>back</a:t>
            </a:r>
            <a:r>
              <a:rPr kumimoji="1" lang="en-US" altLang="ja-JP" sz="1900" b="1" dirty="0">
                <a:solidFill>
                  <a:srgbClr val="0070C0"/>
                </a:solidFill>
              </a:rPr>
              <a:t>ward</a:t>
            </a:r>
            <a:endParaRPr kumimoji="1" lang="ja-JP" altLang="en-US" sz="19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724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Results (Association probability)</a:t>
            </a:r>
            <a:endParaRPr kumimoji="1" lang="ja-JP" altLang="en-US" dirty="0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idx="1"/>
          </p:nvPr>
        </p:nvSpPr>
        <p:spPr>
          <a:xfrm>
            <a:off x="635901" y="5628248"/>
            <a:ext cx="8227233" cy="923157"/>
          </a:xfrm>
        </p:spPr>
        <p:txBody>
          <a:bodyPr/>
          <a:lstStyle/>
          <a:p>
            <a:r>
              <a:rPr lang="en-US" altLang="ja-JP" dirty="0"/>
              <a:t>We obtained new beam momentum data of nuclear fragments. </a:t>
            </a:r>
          </a:p>
          <a:p>
            <a:r>
              <a:rPr lang="en-US" altLang="ja-JP" dirty="0"/>
              <a:t>The MC data agree reasonably well with the experimental data.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OPERA collaboration meeting on 22 March 2017</a:t>
            </a: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3D45CE-B185-4ABF-A000-8F0818DA3621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  <p:grpSp>
        <p:nvGrpSpPr>
          <p:cNvPr id="9" name="グループ化 8"/>
          <p:cNvGrpSpPr/>
          <p:nvPr/>
        </p:nvGrpSpPr>
        <p:grpSpPr>
          <a:xfrm>
            <a:off x="1642295" y="1457482"/>
            <a:ext cx="5859408" cy="3990459"/>
            <a:chOff x="1642295" y="1457482"/>
            <a:chExt cx="5859408" cy="3990459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2295" y="1457482"/>
              <a:ext cx="5859408" cy="399045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7" name="直線コネクタ 6"/>
            <p:cNvCxnSpPr/>
            <p:nvPr/>
          </p:nvCxnSpPr>
          <p:spPr>
            <a:xfrm>
              <a:off x="2195736" y="3456000"/>
              <a:ext cx="475252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/>
          </p:nvSpPr>
          <p:spPr>
            <a:xfrm>
              <a:off x="1875008" y="3275692"/>
              <a:ext cx="39273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2400" b="1" dirty="0">
                  <a:solidFill>
                    <a:srgbClr val="FF0000"/>
                  </a:solidFill>
                </a:rPr>
                <a:t>0.5</a:t>
              </a:r>
              <a:endParaRPr kumimoji="1" lang="ja-JP" alt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7473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ja-JP" b="1" dirty="0">
                    <a:solidFill>
                      <a:srgbClr val="0070C0"/>
                    </a:solidFill>
                  </a:rPr>
                  <a:t>Interaction &amp; Secondary particle search</a:t>
                </a:r>
              </a:p>
              <a:p>
                <a:r>
                  <a:rPr lang="en-US" altLang="ja-JP" dirty="0"/>
                  <a:t>We finished the analysis of interaction &amp; secondary particle search for all hadron beam interaction.</a:t>
                </a:r>
              </a:p>
              <a:p>
                <a:r>
                  <a:rPr lang="en-US" altLang="ja-JP" dirty="0"/>
                  <a:t>MC data agree roughly well with the experimental data.</a:t>
                </a:r>
                <a:endParaRPr kumimoji="1" lang="en-US" altLang="ja-JP" dirty="0"/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n-US" altLang="ja-JP" b="1" dirty="0">
                    <a:solidFill>
                      <a:srgbClr val="0070C0"/>
                    </a:solidFill>
                  </a:rPr>
                  <a:t>Nuclear fragments search</a:t>
                </a:r>
              </a:p>
              <a:p>
                <a:r>
                  <a:rPr lang="en-US" altLang="ja-JP" dirty="0"/>
                  <a:t>Except for 3 GeV/c, manual check of nuclear fragments candidate have been done.</a:t>
                </a:r>
              </a:p>
              <a:p>
                <a:r>
                  <a:rPr lang="en-US" altLang="ja-JP" dirty="0"/>
                  <a:t>These results agree reasonably well.</a:t>
                </a:r>
              </a:p>
              <a:p>
                <a:pPr marL="0" indent="0">
                  <a:buNone/>
                </a:pPr>
                <a:r>
                  <a:rPr lang="en-US" altLang="ja-JP" b="1" dirty="0">
                    <a:solidFill>
                      <a:srgbClr val="0070C0"/>
                    </a:solidFill>
                  </a:rPr>
                  <a:t>Momentum measurement and agreement between Data and MC</a:t>
                </a:r>
              </a:p>
              <a:p>
                <a:r>
                  <a:rPr lang="en-US" altLang="ja-JP" dirty="0"/>
                  <a:t>We started the measurement of</a:t>
                </a:r>
                <a:r>
                  <a:rPr lang="ja-JP" altLang="en-US" dirty="0"/>
                  <a:t> </a:t>
                </a:r>
                <a:r>
                  <a:rPr lang="en-US" altLang="ja-JP" dirty="0"/>
                  <a:t>secondary particle momenta.</a:t>
                </a:r>
              </a:p>
              <a:p>
                <a:r>
                  <a:rPr lang="en-US" altLang="ja-JP" dirty="0"/>
                  <a:t>We obtained more than 8 times the previous data.</a:t>
                </a:r>
              </a:p>
              <a:p>
                <a:r>
                  <a:rPr lang="en-US" altLang="ja-JP" dirty="0"/>
                  <a:t>Relative differences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sys</m:t>
                        </m:r>
                      </m:sub>
                    </m:sSub>
                  </m:oMath>
                </a14:m>
                <a:r>
                  <a:rPr lang="en-US" altLang="ja-JP" dirty="0"/>
                  <a:t> are around 20% and can be understood within the statistical errors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stat</m:t>
                        </m:r>
                      </m:sub>
                    </m:sSub>
                  </m:oMath>
                </a14:m>
                <a:r>
                  <a:rPr lang="en-US" altLang="ja-JP" dirty="0"/>
                  <a:t>.</a:t>
                </a: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41" t="-49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OPERA collaboration meeting on 22 March 2017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A4CE-B3D9-4EEC-9EB3-42C8D217A4F7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377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2868" y="2060848"/>
            <a:ext cx="3703320" cy="4191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Interaction search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0312" y="1340768"/>
            <a:ext cx="6792352" cy="722953"/>
          </a:xfrm>
        </p:spPr>
        <p:txBody>
          <a:bodyPr/>
          <a:lstStyle/>
          <a:p>
            <a:r>
              <a:rPr lang="en-US" altLang="ja-JP" sz="1790" dirty="0"/>
              <a:t>Beam tracks are followed down from the upstream in the ECC.</a:t>
            </a:r>
          </a:p>
          <a:p>
            <a:r>
              <a:rPr lang="en-US" altLang="ja-JP" sz="1790" dirty="0"/>
              <a:t>We defined beam stop candidates as follows:</a:t>
            </a:r>
          </a:p>
          <a:p>
            <a:endParaRPr lang="en-US" altLang="ja-JP" sz="1790" dirty="0"/>
          </a:p>
          <a:p>
            <a:pPr marL="454457" indent="-454457">
              <a:buFont typeface="+mj-ea"/>
              <a:buAutoNum type="circleNumDbPlain"/>
            </a:pPr>
            <a:endParaRPr lang="en-US" altLang="ja-JP" sz="1790" dirty="0"/>
          </a:p>
          <a:p>
            <a:pPr marL="454457" indent="-454457">
              <a:buFont typeface="+mj-ea"/>
              <a:buAutoNum type="circleNumDbPlain"/>
            </a:pPr>
            <a:endParaRPr lang="en-US" altLang="ja-JP" sz="179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OPERA collaboration meeting on 22 March 2017</a:t>
            </a:r>
            <a:endParaRPr lang="en-US" altLang="ja-JP"/>
          </a:p>
        </p:txBody>
      </p:sp>
      <p:sp>
        <p:nvSpPr>
          <p:cNvPr id="9" name="テキスト ボックス 15"/>
          <p:cNvSpPr txBox="1">
            <a:spLocks noChangeArrowheads="1"/>
          </p:cNvSpPr>
          <p:nvPr/>
        </p:nvSpPr>
        <p:spPr bwMode="auto">
          <a:xfrm>
            <a:off x="1475656" y="2132856"/>
            <a:ext cx="4055406" cy="892552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b="1" dirty="0">
                <a:solidFill>
                  <a:srgbClr val="FF0000"/>
                </a:solidFill>
              </a:rPr>
              <a:t>Beam stop candidate</a:t>
            </a:r>
          </a:p>
          <a:p>
            <a:r>
              <a:rPr lang="en-US" altLang="ja-JP" sz="1600" dirty="0"/>
              <a:t>No track found in 3 consecutive films.</a:t>
            </a:r>
          </a:p>
          <a:p>
            <a:r>
              <a:rPr lang="en-US" altLang="ja-JP" sz="1600" dirty="0"/>
              <a:t>(angle difference for connection &lt; 20mrad)</a:t>
            </a:r>
            <a:endParaRPr lang="ja-JP" altLang="en-US" sz="1600" dirty="0"/>
          </a:p>
        </p:txBody>
      </p:sp>
      <p:sp>
        <p:nvSpPr>
          <p:cNvPr id="10" name="コンテンツ プレースホルダ 2"/>
          <p:cNvSpPr txBox="1">
            <a:spLocks/>
          </p:cNvSpPr>
          <p:nvPr/>
        </p:nvSpPr>
        <p:spPr bwMode="auto">
          <a:xfrm>
            <a:off x="350311" y="3212976"/>
            <a:ext cx="5783034" cy="170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0843" indent="-34084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1800" kern="1200">
                <a:solidFill>
                  <a:srgbClr val="4B4B4B"/>
                </a:solidFill>
                <a:latin typeface="+mn-lt"/>
                <a:ea typeface="+mn-ea"/>
                <a:cs typeface="+mn-cs"/>
              </a:defRPr>
            </a:lvl1pPr>
            <a:lvl2pPr marL="684000" indent="-284036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1600" kern="1200">
                <a:solidFill>
                  <a:srgbClr val="4B4B4B"/>
                </a:solidFill>
                <a:latin typeface="+mn-lt"/>
                <a:ea typeface="+mn-ea"/>
                <a:cs typeface="+mn-cs"/>
              </a:defRPr>
            </a:lvl2pPr>
            <a:lvl3pPr marL="1026000" indent="-227228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1400" kern="1200">
                <a:solidFill>
                  <a:srgbClr val="4B4B4B"/>
                </a:solidFill>
                <a:latin typeface="+mn-lt"/>
                <a:ea typeface="+mn-ea"/>
                <a:cs typeface="+mn-cs"/>
              </a:defRPr>
            </a:lvl3pPr>
            <a:lvl4pPr marL="1368000" indent="-22722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0000" indent="-227228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99512" indent="-227228" algn="l" defTabSz="908914" rtl="0" eaLnBrk="1" latinLnBrk="0" hangingPunct="1">
              <a:lnSpc>
                <a:spcPct val="90000"/>
              </a:lnSpc>
              <a:spcBef>
                <a:spcPts val="497"/>
              </a:spcBef>
              <a:buFont typeface="Arial" panose="020B0604020202020204" pitchFamily="34" charset="0"/>
              <a:buChar char="•"/>
              <a:defRPr kumimoji="1" sz="178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3969" indent="-227228" algn="l" defTabSz="908914" rtl="0" eaLnBrk="1" latinLnBrk="0" hangingPunct="1">
              <a:lnSpc>
                <a:spcPct val="90000"/>
              </a:lnSpc>
              <a:spcBef>
                <a:spcPts val="497"/>
              </a:spcBef>
              <a:buFont typeface="Arial" panose="020B0604020202020204" pitchFamily="34" charset="0"/>
              <a:buChar char="•"/>
              <a:defRPr kumimoji="1" sz="178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08426" indent="-227228" algn="l" defTabSz="908914" rtl="0" eaLnBrk="1" latinLnBrk="0" hangingPunct="1">
              <a:lnSpc>
                <a:spcPct val="90000"/>
              </a:lnSpc>
              <a:spcBef>
                <a:spcPts val="497"/>
              </a:spcBef>
              <a:buFont typeface="Arial" panose="020B0604020202020204" pitchFamily="34" charset="0"/>
              <a:buChar char="•"/>
              <a:defRPr kumimoji="1" sz="178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62883" indent="-227228" algn="l" defTabSz="908914" rtl="0" eaLnBrk="1" latinLnBrk="0" hangingPunct="1">
              <a:lnSpc>
                <a:spcPct val="90000"/>
              </a:lnSpc>
              <a:spcBef>
                <a:spcPts val="497"/>
              </a:spcBef>
              <a:buFont typeface="Arial" panose="020B0604020202020204" pitchFamily="34" charset="0"/>
              <a:buChar char="•"/>
              <a:defRPr kumimoji="1" sz="178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790" dirty="0"/>
              <a:t>If the beam-stop candidate found, the last beam track and predicted position in a downstream film are visually inspected.</a:t>
            </a:r>
          </a:p>
          <a:p>
            <a:pPr marL="0" indent="0">
              <a:buNone/>
            </a:pPr>
            <a:endParaRPr lang="en-US" altLang="ja-JP" sz="1790" dirty="0"/>
          </a:p>
          <a:p>
            <a:endParaRPr lang="en-US" altLang="ja-JP" sz="179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A4CE-B3D9-4EEC-9EB3-42C8D217A4F7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38453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Interaction search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35900" y="4903469"/>
            <a:ext cx="8227233" cy="1364883"/>
          </a:xfrm>
        </p:spPr>
        <p:txBody>
          <a:bodyPr/>
          <a:lstStyle/>
          <a:p>
            <a:r>
              <a:rPr kumimoji="1" lang="en-US" altLang="ja-JP" dirty="0"/>
              <a:t>Interaction search has been finished in all momentum area.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OPERA collaboration meeting on 22 March 2017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A4CE-B3D9-4EEC-9EB3-42C8D217A4F7}" type="slidenum">
              <a:rPr lang="ja-JP" altLang="en-US" smtClean="0"/>
              <a:pPr/>
              <a:t>4</a:t>
            </a:fld>
            <a:endParaRPr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330868"/>
              </p:ext>
            </p:extLst>
          </p:nvPr>
        </p:nvGraphicFramePr>
        <p:xfrm>
          <a:off x="60000" y="1620667"/>
          <a:ext cx="9024000" cy="319917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900148888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700" baseline="0" dirty="0"/>
                        <a:t>Beam momentum</a:t>
                      </a:r>
                      <a:endParaRPr kumimoji="1" lang="ja-JP" altLang="en-US" sz="1700" b="0" baseline="0" dirty="0">
                        <a:latin typeface="+mn-lt"/>
                        <a:ea typeface="+mj-ea"/>
                      </a:endParaRP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/>
                        <a:t>2 G</a:t>
                      </a:r>
                      <a:r>
                        <a:rPr kumimoji="1" lang="en-US" altLang="ja-JP" sz="1900" i="1" dirty="0"/>
                        <a:t>e</a:t>
                      </a:r>
                      <a:r>
                        <a:rPr kumimoji="1" lang="en-US" altLang="ja-JP" sz="1900" dirty="0"/>
                        <a:t>V/</a:t>
                      </a:r>
                      <a:r>
                        <a:rPr kumimoji="1" lang="en-US" altLang="ja-JP" sz="1900" i="1" dirty="0"/>
                        <a:t>c</a:t>
                      </a:r>
                      <a:endParaRPr kumimoji="1" lang="ja-JP" altLang="en-US" sz="1900" b="0" i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/>
                        <a:t>3 G</a:t>
                      </a:r>
                      <a:r>
                        <a:rPr kumimoji="1" lang="en-US" altLang="ja-JP" sz="1900" i="1" dirty="0"/>
                        <a:t>e</a:t>
                      </a:r>
                      <a:r>
                        <a:rPr kumimoji="1" lang="en-US" altLang="ja-JP" sz="1900" dirty="0"/>
                        <a:t>V/</a:t>
                      </a:r>
                      <a:r>
                        <a:rPr kumimoji="1" lang="en-US" altLang="ja-JP" sz="1900" i="1" dirty="0"/>
                        <a:t>c</a:t>
                      </a:r>
                      <a:endParaRPr kumimoji="1" lang="ja-JP" altLang="en-US" sz="1900" b="0" i="1" dirty="0">
                        <a:latin typeface="+mn-lt"/>
                        <a:ea typeface="+mj-ea"/>
                      </a:endParaRP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/>
                        <a:t>4 G</a:t>
                      </a:r>
                      <a:r>
                        <a:rPr kumimoji="1" lang="en-US" altLang="ja-JP" sz="1900" i="1" dirty="0"/>
                        <a:t>e</a:t>
                      </a:r>
                      <a:r>
                        <a:rPr kumimoji="1" lang="en-US" altLang="ja-JP" sz="1900" dirty="0"/>
                        <a:t>V/</a:t>
                      </a:r>
                      <a:r>
                        <a:rPr kumimoji="1" lang="en-US" altLang="ja-JP" sz="1900" i="1" dirty="0"/>
                        <a:t>c</a:t>
                      </a:r>
                      <a:endParaRPr kumimoji="1" lang="ja-JP" altLang="en-US" sz="1900" b="0" i="1" dirty="0">
                        <a:latin typeface="+mn-lt"/>
                        <a:ea typeface="+mj-ea"/>
                      </a:endParaRP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/>
                        <a:t>5 G</a:t>
                      </a:r>
                      <a:r>
                        <a:rPr kumimoji="1" lang="en-US" altLang="ja-JP" sz="1900" i="1" dirty="0"/>
                        <a:t>e</a:t>
                      </a:r>
                      <a:r>
                        <a:rPr kumimoji="1" lang="en-US" altLang="ja-JP" sz="1900" dirty="0"/>
                        <a:t>V/</a:t>
                      </a:r>
                      <a:r>
                        <a:rPr kumimoji="1" lang="en-US" altLang="ja-JP" sz="1900" i="1" dirty="0"/>
                        <a:t>c</a:t>
                      </a:r>
                      <a:endParaRPr kumimoji="1" lang="ja-JP" altLang="en-US" sz="1900" b="0" i="1" dirty="0">
                        <a:latin typeface="+mn-lt"/>
                        <a:ea typeface="+mj-ea"/>
                      </a:endParaRP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/>
                        <a:t>6 G</a:t>
                      </a:r>
                      <a:r>
                        <a:rPr kumimoji="1" lang="en-US" altLang="ja-JP" sz="1900" i="1" dirty="0"/>
                        <a:t>e</a:t>
                      </a:r>
                      <a:r>
                        <a:rPr kumimoji="1" lang="en-US" altLang="ja-JP" sz="1900" dirty="0"/>
                        <a:t>V/</a:t>
                      </a:r>
                      <a:r>
                        <a:rPr kumimoji="1" lang="en-US" altLang="ja-JP" sz="1900" i="1" dirty="0"/>
                        <a:t>c</a:t>
                      </a:r>
                      <a:endParaRPr kumimoji="1" lang="ja-JP" altLang="en-US" sz="1900" b="0" i="1" dirty="0">
                        <a:latin typeface="+mn-lt"/>
                        <a:ea typeface="+mj-ea"/>
                      </a:endParaRPr>
                    </a:p>
                  </a:txBody>
                  <a:tcPr marL="91996" marR="91996" marT="43328" marB="43328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656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700" b="1" baseline="0" dirty="0"/>
                        <a:t>Number of reconstructed tracks</a:t>
                      </a:r>
                      <a:endParaRPr kumimoji="1" lang="ja-JP" altLang="en-US" sz="1700" b="1" baseline="0" dirty="0">
                        <a:latin typeface="+mn-lt"/>
                      </a:endParaRP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b="1" dirty="0">
                          <a:latin typeface="+mn-lt"/>
                        </a:rPr>
                        <a:t>538</a:t>
                      </a:r>
                      <a:r>
                        <a:rPr kumimoji="1" lang="ja-JP" altLang="en-US" sz="1900" b="1" baseline="0" dirty="0"/>
                        <a:t> </a:t>
                      </a:r>
                      <a:r>
                        <a:rPr kumimoji="1" lang="en-US" altLang="ja-JP" sz="1900" b="1" baseline="0" dirty="0"/>
                        <a:t>/4cm</a:t>
                      </a:r>
                      <a:r>
                        <a:rPr kumimoji="1" lang="en-US" altLang="ja-JP" sz="1900" b="1" baseline="30000" dirty="0"/>
                        <a:t>2</a:t>
                      </a:r>
                      <a:endParaRPr kumimoji="1" lang="ja-JP" altLang="en-US" sz="1900" b="1" dirty="0">
                        <a:latin typeface="+mn-lt"/>
                      </a:endParaRP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b="1" baseline="0" dirty="0"/>
                        <a:t>899</a:t>
                      </a:r>
                      <a:r>
                        <a:rPr kumimoji="1" lang="ja-JP" altLang="en-US" sz="1900" b="1" baseline="0" dirty="0"/>
                        <a:t> </a:t>
                      </a:r>
                      <a:r>
                        <a:rPr kumimoji="1" lang="en-US" altLang="ja-JP" sz="1900" b="1" baseline="0" dirty="0"/>
                        <a:t>/4cm</a:t>
                      </a:r>
                      <a:r>
                        <a:rPr kumimoji="1" lang="en-US" altLang="ja-JP" sz="1900" b="1" baseline="30000" dirty="0"/>
                        <a:t>2</a:t>
                      </a:r>
                      <a:endParaRPr kumimoji="1" lang="ja-JP" altLang="en-US" sz="1900" b="1" dirty="0">
                        <a:latin typeface="+mn-lt"/>
                      </a:endParaRP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b="1" dirty="0"/>
                        <a:t>547 /4</a:t>
                      </a:r>
                      <a:r>
                        <a:rPr kumimoji="1" lang="en-US" altLang="ja-JP" sz="1900" b="1" baseline="0" dirty="0"/>
                        <a:t>cm</a:t>
                      </a:r>
                      <a:r>
                        <a:rPr kumimoji="1" lang="en-US" altLang="ja-JP" sz="1900" b="1" baseline="30000" dirty="0"/>
                        <a:t>2</a:t>
                      </a: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b="1" dirty="0"/>
                        <a:t>864</a:t>
                      </a:r>
                      <a:r>
                        <a:rPr kumimoji="1" lang="en-US" altLang="ja-JP" sz="1900" b="1" baseline="0" dirty="0"/>
                        <a:t> /1cm</a:t>
                      </a:r>
                      <a:r>
                        <a:rPr kumimoji="1" lang="en-US" altLang="ja-JP" sz="1900" b="1" baseline="30000" dirty="0"/>
                        <a:t>2</a:t>
                      </a:r>
                    </a:p>
                  </a:txBody>
                  <a:tcPr marL="91992" marR="91992" marT="43330" marB="433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b="1" dirty="0"/>
                        <a:t>239</a:t>
                      </a:r>
                      <a:r>
                        <a:rPr kumimoji="1" lang="en-US" altLang="ja-JP" sz="1900" b="1" baseline="0" dirty="0"/>
                        <a:t> /1cm</a:t>
                      </a:r>
                      <a:r>
                        <a:rPr kumimoji="1" lang="en-US" altLang="ja-JP" sz="1900" b="1" baseline="30000" dirty="0"/>
                        <a:t>2</a:t>
                      </a:r>
                    </a:p>
                  </a:txBody>
                  <a:tcPr marL="91992" marR="91992" marT="43330" marB="4333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700" b="1" dirty="0"/>
                        <a:t>Number of manual checked  films</a:t>
                      </a:r>
                      <a:endParaRPr kumimoji="0" lang="en-US" altLang="ja-JP" sz="1700" b="1" dirty="0">
                        <a:solidFill>
                          <a:srgbClr val="000000"/>
                        </a:solidFill>
                        <a:latin typeface="+mn-lt"/>
                        <a:ea typeface="ＭＳ Ｐゴシック" charset="-128"/>
                      </a:endParaRP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b="1" dirty="0"/>
                        <a:t>51 films</a:t>
                      </a: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b="1" dirty="0"/>
                        <a:t>51 films</a:t>
                      </a: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b="1" dirty="0"/>
                        <a:t>51 films</a:t>
                      </a: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b="1" dirty="0"/>
                        <a:t>51 films</a:t>
                      </a:r>
                    </a:p>
                  </a:txBody>
                  <a:tcPr marL="91992" marR="91992" marT="43330" marB="433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b="1" dirty="0"/>
                        <a:t>51 films</a:t>
                      </a:r>
                    </a:p>
                  </a:txBody>
                  <a:tcPr marL="91992" marR="91992" marT="43330" marB="4333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700" b="1" baseline="0" dirty="0"/>
                        <a:t>Number of found interactions</a:t>
                      </a:r>
                      <a:endParaRPr kumimoji="1" lang="ja-JP" altLang="en-US" sz="1700" b="1" baseline="0" dirty="0">
                        <a:latin typeface="+mn-lt"/>
                      </a:endParaRP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900" b="1" dirty="0"/>
                        <a:t>213 events</a:t>
                      </a: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b="1" dirty="0"/>
                        <a:t>239 events</a:t>
                      </a: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b="1" dirty="0"/>
                        <a:t>127</a:t>
                      </a:r>
                      <a:r>
                        <a:rPr kumimoji="1" lang="en-US" altLang="ja-JP" sz="1900" b="1" baseline="0" dirty="0"/>
                        <a:t> </a:t>
                      </a:r>
                      <a:r>
                        <a:rPr kumimoji="1" lang="en-US" altLang="ja-JP" sz="1900" b="1" dirty="0"/>
                        <a:t>events</a:t>
                      </a:r>
                    </a:p>
                  </a:txBody>
                  <a:tcPr marL="91996" marR="91996" marT="43328" marB="433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b="1" dirty="0"/>
                        <a:t>233 events</a:t>
                      </a:r>
                    </a:p>
                  </a:txBody>
                  <a:tcPr marL="91992" marR="91992" marT="43330" marB="433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b="1" dirty="0"/>
                        <a:t>61 events</a:t>
                      </a:r>
                    </a:p>
                  </a:txBody>
                  <a:tcPr marL="91992" marR="91992" marT="43330" marB="4333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テキスト ボックス 15"/>
          <p:cNvSpPr txBox="1">
            <a:spLocks noChangeArrowheads="1"/>
          </p:cNvSpPr>
          <p:nvPr/>
        </p:nvSpPr>
        <p:spPr bwMode="auto">
          <a:xfrm>
            <a:off x="234950" y="1251335"/>
            <a:ext cx="2698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dirty="0"/>
              <a:t>Interaction search status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22316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43351" y="2060848"/>
            <a:ext cx="3268980" cy="421386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Secondary particle search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OPERA collaboration meeting on 22 March 2017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A4CE-B3D9-4EEC-9EB3-42C8D217A4F7}" type="slidenum">
              <a:rPr lang="ja-JP" altLang="en-US" smtClean="0"/>
              <a:pPr/>
              <a:t>5</a:t>
            </a:fld>
            <a:endParaRPr lang="ja-JP" altLang="en-US"/>
          </a:p>
        </p:txBody>
      </p:sp>
      <p:grpSp>
        <p:nvGrpSpPr>
          <p:cNvPr id="18" name="グループ化 17"/>
          <p:cNvGrpSpPr/>
          <p:nvPr/>
        </p:nvGrpSpPr>
        <p:grpSpPr>
          <a:xfrm>
            <a:off x="1115616" y="2390665"/>
            <a:ext cx="4583232" cy="1758415"/>
            <a:chOff x="683569" y="2102633"/>
            <a:chExt cx="4583232" cy="1758415"/>
          </a:xfrm>
        </p:grpSpPr>
        <p:sp>
          <p:nvSpPr>
            <p:cNvPr id="6" name="Rectangle 3"/>
            <p:cNvSpPr txBox="1">
              <a:spLocks noChangeArrowheads="1"/>
            </p:cNvSpPr>
            <p:nvPr/>
          </p:nvSpPr>
          <p:spPr bwMode="auto">
            <a:xfrm>
              <a:off x="1106482" y="2491572"/>
              <a:ext cx="3474112" cy="588509"/>
            </a:xfrm>
            <a:prstGeom prst="rect">
              <a:avLst/>
            </a:prstGeom>
            <a:noFill/>
            <a:ln w="19050">
              <a:solidFill>
                <a:srgbClr val="3366FF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rgbClr val="4B4B4B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>
                  <a:solidFill>
                    <a:srgbClr val="4B4B4B"/>
                  </a:solidFill>
                  <a:latin typeface="+mn-lt"/>
                  <a:ea typeface="+mn-ea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kumimoji="1" sz="2000">
                  <a:solidFill>
                    <a:srgbClr val="4B4B4B"/>
                  </a:solidFill>
                  <a:latin typeface="+mn-lt"/>
                  <a:ea typeface="+mn-ea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US" altLang="ja-JP" sz="1600" b="1" kern="0" dirty="0">
                  <a:solidFill>
                    <a:schemeClr val="tx1"/>
                  </a:solidFill>
                </a:rPr>
                <a:t>IP &lt; 10 + 0.01 x depth (</a:t>
              </a:r>
              <a:r>
                <a:rPr lang="el-GR" altLang="ja-JP" sz="1600" b="1" kern="0" dirty="0">
                  <a:solidFill>
                    <a:schemeClr val="tx1"/>
                  </a:solidFill>
                  <a:cs typeface="Arial" panose="020B0604020202020204" pitchFamily="34" charset="0"/>
                </a:rPr>
                <a:t>μm</a:t>
              </a:r>
              <a:r>
                <a:rPr lang="en-US" altLang="ja-JP" sz="1600" b="1" kern="0" dirty="0">
                  <a:solidFill>
                    <a:schemeClr val="tx1"/>
                  </a:solidFill>
                </a:rPr>
                <a:t>)</a:t>
              </a:r>
            </a:p>
            <a:p>
              <a:pPr>
                <a:lnSpc>
                  <a:spcPct val="90000"/>
                </a:lnSpc>
              </a:pPr>
              <a:r>
                <a:rPr lang="en-US" altLang="ja-JP" sz="1600" b="1" kern="0" dirty="0">
                  <a:solidFill>
                    <a:schemeClr val="tx1"/>
                  </a:solidFill>
                </a:rPr>
                <a:t>|tan</a:t>
              </a:r>
              <a:r>
                <a:rPr lang="el-GR" altLang="ja-JP" sz="1600" b="1" kern="0" dirty="0">
                  <a:solidFill>
                    <a:schemeClr val="tx1"/>
                  </a:solidFill>
                  <a:cs typeface="Arial" panose="020B0604020202020204" pitchFamily="34" charset="0"/>
                </a:rPr>
                <a:t>θ</a:t>
              </a:r>
              <a:r>
                <a:rPr lang="en-US" altLang="ja-JP" sz="1600" b="1" kern="0" dirty="0">
                  <a:solidFill>
                    <a:schemeClr val="tx1"/>
                  </a:solidFill>
                </a:rPr>
                <a:t>| &lt; 0.6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1488595" y="3110746"/>
              <a:ext cx="269695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600" b="1" dirty="0">
                  <a:solidFill>
                    <a:srgbClr val="3366FF"/>
                  </a:solidFill>
                </a:rPr>
                <a:t>Same as those in OPERA</a:t>
              </a: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755577" y="3462650"/>
              <a:ext cx="4446000" cy="307777"/>
            </a:xfrm>
            <a:prstGeom prst="rect">
              <a:avLst/>
            </a:prstGeom>
            <a:noFill/>
            <a:ln w="19050">
              <a:solidFill>
                <a:srgbClr val="FF99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400" dirty="0"/>
                <a:t>At least 3 tracks in 6 downstream films from the vertex.  </a:t>
              </a: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683569" y="2102633"/>
              <a:ext cx="4583232" cy="1758415"/>
            </a:xfrm>
            <a:prstGeom prst="rect">
              <a:avLst/>
            </a:prstGeom>
            <a:noFill/>
            <a:ln w="25400">
              <a:solidFill>
                <a:srgbClr val="008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683569" y="2105809"/>
              <a:ext cx="245495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b="1" dirty="0">
                  <a:solidFill>
                    <a:srgbClr val="006600"/>
                  </a:solidFill>
                </a:rPr>
                <a:t>Selecting condition</a:t>
              </a:r>
            </a:p>
          </p:txBody>
        </p:sp>
        <p:sp>
          <p:nvSpPr>
            <p:cNvPr id="12" name="フリーフォーム 11"/>
            <p:cNvSpPr/>
            <p:nvPr/>
          </p:nvSpPr>
          <p:spPr>
            <a:xfrm flipH="1">
              <a:off x="1294867" y="3110746"/>
              <a:ext cx="192044" cy="180000"/>
            </a:xfrm>
            <a:custGeom>
              <a:avLst/>
              <a:gdLst>
                <a:gd name="connsiteX0" fmla="*/ 0 w 262647"/>
                <a:gd name="connsiteY0" fmla="*/ 272375 h 272375"/>
                <a:gd name="connsiteX1" fmla="*/ 262647 w 262647"/>
                <a:gd name="connsiteY1" fmla="*/ 272375 h 272375"/>
                <a:gd name="connsiteX2" fmla="*/ 262647 w 262647"/>
                <a:gd name="connsiteY2" fmla="*/ 0 h 272375"/>
                <a:gd name="connsiteX3" fmla="*/ 262647 w 262647"/>
                <a:gd name="connsiteY3" fmla="*/ 0 h 272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647" h="272375">
                  <a:moveTo>
                    <a:pt x="0" y="272375"/>
                  </a:moveTo>
                  <a:lnTo>
                    <a:pt x="262647" y="272375"/>
                  </a:lnTo>
                  <a:lnTo>
                    <a:pt x="262647" y="0"/>
                  </a:lnTo>
                  <a:lnTo>
                    <a:pt x="262647" y="0"/>
                  </a:lnTo>
                </a:path>
              </a:pathLst>
            </a:custGeom>
            <a:noFill/>
            <a:ln w="31750">
              <a:solidFill>
                <a:srgbClr val="3366FF"/>
              </a:solidFill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b="1">
                <a:solidFill>
                  <a:srgbClr val="00B0F0"/>
                </a:solidFill>
              </a:endParaRPr>
            </a:p>
          </p:txBody>
        </p:sp>
      </p:grp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969909" y="5097349"/>
            <a:ext cx="4846727" cy="1167806"/>
          </a:xfrm>
          <a:prstGeom prst="rect">
            <a:avLst/>
          </a:prstGeom>
          <a:noFill/>
          <a:ln w="25400">
            <a:solidFill>
              <a:srgbClr val="00B000"/>
            </a:solidFill>
            <a:miter lim="800000"/>
            <a:headEnd/>
            <a:tailEnd/>
          </a:ln>
        </p:spPr>
        <p:txBody>
          <a:bodyPr wrap="square" tIns="108000">
            <a:spAutoFit/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ja-JP" b="1" kern="0" dirty="0">
                <a:solidFill>
                  <a:srgbClr val="00B000"/>
                </a:solidFill>
                <a:latin typeface="+mn-lt"/>
                <a:ea typeface="+mn-ea"/>
              </a:rPr>
              <a:t>Visual inspection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ja-JP" sz="1600" kern="0" dirty="0">
                <a:latin typeface="+mn-lt"/>
                <a:ea typeface="+mn-ea"/>
              </a:rPr>
              <a:t>Passing-through track check in 1 upstream film from the interaction vertex.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ja-JP" sz="1600" kern="0" dirty="0">
                <a:latin typeface="+mn-lt"/>
                <a:ea typeface="+mn-ea"/>
              </a:rPr>
              <a:t>2 downstream films from the interaction vertex.</a:t>
            </a:r>
          </a:p>
        </p:txBody>
      </p:sp>
      <p:sp>
        <p:nvSpPr>
          <p:cNvPr id="16" name="コンテンツ プレースホルダ 2"/>
          <p:cNvSpPr>
            <a:spLocks noGrp="1"/>
          </p:cNvSpPr>
          <p:nvPr>
            <p:ph idx="1"/>
          </p:nvPr>
        </p:nvSpPr>
        <p:spPr>
          <a:xfrm>
            <a:off x="350312" y="1340768"/>
            <a:ext cx="8542168" cy="1033466"/>
          </a:xfrm>
        </p:spPr>
        <p:txBody>
          <a:bodyPr/>
          <a:lstStyle/>
          <a:p>
            <a:r>
              <a:rPr lang="en-US" altLang="ja-JP" sz="1790" dirty="0"/>
              <a:t>Each confirmed interaction is subject to the secondary particle track search. </a:t>
            </a:r>
          </a:p>
          <a:p>
            <a:r>
              <a:rPr lang="en-US" altLang="ja-JP" sz="1790" dirty="0"/>
              <a:t>When a secondary particle candidate is found in at least 1 of the 3 downstream films from the vertex, we required the follow conditions:</a:t>
            </a:r>
          </a:p>
          <a:p>
            <a:pPr marL="454457" indent="-454457">
              <a:buFont typeface="+mj-ea"/>
              <a:buAutoNum type="circleNumDbPlain"/>
            </a:pPr>
            <a:endParaRPr lang="en-US" altLang="ja-JP" sz="1790" dirty="0"/>
          </a:p>
          <a:p>
            <a:pPr marL="454457" indent="-454457">
              <a:buFont typeface="+mj-ea"/>
              <a:buAutoNum type="circleNumDbPlain"/>
            </a:pPr>
            <a:endParaRPr lang="en-US" altLang="ja-JP" sz="1790" dirty="0"/>
          </a:p>
        </p:txBody>
      </p:sp>
      <p:sp>
        <p:nvSpPr>
          <p:cNvPr id="19" name="コンテンツ プレースホルダ 2"/>
          <p:cNvSpPr txBox="1">
            <a:spLocks/>
          </p:cNvSpPr>
          <p:nvPr/>
        </p:nvSpPr>
        <p:spPr bwMode="auto">
          <a:xfrm>
            <a:off x="350312" y="4437112"/>
            <a:ext cx="5589840" cy="60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0843" indent="-34084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1800" kern="1200">
                <a:solidFill>
                  <a:srgbClr val="4B4B4B"/>
                </a:solidFill>
                <a:latin typeface="+mn-lt"/>
                <a:ea typeface="+mn-ea"/>
                <a:cs typeface="+mn-cs"/>
              </a:defRPr>
            </a:lvl1pPr>
            <a:lvl2pPr marL="684000" indent="-284036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1600" kern="1200">
                <a:solidFill>
                  <a:srgbClr val="4B4B4B"/>
                </a:solidFill>
                <a:latin typeface="+mn-lt"/>
                <a:ea typeface="+mn-ea"/>
                <a:cs typeface="+mn-cs"/>
              </a:defRPr>
            </a:lvl2pPr>
            <a:lvl3pPr marL="1026000" indent="-227228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1400" kern="1200">
                <a:solidFill>
                  <a:srgbClr val="4B4B4B"/>
                </a:solidFill>
                <a:latin typeface="+mn-lt"/>
                <a:ea typeface="+mn-ea"/>
                <a:cs typeface="+mn-cs"/>
              </a:defRPr>
            </a:lvl3pPr>
            <a:lvl4pPr marL="1368000" indent="-22722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0000" indent="-227228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99512" indent="-227228" algn="l" defTabSz="908914" rtl="0" eaLnBrk="1" latinLnBrk="0" hangingPunct="1">
              <a:lnSpc>
                <a:spcPct val="90000"/>
              </a:lnSpc>
              <a:spcBef>
                <a:spcPts val="497"/>
              </a:spcBef>
              <a:buFont typeface="Arial" panose="020B0604020202020204" pitchFamily="34" charset="0"/>
              <a:buChar char="•"/>
              <a:defRPr kumimoji="1" sz="178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3969" indent="-227228" algn="l" defTabSz="908914" rtl="0" eaLnBrk="1" latinLnBrk="0" hangingPunct="1">
              <a:lnSpc>
                <a:spcPct val="90000"/>
              </a:lnSpc>
              <a:spcBef>
                <a:spcPts val="497"/>
              </a:spcBef>
              <a:buFont typeface="Arial" panose="020B0604020202020204" pitchFamily="34" charset="0"/>
              <a:buChar char="•"/>
              <a:defRPr kumimoji="1" sz="178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08426" indent="-227228" algn="l" defTabSz="908914" rtl="0" eaLnBrk="1" latinLnBrk="0" hangingPunct="1">
              <a:lnSpc>
                <a:spcPct val="90000"/>
              </a:lnSpc>
              <a:spcBef>
                <a:spcPts val="497"/>
              </a:spcBef>
              <a:buFont typeface="Arial" panose="020B0604020202020204" pitchFamily="34" charset="0"/>
              <a:buChar char="•"/>
              <a:defRPr kumimoji="1" sz="178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62883" indent="-227228" algn="l" defTabSz="908914" rtl="0" eaLnBrk="1" latinLnBrk="0" hangingPunct="1">
              <a:lnSpc>
                <a:spcPct val="90000"/>
              </a:lnSpc>
              <a:spcBef>
                <a:spcPts val="497"/>
              </a:spcBef>
              <a:buFont typeface="Arial" panose="020B0604020202020204" pitchFamily="34" charset="0"/>
              <a:buChar char="•"/>
              <a:defRPr kumimoji="1" sz="178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dirty="0"/>
              <a:t>Once a secondary track candidate found, it is checked by visual inspection</a:t>
            </a:r>
            <a:endParaRPr lang="en-US" altLang="ja-JP" sz="1790" dirty="0"/>
          </a:p>
        </p:txBody>
      </p:sp>
    </p:spTree>
    <p:extLst>
      <p:ext uri="{BB962C8B-B14F-4D97-AF65-F5344CB8AC3E}">
        <p14:creationId xmlns:p14="http://schemas.microsoft.com/office/powerpoint/2010/main" val="998299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Secondary particle multiplicity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445225"/>
            <a:ext cx="8229600" cy="1041636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OPERA collaboration meeting on 22 March 2017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" y="1278000"/>
            <a:ext cx="2987999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00" y="1278000"/>
            <a:ext cx="2987999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000" y="1278000"/>
            <a:ext cx="2987999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" y="3322800"/>
            <a:ext cx="2987999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00" y="3322800"/>
            <a:ext cx="2987999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テキスト ボックス 14"/>
          <p:cNvSpPr txBox="1"/>
          <p:nvPr/>
        </p:nvSpPr>
        <p:spPr>
          <a:xfrm>
            <a:off x="1787794" y="2492896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2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808322" y="2492896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3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813208" y="2492896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4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87794" y="4518546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5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808322" y="4518546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6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21" name="テキスト ボックス 21"/>
          <p:cNvSpPr txBox="1">
            <a:spLocks noChangeArrowheads="1"/>
          </p:cNvSpPr>
          <p:nvPr/>
        </p:nvSpPr>
        <p:spPr bwMode="auto">
          <a:xfrm>
            <a:off x="6209209" y="3851900"/>
            <a:ext cx="2844048" cy="584775"/>
          </a:xfrm>
          <a:prstGeom prst="rect">
            <a:avLst/>
          </a:pr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 dirty="0"/>
              <a:t>Plots : Experimental data</a:t>
            </a:r>
          </a:p>
          <a:p>
            <a:r>
              <a:rPr lang="en-US" altLang="ja-JP" sz="1600" b="1" dirty="0"/>
              <a:t>Histogram : Simulated data</a:t>
            </a:r>
            <a:endParaRPr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94820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Secondary particle</a:t>
            </a:r>
            <a:r>
              <a:rPr lang="ja-JP" altLang="en-US" dirty="0"/>
              <a:t> </a:t>
            </a:r>
            <a:r>
              <a:rPr lang="en-US" altLang="ja-JP" dirty="0"/>
              <a:t>emission angle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445225"/>
            <a:ext cx="8229600" cy="1041636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OPERA collaboration meeting on 22 March 2017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1" y="1278000"/>
            <a:ext cx="2987997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00" y="1278000"/>
            <a:ext cx="2987999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000" y="1278000"/>
            <a:ext cx="2987999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" y="3322800"/>
            <a:ext cx="2987999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00" y="3322800"/>
            <a:ext cx="2987999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テキスト ボックス 14"/>
          <p:cNvSpPr txBox="1"/>
          <p:nvPr/>
        </p:nvSpPr>
        <p:spPr>
          <a:xfrm>
            <a:off x="851690" y="1484784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2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872218" y="1484784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3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877104" y="1484784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4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51690" y="3510434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5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872218" y="3510434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6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20" name="テキスト ボックス 21"/>
          <p:cNvSpPr txBox="1">
            <a:spLocks noChangeArrowheads="1"/>
          </p:cNvSpPr>
          <p:nvPr/>
        </p:nvSpPr>
        <p:spPr bwMode="auto">
          <a:xfrm>
            <a:off x="6209209" y="3851900"/>
            <a:ext cx="2844048" cy="584775"/>
          </a:xfrm>
          <a:prstGeom prst="rect">
            <a:avLst/>
          </a:pr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 dirty="0"/>
              <a:t>Plots : Experimental data</a:t>
            </a:r>
          </a:p>
          <a:p>
            <a:r>
              <a:rPr lang="en-US" altLang="ja-JP" sz="1600" b="1" dirty="0"/>
              <a:t>Histogram : Simulated data</a:t>
            </a:r>
            <a:endParaRPr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928847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/>
              <a:t>Measurement of secondary particle momentum</a:t>
            </a:r>
            <a:endParaRPr kumimoji="1" lang="ja-JP" altLang="en-US" sz="28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1331733"/>
            <a:ext cx="8424936" cy="4936620"/>
          </a:xfrm>
        </p:spPr>
        <p:txBody>
          <a:bodyPr>
            <a:normAutofit/>
          </a:bodyPr>
          <a:lstStyle/>
          <a:p>
            <a:r>
              <a:rPr lang="en-US" altLang="ja-JP" dirty="0"/>
              <a:t>The momenta of secondary tracks are estimated by measuring their multiple Coulomb scattering in the brick.</a:t>
            </a:r>
          </a:p>
          <a:p>
            <a:r>
              <a:rPr lang="en-US" altLang="ja-JP" dirty="0"/>
              <a:t>We use the coordinate method because it is more accurate when a small multiple scattering signal is expected.</a:t>
            </a:r>
            <a:endParaRPr lang="en-US" altLang="ja-JP" sz="1800" dirty="0"/>
          </a:p>
          <a:p>
            <a:endParaRPr lang="en-US" altLang="ja-JP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OPERA collaboration meeting on 22 March 2017</a:t>
            </a:r>
            <a:endParaRPr kumimoji="1" lang="ja-JP" altLang="en-US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131" y="4386054"/>
            <a:ext cx="3833304" cy="1600721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正方形/長方形 4"/>
              <p:cNvSpPr/>
              <p:nvPr/>
            </p:nvSpPr>
            <p:spPr>
              <a:xfrm>
                <a:off x="-11331" y="5064467"/>
                <a:ext cx="5067638" cy="732859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1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1400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en-US" altLang="ja-JP" sz="1400" b="1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ja-JP" sz="1400" b="1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altLang="ja-JP" sz="14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en-US" altLang="ja-JP" sz="1400" b="1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bSup>
                                    <m:sSubSupPr>
                                      <m:ctrlPr>
                                        <a:rPr lang="en-US" altLang="ja-JP" sz="14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ja-JP" altLang="en-US" sz="1400" b="1" i="1">
                                          <a:latin typeface="Cambria Math" panose="02040503050406030204" pitchFamily="18" charset="0"/>
                                        </a:rPr>
                                        <m:t>𝜹</m:t>
                                      </m:r>
                                      <m:r>
                                        <a:rPr lang="en-US" altLang="ja-JP" sz="1400" b="1" i="1">
                                          <a:latin typeface="Cambria Math" panose="02040503050406030204" pitchFamily="18" charset="0"/>
                                        </a:rPr>
                                        <m:t>𝒓</m:t>
                                      </m:r>
                                    </m:e>
                                    <m:sub>
                                      <m:r>
                                        <a:rPr lang="en-US" altLang="ja-JP" sz="1400" b="1" i="1"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  <m:sup>
                                      <m:r>
                                        <a:rPr lang="en-US" altLang="ja-JP" sz="1400" b="1" i="1"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</m:e>
                              </m:nary>
                            </m:num>
                            <m:den>
                              <m:r>
                                <a:rPr lang="en-US" altLang="ja-JP" sz="1400" b="1" i="1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den>
                          </m:f>
                        </m:e>
                      </m:rad>
                      <m:r>
                        <a:rPr lang="en-US" altLang="ja-JP" sz="14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1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ad>
                            <m:radPr>
                              <m:degHide m:val="on"/>
                              <m:ctrlPr>
                                <a:rPr lang="en-US" altLang="ja-JP" sz="1400" b="1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ja-JP" sz="14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</m:rad>
                        </m:den>
                      </m:f>
                      <m:f>
                        <m:fPr>
                          <m:ctrlPr>
                            <a:rPr lang="en-US" altLang="ja-JP" sz="1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𝟎𝟏𝟑𝟔</m:t>
                          </m:r>
                          <m:f>
                            <m:fPr>
                              <m:type m:val="lin"/>
                              <m:ctrlPr>
                                <a:rPr lang="en-US" altLang="ja-JP" sz="14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1400" b="1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  <m:r>
                                <a:rPr lang="en-US" altLang="ja-JP" sz="14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  <m:r>
                                <a:rPr lang="en-US" altLang="ja-JP" sz="1400" b="1">
                                  <a:latin typeface="Cambria Math" panose="02040503050406030204" pitchFamily="18" charset="0"/>
                                </a:rPr>
                                <m:t>𝐕</m:t>
                              </m:r>
                            </m:num>
                            <m:den>
                              <m:r>
                                <a:rPr lang="en-US" altLang="ja-JP" sz="1400" b="1" i="1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den>
                          </m:f>
                        </m:num>
                        <m:den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𝒑𝒄</m:t>
                          </m:r>
                          <m:r>
                            <a:rPr lang="ja-JP" altLang="en-US" sz="1400" b="1" i="1">
                              <a:latin typeface="Cambria Math" panose="02040503050406030204" pitchFamily="18" charset="0"/>
                            </a:rPr>
                            <m:t>𝜷</m:t>
                          </m:r>
                        </m:den>
                      </m:f>
                      <m:r>
                        <a:rPr lang="en-US" altLang="ja-JP" sz="1400" b="1" i="1">
                          <a:latin typeface="Cambria Math" panose="02040503050406030204" pitchFamily="18" charset="0"/>
                        </a:rPr>
                        <m:t>𝒙</m:t>
                      </m:r>
                      <m:rad>
                        <m:radPr>
                          <m:degHide m:val="on"/>
                          <m:ctrlPr>
                            <a:rPr lang="en-US" altLang="ja-JP" sz="1400" b="1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US" altLang="ja-JP" sz="14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14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ja-JP" sz="1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b="1" i="1"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  <m:sub>
                                  <m:r>
                                    <a:rPr lang="en-US" altLang="ja-JP" sz="1400" b="1" i="1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rad>
                      <m:d>
                        <m:dPr>
                          <m:begChr m:val="{"/>
                          <m:endChr m:val="}"/>
                          <m:ctrlPr>
                            <a:rPr lang="en-US" altLang="ja-JP" sz="14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𝟎𝟑𝟖</m:t>
                          </m:r>
                          <m:r>
                            <a:rPr lang="en-US" altLang="ja-JP" sz="1400" b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𝒍𝒏</m:t>
                          </m:r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⁡( </m:t>
                          </m:r>
                          <m:f>
                            <m:fPr>
                              <m:ctrlPr>
                                <a:rPr lang="en-US" altLang="ja-JP" sz="14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14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ja-JP" sz="1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b="1" i="1"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  <m:sub>
                                  <m:r>
                                    <a:rPr lang="en-US" altLang="ja-JP" sz="1400" b="1" i="1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 )</m:t>
                          </m:r>
                        </m:e>
                      </m:d>
                    </m:oMath>
                  </m:oMathPara>
                </a14:m>
                <a:endParaRPr lang="ja-JP" altLang="en-US" sz="1400" dirty="0"/>
              </a:p>
            </p:txBody>
          </p:sp>
        </mc:Choice>
        <mc:Fallback xmlns="">
          <p:sp>
            <p:nvSpPr>
              <p:cNvPr id="5" name="正方形/長方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331" y="5064467"/>
                <a:ext cx="5067638" cy="73285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/>
          <p:cNvSpPr txBox="1"/>
          <p:nvPr/>
        </p:nvSpPr>
        <p:spPr>
          <a:xfrm>
            <a:off x="2196048" y="2919650"/>
            <a:ext cx="4955458" cy="9233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Momentum measurable tracks</a:t>
            </a:r>
          </a:p>
          <a:p>
            <a:r>
              <a:rPr lang="en-US" altLang="ja-JP" dirty="0"/>
              <a:t>At least 14 emulsion films are available for the position measurements.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884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Secondary particle </a:t>
            </a:r>
            <a:r>
              <a:rPr lang="en-US" altLang="ja-JP" i="1" dirty="0"/>
              <a:t>p</a:t>
            </a:r>
            <a:endParaRPr kumimoji="1" lang="ja-JP" altLang="en-US" i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445225"/>
            <a:ext cx="8229600" cy="1041636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OPERA collaboration meeting on 22 March 2017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1" y="1278000"/>
            <a:ext cx="2987997" cy="20099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01" y="1278000"/>
            <a:ext cx="2987997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001" y="1278000"/>
            <a:ext cx="2987997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1" y="3322800"/>
            <a:ext cx="2987997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01" y="3322800"/>
            <a:ext cx="2987997" cy="20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テキスト ボックス 14"/>
          <p:cNvSpPr txBox="1"/>
          <p:nvPr/>
        </p:nvSpPr>
        <p:spPr>
          <a:xfrm>
            <a:off x="1763688" y="2474178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2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784216" y="2474178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3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789102" y="2474178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4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63688" y="4499828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5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784216" y="4499828"/>
            <a:ext cx="93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6</a:t>
            </a:r>
            <a:r>
              <a:rPr kumimoji="1" lang="en-US" altLang="ja-JP" b="1" dirty="0"/>
              <a:t> G</a:t>
            </a:r>
            <a:r>
              <a:rPr kumimoji="1" lang="en-US" altLang="ja-JP" b="1" i="1" dirty="0"/>
              <a:t>e</a:t>
            </a:r>
            <a:r>
              <a:rPr kumimoji="1" lang="en-US" altLang="ja-JP" b="1" dirty="0"/>
              <a:t>V/</a:t>
            </a:r>
            <a:r>
              <a:rPr kumimoji="1" lang="en-US" altLang="ja-JP" b="1" i="1" dirty="0"/>
              <a:t>c</a:t>
            </a:r>
            <a:endParaRPr kumimoji="1" lang="ja-JP" altLang="en-US" b="1" i="1" dirty="0"/>
          </a:p>
        </p:txBody>
      </p:sp>
      <p:sp>
        <p:nvSpPr>
          <p:cNvPr id="21" name="テキスト ボックス 21"/>
          <p:cNvSpPr txBox="1">
            <a:spLocks noChangeArrowheads="1"/>
          </p:cNvSpPr>
          <p:nvPr/>
        </p:nvSpPr>
        <p:spPr bwMode="auto">
          <a:xfrm>
            <a:off x="6209209" y="3851900"/>
            <a:ext cx="2844048" cy="584775"/>
          </a:xfrm>
          <a:prstGeom prst="rect">
            <a:avLst/>
          </a:pr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 dirty="0"/>
              <a:t>Plots : Experimental data</a:t>
            </a:r>
          </a:p>
          <a:p>
            <a:r>
              <a:rPr lang="en-US" altLang="ja-JP" sz="1600" b="1" dirty="0"/>
              <a:t>Histogram : Simulated data</a:t>
            </a:r>
            <a:endParaRPr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78165629"/>
      </p:ext>
    </p:extLst>
  </p:cSld>
  <p:clrMapOvr>
    <a:masterClrMapping/>
  </p:clrMapOvr>
</p:sld>
</file>

<file path=ppt/theme/theme1.xml><?xml version="1.0" encoding="utf-8"?>
<a:theme xmlns:a="http://schemas.openxmlformats.org/drawingml/2006/main" name="e_1_1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MZSWtoho</Template>
  <TotalTime>3347</TotalTime>
  <Words>1934</Words>
  <Application>Microsoft Office PowerPoint</Application>
  <PresentationFormat>画面に合わせる (4:3)</PresentationFormat>
  <Paragraphs>436</Paragraphs>
  <Slides>23</Slides>
  <Notes>23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9" baseType="lpstr">
      <vt:lpstr>ＭＳ Ｐゴシック</vt:lpstr>
      <vt:lpstr>ＭＳ ゴシック</vt:lpstr>
      <vt:lpstr>Arial</vt:lpstr>
      <vt:lpstr>Calibri</vt:lpstr>
      <vt:lpstr>Cambria Math</vt:lpstr>
      <vt:lpstr>e_1_1</vt:lpstr>
      <vt:lpstr>Update of hadron interaction analysis</vt:lpstr>
      <vt:lpstr>Introduction</vt:lpstr>
      <vt:lpstr>Interaction search</vt:lpstr>
      <vt:lpstr>Interaction search</vt:lpstr>
      <vt:lpstr>Secondary particle search</vt:lpstr>
      <vt:lpstr>Secondary particle multiplicity</vt:lpstr>
      <vt:lpstr>Secondary particle emission angle</vt:lpstr>
      <vt:lpstr>Measurement of secondary particle momentum</vt:lpstr>
      <vt:lpstr>Secondary particle p</vt:lpstr>
      <vt:lpstr>Secondary particle pT</vt:lpstr>
      <vt:lpstr>pT vs. p plot</vt:lpstr>
      <vt:lpstr>Statistics of kinematical analysis</vt:lpstr>
      <vt:lpstr>PowerPoint プレゼンテーション</vt:lpstr>
      <vt:lpstr>Goodness of agreement between Data and MC</vt:lpstr>
      <vt:lpstr>Goodness of agreement between Data and MC</vt:lpstr>
      <vt:lpstr>Goodness of agreement between Data and MC</vt:lpstr>
      <vt:lpstr>Nuclear Fragments</vt:lpstr>
      <vt:lpstr>Nuclear fragments search</vt:lpstr>
      <vt:lpstr>Scanning status</vt:lpstr>
      <vt:lpstr>Results (Multiplicity distribution)</vt:lpstr>
      <vt:lpstr>Results (Emission angle distribution)</vt:lpstr>
      <vt:lpstr>Results (Association probability)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of hadron interaction analysis</dc:title>
  <dc:creator>水沢萌</dc:creator>
  <cp:lastModifiedBy>水沢萌</cp:lastModifiedBy>
  <cp:revision>199</cp:revision>
  <cp:lastPrinted>2017-03-22T08:37:53Z</cp:lastPrinted>
  <dcterms:created xsi:type="dcterms:W3CDTF">2016-01-28T11:39:23Z</dcterms:created>
  <dcterms:modified xsi:type="dcterms:W3CDTF">2017-03-22T08:57:08Z</dcterms:modified>
</cp:coreProperties>
</file>