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1D1A849-FC7F-47C6-AED5-F19C0724FC87}" type="datetimeFigureOut">
              <a:rPr lang="en-US"/>
              <a:pPr>
                <a:defRPr/>
              </a:pPr>
              <a:t>7/6/2009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3DA8135-6862-42D5-B9F1-5CD03CBDF3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06/07/2009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Thermosyphon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AE53C-3468-4D4E-99A1-A4A89291F1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06/07/2009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Thermosyphon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36B10-995E-464E-94AC-A0067BC709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06/07/2009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Thermosyphon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68801-A486-43FB-96A1-50C7205FE3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06/07/2009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Thermosyphon Workshop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72382-BF50-4354-BE23-8444BAEF08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06/07/2009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Thermosyphon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3D760-A547-43A8-9170-F58B880779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06/07/2009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Thermosyphon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13E80-94E4-4661-8E63-5261523A91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06/07/2009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Thermosyphon Workshop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B0F4F-64F1-4E6B-89FE-908DF33ED5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06/07/2009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Thermosyphon Workshop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3DEEF-FFC0-4784-9B28-87E3D76FF7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06/07/2009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Thermosyphon Workshop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A6412-5F1F-4582-B959-1E561E5A31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06/07/2009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Thermosyphon Workshop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5497D-6527-4C98-9544-3A2A4F249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06/07/2009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Thermosyphon Workshop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F5699-34E5-4F9E-AF01-A548D70AA8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06/07/2009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Thermosyphon Workshop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3BF9D-DE40-4F37-A9D4-BB482C1B7F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06/07/2009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Thermosyphon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C00AB0-3E3A-4C5D-AE8A-DDF6923C01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285750" y="1643063"/>
            <a:ext cx="8572500" cy="1957387"/>
          </a:xfrm>
        </p:spPr>
        <p:txBody>
          <a:bodyPr/>
          <a:lstStyle/>
          <a:p>
            <a:pPr eaLnBrk="1" hangingPunct="1"/>
            <a:r>
              <a:rPr lang="en-US" sz="5400" smtClean="0">
                <a:solidFill>
                  <a:schemeClr val="tx2"/>
                </a:solidFill>
              </a:rPr>
              <a:t>Thermosiphon pre-design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i="1" dirty="0" smtClean="0">
              <a:solidFill>
                <a:srgbClr val="898989"/>
              </a:solidFill>
            </a:endParaRPr>
          </a:p>
          <a:p>
            <a:pPr eaLnBrk="1" hangingPunct="1"/>
            <a:r>
              <a:rPr lang="en-US" i="1" dirty="0" smtClean="0">
                <a:solidFill>
                  <a:srgbClr val="898989"/>
                </a:solidFill>
              </a:rPr>
              <a:t>J. </a:t>
            </a:r>
            <a:r>
              <a:rPr lang="en-US" i="1" dirty="0" err="1" smtClean="0">
                <a:solidFill>
                  <a:srgbClr val="898989"/>
                </a:solidFill>
              </a:rPr>
              <a:t>Direito</a:t>
            </a:r>
            <a:r>
              <a:rPr lang="en-US" i="1" dirty="0" smtClean="0">
                <a:solidFill>
                  <a:srgbClr val="898989"/>
                </a:solidFill>
              </a:rPr>
              <a:t> (EN/CV/DC)</a:t>
            </a:r>
            <a:endParaRPr lang="en-US" dirty="0" smtClean="0">
              <a:solidFill>
                <a:srgbClr val="898989"/>
              </a:solidFill>
            </a:endParaRPr>
          </a:p>
        </p:txBody>
      </p:sp>
      <p:grpSp>
        <p:nvGrpSpPr>
          <p:cNvPr id="15363" name="Group 6"/>
          <p:cNvGrpSpPr>
            <a:grpSpLocks/>
          </p:cNvGrpSpPr>
          <p:nvPr/>
        </p:nvGrpSpPr>
        <p:grpSpPr bwMode="auto">
          <a:xfrm>
            <a:off x="142875" y="142875"/>
            <a:ext cx="8839200" cy="571500"/>
            <a:chOff x="142844" y="142852"/>
            <a:chExt cx="8839258" cy="571500"/>
          </a:xfrm>
        </p:grpSpPr>
        <p:pic>
          <p:nvPicPr>
            <p:cNvPr id="15364" name="Picture 2" descr="\\cern.ch\dfs\Users\j\jbotelho\Desktop\cernlogo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429652" y="142852"/>
              <a:ext cx="55245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65" name="Picture 3" descr="\\cern.ch\dfs\Users\j\jbotelho\Desktop\en_h_60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2844" y="142852"/>
              <a:ext cx="1643074" cy="240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06/07/2009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2AE53C-3468-4D4E-99A1-A4A89291F1C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Thermosyphon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2"/>
                </a:solidFill>
              </a:rPr>
              <a:t>Gravity-driven Cooling Concept</a:t>
            </a:r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/>
              <a:t>Natural circulation of the fluid: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Condensation temperature/pressure must lower than evaporation temperature/pressure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No working components in the main circuit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Less probability of occurrence of leaks 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No significant vibrations on the system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Low maintenance operations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Access to refrigeration units at the surface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No limit for the Evaporation Temperature: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Suction pressure of the compressors is not a limit anymore -&gt; possibility of reaching lower evaporation temperatures</a:t>
            </a:r>
          </a:p>
        </p:txBody>
      </p:sp>
      <p:grpSp>
        <p:nvGrpSpPr>
          <p:cNvPr id="19460" name="Group 6"/>
          <p:cNvGrpSpPr>
            <a:grpSpLocks/>
          </p:cNvGrpSpPr>
          <p:nvPr/>
        </p:nvGrpSpPr>
        <p:grpSpPr bwMode="auto">
          <a:xfrm>
            <a:off x="142875" y="142875"/>
            <a:ext cx="8839200" cy="571500"/>
            <a:chOff x="142844" y="142852"/>
            <a:chExt cx="8839258" cy="571500"/>
          </a:xfrm>
        </p:grpSpPr>
        <p:pic>
          <p:nvPicPr>
            <p:cNvPr id="19461" name="Picture 2" descr="\\cern.ch\dfs\Users\j\jbotelho\Desktop\cernlogo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429652" y="142852"/>
              <a:ext cx="55245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2" name="Picture 3" descr="\\cern.ch\dfs\Users\j\jbotelho\Desktop\en_h_60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2844" y="142852"/>
              <a:ext cx="1643074" cy="240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06/07/2009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A3D760-A547-43A8-9170-F58B880779A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Thermosyphon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2"/>
                </a:solidFill>
              </a:rPr>
              <a:t>Preliminary design and parameters</a:t>
            </a:r>
          </a:p>
        </p:txBody>
      </p:sp>
      <p:sp>
        <p:nvSpPr>
          <p:cNvPr id="20535" name="Rectangle 55"/>
          <p:cNvSpPr>
            <a:spLocks noGrp="1"/>
          </p:cNvSpPr>
          <p:nvPr>
            <p:ph type="body" sz="half" idx="2"/>
          </p:nvPr>
        </p:nvSpPr>
        <p:spPr>
          <a:xfrm>
            <a:off x="5435600" y="2465388"/>
            <a:ext cx="3671888" cy="3124200"/>
          </a:xfrm>
        </p:spPr>
        <p:txBody>
          <a:bodyPr/>
          <a:lstStyle/>
          <a:p>
            <a:r>
              <a:rPr lang="en-US" sz="1800" smtClean="0"/>
              <a:t>A-B : Condensation</a:t>
            </a:r>
          </a:p>
          <a:p>
            <a:r>
              <a:rPr lang="en-US" sz="1800" smtClean="0"/>
              <a:t>B-C : Hydrostatic dP</a:t>
            </a:r>
          </a:p>
          <a:p>
            <a:r>
              <a:rPr lang="en-US" sz="1800" smtClean="0"/>
              <a:t>C-D : Heat Exchanger</a:t>
            </a:r>
          </a:p>
          <a:p>
            <a:r>
              <a:rPr lang="en-US" sz="1800" smtClean="0"/>
              <a:t>D-E : Pressure Regulation</a:t>
            </a:r>
          </a:p>
          <a:p>
            <a:r>
              <a:rPr lang="en-US" sz="1800" smtClean="0"/>
              <a:t>E-F : Sub-Cooling</a:t>
            </a:r>
          </a:p>
          <a:p>
            <a:r>
              <a:rPr lang="en-US" sz="1800" smtClean="0"/>
              <a:t>F-G : Capillary Expansion</a:t>
            </a:r>
          </a:p>
          <a:p>
            <a:r>
              <a:rPr lang="en-US" sz="1800" smtClean="0"/>
              <a:t>G-H : Evaporation</a:t>
            </a:r>
          </a:p>
          <a:p>
            <a:r>
              <a:rPr lang="en-US" sz="1800" smtClean="0"/>
              <a:t>H-I : Heater</a:t>
            </a:r>
          </a:p>
          <a:p>
            <a:r>
              <a:rPr lang="en-US" sz="1800" smtClean="0"/>
              <a:t>I-A : Back-Pressure regulation</a:t>
            </a:r>
          </a:p>
        </p:txBody>
      </p:sp>
      <p:grpSp>
        <p:nvGrpSpPr>
          <p:cNvPr id="20507" name="Group 6"/>
          <p:cNvGrpSpPr>
            <a:grpSpLocks/>
          </p:cNvGrpSpPr>
          <p:nvPr/>
        </p:nvGrpSpPr>
        <p:grpSpPr bwMode="auto">
          <a:xfrm>
            <a:off x="142875" y="142875"/>
            <a:ext cx="8839200" cy="571500"/>
            <a:chOff x="142844" y="142852"/>
            <a:chExt cx="8839258" cy="571500"/>
          </a:xfrm>
        </p:grpSpPr>
        <p:pic>
          <p:nvPicPr>
            <p:cNvPr id="20508" name="Picture 2" descr="\\cern.ch\dfs\Users\j\jbotelho\Desktop\cernlogo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429652" y="142852"/>
              <a:ext cx="55245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09" name="Picture 3" descr="\\cern.ch\dfs\Users\j\jbotelho\Desktop\en_h_60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2844" y="142852"/>
              <a:ext cx="1643074" cy="240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0537" name="Group 57"/>
          <p:cNvGrpSpPr>
            <a:grpSpLocks/>
          </p:cNvGrpSpPr>
          <p:nvPr/>
        </p:nvGrpSpPr>
        <p:grpSpPr bwMode="auto">
          <a:xfrm>
            <a:off x="0" y="2060575"/>
            <a:ext cx="5508625" cy="4392613"/>
            <a:chOff x="0" y="1162"/>
            <a:chExt cx="3470" cy="2767"/>
          </a:xfrm>
        </p:grpSpPr>
        <p:pic>
          <p:nvPicPr>
            <p:cNvPr id="20512" name="Picture 32"/>
            <p:cNvPicPr>
              <a:picLocks noChangeAspect="1" noChangeArrowheads="1"/>
            </p:cNvPicPr>
            <p:nvPr/>
          </p:nvPicPr>
          <p:blipFill>
            <a:blip r:embed="rId4"/>
            <a:srcRect l="1851" t="1837" r="1851" b="1877"/>
            <a:stretch>
              <a:fillRect/>
            </a:stretch>
          </p:blipFill>
          <p:spPr bwMode="auto">
            <a:xfrm>
              <a:off x="0" y="1162"/>
              <a:ext cx="3470" cy="2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513" name="Line 33"/>
            <p:cNvSpPr>
              <a:spLocks noChangeShapeType="1"/>
            </p:cNvSpPr>
            <p:nvPr/>
          </p:nvSpPr>
          <p:spPr bwMode="auto">
            <a:xfrm>
              <a:off x="1513" y="2405"/>
              <a:ext cx="657" cy="53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14" name="Line 34"/>
            <p:cNvSpPr>
              <a:spLocks noChangeShapeType="1"/>
            </p:cNvSpPr>
            <p:nvPr/>
          </p:nvSpPr>
          <p:spPr bwMode="auto">
            <a:xfrm flipV="1">
              <a:off x="1517" y="1643"/>
              <a:ext cx="0" cy="76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15" name="Line 35"/>
            <p:cNvSpPr>
              <a:spLocks noChangeShapeType="1"/>
            </p:cNvSpPr>
            <p:nvPr/>
          </p:nvSpPr>
          <p:spPr bwMode="auto">
            <a:xfrm>
              <a:off x="1517" y="1648"/>
              <a:ext cx="34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16" name="Line 36"/>
            <p:cNvSpPr>
              <a:spLocks noChangeShapeType="1"/>
            </p:cNvSpPr>
            <p:nvPr/>
          </p:nvSpPr>
          <p:spPr bwMode="auto">
            <a:xfrm flipH="1">
              <a:off x="1851" y="1403"/>
              <a:ext cx="4" cy="24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17" name="Line 37"/>
            <p:cNvSpPr>
              <a:spLocks noChangeShapeType="1"/>
            </p:cNvSpPr>
            <p:nvPr/>
          </p:nvSpPr>
          <p:spPr bwMode="auto">
            <a:xfrm flipH="1">
              <a:off x="1415" y="1403"/>
              <a:ext cx="44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18" name="Line 38"/>
            <p:cNvSpPr>
              <a:spLocks noChangeShapeType="1"/>
            </p:cNvSpPr>
            <p:nvPr/>
          </p:nvSpPr>
          <p:spPr bwMode="auto">
            <a:xfrm flipH="1">
              <a:off x="1021" y="1403"/>
              <a:ext cx="394" cy="1413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19" name="Line 39"/>
            <p:cNvSpPr>
              <a:spLocks noChangeShapeType="1"/>
            </p:cNvSpPr>
            <p:nvPr/>
          </p:nvSpPr>
          <p:spPr bwMode="auto">
            <a:xfrm>
              <a:off x="2916" y="2648"/>
              <a:ext cx="0" cy="19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20" name="Line 40"/>
            <p:cNvSpPr>
              <a:spLocks noChangeShapeType="1"/>
            </p:cNvSpPr>
            <p:nvPr/>
          </p:nvSpPr>
          <p:spPr bwMode="auto">
            <a:xfrm flipH="1">
              <a:off x="1797" y="2820"/>
              <a:ext cx="1119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21" name="Line 41"/>
            <p:cNvSpPr>
              <a:spLocks noChangeShapeType="1"/>
            </p:cNvSpPr>
            <p:nvPr/>
          </p:nvSpPr>
          <p:spPr bwMode="auto">
            <a:xfrm flipH="1">
              <a:off x="1021" y="2820"/>
              <a:ext cx="77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22" name="Line 42"/>
            <p:cNvSpPr>
              <a:spLocks noChangeShapeType="1"/>
            </p:cNvSpPr>
            <p:nvPr/>
          </p:nvSpPr>
          <p:spPr bwMode="auto">
            <a:xfrm>
              <a:off x="2170" y="2458"/>
              <a:ext cx="746" cy="19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23" name="Text Box 43"/>
            <p:cNvSpPr txBox="1">
              <a:spLocks noChangeArrowheads="1"/>
            </p:cNvSpPr>
            <p:nvPr/>
          </p:nvSpPr>
          <p:spPr bwMode="auto">
            <a:xfrm>
              <a:off x="865" y="2763"/>
              <a:ext cx="19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</a:rPr>
                <a:t>B</a:t>
              </a:r>
            </a:p>
          </p:txBody>
        </p:sp>
        <p:sp>
          <p:nvSpPr>
            <p:cNvPr id="20524" name="Text Box 44"/>
            <p:cNvSpPr txBox="1">
              <a:spLocks noChangeArrowheads="1"/>
            </p:cNvSpPr>
            <p:nvPr/>
          </p:nvSpPr>
          <p:spPr bwMode="auto">
            <a:xfrm>
              <a:off x="1247" y="1298"/>
              <a:ext cx="20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</a:rPr>
                <a:t>C</a:t>
              </a:r>
            </a:p>
          </p:txBody>
        </p:sp>
        <p:sp>
          <p:nvSpPr>
            <p:cNvPr id="20525" name="Text Box 45"/>
            <p:cNvSpPr txBox="1">
              <a:spLocks noChangeArrowheads="1"/>
            </p:cNvSpPr>
            <p:nvPr/>
          </p:nvSpPr>
          <p:spPr bwMode="auto">
            <a:xfrm>
              <a:off x="1859" y="1313"/>
              <a:ext cx="19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</a:rPr>
                <a:t>D</a:t>
              </a:r>
            </a:p>
          </p:txBody>
        </p:sp>
        <p:sp>
          <p:nvSpPr>
            <p:cNvPr id="20526" name="Text Box 46"/>
            <p:cNvSpPr txBox="1">
              <a:spLocks noChangeArrowheads="1"/>
            </p:cNvSpPr>
            <p:nvPr/>
          </p:nvSpPr>
          <p:spPr bwMode="auto">
            <a:xfrm>
              <a:off x="1859" y="1580"/>
              <a:ext cx="19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</a:rPr>
                <a:t>E</a:t>
              </a:r>
            </a:p>
          </p:txBody>
        </p:sp>
        <p:sp>
          <p:nvSpPr>
            <p:cNvPr id="20527" name="Text Box 47"/>
            <p:cNvSpPr txBox="1">
              <a:spLocks noChangeArrowheads="1"/>
            </p:cNvSpPr>
            <p:nvPr/>
          </p:nvSpPr>
          <p:spPr bwMode="auto">
            <a:xfrm>
              <a:off x="1394" y="2381"/>
              <a:ext cx="20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</a:rPr>
                <a:t>G</a:t>
              </a:r>
            </a:p>
          </p:txBody>
        </p:sp>
        <p:sp>
          <p:nvSpPr>
            <p:cNvPr id="20528" name="Text Box 48"/>
            <p:cNvSpPr txBox="1">
              <a:spLocks noChangeArrowheads="1"/>
            </p:cNvSpPr>
            <p:nvPr/>
          </p:nvSpPr>
          <p:spPr bwMode="auto">
            <a:xfrm>
              <a:off x="2161" y="2292"/>
              <a:ext cx="19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</a:rPr>
                <a:t>H</a:t>
              </a:r>
            </a:p>
          </p:txBody>
        </p:sp>
        <p:sp>
          <p:nvSpPr>
            <p:cNvPr id="20530" name="Text Box 50"/>
            <p:cNvSpPr txBox="1">
              <a:spLocks noChangeArrowheads="1"/>
            </p:cNvSpPr>
            <p:nvPr/>
          </p:nvSpPr>
          <p:spPr bwMode="auto">
            <a:xfrm>
              <a:off x="2892" y="2487"/>
              <a:ext cx="14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</a:rPr>
                <a:t>I</a:t>
              </a:r>
            </a:p>
          </p:txBody>
        </p:sp>
        <p:sp>
          <p:nvSpPr>
            <p:cNvPr id="20531" name="Text Box 51"/>
            <p:cNvSpPr txBox="1">
              <a:spLocks noChangeArrowheads="1"/>
            </p:cNvSpPr>
            <p:nvPr/>
          </p:nvSpPr>
          <p:spPr bwMode="auto">
            <a:xfrm>
              <a:off x="2925" y="2799"/>
              <a:ext cx="19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</a:rPr>
                <a:t>A</a:t>
              </a:r>
            </a:p>
          </p:txBody>
        </p:sp>
        <p:sp>
          <p:nvSpPr>
            <p:cNvPr id="20536" name="Text Box 56"/>
            <p:cNvSpPr txBox="1">
              <a:spLocks noChangeArrowheads="1"/>
            </p:cNvSpPr>
            <p:nvPr/>
          </p:nvSpPr>
          <p:spPr bwMode="auto">
            <a:xfrm>
              <a:off x="1474" y="1616"/>
              <a:ext cx="1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</a:rPr>
                <a:t>F</a:t>
              </a:r>
            </a:p>
          </p:txBody>
        </p:sp>
      </p:grpSp>
      <p:sp>
        <p:nvSpPr>
          <p:cNvPr id="20538" name="Text Box 58"/>
          <p:cNvSpPr txBox="1">
            <a:spLocks noChangeArrowheads="1"/>
          </p:cNvSpPr>
          <p:nvPr/>
        </p:nvSpPr>
        <p:spPr bwMode="auto">
          <a:xfrm>
            <a:off x="684213" y="1557338"/>
            <a:ext cx="7777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 Thermodynamic Cycle Example for C3F8 with Sub-Cooling</a:t>
            </a: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06/07/2009</a:t>
            </a:r>
            <a:endParaRPr lang="en-US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2B0F4F-64F1-4E6B-89FE-908DF33ED51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Thermosyphon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4400">
                <a:solidFill>
                  <a:schemeClr val="tx2"/>
                </a:solidFill>
                <a:latin typeface="Calibri" pitchFamily="34" charset="0"/>
              </a:rPr>
              <a:t>Preliminary design and parameters</a:t>
            </a:r>
          </a:p>
        </p:txBody>
      </p:sp>
      <p:grpSp>
        <p:nvGrpSpPr>
          <p:cNvPr id="25605" name="Group 6"/>
          <p:cNvGrpSpPr>
            <a:grpSpLocks/>
          </p:cNvGrpSpPr>
          <p:nvPr/>
        </p:nvGrpSpPr>
        <p:grpSpPr bwMode="auto">
          <a:xfrm>
            <a:off x="142875" y="142875"/>
            <a:ext cx="8839200" cy="571500"/>
            <a:chOff x="142844" y="142852"/>
            <a:chExt cx="8839258" cy="571500"/>
          </a:xfrm>
        </p:grpSpPr>
        <p:pic>
          <p:nvPicPr>
            <p:cNvPr id="25606" name="Picture 2" descr="\\cern.ch\dfs\Users\j\jbotelho\Desktop\cernlogo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429652" y="142852"/>
              <a:ext cx="55245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07" name="Picture 3" descr="\\cern.ch\dfs\Users\j\jbotelho\Desktop\en_h_60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2844" y="142852"/>
              <a:ext cx="1643074" cy="240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25609" name="Object 9"/>
          <p:cNvGraphicFramePr>
            <a:graphicFrameLocks noChangeAspect="1"/>
          </p:cNvGraphicFramePr>
          <p:nvPr/>
        </p:nvGraphicFramePr>
        <p:xfrm>
          <a:off x="377825" y="1223963"/>
          <a:ext cx="7231063" cy="5081587"/>
        </p:xfrm>
        <a:graphic>
          <a:graphicData uri="http://schemas.openxmlformats.org/presentationml/2006/ole">
            <p:oleObj spid="_x0000_s25609" name="Visio" r:id="rId5" imgW="12588240" imgH="9602724" progId="Visio.Drawing.11">
              <p:embed/>
            </p:oleObj>
          </a:graphicData>
        </a:graphic>
      </p:graphicFrame>
      <p:sp>
        <p:nvSpPr>
          <p:cNvPr id="25610" name="Line 10"/>
          <p:cNvSpPr>
            <a:spLocks noChangeShapeType="1"/>
          </p:cNvSpPr>
          <p:nvPr/>
        </p:nvSpPr>
        <p:spPr bwMode="auto">
          <a:xfrm>
            <a:off x="0" y="342423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>
            <a:off x="-36513" y="4451350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7542213" y="2954338"/>
            <a:ext cx="1325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/>
              <a:t>SURFACE</a:t>
            </a: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7673975" y="4562475"/>
            <a:ext cx="1325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/>
              <a:t>CAVERN</a:t>
            </a:r>
          </a:p>
        </p:txBody>
      </p:sp>
      <p:sp>
        <p:nvSpPr>
          <p:cNvPr id="25614" name="Line 14"/>
          <p:cNvSpPr>
            <a:spLocks noChangeShapeType="1"/>
          </p:cNvSpPr>
          <p:nvPr/>
        </p:nvSpPr>
        <p:spPr bwMode="auto">
          <a:xfrm>
            <a:off x="8112125" y="3430588"/>
            <a:ext cx="0" cy="10239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8105775" y="3733800"/>
            <a:ext cx="88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100 m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06/07/2009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D5497D-6527-4C98-9544-3A2A4F249C1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Thermosyphon Workshop</a:t>
            </a: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347535" y="6027937"/>
            <a:ext cx="268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Design by A. </a:t>
            </a:r>
            <a:r>
              <a:rPr lang="en-US" i="1" dirty="0" err="1" smtClean="0"/>
              <a:t>Moraux</a:t>
            </a:r>
            <a:endParaRPr lang="en-US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13" name="Group 9"/>
          <p:cNvGrpSpPr>
            <a:grpSpLocks/>
          </p:cNvGrpSpPr>
          <p:nvPr/>
        </p:nvGrpSpPr>
        <p:grpSpPr bwMode="auto">
          <a:xfrm>
            <a:off x="5211763" y="2076450"/>
            <a:ext cx="3932237" cy="3167063"/>
            <a:chOff x="0" y="1162"/>
            <a:chExt cx="3470" cy="2767"/>
          </a:xfrm>
        </p:grpSpPr>
        <p:pic>
          <p:nvPicPr>
            <p:cNvPr id="21514" name="Picture 10"/>
            <p:cNvPicPr>
              <a:picLocks noChangeAspect="1" noChangeArrowheads="1"/>
            </p:cNvPicPr>
            <p:nvPr/>
          </p:nvPicPr>
          <p:blipFill>
            <a:blip r:embed="rId2"/>
            <a:srcRect l="1851" t="1837" r="1851" b="1877"/>
            <a:stretch>
              <a:fillRect/>
            </a:stretch>
          </p:blipFill>
          <p:spPr bwMode="auto">
            <a:xfrm>
              <a:off x="0" y="1162"/>
              <a:ext cx="3470" cy="2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515" name="Line 11"/>
            <p:cNvSpPr>
              <a:spLocks noChangeShapeType="1"/>
            </p:cNvSpPr>
            <p:nvPr/>
          </p:nvSpPr>
          <p:spPr bwMode="auto">
            <a:xfrm>
              <a:off x="1513" y="2405"/>
              <a:ext cx="657" cy="53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16" name="Line 12"/>
            <p:cNvSpPr>
              <a:spLocks noChangeShapeType="1"/>
            </p:cNvSpPr>
            <p:nvPr/>
          </p:nvSpPr>
          <p:spPr bwMode="auto">
            <a:xfrm flipV="1">
              <a:off x="1517" y="1643"/>
              <a:ext cx="0" cy="76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17" name="Line 13"/>
            <p:cNvSpPr>
              <a:spLocks noChangeShapeType="1"/>
            </p:cNvSpPr>
            <p:nvPr/>
          </p:nvSpPr>
          <p:spPr bwMode="auto">
            <a:xfrm>
              <a:off x="1517" y="1648"/>
              <a:ext cx="34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18" name="Line 14"/>
            <p:cNvSpPr>
              <a:spLocks noChangeShapeType="1"/>
            </p:cNvSpPr>
            <p:nvPr/>
          </p:nvSpPr>
          <p:spPr bwMode="auto">
            <a:xfrm flipH="1">
              <a:off x="1851" y="1403"/>
              <a:ext cx="4" cy="24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19" name="Line 15"/>
            <p:cNvSpPr>
              <a:spLocks noChangeShapeType="1"/>
            </p:cNvSpPr>
            <p:nvPr/>
          </p:nvSpPr>
          <p:spPr bwMode="auto">
            <a:xfrm flipH="1">
              <a:off x="1415" y="1403"/>
              <a:ext cx="44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20" name="Line 16"/>
            <p:cNvSpPr>
              <a:spLocks noChangeShapeType="1"/>
            </p:cNvSpPr>
            <p:nvPr/>
          </p:nvSpPr>
          <p:spPr bwMode="auto">
            <a:xfrm flipH="1">
              <a:off x="1021" y="1403"/>
              <a:ext cx="394" cy="1413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21" name="Line 17"/>
            <p:cNvSpPr>
              <a:spLocks noChangeShapeType="1"/>
            </p:cNvSpPr>
            <p:nvPr/>
          </p:nvSpPr>
          <p:spPr bwMode="auto">
            <a:xfrm>
              <a:off x="2916" y="2648"/>
              <a:ext cx="0" cy="19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22" name="Line 18"/>
            <p:cNvSpPr>
              <a:spLocks noChangeShapeType="1"/>
            </p:cNvSpPr>
            <p:nvPr/>
          </p:nvSpPr>
          <p:spPr bwMode="auto">
            <a:xfrm flipH="1">
              <a:off x="1797" y="2820"/>
              <a:ext cx="1119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23" name="Line 19"/>
            <p:cNvSpPr>
              <a:spLocks noChangeShapeType="1"/>
            </p:cNvSpPr>
            <p:nvPr/>
          </p:nvSpPr>
          <p:spPr bwMode="auto">
            <a:xfrm flipH="1">
              <a:off x="1021" y="2820"/>
              <a:ext cx="77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24" name="Line 20"/>
            <p:cNvSpPr>
              <a:spLocks noChangeShapeType="1"/>
            </p:cNvSpPr>
            <p:nvPr/>
          </p:nvSpPr>
          <p:spPr bwMode="auto">
            <a:xfrm>
              <a:off x="2170" y="2458"/>
              <a:ext cx="746" cy="19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25" name="Text Box 21"/>
            <p:cNvSpPr txBox="1">
              <a:spLocks noChangeArrowheads="1"/>
            </p:cNvSpPr>
            <p:nvPr/>
          </p:nvSpPr>
          <p:spPr bwMode="auto">
            <a:xfrm>
              <a:off x="864" y="2764"/>
              <a:ext cx="268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</a:rPr>
                <a:t>B</a:t>
              </a:r>
            </a:p>
          </p:txBody>
        </p:sp>
        <p:sp>
          <p:nvSpPr>
            <p:cNvPr id="21526" name="Text Box 22"/>
            <p:cNvSpPr txBox="1">
              <a:spLocks noChangeArrowheads="1"/>
            </p:cNvSpPr>
            <p:nvPr/>
          </p:nvSpPr>
          <p:spPr bwMode="auto">
            <a:xfrm>
              <a:off x="1247" y="1298"/>
              <a:ext cx="206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</a:rPr>
                <a:t>C</a:t>
              </a:r>
            </a:p>
          </p:txBody>
        </p:sp>
        <p:sp>
          <p:nvSpPr>
            <p:cNvPr id="21527" name="Text Box 23"/>
            <p:cNvSpPr txBox="1">
              <a:spLocks noChangeArrowheads="1"/>
            </p:cNvSpPr>
            <p:nvPr/>
          </p:nvSpPr>
          <p:spPr bwMode="auto">
            <a:xfrm>
              <a:off x="1859" y="1312"/>
              <a:ext cx="276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</a:rPr>
                <a:t>D</a:t>
              </a:r>
            </a:p>
          </p:txBody>
        </p:sp>
        <p:sp>
          <p:nvSpPr>
            <p:cNvPr id="21528" name="Text Box 24"/>
            <p:cNvSpPr txBox="1">
              <a:spLocks noChangeArrowheads="1"/>
            </p:cNvSpPr>
            <p:nvPr/>
          </p:nvSpPr>
          <p:spPr bwMode="auto">
            <a:xfrm>
              <a:off x="1859" y="1582"/>
              <a:ext cx="268" cy="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</a:rPr>
                <a:t>E</a:t>
              </a:r>
            </a:p>
          </p:txBody>
        </p:sp>
        <p:sp>
          <p:nvSpPr>
            <p:cNvPr id="21529" name="Text Box 25"/>
            <p:cNvSpPr txBox="1">
              <a:spLocks noChangeArrowheads="1"/>
            </p:cNvSpPr>
            <p:nvPr/>
          </p:nvSpPr>
          <p:spPr bwMode="auto">
            <a:xfrm>
              <a:off x="1394" y="2380"/>
              <a:ext cx="284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</a:rPr>
                <a:t>G</a:t>
              </a:r>
            </a:p>
          </p:txBody>
        </p:sp>
        <p:sp>
          <p:nvSpPr>
            <p:cNvPr id="21530" name="Text Box 26"/>
            <p:cNvSpPr txBox="1">
              <a:spLocks noChangeArrowheads="1"/>
            </p:cNvSpPr>
            <p:nvPr/>
          </p:nvSpPr>
          <p:spPr bwMode="auto">
            <a:xfrm>
              <a:off x="2162" y="2292"/>
              <a:ext cx="276" cy="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</a:rPr>
                <a:t>H</a:t>
              </a:r>
            </a:p>
          </p:txBody>
        </p:sp>
        <p:sp>
          <p:nvSpPr>
            <p:cNvPr id="21531" name="Text Box 27"/>
            <p:cNvSpPr txBox="1">
              <a:spLocks noChangeArrowheads="1"/>
            </p:cNvSpPr>
            <p:nvPr/>
          </p:nvSpPr>
          <p:spPr bwMode="auto">
            <a:xfrm>
              <a:off x="2890" y="2487"/>
              <a:ext cx="206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</a:rPr>
                <a:t>I</a:t>
              </a:r>
            </a:p>
          </p:txBody>
        </p:sp>
        <p:sp>
          <p:nvSpPr>
            <p:cNvPr id="21532" name="Text Box 28"/>
            <p:cNvSpPr txBox="1">
              <a:spLocks noChangeArrowheads="1"/>
            </p:cNvSpPr>
            <p:nvPr/>
          </p:nvSpPr>
          <p:spPr bwMode="auto">
            <a:xfrm>
              <a:off x="2926" y="2799"/>
              <a:ext cx="268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</a:rPr>
                <a:t>A</a:t>
              </a:r>
            </a:p>
          </p:txBody>
        </p:sp>
        <p:sp>
          <p:nvSpPr>
            <p:cNvPr id="21533" name="Text Box 29"/>
            <p:cNvSpPr txBox="1">
              <a:spLocks noChangeArrowheads="1"/>
            </p:cNvSpPr>
            <p:nvPr/>
          </p:nvSpPr>
          <p:spPr bwMode="auto">
            <a:xfrm>
              <a:off x="1477" y="1616"/>
              <a:ext cx="257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</a:rPr>
                <a:t>F</a:t>
              </a:r>
            </a:p>
          </p:txBody>
        </p:sp>
      </p:grpSp>
      <p:sp>
        <p:nvSpPr>
          <p:cNvPr id="21508" name="Rectangle 4"/>
          <p:cNvSpPr>
            <a:spLocks noGrp="1"/>
          </p:cNvSpPr>
          <p:nvPr>
            <p:ph type="title"/>
          </p:nvPr>
        </p:nvSpPr>
        <p:spPr>
          <a:xfrm>
            <a:off x="468313" y="400050"/>
            <a:ext cx="8229600" cy="796925"/>
          </a:xfrm>
        </p:spPr>
        <p:txBody>
          <a:bodyPr/>
          <a:lstStyle/>
          <a:p>
            <a:r>
              <a:rPr lang="en-US" smtClean="0">
                <a:solidFill>
                  <a:schemeClr val="tx2"/>
                </a:solidFill>
              </a:rPr>
              <a:t>Preliminary design and parameters</a:t>
            </a:r>
          </a:p>
        </p:txBody>
      </p:sp>
      <p:grpSp>
        <p:nvGrpSpPr>
          <p:cNvPr id="21509" name="Group 6"/>
          <p:cNvGrpSpPr>
            <a:grpSpLocks/>
          </p:cNvGrpSpPr>
          <p:nvPr/>
        </p:nvGrpSpPr>
        <p:grpSpPr bwMode="auto">
          <a:xfrm>
            <a:off x="142875" y="142875"/>
            <a:ext cx="8839200" cy="571500"/>
            <a:chOff x="142844" y="142852"/>
            <a:chExt cx="8839258" cy="571500"/>
          </a:xfrm>
        </p:grpSpPr>
        <p:pic>
          <p:nvPicPr>
            <p:cNvPr id="21510" name="Picture 2" descr="\\cern.ch\dfs\Users\j\jbotelho\Desktop\cernlogo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429652" y="142852"/>
              <a:ext cx="55245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1" name="Picture 3" descr="\\cern.ch\dfs\Users\j\jbotelho\Desktop\en_h_60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2844" y="142852"/>
              <a:ext cx="1643074" cy="240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512" name="Rectangle 8"/>
          <p:cNvSpPr>
            <a:spLocks/>
          </p:cNvSpPr>
          <p:nvPr/>
        </p:nvSpPr>
        <p:spPr bwMode="auto">
          <a:xfrm>
            <a:off x="115888" y="1171575"/>
            <a:ext cx="8351837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1600" dirty="0">
                <a:latin typeface="Calibri" pitchFamily="34" charset="0"/>
              </a:rPr>
              <a:t>A-B : </a:t>
            </a:r>
            <a:r>
              <a:rPr lang="en-US" sz="1600" b="1" dirty="0">
                <a:latin typeface="Calibri" pitchFamily="34" charset="0"/>
              </a:rPr>
              <a:t>Condensation</a:t>
            </a:r>
            <a:r>
              <a:rPr lang="en-US" sz="1600" dirty="0">
                <a:latin typeface="Calibri" pitchFamily="34" charset="0"/>
              </a:rPr>
              <a:t> – </a:t>
            </a:r>
            <a:r>
              <a:rPr lang="en-US" sz="1600" i="1" dirty="0">
                <a:latin typeface="Calibri" pitchFamily="34" charset="0"/>
              </a:rPr>
              <a:t>dh</a:t>
            </a:r>
            <a:r>
              <a:rPr lang="en-US" sz="1600" dirty="0">
                <a:latin typeface="Calibri" pitchFamily="34" charset="0"/>
              </a:rPr>
              <a:t> = </a:t>
            </a:r>
            <a:r>
              <a:rPr lang="en-US" sz="1600" i="1" dirty="0">
                <a:latin typeface="Calibri" pitchFamily="34" charset="0"/>
              </a:rPr>
              <a:t>h</a:t>
            </a:r>
            <a:r>
              <a:rPr lang="en-US" sz="1600" dirty="0">
                <a:latin typeface="Calibri" pitchFamily="34" charset="0"/>
              </a:rPr>
              <a:t> (at </a:t>
            </a:r>
            <a:r>
              <a:rPr lang="en-US" sz="1600" dirty="0" err="1">
                <a:latin typeface="Calibri" pitchFamily="34" charset="0"/>
              </a:rPr>
              <a:t>T</a:t>
            </a:r>
            <a:r>
              <a:rPr lang="en-US" sz="1600" baseline="-25000" dirty="0" err="1">
                <a:latin typeface="Calibri" pitchFamily="34" charset="0"/>
              </a:rPr>
              <a:t>condensation</a:t>
            </a:r>
            <a:r>
              <a:rPr lang="en-US" sz="1600" dirty="0">
                <a:latin typeface="Calibri" pitchFamily="34" charset="0"/>
              </a:rPr>
              <a:t>) – </a:t>
            </a:r>
            <a:r>
              <a:rPr lang="en-US" sz="1600" i="1" dirty="0">
                <a:latin typeface="Calibri" pitchFamily="34" charset="0"/>
              </a:rPr>
              <a:t>h</a:t>
            </a:r>
            <a:r>
              <a:rPr lang="en-US" sz="1600" dirty="0">
                <a:latin typeface="Calibri" pitchFamily="34" charset="0"/>
              </a:rPr>
              <a:t> (at </a:t>
            </a:r>
            <a:r>
              <a:rPr lang="en-US" sz="1600" dirty="0" err="1">
                <a:latin typeface="Calibri" pitchFamily="34" charset="0"/>
              </a:rPr>
              <a:t>T</a:t>
            </a:r>
            <a:r>
              <a:rPr lang="en-US" sz="1600" baseline="-25000" dirty="0" err="1">
                <a:latin typeface="Calibri" pitchFamily="34" charset="0"/>
              </a:rPr>
              <a:t>return</a:t>
            </a:r>
            <a:r>
              <a:rPr lang="en-US" sz="1600" baseline="-25000" dirty="0">
                <a:latin typeface="Calibri" pitchFamily="34" charset="0"/>
              </a:rPr>
              <a:t> lines</a:t>
            </a:r>
            <a:r>
              <a:rPr lang="en-US" sz="1600" dirty="0">
                <a:latin typeface="Calibri" pitchFamily="34" charset="0"/>
              </a:rPr>
              <a:t>)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1600" dirty="0">
                <a:latin typeface="Calibri" pitchFamily="34" charset="0"/>
              </a:rPr>
              <a:t>Definition of the Condensation Power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1600" dirty="0">
                <a:latin typeface="Calibri" pitchFamily="34" charset="0"/>
              </a:rPr>
              <a:t>B-C : </a:t>
            </a:r>
            <a:r>
              <a:rPr lang="en-US" sz="1600" b="1" dirty="0">
                <a:latin typeface="Calibri" pitchFamily="34" charset="0"/>
              </a:rPr>
              <a:t>Hydrostatic</a:t>
            </a:r>
            <a:r>
              <a:rPr lang="en-US" sz="1600" dirty="0">
                <a:latin typeface="Calibri" pitchFamily="34" charset="0"/>
              </a:rPr>
              <a:t> – </a:t>
            </a:r>
            <a:r>
              <a:rPr lang="en-US" sz="1600" dirty="0" err="1">
                <a:latin typeface="Calibri" pitchFamily="34" charset="0"/>
              </a:rPr>
              <a:t>dP</a:t>
            </a:r>
            <a:r>
              <a:rPr lang="en-US" sz="1600" dirty="0">
                <a:latin typeface="Calibri" pitchFamily="34" charset="0"/>
              </a:rPr>
              <a:t> &gt; </a:t>
            </a:r>
            <a:r>
              <a:rPr lang="en-US" sz="1600" dirty="0" err="1" smtClean="0">
                <a:latin typeface="Calibri" pitchFamily="34" charset="0"/>
              </a:rPr>
              <a:t>P</a:t>
            </a:r>
            <a:r>
              <a:rPr lang="en-US" sz="1600" baseline="-25000" dirty="0" err="1" smtClean="0">
                <a:latin typeface="Calibri" pitchFamily="34" charset="0"/>
              </a:rPr>
              <a:t>transfer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baseline="-25000" dirty="0" smtClean="0">
                <a:latin typeface="Calibri" pitchFamily="34" charset="0"/>
              </a:rPr>
              <a:t>lines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>
                <a:latin typeface="Calibri" pitchFamily="34" charset="0"/>
              </a:rPr>
              <a:t>(</a:t>
            </a:r>
            <a:r>
              <a:rPr lang="en-US" sz="1600" dirty="0" err="1" smtClean="0">
                <a:latin typeface="Calibri" pitchFamily="34" charset="0"/>
              </a:rPr>
              <a:t>T</a:t>
            </a:r>
            <a:r>
              <a:rPr lang="en-US" sz="1600" baseline="-25000" dirty="0" err="1" smtClean="0">
                <a:latin typeface="Calibri" pitchFamily="34" charset="0"/>
              </a:rPr>
              <a:t>transfer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baseline="-25000" dirty="0" smtClean="0">
                <a:latin typeface="Calibri" pitchFamily="34" charset="0"/>
              </a:rPr>
              <a:t>lines</a:t>
            </a:r>
            <a:r>
              <a:rPr lang="en-US" sz="1600" dirty="0" smtClean="0">
                <a:latin typeface="Calibri" pitchFamily="34" charset="0"/>
              </a:rPr>
              <a:t>) </a:t>
            </a:r>
            <a:r>
              <a:rPr lang="en-US" sz="1600" dirty="0">
                <a:latin typeface="Calibri" pitchFamily="34" charset="0"/>
              </a:rPr>
              <a:t>– </a:t>
            </a:r>
            <a:r>
              <a:rPr lang="en-US" sz="1600" dirty="0" err="1">
                <a:latin typeface="Calibri" pitchFamily="34" charset="0"/>
              </a:rPr>
              <a:t>P</a:t>
            </a:r>
            <a:r>
              <a:rPr lang="en-US" sz="1600" baseline="-25000" dirty="0" err="1">
                <a:latin typeface="Calibri" pitchFamily="34" charset="0"/>
              </a:rPr>
              <a:t>return</a:t>
            </a:r>
            <a:r>
              <a:rPr lang="en-US" sz="1600" baseline="-25000" dirty="0">
                <a:latin typeface="Calibri" pitchFamily="34" charset="0"/>
              </a:rPr>
              <a:t> lines</a:t>
            </a:r>
            <a:r>
              <a:rPr lang="en-US" sz="1600" dirty="0">
                <a:latin typeface="Calibri" pitchFamily="34" charset="0"/>
              </a:rPr>
              <a:t> (</a:t>
            </a:r>
            <a:r>
              <a:rPr lang="en-US" sz="1600" dirty="0" err="1">
                <a:latin typeface="Calibri" pitchFamily="34" charset="0"/>
              </a:rPr>
              <a:t>T</a:t>
            </a:r>
            <a:r>
              <a:rPr lang="en-US" sz="1600" baseline="-25000" dirty="0" err="1">
                <a:latin typeface="Calibri" pitchFamily="34" charset="0"/>
              </a:rPr>
              <a:t>return</a:t>
            </a:r>
            <a:r>
              <a:rPr lang="en-US" sz="1600" baseline="-25000" dirty="0">
                <a:latin typeface="Calibri" pitchFamily="34" charset="0"/>
              </a:rPr>
              <a:t> lines</a:t>
            </a:r>
            <a:r>
              <a:rPr lang="en-US" sz="1600" dirty="0">
                <a:latin typeface="Calibri" pitchFamily="34" charset="0"/>
              </a:rPr>
              <a:t>)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1600" dirty="0">
                <a:latin typeface="Calibri" pitchFamily="34" charset="0"/>
              </a:rPr>
              <a:t>Definition of minimum height 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1600" dirty="0">
                <a:latin typeface="Calibri" pitchFamily="34" charset="0"/>
              </a:rPr>
              <a:t>C-D : </a:t>
            </a:r>
            <a:r>
              <a:rPr lang="en-US" sz="1600" b="1" dirty="0">
                <a:latin typeface="Calibri" pitchFamily="34" charset="0"/>
              </a:rPr>
              <a:t>Heat Exchanger</a:t>
            </a:r>
            <a:r>
              <a:rPr lang="en-US" sz="1600" dirty="0">
                <a:latin typeface="Calibri" pitchFamily="34" charset="0"/>
              </a:rPr>
              <a:t> – </a:t>
            </a:r>
            <a:r>
              <a:rPr lang="en-US" sz="1600" i="1" dirty="0">
                <a:latin typeface="Calibri" pitchFamily="34" charset="0"/>
              </a:rPr>
              <a:t>dh</a:t>
            </a:r>
            <a:r>
              <a:rPr lang="en-US" sz="1600" dirty="0">
                <a:latin typeface="Calibri" pitchFamily="34" charset="0"/>
              </a:rPr>
              <a:t> = </a:t>
            </a:r>
            <a:r>
              <a:rPr lang="en-US" sz="1600" i="1" dirty="0">
                <a:latin typeface="Calibri" pitchFamily="34" charset="0"/>
              </a:rPr>
              <a:t>h</a:t>
            </a:r>
            <a:r>
              <a:rPr lang="en-US" sz="1600" dirty="0">
                <a:latin typeface="Calibri" pitchFamily="34" charset="0"/>
              </a:rPr>
              <a:t> (at T</a:t>
            </a:r>
            <a:r>
              <a:rPr lang="en-US" sz="1600" baseline="-25000" dirty="0">
                <a:latin typeface="Calibri" pitchFamily="34" charset="0"/>
              </a:rPr>
              <a:t>in</a:t>
            </a:r>
            <a:r>
              <a:rPr lang="en-US" sz="1600" dirty="0">
                <a:latin typeface="Calibri" pitchFamily="34" charset="0"/>
              </a:rPr>
              <a:t>) – </a:t>
            </a:r>
            <a:r>
              <a:rPr lang="en-US" sz="1600" i="1" dirty="0">
                <a:latin typeface="Calibri" pitchFamily="34" charset="0"/>
              </a:rPr>
              <a:t>h</a:t>
            </a:r>
            <a:r>
              <a:rPr lang="en-US" sz="1600" dirty="0">
                <a:latin typeface="Calibri" pitchFamily="34" charset="0"/>
              </a:rPr>
              <a:t> (</a:t>
            </a:r>
            <a:r>
              <a:rPr lang="en-US" sz="1600" dirty="0" err="1">
                <a:latin typeface="Calibri" pitchFamily="34" charset="0"/>
              </a:rPr>
              <a:t>T</a:t>
            </a:r>
            <a:r>
              <a:rPr lang="en-US" sz="1600" baseline="-25000" dirty="0" err="1">
                <a:latin typeface="Calibri" pitchFamily="34" charset="0"/>
              </a:rPr>
              <a:t>supply</a:t>
            </a:r>
            <a:r>
              <a:rPr lang="en-US" sz="1600" baseline="-25000" dirty="0">
                <a:latin typeface="Calibri" pitchFamily="34" charset="0"/>
              </a:rPr>
              <a:t> lines</a:t>
            </a:r>
            <a:r>
              <a:rPr lang="en-US" sz="1600" dirty="0">
                <a:latin typeface="Calibri" pitchFamily="34" charset="0"/>
              </a:rPr>
              <a:t>)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1600" dirty="0">
                <a:latin typeface="Calibri" pitchFamily="34" charset="0"/>
              </a:rPr>
              <a:t>Definition of HX power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1600" dirty="0">
                <a:latin typeface="Calibri" pitchFamily="34" charset="0"/>
              </a:rPr>
              <a:t>D-E : </a:t>
            </a:r>
            <a:r>
              <a:rPr lang="en-US" sz="1600" b="1" dirty="0">
                <a:latin typeface="Calibri" pitchFamily="34" charset="0"/>
              </a:rPr>
              <a:t>Pressure Regulation</a:t>
            </a:r>
            <a:r>
              <a:rPr lang="en-US" sz="1600" dirty="0">
                <a:latin typeface="Calibri" pitchFamily="34" charset="0"/>
              </a:rPr>
              <a:t> – Pressure Regulator </a:t>
            </a:r>
            <a:r>
              <a:rPr lang="en-US" sz="1600" dirty="0" err="1">
                <a:latin typeface="Calibri" pitchFamily="34" charset="0"/>
              </a:rPr>
              <a:t>Cv</a:t>
            </a:r>
            <a:endParaRPr lang="en-US" sz="1600" b="1" dirty="0">
              <a:solidFill>
                <a:srgbClr val="FF0000"/>
              </a:solidFill>
              <a:latin typeface="Calibri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1600" dirty="0">
                <a:latin typeface="Calibri" pitchFamily="34" charset="0"/>
              </a:rPr>
              <a:t>Regulation of mass flow 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1600" dirty="0">
                <a:latin typeface="Calibri" pitchFamily="34" charset="0"/>
              </a:rPr>
              <a:t>E-F : </a:t>
            </a:r>
            <a:r>
              <a:rPr lang="en-US" sz="1600" b="1" dirty="0">
                <a:latin typeface="Calibri" pitchFamily="34" charset="0"/>
              </a:rPr>
              <a:t>Sub-Cooling</a:t>
            </a:r>
            <a:r>
              <a:rPr lang="en-US" sz="1600" dirty="0">
                <a:latin typeface="Calibri" pitchFamily="34" charset="0"/>
              </a:rPr>
              <a:t> – </a:t>
            </a:r>
            <a:r>
              <a:rPr lang="en-US" sz="1600" i="1" dirty="0">
                <a:latin typeface="Calibri" pitchFamily="34" charset="0"/>
              </a:rPr>
              <a:t>dh</a:t>
            </a:r>
            <a:r>
              <a:rPr lang="en-US" sz="1600" dirty="0">
                <a:latin typeface="Calibri" pitchFamily="34" charset="0"/>
              </a:rPr>
              <a:t> = </a:t>
            </a:r>
            <a:r>
              <a:rPr lang="en-US" sz="1600" i="1" dirty="0">
                <a:latin typeface="Calibri" pitchFamily="34" charset="0"/>
              </a:rPr>
              <a:t>h</a:t>
            </a:r>
            <a:r>
              <a:rPr lang="en-US" sz="1600" dirty="0">
                <a:latin typeface="Calibri" pitchFamily="34" charset="0"/>
              </a:rPr>
              <a:t> (</a:t>
            </a:r>
            <a:r>
              <a:rPr lang="en-US" sz="1600" dirty="0" err="1">
                <a:latin typeface="Calibri" pitchFamily="34" charset="0"/>
              </a:rPr>
              <a:t>T</a:t>
            </a:r>
            <a:r>
              <a:rPr lang="en-US" sz="1600" baseline="-25000" dirty="0" err="1">
                <a:latin typeface="Calibri" pitchFamily="34" charset="0"/>
              </a:rPr>
              <a:t>evap</a:t>
            </a:r>
            <a:r>
              <a:rPr lang="en-US" sz="1600" dirty="0">
                <a:latin typeface="Calibri" pitchFamily="34" charset="0"/>
              </a:rPr>
              <a:t> at </a:t>
            </a:r>
            <a:r>
              <a:rPr lang="en-US" sz="1600" dirty="0" err="1">
                <a:latin typeface="Calibri" pitchFamily="34" charset="0"/>
              </a:rPr>
              <a:t>T</a:t>
            </a:r>
            <a:r>
              <a:rPr lang="en-US" sz="1600" baseline="-25000" dirty="0" err="1">
                <a:latin typeface="Calibri" pitchFamily="34" charset="0"/>
              </a:rPr>
              <a:t>cond</a:t>
            </a:r>
            <a:r>
              <a:rPr lang="en-US" sz="1600" dirty="0">
                <a:latin typeface="Calibri" pitchFamily="34" charset="0"/>
              </a:rPr>
              <a:t>) – </a:t>
            </a:r>
            <a:r>
              <a:rPr lang="en-US" sz="1600" i="1" dirty="0">
                <a:latin typeface="Calibri" pitchFamily="34" charset="0"/>
              </a:rPr>
              <a:t>h</a:t>
            </a:r>
            <a:r>
              <a:rPr lang="en-US" sz="1600" dirty="0">
                <a:latin typeface="Calibri" pitchFamily="34" charset="0"/>
              </a:rPr>
              <a:t> (</a:t>
            </a:r>
            <a:r>
              <a:rPr lang="en-US" sz="1600" dirty="0" err="1">
                <a:latin typeface="Calibri" pitchFamily="34" charset="0"/>
              </a:rPr>
              <a:t>X</a:t>
            </a:r>
            <a:r>
              <a:rPr lang="en-US" sz="1600" baseline="-25000" dirty="0" err="1">
                <a:latin typeface="Calibri" pitchFamily="34" charset="0"/>
              </a:rPr>
              <a:t>in</a:t>
            </a:r>
            <a:r>
              <a:rPr lang="en-US" sz="1600" dirty="0">
                <a:latin typeface="Calibri" pitchFamily="34" charset="0"/>
              </a:rPr>
              <a:t>)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1600" dirty="0">
                <a:latin typeface="Calibri" pitchFamily="34" charset="0"/>
              </a:rPr>
              <a:t>Definition of HX Power for sub-cooling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1600" dirty="0">
                <a:latin typeface="Calibri" pitchFamily="34" charset="0"/>
              </a:rPr>
              <a:t>F-G : </a:t>
            </a:r>
            <a:r>
              <a:rPr lang="en-US" sz="1600" b="1" dirty="0">
                <a:latin typeface="Calibri" pitchFamily="34" charset="0"/>
              </a:rPr>
              <a:t>Capillary pressure drop</a:t>
            </a:r>
            <a:r>
              <a:rPr lang="en-US" sz="1600" dirty="0">
                <a:latin typeface="Calibri" pitchFamily="34" charset="0"/>
              </a:rPr>
              <a:t> – </a:t>
            </a:r>
            <a:r>
              <a:rPr lang="en-US" sz="1600" dirty="0" err="1">
                <a:latin typeface="Calibri" pitchFamily="34" charset="0"/>
              </a:rPr>
              <a:t>dP</a:t>
            </a:r>
            <a:r>
              <a:rPr lang="en-US" sz="1600" dirty="0">
                <a:latin typeface="Calibri" pitchFamily="34" charset="0"/>
              </a:rPr>
              <a:t> = </a:t>
            </a:r>
            <a:r>
              <a:rPr lang="en-US" sz="1600" dirty="0" err="1">
                <a:latin typeface="Calibri" pitchFamily="34" charset="0"/>
              </a:rPr>
              <a:t>P</a:t>
            </a:r>
            <a:r>
              <a:rPr lang="en-US" sz="1600" baseline="-25000" dirty="0" err="1">
                <a:latin typeface="Calibri" pitchFamily="34" charset="0"/>
              </a:rPr>
              <a:t>pressure</a:t>
            </a:r>
            <a:r>
              <a:rPr lang="en-US" sz="1600" baseline="-25000" dirty="0">
                <a:latin typeface="Calibri" pitchFamily="34" charset="0"/>
              </a:rPr>
              <a:t> regulator</a:t>
            </a:r>
            <a:r>
              <a:rPr lang="en-US" sz="1600" dirty="0">
                <a:latin typeface="Calibri" pitchFamily="34" charset="0"/>
              </a:rPr>
              <a:t> – </a:t>
            </a:r>
            <a:r>
              <a:rPr lang="en-US" sz="1600" dirty="0" err="1">
                <a:latin typeface="Calibri" pitchFamily="34" charset="0"/>
              </a:rPr>
              <a:t>P</a:t>
            </a:r>
            <a:r>
              <a:rPr lang="en-US" sz="1600" baseline="-25000" dirty="0" err="1">
                <a:latin typeface="Calibri" pitchFamily="34" charset="0"/>
              </a:rPr>
              <a:t>evaporation</a:t>
            </a:r>
            <a:r>
              <a:rPr lang="en-US" sz="1600" baseline="-25000" dirty="0">
                <a:latin typeface="Calibri" pitchFamily="34" charset="0"/>
              </a:rPr>
              <a:t> </a:t>
            </a:r>
            <a:endParaRPr lang="en-US" sz="1600" dirty="0">
              <a:latin typeface="Calibri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1600" dirty="0">
                <a:latin typeface="Calibri" pitchFamily="34" charset="0"/>
              </a:rPr>
              <a:t>Definition of capillary length 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1600" dirty="0">
                <a:latin typeface="Calibri" pitchFamily="34" charset="0"/>
              </a:rPr>
              <a:t>G-H : </a:t>
            </a:r>
            <a:r>
              <a:rPr lang="en-US" sz="1600" b="1" dirty="0">
                <a:latin typeface="Calibri" pitchFamily="34" charset="0"/>
              </a:rPr>
              <a:t>Evaporation</a:t>
            </a:r>
            <a:r>
              <a:rPr lang="en-US" sz="1600" dirty="0">
                <a:latin typeface="Calibri" pitchFamily="34" charset="0"/>
              </a:rPr>
              <a:t> – </a:t>
            </a:r>
            <a:r>
              <a:rPr lang="en-US" sz="1600" dirty="0" err="1">
                <a:latin typeface="Calibri" pitchFamily="34" charset="0"/>
              </a:rPr>
              <a:t>dP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baseline="-25000" dirty="0">
                <a:latin typeface="Calibri" pitchFamily="34" charset="0"/>
              </a:rPr>
              <a:t>stave</a:t>
            </a:r>
            <a:r>
              <a:rPr lang="en-US" sz="1600" dirty="0">
                <a:latin typeface="Calibri" pitchFamily="34" charset="0"/>
              </a:rPr>
              <a:t> 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1600" dirty="0">
                <a:latin typeface="Calibri" pitchFamily="34" charset="0"/>
              </a:rPr>
              <a:t>Definition of </a:t>
            </a:r>
            <a:r>
              <a:rPr lang="en-US" sz="1600" dirty="0" err="1">
                <a:latin typeface="Calibri" pitchFamily="34" charset="0"/>
              </a:rPr>
              <a:t>dP</a:t>
            </a:r>
            <a:r>
              <a:rPr lang="en-US" sz="1600" dirty="0">
                <a:latin typeface="Calibri" pitchFamily="34" charset="0"/>
              </a:rPr>
              <a:t> at the stave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1600" dirty="0">
                <a:latin typeface="Calibri" pitchFamily="34" charset="0"/>
              </a:rPr>
              <a:t>H-I : </a:t>
            </a:r>
            <a:r>
              <a:rPr lang="en-US" sz="1600" b="1" dirty="0">
                <a:latin typeface="Calibri" pitchFamily="34" charset="0"/>
              </a:rPr>
              <a:t>Heater</a:t>
            </a:r>
            <a:r>
              <a:rPr lang="en-US" sz="1600" dirty="0">
                <a:latin typeface="Calibri" pitchFamily="34" charset="0"/>
              </a:rPr>
              <a:t> – </a:t>
            </a:r>
            <a:r>
              <a:rPr lang="en-US" sz="1600" i="1" dirty="0">
                <a:latin typeface="Calibri" pitchFamily="34" charset="0"/>
              </a:rPr>
              <a:t>dh</a:t>
            </a:r>
            <a:r>
              <a:rPr lang="en-US" sz="1600" dirty="0">
                <a:latin typeface="Calibri" pitchFamily="34" charset="0"/>
              </a:rPr>
              <a:t> = </a:t>
            </a:r>
            <a:r>
              <a:rPr lang="en-US" sz="1600" i="1" dirty="0">
                <a:latin typeface="Calibri" pitchFamily="34" charset="0"/>
              </a:rPr>
              <a:t>h</a:t>
            </a:r>
            <a:r>
              <a:rPr lang="en-US" sz="1600" dirty="0">
                <a:latin typeface="Calibri" pitchFamily="34" charset="0"/>
              </a:rPr>
              <a:t> (</a:t>
            </a:r>
            <a:r>
              <a:rPr lang="en-US" sz="1600" dirty="0" err="1">
                <a:latin typeface="Calibri" pitchFamily="34" charset="0"/>
              </a:rPr>
              <a:t>X</a:t>
            </a:r>
            <a:r>
              <a:rPr lang="en-US" sz="1600" baseline="-25000" dirty="0" err="1">
                <a:latin typeface="Calibri" pitchFamily="34" charset="0"/>
              </a:rPr>
              <a:t>out</a:t>
            </a:r>
            <a:r>
              <a:rPr lang="en-US" sz="1600" dirty="0">
                <a:latin typeface="Calibri" pitchFamily="34" charset="0"/>
              </a:rPr>
              <a:t>) – </a:t>
            </a:r>
            <a:r>
              <a:rPr lang="en-US" sz="1600" i="1" dirty="0">
                <a:latin typeface="Calibri" pitchFamily="34" charset="0"/>
              </a:rPr>
              <a:t>h</a:t>
            </a:r>
            <a:r>
              <a:rPr lang="en-US" sz="1600" dirty="0">
                <a:latin typeface="Calibri" pitchFamily="34" charset="0"/>
              </a:rPr>
              <a:t> (</a:t>
            </a:r>
            <a:r>
              <a:rPr lang="en-US" sz="1600" dirty="0" err="1">
                <a:latin typeface="Calibri" pitchFamily="34" charset="0"/>
              </a:rPr>
              <a:t>T</a:t>
            </a:r>
            <a:r>
              <a:rPr lang="en-US" sz="1600" baseline="-25000" dirty="0" err="1">
                <a:latin typeface="Calibri" pitchFamily="34" charset="0"/>
              </a:rPr>
              <a:t>transfer</a:t>
            </a:r>
            <a:r>
              <a:rPr lang="en-US" sz="1600" baseline="-25000" dirty="0">
                <a:latin typeface="Calibri" pitchFamily="34" charset="0"/>
              </a:rPr>
              <a:t> lines</a:t>
            </a:r>
            <a:r>
              <a:rPr lang="en-US" sz="1600" dirty="0">
                <a:latin typeface="Calibri" pitchFamily="34" charset="0"/>
              </a:rPr>
              <a:t>) 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1600" dirty="0">
                <a:latin typeface="Calibri" pitchFamily="34" charset="0"/>
              </a:rPr>
              <a:t>Definition of Heater power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1600" dirty="0">
                <a:latin typeface="Calibri" pitchFamily="34" charset="0"/>
              </a:rPr>
              <a:t>I-A : </a:t>
            </a:r>
            <a:r>
              <a:rPr lang="en-US" sz="1600" b="1" dirty="0">
                <a:latin typeface="Calibri" pitchFamily="34" charset="0"/>
              </a:rPr>
              <a:t>Back-Pressure regulation</a:t>
            </a:r>
            <a:r>
              <a:rPr lang="en-US" sz="1600" dirty="0">
                <a:latin typeface="Calibri" pitchFamily="34" charset="0"/>
              </a:rPr>
              <a:t> – Pressure Regulator </a:t>
            </a:r>
            <a:r>
              <a:rPr lang="en-US" sz="1600" dirty="0" err="1">
                <a:latin typeface="Calibri" pitchFamily="34" charset="0"/>
              </a:rPr>
              <a:t>Cv</a:t>
            </a:r>
            <a:endParaRPr lang="en-US" sz="1600" dirty="0">
              <a:latin typeface="Calibri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1600" dirty="0">
                <a:latin typeface="Calibri" pitchFamily="34" charset="0"/>
              </a:rPr>
              <a:t>Regulation of Evaporation Temperature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06/07/2009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A6412-5F1F-4582-B959-1E561E5A314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30" name="Footer Placeholder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Thermosyphon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2"/>
                </a:solidFill>
              </a:rPr>
              <a:t>Preliminary design and parameters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xfrm>
            <a:off x="187325" y="1408113"/>
            <a:ext cx="8809038" cy="4995862"/>
          </a:xfrm>
        </p:spPr>
        <p:txBody>
          <a:bodyPr/>
          <a:lstStyle/>
          <a:p>
            <a:r>
              <a:rPr lang="en-US" sz="2800" dirty="0" smtClean="0"/>
              <a:t>Application example for the IBL detector and Distribution Racks at USA 15:</a:t>
            </a:r>
          </a:p>
          <a:p>
            <a:pPr lvl="1"/>
            <a:r>
              <a:rPr lang="en-US" sz="2000" dirty="0" smtClean="0"/>
              <a:t>Required mass flow = 36g/s</a:t>
            </a:r>
          </a:p>
          <a:p>
            <a:pPr lvl="1"/>
            <a:r>
              <a:rPr lang="en-US" sz="2000" dirty="0" smtClean="0"/>
              <a:t>Evaporation temperature = -40C</a:t>
            </a:r>
          </a:p>
          <a:p>
            <a:pPr lvl="1"/>
            <a:r>
              <a:rPr lang="en-US" sz="2000" dirty="0" smtClean="0"/>
              <a:t>Supply and return lines Temperature = 20C</a:t>
            </a:r>
          </a:p>
          <a:p>
            <a:pPr lvl="1"/>
            <a:r>
              <a:rPr lang="en-US" sz="2000" dirty="0" smtClean="0"/>
              <a:t>Altitude difference ≈ 100m</a:t>
            </a:r>
          </a:p>
          <a:p>
            <a:r>
              <a:rPr lang="en-US" sz="2800" dirty="0" smtClean="0"/>
              <a:t>Definition of the main components:</a:t>
            </a:r>
          </a:p>
          <a:p>
            <a:pPr lvl="1"/>
            <a:r>
              <a:rPr lang="en-US" sz="2000" dirty="0" smtClean="0"/>
              <a:t>Minimum height O.K.: 16 bar &gt; </a:t>
            </a:r>
            <a:r>
              <a:rPr lang="en-US" sz="2000" dirty="0" err="1" smtClean="0"/>
              <a:t>dP</a:t>
            </a:r>
            <a:r>
              <a:rPr lang="en-US" sz="2000" dirty="0" smtClean="0"/>
              <a:t> (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cond</a:t>
            </a:r>
            <a:r>
              <a:rPr lang="en-US" sz="2000" dirty="0" smtClean="0"/>
              <a:t> = 7.57 bar ;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evap</a:t>
            </a:r>
            <a:r>
              <a:rPr lang="en-US" sz="2000" dirty="0" smtClean="0"/>
              <a:t> = 0.87 bar)</a:t>
            </a:r>
          </a:p>
          <a:p>
            <a:pPr lvl="1"/>
            <a:r>
              <a:rPr lang="en-US" sz="2000" dirty="0" smtClean="0"/>
              <a:t>liquid line = DN25 -&gt; </a:t>
            </a:r>
            <a:r>
              <a:rPr lang="en-US" sz="2000" dirty="0" err="1" smtClean="0"/>
              <a:t>dP</a:t>
            </a:r>
            <a:r>
              <a:rPr lang="en-US" sz="2000" dirty="0" smtClean="0"/>
              <a:t>= 16 bar ; Vapor line = DN50 -&gt; </a:t>
            </a:r>
            <a:r>
              <a:rPr lang="en-US" sz="2000" dirty="0" err="1" smtClean="0"/>
              <a:t>dP</a:t>
            </a:r>
            <a:r>
              <a:rPr lang="en-US" sz="2000" dirty="0" smtClean="0"/>
              <a:t> = 90 mbar </a:t>
            </a:r>
          </a:p>
          <a:p>
            <a:pPr lvl="1"/>
            <a:r>
              <a:rPr lang="en-US" sz="2000" dirty="0" smtClean="0"/>
              <a:t>Condensation Temperature &lt; -42.5 C (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cond</a:t>
            </a:r>
            <a:r>
              <a:rPr lang="en-US" sz="2000" dirty="0" smtClean="0"/>
              <a:t> </a:t>
            </a:r>
            <a:r>
              <a:rPr lang="en-US" sz="2000" dirty="0" smtClean="0"/>
              <a:t>&lt; </a:t>
            </a:r>
            <a:r>
              <a:rPr lang="en-US" sz="2000" dirty="0" smtClean="0"/>
              <a:t>0.87 bar – 90mbar)</a:t>
            </a:r>
          </a:p>
          <a:p>
            <a:pPr lvl="1"/>
            <a:r>
              <a:rPr lang="en-US" sz="2000" dirty="0" smtClean="0"/>
              <a:t>Condenser Power &gt; 5.94kW (</a:t>
            </a:r>
            <a:r>
              <a:rPr lang="en-US" sz="2000" i="1" dirty="0" smtClean="0"/>
              <a:t>dh</a:t>
            </a:r>
            <a:r>
              <a:rPr lang="en-US" sz="2000" dirty="0" smtClean="0"/>
              <a:t> = 165kJ/kg; m = 36g/s) </a:t>
            </a:r>
          </a:p>
          <a:p>
            <a:pPr lvl="1"/>
            <a:r>
              <a:rPr lang="en-US" sz="2000" dirty="0" smtClean="0"/>
              <a:t>Heat Exchanger Power &gt; 1.44kW (dh = 40kJ/kg; m = 36 g/s)</a:t>
            </a:r>
          </a:p>
        </p:txBody>
      </p:sp>
      <p:grpSp>
        <p:nvGrpSpPr>
          <p:cNvPr id="24580" name="Group 6"/>
          <p:cNvGrpSpPr>
            <a:grpSpLocks/>
          </p:cNvGrpSpPr>
          <p:nvPr/>
        </p:nvGrpSpPr>
        <p:grpSpPr bwMode="auto">
          <a:xfrm>
            <a:off x="142875" y="142875"/>
            <a:ext cx="8839200" cy="571500"/>
            <a:chOff x="142844" y="142852"/>
            <a:chExt cx="8839258" cy="571500"/>
          </a:xfrm>
        </p:grpSpPr>
        <p:pic>
          <p:nvPicPr>
            <p:cNvPr id="24581" name="Picture 2" descr="\\cern.ch\dfs\Users\j\jbotelho\Desktop\cernlogo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429652" y="142852"/>
              <a:ext cx="55245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2" name="Picture 3" descr="\\cern.ch\dfs\Users\j\jbotelho\Desktop\en_h_60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2844" y="142852"/>
              <a:ext cx="1643074" cy="240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06/07/2009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A3D760-A547-43A8-9170-F58B880779A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Thermosyphon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</TotalTime>
  <Words>467</Words>
  <Application>Microsoft Office PowerPoint</Application>
  <PresentationFormat>On-screen Show (4:3)</PresentationFormat>
  <Paragraphs>96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Visio</vt:lpstr>
      <vt:lpstr>Thermosiphon pre-design</vt:lpstr>
      <vt:lpstr>Gravity-driven Cooling Concept</vt:lpstr>
      <vt:lpstr>Preliminary design and parameters</vt:lpstr>
      <vt:lpstr>Slide 4</vt:lpstr>
      <vt:lpstr>Preliminary design and parameters</vt:lpstr>
      <vt:lpstr>Preliminary design and parameters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Fluorocarbon blends for IBL:  preliminary design of the on-detector cooling loop </dc:title>
  <dc:creator>jbotelho</dc:creator>
  <cp:lastModifiedBy>jbotelho</cp:lastModifiedBy>
  <cp:revision>44</cp:revision>
  <dcterms:created xsi:type="dcterms:W3CDTF">2009-06-23T09:50:41Z</dcterms:created>
  <dcterms:modified xsi:type="dcterms:W3CDTF">2009-07-06T06:57:50Z</dcterms:modified>
</cp:coreProperties>
</file>