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7.xml" ContentType="application/vnd.openxmlformats-officedocument.presentationml.notes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docProps/core.xml" ContentType="application/vnd.openxmlformats-package.core-properties+xml"/>
  <Default Extension="rels" ContentType="application/vnd.openxmlformats-package.relationships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32" r:id="rId2"/>
    <p:sldId id="389" r:id="rId3"/>
    <p:sldId id="386" r:id="rId4"/>
    <p:sldId id="392" r:id="rId5"/>
    <p:sldId id="385" r:id="rId6"/>
    <p:sldId id="393" r:id="rId7"/>
    <p:sldId id="390" r:id="rId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9933"/>
    <a:srgbClr val="00FF99"/>
    <a:srgbClr val="FFFF00"/>
    <a:srgbClr val="6699FF"/>
    <a:srgbClr val="FF6600"/>
    <a:srgbClr val="CC0000"/>
    <a:srgbClr val="0000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howGuides="1">
      <p:cViewPr varScale="1">
        <p:scale>
          <a:sx n="121" d="100"/>
          <a:sy n="121" d="100"/>
        </p:scale>
        <p:origin x="-26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1788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92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92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1788" y="9120188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fld id="{0AC5DDDF-F061-9D4E-8CB6-DDC98EE5C4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2188" cy="36020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1775"/>
            <a:ext cx="3171825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73" tIns="45437" rIns="90873" bIns="45437" numCol="1" anchor="b" anchorCtr="0" compatLnSpc="1">
            <a:prstTxWarp prst="textNoShape">
              <a:avLst/>
            </a:prstTxWarp>
          </a:bodyPr>
          <a:lstStyle>
            <a:lvl1pPr algn="r" defTabSz="908050">
              <a:defRPr sz="1200">
                <a:latin typeface="Times New Roman" pitchFamily="-110" charset="0"/>
              </a:defRPr>
            </a:lvl1pPr>
          </a:lstStyle>
          <a:p>
            <a:pPr>
              <a:defRPr/>
            </a:pPr>
            <a:fld id="{24195A9A-89C3-C64A-B569-707707CC7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320468-0A9C-6C48-A042-92A8A0812D54}" type="slidenum">
              <a:rPr lang="en-US">
                <a:latin typeface="Times New Roman" pitchFamily="-65" charset="0"/>
              </a:rPr>
              <a:pPr/>
              <a:t>1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0F9017-75C5-EA4B-BA1E-B67E5569D3E9}" type="slidenum">
              <a:rPr lang="en-US"/>
              <a:pPr/>
              <a:t>2</a:t>
            </a:fld>
            <a:endParaRPr lang="en-US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BC2E1-5FC6-F041-8208-3A620EC26899}" type="slidenum">
              <a:rPr lang="en-US">
                <a:latin typeface="Times New Roman" pitchFamily="-65" charset="0"/>
              </a:rPr>
              <a:pPr/>
              <a:t>3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0F9017-75C5-EA4B-BA1E-B67E5569D3E9}" type="slidenum">
              <a:rPr lang="en-US"/>
              <a:pPr/>
              <a:t>4</a:t>
            </a:fld>
            <a:endParaRPr lang="en-US"/>
          </a:p>
        </p:txBody>
      </p:sp>
      <p:sp>
        <p:nvSpPr>
          <p:cNvPr id="452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BC2E1-5FC6-F041-8208-3A620EC26899}" type="slidenum">
              <a:rPr lang="en-US">
                <a:latin typeface="Times New Roman" pitchFamily="-65" charset="0"/>
              </a:rPr>
              <a:pPr/>
              <a:t>5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BC2E1-5FC6-F041-8208-3A620EC26899}" type="slidenum">
              <a:rPr lang="en-US">
                <a:latin typeface="Times New Roman" pitchFamily="-65" charset="0"/>
              </a:rPr>
              <a:pPr/>
              <a:t>6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FBC2E1-5FC6-F041-8208-3A620EC26899}" type="slidenum">
              <a:rPr lang="en-US">
                <a:latin typeface="Times New Roman" pitchFamily="-65" charset="0"/>
              </a:rPr>
              <a:pPr/>
              <a:t>7</a:t>
            </a:fld>
            <a:endParaRPr lang="en-US">
              <a:latin typeface="Times New Roman" pitchFamily="-65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65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C725906-5C3B-FC43-B2EF-EDBDC0883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dirty="0" smtClean="0"/>
              <a:t>M. Battistin 25</a:t>
            </a:r>
            <a:r>
              <a:rPr lang="en-US" baseline="30000" dirty="0" smtClean="0"/>
              <a:t>th </a:t>
            </a:r>
            <a:r>
              <a:rPr lang="en-US" dirty="0" smtClean="0"/>
              <a:t>February 2009 </a:t>
            </a:r>
            <a:endParaRPr lang="en-US" dirty="0"/>
          </a:p>
        </p:txBody>
      </p:sp>
    </p:spTree>
  </p:cSld>
  <p:clrMapOvr>
    <a:masterClrMapping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273BA7B-573C-9F4B-A141-5A19771610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638800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638800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02E805F-356F-E644-9417-F851D4E3A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772400" cy="762000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269B92D-C1BB-DD44-A57A-F7FFC364AF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5CA6F6-529F-BE4C-8752-C2F21BE117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0B7EB90-3956-6547-86AD-3B1CFF9E87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3C7131-4BC5-D64A-9B68-B3D48EA75E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A2F19F-C647-5E40-904C-CDA3A553D4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FC5324-431B-4246-A39B-020931AAA8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41B6D8-408F-2247-A335-3BF87F520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5AAA3C0-1111-7145-BD05-C84EB7F14E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553200"/>
            <a:ext cx="2895600" cy="228600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12</a:t>
            </a:r>
            <a:r>
              <a:rPr lang="en-US" baseline="30000"/>
              <a:t>th</a:t>
            </a:r>
            <a:r>
              <a:rPr lang="en-US"/>
              <a:t> March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056A82C-1B6A-934B-8238-6C9A4DDC02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685800" y="6553200"/>
            <a:ext cx="24384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M. Battistin</a:t>
            </a:r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381000" y="6477000"/>
            <a:ext cx="8763000" cy="381000"/>
          </a:xfrm>
          <a:prstGeom prst="rect">
            <a:avLst/>
          </a:prstGeom>
          <a:solidFill>
            <a:srgbClr val="D7D7D7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400" rIns="914400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pitchFamily="-110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23897C9D-6AAC-D448-88FA-502FD2ECE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477000"/>
            <a:ext cx="381000" cy="381000"/>
          </a:xfrm>
          <a:prstGeom prst="rect">
            <a:avLst/>
          </a:prstGeom>
          <a:solidFill>
            <a:srgbClr val="B63E3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pitchFamily="-110" charset="0"/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381000" y="0"/>
            <a:ext cx="8763000" cy="381000"/>
          </a:xfrm>
          <a:prstGeom prst="rect">
            <a:avLst/>
          </a:prstGeom>
          <a:solidFill>
            <a:srgbClr val="D7D7D7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14400" rIns="914400" anchor="ctr">
            <a:prstTxWarp prst="textNoShape">
              <a:avLst/>
            </a:prstTxWarp>
          </a:bodyPr>
          <a:lstStyle/>
          <a:p>
            <a:pPr algn="r">
              <a:defRPr/>
            </a:pPr>
            <a:endParaRPr lang="fr-FR" sz="1200" b="1">
              <a:latin typeface="Verdana" pitchFamily="-110" charset="0"/>
            </a:endParaRPr>
          </a:p>
        </p:txBody>
      </p:sp>
      <p:pic>
        <p:nvPicPr>
          <p:cNvPr id="2" name="Picture 10" descr="CERN7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38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 userDrawn="1"/>
        </p:nvSpPr>
        <p:spPr>
          <a:xfrm>
            <a:off x="457200" y="6553200"/>
            <a:ext cx="18902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+mn-lt"/>
              </a:rPr>
              <a:t>M. Battistin –6</a:t>
            </a:r>
            <a:r>
              <a:rPr lang="en-US" sz="900" baseline="30000" dirty="0" smtClean="0">
                <a:latin typeface="+mn-lt"/>
              </a:rPr>
              <a:t>th</a:t>
            </a:r>
            <a:r>
              <a:rPr lang="en-US" sz="900" dirty="0" smtClean="0">
                <a:latin typeface="+mn-lt"/>
              </a:rPr>
              <a:t> July </a:t>
            </a:r>
            <a:r>
              <a:rPr lang="en-US" sz="900" baseline="0" dirty="0" smtClean="0">
                <a:latin typeface="+mn-lt"/>
              </a:rPr>
              <a:t>2009</a:t>
            </a:r>
            <a:endParaRPr lang="en-US" sz="900" dirty="0"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4171890" y="6627168"/>
            <a:ext cx="7873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>
                <a:latin typeface="+mn-lt"/>
              </a:rPr>
              <a:t>EN/CV/DC</a:t>
            </a:r>
            <a:endParaRPr lang="en-US" sz="900" dirty="0">
              <a:latin typeface="+mn-lt"/>
            </a:endParaRPr>
          </a:p>
        </p:txBody>
      </p:sp>
      <p:sp>
        <p:nvSpPr>
          <p:cNvPr id="15" name="Rectangle 7"/>
          <p:cNvSpPr>
            <a:spLocks noChangeArrowheads="1"/>
          </p:cNvSpPr>
          <p:nvPr userDrawn="1"/>
        </p:nvSpPr>
        <p:spPr bwMode="auto">
          <a:xfrm>
            <a:off x="8763000" y="6477000"/>
            <a:ext cx="381000" cy="381000"/>
          </a:xfrm>
          <a:prstGeom prst="rect">
            <a:avLst/>
          </a:prstGeom>
          <a:solidFill>
            <a:srgbClr val="B63E3E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pitchFamily="-110" charset="0"/>
            </a:endParaRPr>
          </a:p>
        </p:txBody>
      </p:sp>
      <p:pic>
        <p:nvPicPr>
          <p:cNvPr id="12" name="Picture 11" descr="Picture 1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763000" y="0"/>
            <a:ext cx="381000" cy="381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wipe/>
  </p:transition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  <a:ea typeface="ＭＳ Ｐゴシック" pitchFamily="-65" charset="-128"/>
          <a:cs typeface="ＭＳ Ｐゴシック" pitchFamily="-65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-110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d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2C87279-9C68-2F42-AB77-BC6857CD2422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505200"/>
            <a:ext cx="7772400" cy="2438400"/>
          </a:xfrm>
          <a:noFill/>
        </p:spPr>
        <p:txBody>
          <a:bodyPr/>
          <a:lstStyle/>
          <a:p>
            <a:r>
              <a:rPr lang="en-US" sz="1600" dirty="0">
                <a:solidFill>
                  <a:srgbClr val="0000CC"/>
                </a:solidFill>
              </a:rPr>
              <a:t>M. </a:t>
            </a:r>
            <a:r>
              <a:rPr lang="en-US" sz="1600" dirty="0" smtClean="0">
                <a:solidFill>
                  <a:srgbClr val="0000CC"/>
                </a:solidFill>
              </a:rPr>
              <a:t>Battistin (EN/CV/DC)</a:t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/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/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/>
            </a:r>
            <a:br>
              <a:rPr lang="en-US" sz="1600" dirty="0" smtClean="0">
                <a:solidFill>
                  <a:srgbClr val="0000CC"/>
                </a:solidFill>
              </a:rPr>
            </a:br>
            <a:r>
              <a:rPr lang="en-US" sz="1600" dirty="0" smtClean="0">
                <a:solidFill>
                  <a:srgbClr val="0000CC"/>
                </a:solidFill>
              </a:rPr>
              <a:t>6</a:t>
            </a:r>
            <a:r>
              <a:rPr lang="en-US" sz="1600" baseline="30000" dirty="0" smtClean="0">
                <a:solidFill>
                  <a:srgbClr val="0000CC"/>
                </a:solidFill>
              </a:rPr>
              <a:t>th</a:t>
            </a:r>
            <a:r>
              <a:rPr lang="en-US" sz="1600" dirty="0" smtClean="0">
                <a:solidFill>
                  <a:srgbClr val="0000CC"/>
                </a:solidFill>
              </a:rPr>
              <a:t> July 2009</a:t>
            </a:r>
            <a:endParaRPr lang="en-US" sz="1600" dirty="0">
              <a:solidFill>
                <a:srgbClr val="0000CC"/>
              </a:solidFill>
            </a:endParaRPr>
          </a:p>
        </p:txBody>
      </p:sp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457200" y="12192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  <a:t>DCP WP3</a:t>
            </a:r>
            <a:b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</a:br>
            <a: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  <a:t>First thermo-siphon workshop</a:t>
            </a:r>
          </a:p>
          <a:p>
            <a:pPr algn="ctr"/>
            <a: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  <a:t>-</a:t>
            </a:r>
          </a:p>
          <a:p>
            <a:pPr algn="ctr"/>
            <a:r>
              <a:rPr lang="en-US" sz="3200" b="1" dirty="0" smtClean="0">
                <a:solidFill>
                  <a:srgbClr val="B63E3E"/>
                </a:solidFill>
                <a:latin typeface="Verdana" pitchFamily="-65" charset="0"/>
              </a:rPr>
              <a:t>Low temperature condensation</a:t>
            </a:r>
            <a:endParaRPr lang="en-US" sz="3200" b="1" dirty="0">
              <a:solidFill>
                <a:srgbClr val="B63E3E"/>
              </a:solidFill>
              <a:latin typeface="Verdana" pitchFamily="-65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6224D-9D92-7D46-9FBE-69F19B0DE310}" type="slidenum">
              <a:rPr lang="en-US"/>
              <a:pPr/>
              <a:t>2</a:t>
            </a:fld>
            <a:endParaRPr lang="en-US"/>
          </a:p>
        </p:txBody>
      </p:sp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B63E3E"/>
                </a:solidFill>
              </a:rPr>
              <a:t>Moving the complication out</a:t>
            </a:r>
            <a:endParaRPr lang="en-US" b="1" dirty="0">
              <a:solidFill>
                <a:srgbClr val="B63E3E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 rot="5400000">
            <a:off x="8229600" y="1371600"/>
            <a:ext cx="457200" cy="457200"/>
            <a:chOff x="96" y="2736"/>
            <a:chExt cx="288" cy="288"/>
          </a:xfrm>
        </p:grpSpPr>
        <p:sp>
          <p:nvSpPr>
            <p:cNvPr id="451590" name="Oval 6"/>
            <p:cNvSpPr>
              <a:spLocks noChangeArrowheads="1"/>
            </p:cNvSpPr>
            <p:nvPr/>
          </p:nvSpPr>
          <p:spPr bwMode="auto">
            <a:xfrm>
              <a:off x="96" y="2736"/>
              <a:ext cx="288" cy="288"/>
            </a:xfrm>
            <a:prstGeom prst="ellips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1" name="AutoShape 7"/>
            <p:cNvSpPr>
              <a:spLocks noChangeArrowheads="1"/>
            </p:cNvSpPr>
            <p:nvPr/>
          </p:nvSpPr>
          <p:spPr bwMode="auto">
            <a:xfrm>
              <a:off x="112" y="2736"/>
              <a:ext cx="258" cy="210"/>
            </a:xfrm>
            <a:prstGeom prst="flowChartExtract">
              <a:avLst/>
            </a:prstGeom>
            <a:noFill/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7010400" y="1600200"/>
            <a:ext cx="457200" cy="990600"/>
            <a:chOff x="192" y="2487"/>
            <a:chExt cx="288" cy="624"/>
          </a:xfrm>
        </p:grpSpPr>
        <p:sp>
          <p:nvSpPr>
            <p:cNvPr id="451593" name="Oval 9"/>
            <p:cNvSpPr>
              <a:spLocks noChangeArrowheads="1"/>
            </p:cNvSpPr>
            <p:nvPr/>
          </p:nvSpPr>
          <p:spPr bwMode="auto">
            <a:xfrm>
              <a:off x="192" y="2487"/>
              <a:ext cx="288" cy="9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4" name="Oval 10"/>
            <p:cNvSpPr>
              <a:spLocks noChangeArrowheads="1"/>
            </p:cNvSpPr>
            <p:nvPr/>
          </p:nvSpPr>
          <p:spPr bwMode="auto">
            <a:xfrm>
              <a:off x="192" y="2919"/>
              <a:ext cx="288" cy="9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5" name="Rectangle 11"/>
            <p:cNvSpPr>
              <a:spLocks noChangeArrowheads="1"/>
            </p:cNvSpPr>
            <p:nvPr/>
          </p:nvSpPr>
          <p:spPr bwMode="auto">
            <a:xfrm>
              <a:off x="192" y="2535"/>
              <a:ext cx="288" cy="432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6" name="Line 12"/>
            <p:cNvSpPr>
              <a:spLocks noChangeShapeType="1"/>
            </p:cNvSpPr>
            <p:nvPr/>
          </p:nvSpPr>
          <p:spPr bwMode="auto">
            <a:xfrm flipV="1">
              <a:off x="192" y="2535"/>
              <a:ext cx="0" cy="57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7" name="Line 13"/>
            <p:cNvSpPr>
              <a:spLocks noChangeShapeType="1"/>
            </p:cNvSpPr>
            <p:nvPr/>
          </p:nvSpPr>
          <p:spPr bwMode="auto">
            <a:xfrm flipV="1">
              <a:off x="480" y="2535"/>
              <a:ext cx="0" cy="57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8" name="Line 14"/>
            <p:cNvSpPr>
              <a:spLocks noChangeShapeType="1"/>
            </p:cNvSpPr>
            <p:nvPr/>
          </p:nvSpPr>
          <p:spPr bwMode="auto">
            <a:xfrm>
              <a:off x="192" y="3111"/>
              <a:ext cx="48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9" name="Line 15"/>
            <p:cNvSpPr>
              <a:spLocks noChangeShapeType="1"/>
            </p:cNvSpPr>
            <p:nvPr/>
          </p:nvSpPr>
          <p:spPr bwMode="auto">
            <a:xfrm>
              <a:off x="432" y="3111"/>
              <a:ext cx="48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00" name="Line 16"/>
            <p:cNvSpPr>
              <a:spLocks noChangeShapeType="1"/>
            </p:cNvSpPr>
            <p:nvPr/>
          </p:nvSpPr>
          <p:spPr bwMode="auto">
            <a:xfrm flipV="1">
              <a:off x="240" y="3015"/>
              <a:ext cx="48" cy="9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01" name="Line 17"/>
            <p:cNvSpPr>
              <a:spLocks noChangeShapeType="1"/>
            </p:cNvSpPr>
            <p:nvPr/>
          </p:nvSpPr>
          <p:spPr bwMode="auto">
            <a:xfrm flipH="1" flipV="1">
              <a:off x="384" y="3015"/>
              <a:ext cx="48" cy="96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03" name="Line 19"/>
          <p:cNvSpPr>
            <a:spLocks noChangeShapeType="1"/>
          </p:cNvSpPr>
          <p:nvPr/>
        </p:nvSpPr>
        <p:spPr bwMode="auto">
          <a:xfrm flipH="1">
            <a:off x="5181600" y="5867400"/>
            <a:ext cx="25908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4" name="Line 20"/>
          <p:cNvSpPr>
            <a:spLocks noChangeShapeType="1"/>
          </p:cNvSpPr>
          <p:nvPr/>
        </p:nvSpPr>
        <p:spPr bwMode="auto">
          <a:xfrm>
            <a:off x="5181600" y="5638800"/>
            <a:ext cx="0" cy="4572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5" name="Line 21"/>
          <p:cNvSpPr>
            <a:spLocks noChangeShapeType="1"/>
          </p:cNvSpPr>
          <p:nvPr/>
        </p:nvSpPr>
        <p:spPr bwMode="auto">
          <a:xfrm flipH="1">
            <a:off x="3352800" y="5638800"/>
            <a:ext cx="18288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6" name="Line 22"/>
          <p:cNvSpPr>
            <a:spLocks noChangeShapeType="1"/>
          </p:cNvSpPr>
          <p:nvPr/>
        </p:nvSpPr>
        <p:spPr bwMode="auto">
          <a:xfrm flipH="1">
            <a:off x="4953000" y="5791200"/>
            <a:ext cx="228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7" name="Line 23"/>
          <p:cNvSpPr>
            <a:spLocks noChangeShapeType="1"/>
          </p:cNvSpPr>
          <p:nvPr/>
        </p:nvSpPr>
        <p:spPr bwMode="auto">
          <a:xfrm flipH="1">
            <a:off x="4953000" y="5943600"/>
            <a:ext cx="228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8" name="Line 24"/>
          <p:cNvSpPr>
            <a:spLocks noChangeShapeType="1"/>
          </p:cNvSpPr>
          <p:nvPr/>
        </p:nvSpPr>
        <p:spPr bwMode="auto">
          <a:xfrm flipH="1">
            <a:off x="4953000" y="6096000"/>
            <a:ext cx="228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9" name="Line 25"/>
          <p:cNvSpPr>
            <a:spLocks noChangeShapeType="1"/>
          </p:cNvSpPr>
          <p:nvPr/>
        </p:nvSpPr>
        <p:spPr bwMode="auto">
          <a:xfrm flipV="1">
            <a:off x="7772400" y="1752600"/>
            <a:ext cx="0" cy="41148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0" name="Line 26"/>
          <p:cNvSpPr>
            <a:spLocks noChangeShapeType="1"/>
          </p:cNvSpPr>
          <p:nvPr/>
        </p:nvSpPr>
        <p:spPr bwMode="auto">
          <a:xfrm flipH="1">
            <a:off x="7467600" y="16764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1" name="Line 27"/>
          <p:cNvSpPr>
            <a:spLocks noChangeShapeType="1"/>
          </p:cNvSpPr>
          <p:nvPr/>
        </p:nvSpPr>
        <p:spPr bwMode="auto">
          <a:xfrm>
            <a:off x="5181600" y="4092575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2" name="Line 28"/>
          <p:cNvSpPr>
            <a:spLocks noChangeShapeType="1"/>
          </p:cNvSpPr>
          <p:nvPr/>
        </p:nvSpPr>
        <p:spPr bwMode="auto">
          <a:xfrm flipH="1">
            <a:off x="4953000" y="4244975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3" name="Line 29"/>
          <p:cNvSpPr>
            <a:spLocks noChangeShapeType="1"/>
          </p:cNvSpPr>
          <p:nvPr/>
        </p:nvSpPr>
        <p:spPr bwMode="auto">
          <a:xfrm flipH="1">
            <a:off x="4953000" y="4397375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4" name="Line 30"/>
          <p:cNvSpPr>
            <a:spLocks noChangeShapeType="1"/>
          </p:cNvSpPr>
          <p:nvPr/>
        </p:nvSpPr>
        <p:spPr bwMode="auto">
          <a:xfrm flipH="1">
            <a:off x="4953000" y="45720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5" name="Line 31"/>
          <p:cNvSpPr>
            <a:spLocks noChangeShapeType="1"/>
          </p:cNvSpPr>
          <p:nvPr/>
        </p:nvSpPr>
        <p:spPr bwMode="auto">
          <a:xfrm flipH="1">
            <a:off x="3352800" y="4092575"/>
            <a:ext cx="18288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6" name="Line 32"/>
          <p:cNvSpPr>
            <a:spLocks noChangeShapeType="1"/>
          </p:cNvSpPr>
          <p:nvPr/>
        </p:nvSpPr>
        <p:spPr bwMode="auto">
          <a:xfrm>
            <a:off x="7239000" y="2438400"/>
            <a:ext cx="0" cy="19050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7" name="Line 33"/>
          <p:cNvSpPr>
            <a:spLocks noChangeShapeType="1"/>
          </p:cNvSpPr>
          <p:nvPr/>
        </p:nvSpPr>
        <p:spPr bwMode="auto">
          <a:xfrm flipH="1">
            <a:off x="5181600" y="4343400"/>
            <a:ext cx="12954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4724400" y="5497513"/>
            <a:ext cx="152400" cy="200025"/>
            <a:chOff x="2736" y="2857"/>
            <a:chExt cx="288" cy="197"/>
          </a:xfrm>
        </p:grpSpPr>
        <p:sp>
          <p:nvSpPr>
            <p:cNvPr id="451619" name="Line 35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0" name="Line 36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1" name="AutoShape 37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2" name="AutoShape 38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4724400" y="3962400"/>
            <a:ext cx="152400" cy="200025"/>
            <a:chOff x="2736" y="2857"/>
            <a:chExt cx="288" cy="197"/>
          </a:xfrm>
        </p:grpSpPr>
        <p:sp>
          <p:nvSpPr>
            <p:cNvPr id="451624" name="Line 40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5" name="Line 41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6" name="AutoShape 42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7" name="AutoShape 43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28" name="Line 44"/>
          <p:cNvSpPr>
            <a:spLocks noChangeShapeType="1"/>
          </p:cNvSpPr>
          <p:nvPr/>
        </p:nvSpPr>
        <p:spPr bwMode="auto">
          <a:xfrm>
            <a:off x="3352800" y="388620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29" name="Line 45"/>
          <p:cNvSpPr>
            <a:spLocks noChangeShapeType="1"/>
          </p:cNvSpPr>
          <p:nvPr/>
        </p:nvSpPr>
        <p:spPr bwMode="auto">
          <a:xfrm flipH="1">
            <a:off x="2819400" y="4343400"/>
            <a:ext cx="5334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30" name="Line 46"/>
          <p:cNvSpPr>
            <a:spLocks noChangeShapeType="1"/>
          </p:cNvSpPr>
          <p:nvPr/>
        </p:nvSpPr>
        <p:spPr bwMode="auto">
          <a:xfrm flipH="1">
            <a:off x="2590800" y="3881438"/>
            <a:ext cx="7620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47"/>
          <p:cNvGrpSpPr>
            <a:grpSpLocks noChangeAspect="1"/>
          </p:cNvGrpSpPr>
          <p:nvPr/>
        </p:nvGrpSpPr>
        <p:grpSpPr bwMode="auto">
          <a:xfrm>
            <a:off x="1447800" y="3756025"/>
            <a:ext cx="304800" cy="285750"/>
            <a:chOff x="1776" y="2850"/>
            <a:chExt cx="288" cy="270"/>
          </a:xfrm>
        </p:grpSpPr>
        <p:sp>
          <p:nvSpPr>
            <p:cNvPr id="451632" name="Line 48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3" name="Line 49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4" name="AutoShape 50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5" name="AutoShape 51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6" name="AutoShape 52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37" name="Line 53"/>
          <p:cNvSpPr>
            <a:spLocks noChangeShapeType="1"/>
          </p:cNvSpPr>
          <p:nvPr/>
        </p:nvSpPr>
        <p:spPr bwMode="auto">
          <a:xfrm flipV="1">
            <a:off x="1981200" y="3962400"/>
            <a:ext cx="0" cy="1524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38" name="Line 54"/>
          <p:cNvSpPr>
            <a:spLocks noChangeShapeType="1"/>
          </p:cNvSpPr>
          <p:nvPr/>
        </p:nvSpPr>
        <p:spPr bwMode="auto">
          <a:xfrm flipH="1">
            <a:off x="1752600" y="39624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39" name="Text Box 55"/>
          <p:cNvSpPr txBox="1">
            <a:spLocks noChangeArrowheads="1"/>
          </p:cNvSpPr>
          <p:nvPr/>
        </p:nvSpPr>
        <p:spPr bwMode="auto">
          <a:xfrm>
            <a:off x="1428750" y="3946525"/>
            <a:ext cx="377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333399"/>
                </a:solidFill>
                <a:latin typeface="Verdana" charset="0"/>
              </a:rPr>
              <a:t>PR</a:t>
            </a:r>
          </a:p>
        </p:txBody>
      </p:sp>
      <p:grpSp>
        <p:nvGrpSpPr>
          <p:cNvPr id="7" name="Group 56"/>
          <p:cNvGrpSpPr>
            <a:grpSpLocks noChangeAspect="1"/>
          </p:cNvGrpSpPr>
          <p:nvPr/>
        </p:nvGrpSpPr>
        <p:grpSpPr bwMode="auto">
          <a:xfrm>
            <a:off x="2971800" y="3609975"/>
            <a:ext cx="192088" cy="352425"/>
            <a:chOff x="3456" y="2256"/>
            <a:chExt cx="279" cy="510"/>
          </a:xfrm>
        </p:grpSpPr>
        <p:sp>
          <p:nvSpPr>
            <p:cNvPr id="451641" name="Line 57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42" name="AutoShape 58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43" name="AutoShape 59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44" name="Rectangle 60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45" name="Line 61"/>
          <p:cNvSpPr>
            <a:spLocks noChangeShapeType="1"/>
          </p:cNvSpPr>
          <p:nvPr/>
        </p:nvSpPr>
        <p:spPr bwMode="auto">
          <a:xfrm>
            <a:off x="2590800" y="3657600"/>
            <a:ext cx="0" cy="457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46" name="Line 62"/>
          <p:cNvSpPr>
            <a:spLocks noChangeShapeType="1"/>
          </p:cNvSpPr>
          <p:nvPr/>
        </p:nvSpPr>
        <p:spPr bwMode="auto">
          <a:xfrm flipH="1">
            <a:off x="2362200" y="38100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47" name="Line 63"/>
          <p:cNvSpPr>
            <a:spLocks noChangeShapeType="1"/>
          </p:cNvSpPr>
          <p:nvPr/>
        </p:nvSpPr>
        <p:spPr bwMode="auto">
          <a:xfrm flipH="1">
            <a:off x="2362200" y="39624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48" name="Line 64"/>
          <p:cNvSpPr>
            <a:spLocks noChangeShapeType="1"/>
          </p:cNvSpPr>
          <p:nvPr/>
        </p:nvSpPr>
        <p:spPr bwMode="auto">
          <a:xfrm flipH="1">
            <a:off x="1752600" y="4114800"/>
            <a:ext cx="8382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" name="Group 65"/>
          <p:cNvGrpSpPr>
            <a:grpSpLocks noChangeAspect="1"/>
          </p:cNvGrpSpPr>
          <p:nvPr/>
        </p:nvGrpSpPr>
        <p:grpSpPr bwMode="auto">
          <a:xfrm>
            <a:off x="2971800" y="4089400"/>
            <a:ext cx="192088" cy="352425"/>
            <a:chOff x="3456" y="2256"/>
            <a:chExt cx="279" cy="510"/>
          </a:xfrm>
        </p:grpSpPr>
        <p:sp>
          <p:nvSpPr>
            <p:cNvPr id="451650" name="Line 66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51" name="AutoShape 67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52" name="AutoShape 68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53" name="Rectangle 69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54" name="Line 70"/>
          <p:cNvSpPr>
            <a:spLocks noChangeShapeType="1"/>
          </p:cNvSpPr>
          <p:nvPr/>
        </p:nvSpPr>
        <p:spPr bwMode="auto">
          <a:xfrm flipH="1">
            <a:off x="2362200" y="36576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55" name="Text Box 71"/>
          <p:cNvSpPr txBox="1">
            <a:spLocks noChangeArrowheads="1"/>
          </p:cNvSpPr>
          <p:nvPr/>
        </p:nvSpPr>
        <p:spPr bwMode="auto">
          <a:xfrm>
            <a:off x="2233613" y="4191000"/>
            <a:ext cx="6334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thermal</a:t>
            </a:r>
          </a:p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screen</a:t>
            </a:r>
          </a:p>
        </p:txBody>
      </p:sp>
      <p:sp>
        <p:nvSpPr>
          <p:cNvPr id="451656" name="Text Box 72"/>
          <p:cNvSpPr txBox="1">
            <a:spLocks noChangeArrowheads="1"/>
          </p:cNvSpPr>
          <p:nvPr/>
        </p:nvSpPr>
        <p:spPr bwMode="auto">
          <a:xfrm>
            <a:off x="1857375" y="3581400"/>
            <a:ext cx="5524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others</a:t>
            </a:r>
          </a:p>
        </p:txBody>
      </p:sp>
      <p:sp>
        <p:nvSpPr>
          <p:cNvPr id="451657" name="Text Box 73"/>
          <p:cNvSpPr txBox="1">
            <a:spLocks noChangeArrowheads="1"/>
          </p:cNvSpPr>
          <p:nvPr/>
        </p:nvSpPr>
        <p:spPr bwMode="auto">
          <a:xfrm>
            <a:off x="3429000" y="3748088"/>
            <a:ext cx="919163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333399"/>
                </a:solidFill>
                <a:latin typeface="Verdana" charset="0"/>
              </a:rPr>
              <a:t>4 liquid lines</a:t>
            </a:r>
          </a:p>
        </p:txBody>
      </p:sp>
      <p:sp>
        <p:nvSpPr>
          <p:cNvPr id="451658" name="Text Box 74"/>
          <p:cNvSpPr txBox="1">
            <a:spLocks noChangeArrowheads="1"/>
          </p:cNvSpPr>
          <p:nvPr/>
        </p:nvSpPr>
        <p:spPr bwMode="auto">
          <a:xfrm>
            <a:off x="3625850" y="5410200"/>
            <a:ext cx="79851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>
                <a:solidFill>
                  <a:srgbClr val="808000"/>
                </a:solidFill>
                <a:latin typeface="Verdana" charset="0"/>
              </a:rPr>
              <a:t>4 gas lines</a:t>
            </a:r>
          </a:p>
        </p:txBody>
      </p:sp>
      <p:sp>
        <p:nvSpPr>
          <p:cNvPr id="451660" name="Text Box 76"/>
          <p:cNvSpPr txBox="1">
            <a:spLocks noChangeArrowheads="1"/>
          </p:cNvSpPr>
          <p:nvPr/>
        </p:nvSpPr>
        <p:spPr bwMode="auto">
          <a:xfrm>
            <a:off x="7467600" y="1219200"/>
            <a:ext cx="779463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condenser</a:t>
            </a:r>
          </a:p>
        </p:txBody>
      </p:sp>
      <p:sp>
        <p:nvSpPr>
          <p:cNvPr id="451661" name="Text Box 77"/>
          <p:cNvSpPr txBox="1">
            <a:spLocks noChangeArrowheads="1"/>
          </p:cNvSpPr>
          <p:nvPr/>
        </p:nvSpPr>
        <p:spPr bwMode="auto">
          <a:xfrm>
            <a:off x="7010400" y="1905000"/>
            <a:ext cx="504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liquid</a:t>
            </a:r>
          </a:p>
          <a:p>
            <a:pPr algn="ct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tank</a:t>
            </a:r>
          </a:p>
        </p:txBody>
      </p:sp>
      <p:sp>
        <p:nvSpPr>
          <p:cNvPr id="451662" name="Line 78"/>
          <p:cNvSpPr>
            <a:spLocks noChangeShapeType="1"/>
          </p:cNvSpPr>
          <p:nvPr/>
        </p:nvSpPr>
        <p:spPr bwMode="auto">
          <a:xfrm>
            <a:off x="4343400" y="3657600"/>
            <a:ext cx="0" cy="26670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3" name="Text Box 79"/>
          <p:cNvSpPr txBox="1">
            <a:spLocks noChangeArrowheads="1"/>
          </p:cNvSpPr>
          <p:nvPr/>
        </p:nvSpPr>
        <p:spPr bwMode="auto">
          <a:xfrm>
            <a:off x="2944813" y="3352800"/>
            <a:ext cx="78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pneumatic</a:t>
            </a:r>
          </a:p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valve</a:t>
            </a:r>
          </a:p>
        </p:txBody>
      </p:sp>
      <p:sp>
        <p:nvSpPr>
          <p:cNvPr id="451664" name="Text Box 80"/>
          <p:cNvSpPr txBox="1">
            <a:spLocks noChangeArrowheads="1"/>
          </p:cNvSpPr>
          <p:nvPr/>
        </p:nvSpPr>
        <p:spPr bwMode="auto">
          <a:xfrm>
            <a:off x="4495800" y="5181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manual</a:t>
            </a:r>
          </a:p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valve</a:t>
            </a:r>
          </a:p>
        </p:txBody>
      </p:sp>
      <p:sp>
        <p:nvSpPr>
          <p:cNvPr id="451665" name="Text Box 81"/>
          <p:cNvSpPr txBox="1">
            <a:spLocks noChangeArrowheads="1"/>
          </p:cNvSpPr>
          <p:nvPr/>
        </p:nvSpPr>
        <p:spPr bwMode="auto">
          <a:xfrm>
            <a:off x="4495800" y="3657600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manual</a:t>
            </a:r>
          </a:p>
          <a:p>
            <a:pPr algn="ctr"/>
            <a:r>
              <a:rPr lang="en-US" sz="800" b="1">
                <a:solidFill>
                  <a:srgbClr val="333399"/>
                </a:solidFill>
                <a:latin typeface="Verdana" charset="0"/>
              </a:rPr>
              <a:t>valve</a:t>
            </a:r>
          </a:p>
        </p:txBody>
      </p:sp>
      <p:sp>
        <p:nvSpPr>
          <p:cNvPr id="451666" name="Line 82"/>
          <p:cNvSpPr>
            <a:spLocks noChangeShapeType="1"/>
          </p:cNvSpPr>
          <p:nvPr/>
        </p:nvSpPr>
        <p:spPr bwMode="auto">
          <a:xfrm>
            <a:off x="7315200" y="3733800"/>
            <a:ext cx="0" cy="38100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7" name="Line 83"/>
          <p:cNvSpPr>
            <a:spLocks noChangeShapeType="1"/>
          </p:cNvSpPr>
          <p:nvPr/>
        </p:nvSpPr>
        <p:spPr bwMode="auto">
          <a:xfrm flipV="1">
            <a:off x="7848600" y="5257800"/>
            <a:ext cx="0" cy="381000"/>
          </a:xfrm>
          <a:prstGeom prst="line">
            <a:avLst/>
          </a:prstGeom>
          <a:noFill/>
          <a:ln w="19050">
            <a:solidFill>
              <a:srgbClr val="969696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8" name="Rectangle 84"/>
          <p:cNvSpPr>
            <a:spLocks noChangeArrowheads="1"/>
          </p:cNvSpPr>
          <p:nvPr/>
        </p:nvSpPr>
        <p:spPr bwMode="auto">
          <a:xfrm>
            <a:off x="5334000" y="4953000"/>
            <a:ext cx="304800" cy="304800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9" name="Freeform 85"/>
          <p:cNvSpPr>
            <a:spLocks/>
          </p:cNvSpPr>
          <p:nvPr/>
        </p:nvSpPr>
        <p:spPr bwMode="auto">
          <a:xfrm>
            <a:off x="5364163" y="5002213"/>
            <a:ext cx="198437" cy="236537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48" y="144"/>
              </a:cxn>
              <a:cxn ang="0">
                <a:pos x="144" y="144"/>
              </a:cxn>
              <a:cxn ang="0">
                <a:pos x="0" y="288"/>
              </a:cxn>
            </a:cxnLst>
            <a:rect l="0" t="0" r="r" b="b"/>
            <a:pathLst>
              <a:path w="192" h="288">
                <a:moveTo>
                  <a:pt x="192" y="0"/>
                </a:moveTo>
                <a:lnTo>
                  <a:pt x="48" y="144"/>
                </a:lnTo>
                <a:lnTo>
                  <a:pt x="144" y="144"/>
                </a:lnTo>
                <a:lnTo>
                  <a:pt x="0" y="288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70" name="Line 86"/>
          <p:cNvSpPr>
            <a:spLocks noChangeShapeType="1"/>
          </p:cNvSpPr>
          <p:nvPr/>
        </p:nvSpPr>
        <p:spPr bwMode="auto">
          <a:xfrm>
            <a:off x="5486400" y="4343400"/>
            <a:ext cx="0" cy="609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71" name="Line 87"/>
          <p:cNvSpPr>
            <a:spLocks noChangeShapeType="1"/>
          </p:cNvSpPr>
          <p:nvPr/>
        </p:nvSpPr>
        <p:spPr bwMode="auto">
          <a:xfrm>
            <a:off x="5486400" y="5257800"/>
            <a:ext cx="0" cy="609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72" name="Text Box 88"/>
          <p:cNvSpPr txBox="1">
            <a:spLocks noChangeArrowheads="1"/>
          </p:cNvSpPr>
          <p:nvPr/>
        </p:nvSpPr>
        <p:spPr bwMode="auto">
          <a:xfrm>
            <a:off x="5562600" y="4953000"/>
            <a:ext cx="6111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FF0000"/>
                </a:solidFill>
                <a:latin typeface="Verdana" charset="0"/>
              </a:rPr>
              <a:t>dummy</a:t>
            </a:r>
          </a:p>
          <a:p>
            <a:pPr algn="ctr"/>
            <a:r>
              <a:rPr lang="en-US" sz="800" b="1">
                <a:solidFill>
                  <a:srgbClr val="FF0000"/>
                </a:solidFill>
                <a:latin typeface="Verdana" charset="0"/>
              </a:rPr>
              <a:t>load</a:t>
            </a:r>
          </a:p>
        </p:txBody>
      </p:sp>
      <p:sp>
        <p:nvSpPr>
          <p:cNvPr id="451673" name="Line 89"/>
          <p:cNvSpPr>
            <a:spLocks noChangeShapeType="1"/>
          </p:cNvSpPr>
          <p:nvPr/>
        </p:nvSpPr>
        <p:spPr bwMode="auto">
          <a:xfrm flipH="1">
            <a:off x="1066800" y="3962400"/>
            <a:ext cx="3810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" name="Group 90"/>
          <p:cNvGrpSpPr>
            <a:grpSpLocks/>
          </p:cNvGrpSpPr>
          <p:nvPr/>
        </p:nvGrpSpPr>
        <p:grpSpPr bwMode="auto">
          <a:xfrm>
            <a:off x="1219200" y="3838575"/>
            <a:ext cx="152400" cy="200025"/>
            <a:chOff x="2736" y="2857"/>
            <a:chExt cx="288" cy="197"/>
          </a:xfrm>
        </p:grpSpPr>
        <p:sp>
          <p:nvSpPr>
            <p:cNvPr id="451675" name="Line 91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76" name="Line 92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77" name="AutoShape 93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78" name="AutoShape 94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80" name="Rectangle 96"/>
          <p:cNvSpPr>
            <a:spLocks noChangeArrowheads="1"/>
          </p:cNvSpPr>
          <p:nvPr/>
        </p:nvSpPr>
        <p:spPr bwMode="auto">
          <a:xfrm>
            <a:off x="6465888" y="4176713"/>
            <a:ext cx="304800" cy="304800"/>
          </a:xfrm>
          <a:prstGeom prst="rect">
            <a:avLst/>
          </a:prstGeom>
          <a:noFill/>
          <a:ln w="19050">
            <a:solidFill>
              <a:srgbClr val="333399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82" name="Line 98"/>
          <p:cNvSpPr>
            <a:spLocks noChangeShapeType="1"/>
          </p:cNvSpPr>
          <p:nvPr/>
        </p:nvSpPr>
        <p:spPr bwMode="auto">
          <a:xfrm>
            <a:off x="6781800" y="4329113"/>
            <a:ext cx="4572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86" name="Text Box 102"/>
          <p:cNvSpPr txBox="1">
            <a:spLocks noChangeArrowheads="1"/>
          </p:cNvSpPr>
          <p:nvPr/>
        </p:nvSpPr>
        <p:spPr bwMode="auto">
          <a:xfrm>
            <a:off x="6454777" y="3962400"/>
            <a:ext cx="57309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solidFill>
                  <a:srgbClr val="333399"/>
                </a:solidFill>
                <a:latin typeface="Verdana" charset="0"/>
              </a:rPr>
              <a:t>Heater</a:t>
            </a:r>
            <a:endParaRPr lang="en-US" sz="800" b="1" dirty="0">
              <a:solidFill>
                <a:srgbClr val="333399"/>
              </a:solidFill>
              <a:latin typeface="Verdana" charset="0"/>
            </a:endParaRPr>
          </a:p>
        </p:txBody>
      </p:sp>
      <p:grpSp>
        <p:nvGrpSpPr>
          <p:cNvPr id="11" name="Group 103"/>
          <p:cNvGrpSpPr>
            <a:grpSpLocks noChangeAspect="1"/>
          </p:cNvGrpSpPr>
          <p:nvPr/>
        </p:nvGrpSpPr>
        <p:grpSpPr bwMode="auto">
          <a:xfrm rot="5400000">
            <a:off x="7242968" y="2815432"/>
            <a:ext cx="192088" cy="352425"/>
            <a:chOff x="3456" y="2256"/>
            <a:chExt cx="279" cy="510"/>
          </a:xfrm>
        </p:grpSpPr>
        <p:sp>
          <p:nvSpPr>
            <p:cNvPr id="451688" name="Line 104"/>
            <p:cNvSpPr>
              <a:spLocks noChangeAspect="1" noChangeShapeType="1"/>
            </p:cNvSpPr>
            <p:nvPr/>
          </p:nvSpPr>
          <p:spPr bwMode="auto">
            <a:xfrm flipV="1">
              <a:off x="3596" y="2409"/>
              <a:ext cx="0" cy="225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89" name="AutoShape 105"/>
            <p:cNvSpPr>
              <a:spLocks noChangeAspect="1" noChangeArrowheads="1"/>
            </p:cNvSpPr>
            <p:nvPr/>
          </p:nvSpPr>
          <p:spPr bwMode="auto">
            <a:xfrm rot="-5400000">
              <a:off x="3532" y="2562"/>
              <a:ext cx="268" cy="139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0" name="AutoShape 106"/>
            <p:cNvSpPr>
              <a:spLocks noChangeAspect="1" noChangeArrowheads="1"/>
            </p:cNvSpPr>
            <p:nvPr/>
          </p:nvSpPr>
          <p:spPr bwMode="auto">
            <a:xfrm rot="5400000" flipH="1">
              <a:off x="3392" y="2562"/>
              <a:ext cx="268" cy="14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1" name="Rectangle 107"/>
            <p:cNvSpPr>
              <a:spLocks noChangeAspect="1" noChangeArrowheads="1"/>
            </p:cNvSpPr>
            <p:nvPr/>
          </p:nvSpPr>
          <p:spPr bwMode="auto">
            <a:xfrm>
              <a:off x="3500" y="2256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08"/>
          <p:cNvGrpSpPr>
            <a:grpSpLocks/>
          </p:cNvGrpSpPr>
          <p:nvPr/>
        </p:nvGrpSpPr>
        <p:grpSpPr bwMode="auto">
          <a:xfrm rot="5400000">
            <a:off x="5434013" y="5462587"/>
            <a:ext cx="152400" cy="200025"/>
            <a:chOff x="2736" y="2857"/>
            <a:chExt cx="288" cy="197"/>
          </a:xfrm>
        </p:grpSpPr>
        <p:sp>
          <p:nvSpPr>
            <p:cNvPr id="451693" name="Line 109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4" name="Line 110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5" name="AutoShape 111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96" name="AutoShape 112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01" name="Line 117"/>
          <p:cNvSpPr>
            <a:spLocks noChangeShapeType="1"/>
          </p:cNvSpPr>
          <p:nvPr/>
        </p:nvSpPr>
        <p:spPr bwMode="auto">
          <a:xfrm>
            <a:off x="3352800" y="5229225"/>
            <a:ext cx="0" cy="6858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2" name="Line 118"/>
          <p:cNvSpPr>
            <a:spLocks noChangeShapeType="1"/>
          </p:cNvSpPr>
          <p:nvPr/>
        </p:nvSpPr>
        <p:spPr bwMode="auto">
          <a:xfrm flipH="1">
            <a:off x="2971800" y="5457825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3" name="Line 119"/>
          <p:cNvSpPr>
            <a:spLocks noChangeShapeType="1"/>
          </p:cNvSpPr>
          <p:nvPr/>
        </p:nvSpPr>
        <p:spPr bwMode="auto">
          <a:xfrm flipH="1">
            <a:off x="2971800" y="5686425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4" name="Line 120"/>
          <p:cNvSpPr>
            <a:spLocks noChangeShapeType="1"/>
          </p:cNvSpPr>
          <p:nvPr/>
        </p:nvSpPr>
        <p:spPr bwMode="auto">
          <a:xfrm flipH="1">
            <a:off x="1828800" y="5915025"/>
            <a:ext cx="1524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05" name="Line 121"/>
          <p:cNvSpPr>
            <a:spLocks noChangeShapeType="1"/>
          </p:cNvSpPr>
          <p:nvPr/>
        </p:nvSpPr>
        <p:spPr bwMode="auto">
          <a:xfrm flipH="1">
            <a:off x="2971800" y="5229225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" name="Group 122"/>
          <p:cNvGrpSpPr>
            <a:grpSpLocks noChangeAspect="1"/>
          </p:cNvGrpSpPr>
          <p:nvPr/>
        </p:nvGrpSpPr>
        <p:grpSpPr bwMode="auto">
          <a:xfrm>
            <a:off x="1524000" y="5486400"/>
            <a:ext cx="304800" cy="285750"/>
            <a:chOff x="1776" y="2850"/>
            <a:chExt cx="288" cy="270"/>
          </a:xfrm>
        </p:grpSpPr>
        <p:sp>
          <p:nvSpPr>
            <p:cNvPr id="451707" name="Line 123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08" name="Line 124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09" name="AutoShape 125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10" name="AutoShape 126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11" name="AutoShape 127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12" name="Line 128"/>
          <p:cNvSpPr>
            <a:spLocks noChangeShapeType="1"/>
          </p:cNvSpPr>
          <p:nvPr/>
        </p:nvSpPr>
        <p:spPr bwMode="auto">
          <a:xfrm>
            <a:off x="1828800" y="5715000"/>
            <a:ext cx="1524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3" name="Line 129"/>
          <p:cNvSpPr>
            <a:spLocks noChangeShapeType="1"/>
          </p:cNvSpPr>
          <p:nvPr/>
        </p:nvSpPr>
        <p:spPr bwMode="auto">
          <a:xfrm>
            <a:off x="1981200" y="5715000"/>
            <a:ext cx="0" cy="22860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4" name="Freeform 130"/>
          <p:cNvSpPr>
            <a:spLocks/>
          </p:cNvSpPr>
          <p:nvPr/>
        </p:nvSpPr>
        <p:spPr bwMode="auto">
          <a:xfrm>
            <a:off x="762000" y="5105400"/>
            <a:ext cx="762000" cy="6223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44"/>
              </a:cxn>
              <a:cxn ang="0">
                <a:pos x="48" y="240"/>
              </a:cxn>
              <a:cxn ang="0">
                <a:pos x="96" y="336"/>
              </a:cxn>
              <a:cxn ang="0">
                <a:pos x="192" y="336"/>
              </a:cxn>
              <a:cxn ang="0">
                <a:pos x="288" y="384"/>
              </a:cxn>
              <a:cxn ang="0">
                <a:pos x="384" y="384"/>
              </a:cxn>
              <a:cxn ang="0">
                <a:pos x="480" y="384"/>
              </a:cxn>
            </a:cxnLst>
            <a:rect l="0" t="0" r="r" b="b"/>
            <a:pathLst>
              <a:path w="480" h="392">
                <a:moveTo>
                  <a:pt x="0" y="0"/>
                </a:moveTo>
                <a:cubicBezTo>
                  <a:pt x="20" y="52"/>
                  <a:pt x="40" y="104"/>
                  <a:pt x="48" y="144"/>
                </a:cubicBezTo>
                <a:cubicBezTo>
                  <a:pt x="56" y="184"/>
                  <a:pt x="40" y="208"/>
                  <a:pt x="48" y="240"/>
                </a:cubicBezTo>
                <a:cubicBezTo>
                  <a:pt x="56" y="272"/>
                  <a:pt x="72" y="320"/>
                  <a:pt x="96" y="336"/>
                </a:cubicBezTo>
                <a:cubicBezTo>
                  <a:pt x="120" y="352"/>
                  <a:pt x="160" y="328"/>
                  <a:pt x="192" y="336"/>
                </a:cubicBezTo>
                <a:cubicBezTo>
                  <a:pt x="224" y="344"/>
                  <a:pt x="256" y="376"/>
                  <a:pt x="288" y="384"/>
                </a:cubicBezTo>
                <a:cubicBezTo>
                  <a:pt x="320" y="392"/>
                  <a:pt x="352" y="384"/>
                  <a:pt x="384" y="384"/>
                </a:cubicBezTo>
                <a:cubicBezTo>
                  <a:pt x="416" y="384"/>
                  <a:pt x="464" y="384"/>
                  <a:pt x="480" y="384"/>
                </a:cubicBezTo>
              </a:path>
            </a:pathLst>
          </a:custGeom>
          <a:noFill/>
          <a:ln w="9525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5" name="Freeform 131"/>
          <p:cNvSpPr>
            <a:spLocks/>
          </p:cNvSpPr>
          <p:nvPr/>
        </p:nvSpPr>
        <p:spPr bwMode="auto">
          <a:xfrm>
            <a:off x="838200" y="3962400"/>
            <a:ext cx="238125" cy="779463"/>
          </a:xfrm>
          <a:custGeom>
            <a:avLst/>
            <a:gdLst/>
            <a:ahLst/>
            <a:cxnLst>
              <a:cxn ang="0">
                <a:pos x="0" y="155"/>
              </a:cxn>
              <a:cxn ang="0">
                <a:pos x="29" y="134"/>
              </a:cxn>
              <a:cxn ang="0">
                <a:pos x="29" y="91"/>
              </a:cxn>
              <a:cxn ang="0">
                <a:pos x="86" y="91"/>
              </a:cxn>
              <a:cxn ang="0">
                <a:pos x="115" y="49"/>
              </a:cxn>
              <a:cxn ang="0">
                <a:pos x="202" y="49"/>
              </a:cxn>
              <a:cxn ang="0">
                <a:pos x="230" y="7"/>
              </a:cxn>
              <a:cxn ang="0">
                <a:pos x="294" y="5"/>
              </a:cxn>
            </a:cxnLst>
            <a:rect l="0" t="0" r="r" b="b"/>
            <a:pathLst>
              <a:path w="294" h="155">
                <a:moveTo>
                  <a:pt x="0" y="155"/>
                </a:moveTo>
                <a:cubicBezTo>
                  <a:pt x="12" y="150"/>
                  <a:pt x="24" y="144"/>
                  <a:pt x="29" y="134"/>
                </a:cubicBezTo>
                <a:cubicBezTo>
                  <a:pt x="34" y="123"/>
                  <a:pt x="19" y="98"/>
                  <a:pt x="29" y="91"/>
                </a:cubicBezTo>
                <a:cubicBezTo>
                  <a:pt x="38" y="84"/>
                  <a:pt x="72" y="98"/>
                  <a:pt x="86" y="91"/>
                </a:cubicBezTo>
                <a:cubicBezTo>
                  <a:pt x="101" y="84"/>
                  <a:pt x="96" y="56"/>
                  <a:pt x="115" y="49"/>
                </a:cubicBezTo>
                <a:cubicBezTo>
                  <a:pt x="134" y="42"/>
                  <a:pt x="182" y="56"/>
                  <a:pt x="202" y="49"/>
                </a:cubicBezTo>
                <a:cubicBezTo>
                  <a:pt x="221" y="42"/>
                  <a:pt x="215" y="14"/>
                  <a:pt x="230" y="7"/>
                </a:cubicBezTo>
                <a:cubicBezTo>
                  <a:pt x="245" y="0"/>
                  <a:pt x="281" y="5"/>
                  <a:pt x="294" y="5"/>
                </a:cubicBezTo>
              </a:path>
            </a:pathLst>
          </a:custGeom>
          <a:noFill/>
          <a:ln w="9525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16" name="Text Box 132"/>
          <p:cNvSpPr txBox="1">
            <a:spLocks noChangeArrowheads="1"/>
          </p:cNvSpPr>
          <p:nvPr/>
        </p:nvSpPr>
        <p:spPr bwMode="auto">
          <a:xfrm>
            <a:off x="1447800" y="5715000"/>
            <a:ext cx="474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b="1">
                <a:solidFill>
                  <a:srgbClr val="808000"/>
                </a:solidFill>
                <a:latin typeface="Verdana" charset="0"/>
              </a:rPr>
              <a:t>BPR</a:t>
            </a:r>
          </a:p>
        </p:txBody>
      </p:sp>
      <p:grpSp>
        <p:nvGrpSpPr>
          <p:cNvPr id="14" name="Group 133"/>
          <p:cNvGrpSpPr>
            <a:grpSpLocks/>
          </p:cNvGrpSpPr>
          <p:nvPr/>
        </p:nvGrpSpPr>
        <p:grpSpPr bwMode="auto">
          <a:xfrm>
            <a:off x="2743200" y="5795963"/>
            <a:ext cx="152400" cy="200025"/>
            <a:chOff x="2736" y="2857"/>
            <a:chExt cx="288" cy="197"/>
          </a:xfrm>
        </p:grpSpPr>
        <p:sp>
          <p:nvSpPr>
            <p:cNvPr id="451718" name="Line 134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19" name="Line 135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20" name="AutoShape 136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21" name="AutoShape 137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008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22" name="Line 138"/>
          <p:cNvSpPr>
            <a:spLocks noChangeShapeType="1"/>
          </p:cNvSpPr>
          <p:nvPr/>
        </p:nvSpPr>
        <p:spPr bwMode="auto">
          <a:xfrm flipH="1">
            <a:off x="2971800" y="5567363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23" name="Line 139"/>
          <p:cNvSpPr>
            <a:spLocks noChangeShapeType="1"/>
          </p:cNvSpPr>
          <p:nvPr/>
        </p:nvSpPr>
        <p:spPr bwMode="auto">
          <a:xfrm flipH="1">
            <a:off x="2971800" y="5338763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24" name="Line 140"/>
          <p:cNvSpPr>
            <a:spLocks noChangeShapeType="1"/>
          </p:cNvSpPr>
          <p:nvPr/>
        </p:nvSpPr>
        <p:spPr bwMode="auto">
          <a:xfrm flipH="1">
            <a:off x="2971800" y="5795963"/>
            <a:ext cx="3810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725" name="Text Box 141"/>
          <p:cNvSpPr txBox="1">
            <a:spLocks noChangeArrowheads="1"/>
          </p:cNvSpPr>
          <p:nvPr/>
        </p:nvSpPr>
        <p:spPr bwMode="auto">
          <a:xfrm>
            <a:off x="2452688" y="5110163"/>
            <a:ext cx="461962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808000"/>
                </a:solidFill>
                <a:latin typeface="Verdana" charset="0"/>
              </a:rPr>
              <a:t>pixel</a:t>
            </a:r>
          </a:p>
        </p:txBody>
      </p:sp>
      <p:sp>
        <p:nvSpPr>
          <p:cNvPr id="451726" name="Text Box 142"/>
          <p:cNvSpPr txBox="1">
            <a:spLocks noChangeArrowheads="1"/>
          </p:cNvSpPr>
          <p:nvPr/>
        </p:nvSpPr>
        <p:spPr bwMode="auto">
          <a:xfrm>
            <a:off x="2281238" y="5429250"/>
            <a:ext cx="619125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>
                <a:solidFill>
                  <a:srgbClr val="808000"/>
                </a:solidFill>
                <a:latin typeface="Verdana" charset="0"/>
              </a:rPr>
              <a:t>6 X SCT</a:t>
            </a:r>
          </a:p>
        </p:txBody>
      </p:sp>
      <p:sp>
        <p:nvSpPr>
          <p:cNvPr id="451728" name="Text Box 144"/>
          <p:cNvSpPr txBox="1">
            <a:spLocks noChangeArrowheads="1"/>
          </p:cNvSpPr>
          <p:nvPr/>
        </p:nvSpPr>
        <p:spPr bwMode="auto">
          <a:xfrm>
            <a:off x="2514600" y="5948363"/>
            <a:ext cx="609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manual</a:t>
            </a:r>
          </a:p>
          <a:p>
            <a:pPr algn="ctr"/>
            <a:r>
              <a:rPr lang="en-US" sz="800" b="1">
                <a:solidFill>
                  <a:srgbClr val="808000"/>
                </a:solidFill>
                <a:latin typeface="Verdana" charset="0"/>
              </a:rPr>
              <a:t>valve</a:t>
            </a:r>
          </a:p>
        </p:txBody>
      </p:sp>
      <p:sp>
        <p:nvSpPr>
          <p:cNvPr id="451729" name="Text Box 145"/>
          <p:cNvSpPr txBox="1">
            <a:spLocks noChangeArrowheads="1"/>
          </p:cNvSpPr>
          <p:nvPr/>
        </p:nvSpPr>
        <p:spPr bwMode="auto">
          <a:xfrm>
            <a:off x="6400800" y="2895600"/>
            <a:ext cx="787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pneumatic</a:t>
            </a:r>
          </a:p>
          <a:p>
            <a:pPr algn="ctr"/>
            <a:r>
              <a:rPr lang="en-US" sz="800" b="1" dirty="0">
                <a:solidFill>
                  <a:srgbClr val="333399"/>
                </a:solidFill>
                <a:latin typeface="Verdana" charset="0"/>
              </a:rPr>
              <a:t>valve</a:t>
            </a:r>
          </a:p>
        </p:txBody>
      </p:sp>
      <p:grpSp>
        <p:nvGrpSpPr>
          <p:cNvPr id="15" name="Group 166"/>
          <p:cNvGrpSpPr>
            <a:grpSpLocks/>
          </p:cNvGrpSpPr>
          <p:nvPr/>
        </p:nvGrpSpPr>
        <p:grpSpPr bwMode="auto">
          <a:xfrm>
            <a:off x="5410200" y="4519613"/>
            <a:ext cx="287338" cy="152400"/>
            <a:chOff x="3696" y="1743"/>
            <a:chExt cx="181" cy="96"/>
          </a:xfrm>
        </p:grpSpPr>
        <p:grpSp>
          <p:nvGrpSpPr>
            <p:cNvPr id="16" name="Group 167"/>
            <p:cNvGrpSpPr>
              <a:grpSpLocks/>
            </p:cNvGrpSpPr>
            <p:nvPr/>
          </p:nvGrpSpPr>
          <p:grpSpPr bwMode="auto">
            <a:xfrm rot="5400000">
              <a:off x="3711" y="1728"/>
              <a:ext cx="96" cy="126"/>
              <a:chOff x="2736" y="2857"/>
              <a:chExt cx="288" cy="197"/>
            </a:xfrm>
          </p:grpSpPr>
          <p:sp>
            <p:nvSpPr>
              <p:cNvPr id="451752" name="Line 168"/>
              <p:cNvSpPr>
                <a:spLocks noChangeAspect="1" noChangeShapeType="1"/>
              </p:cNvSpPr>
              <p:nvPr/>
            </p:nvSpPr>
            <p:spPr bwMode="auto">
              <a:xfrm flipV="1">
                <a:off x="2880" y="2862"/>
                <a:ext cx="0" cy="121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753" name="Line 169"/>
              <p:cNvSpPr>
                <a:spLocks noChangeAspect="1" noChangeShapeType="1"/>
              </p:cNvSpPr>
              <p:nvPr/>
            </p:nvSpPr>
            <p:spPr bwMode="auto">
              <a:xfrm>
                <a:off x="2784" y="2857"/>
                <a:ext cx="192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754" name="AutoShape 170"/>
              <p:cNvSpPr>
                <a:spLocks noChangeAspect="1" noChangeArrowheads="1"/>
              </p:cNvSpPr>
              <p:nvPr/>
            </p:nvSpPr>
            <p:spPr bwMode="auto">
              <a:xfrm rot="-5400000">
                <a:off x="2880" y="2910"/>
                <a:ext cx="144" cy="14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755" name="AutoShape 171"/>
              <p:cNvSpPr>
                <a:spLocks noChangeAspect="1" noChangeArrowheads="1"/>
              </p:cNvSpPr>
              <p:nvPr/>
            </p:nvSpPr>
            <p:spPr bwMode="auto">
              <a:xfrm rot="5400000" flipH="1">
                <a:off x="2736" y="2910"/>
                <a:ext cx="144" cy="144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51756" name="Rectangle 172"/>
            <p:cNvSpPr>
              <a:spLocks noChangeArrowheads="1"/>
            </p:cNvSpPr>
            <p:nvPr/>
          </p:nvSpPr>
          <p:spPr bwMode="auto">
            <a:xfrm>
              <a:off x="3817" y="1759"/>
              <a:ext cx="60" cy="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  <p:sp>
        <p:nvSpPr>
          <p:cNvPr id="451768" name="Rectangle 184"/>
          <p:cNvSpPr>
            <a:spLocks noChangeArrowheads="1"/>
          </p:cNvSpPr>
          <p:nvPr/>
        </p:nvSpPr>
        <p:spPr bwMode="auto">
          <a:xfrm rot="2700000">
            <a:off x="6096000" y="4210050"/>
            <a:ext cx="228600" cy="228600"/>
          </a:xfrm>
          <a:prstGeom prst="rect">
            <a:avLst/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" name="Group 186"/>
          <p:cNvGrpSpPr>
            <a:grpSpLocks/>
          </p:cNvGrpSpPr>
          <p:nvPr/>
        </p:nvGrpSpPr>
        <p:grpSpPr bwMode="auto">
          <a:xfrm>
            <a:off x="7620000" y="1447800"/>
            <a:ext cx="304800" cy="304800"/>
            <a:chOff x="4800" y="528"/>
            <a:chExt cx="192" cy="192"/>
          </a:xfrm>
        </p:grpSpPr>
        <p:sp>
          <p:nvSpPr>
            <p:cNvPr id="451771" name="Rectangle 187"/>
            <p:cNvSpPr>
              <a:spLocks noChangeArrowheads="1"/>
            </p:cNvSpPr>
            <p:nvPr/>
          </p:nvSpPr>
          <p:spPr bwMode="auto">
            <a:xfrm>
              <a:off x="4800" y="528"/>
              <a:ext cx="192" cy="19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72" name="Line 188"/>
            <p:cNvSpPr>
              <a:spLocks noChangeShapeType="1"/>
            </p:cNvSpPr>
            <p:nvPr/>
          </p:nvSpPr>
          <p:spPr bwMode="auto">
            <a:xfrm>
              <a:off x="4800" y="528"/>
              <a:ext cx="192" cy="192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775" name="Rectangle 191"/>
          <p:cNvSpPr>
            <a:spLocks noChangeArrowheads="1"/>
          </p:cNvSpPr>
          <p:nvPr/>
        </p:nvSpPr>
        <p:spPr bwMode="auto">
          <a:xfrm rot="2700000">
            <a:off x="3886200" y="3971925"/>
            <a:ext cx="228600" cy="228600"/>
          </a:xfrm>
          <a:prstGeom prst="rect">
            <a:avLst/>
          </a:prstGeom>
          <a:solidFill>
            <a:schemeClr val="bg1"/>
          </a:soli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9" name="Group 205"/>
          <p:cNvGrpSpPr>
            <a:grpSpLocks noChangeAspect="1"/>
          </p:cNvGrpSpPr>
          <p:nvPr/>
        </p:nvGrpSpPr>
        <p:grpSpPr bwMode="auto">
          <a:xfrm>
            <a:off x="3505200" y="4038600"/>
            <a:ext cx="246063" cy="415925"/>
            <a:chOff x="816" y="912"/>
            <a:chExt cx="240" cy="406"/>
          </a:xfrm>
        </p:grpSpPr>
        <p:sp>
          <p:nvSpPr>
            <p:cNvPr id="451790" name="Oval 206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1" name="Line 207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2" name="Rectangle 208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3" name="Line 209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4" name="Line 210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211"/>
          <p:cNvGrpSpPr>
            <a:grpSpLocks noChangeAspect="1"/>
          </p:cNvGrpSpPr>
          <p:nvPr/>
        </p:nvGrpSpPr>
        <p:grpSpPr bwMode="auto">
          <a:xfrm>
            <a:off x="5715000" y="4286250"/>
            <a:ext cx="246063" cy="415925"/>
            <a:chOff x="816" y="912"/>
            <a:chExt cx="240" cy="406"/>
          </a:xfrm>
        </p:grpSpPr>
        <p:sp>
          <p:nvSpPr>
            <p:cNvPr id="451796" name="Oval 212"/>
            <p:cNvSpPr>
              <a:spLocks noChangeAspect="1" noChangeArrowheads="1"/>
            </p:cNvSpPr>
            <p:nvPr/>
          </p:nvSpPr>
          <p:spPr bwMode="auto">
            <a:xfrm>
              <a:off x="886" y="1270"/>
              <a:ext cx="100" cy="48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7" name="Line 213"/>
            <p:cNvSpPr>
              <a:spLocks noChangeAspect="1" noChangeShapeType="1"/>
            </p:cNvSpPr>
            <p:nvPr/>
          </p:nvSpPr>
          <p:spPr bwMode="auto">
            <a:xfrm>
              <a:off x="816" y="960"/>
              <a:ext cx="240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8" name="Rectangle 214"/>
            <p:cNvSpPr>
              <a:spLocks noChangeAspect="1" noChangeArrowheads="1"/>
            </p:cNvSpPr>
            <p:nvPr/>
          </p:nvSpPr>
          <p:spPr bwMode="auto">
            <a:xfrm>
              <a:off x="886" y="912"/>
              <a:ext cx="100" cy="384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799" name="Line 215"/>
            <p:cNvSpPr>
              <a:spLocks noChangeAspect="1" noChangeShapeType="1"/>
            </p:cNvSpPr>
            <p:nvPr/>
          </p:nvSpPr>
          <p:spPr bwMode="auto">
            <a:xfrm flipV="1">
              <a:off x="81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800" name="Line 216"/>
            <p:cNvSpPr>
              <a:spLocks noChangeAspect="1" noChangeShapeType="1"/>
            </p:cNvSpPr>
            <p:nvPr/>
          </p:nvSpPr>
          <p:spPr bwMode="auto">
            <a:xfrm flipV="1">
              <a:off x="1056" y="912"/>
              <a:ext cx="0" cy="9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451818" name="Picture 234" descr="ID_Sequence_00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495800"/>
            <a:ext cx="1371600" cy="844550"/>
          </a:xfrm>
          <a:prstGeom prst="rect">
            <a:avLst/>
          </a:prstGeom>
          <a:noFill/>
        </p:spPr>
      </p:pic>
      <p:sp>
        <p:nvSpPr>
          <p:cNvPr id="189" name="Rectangle 6"/>
          <p:cNvSpPr txBox="1">
            <a:spLocks noChangeArrowheads="1"/>
          </p:cNvSpPr>
          <p:nvPr/>
        </p:nvSpPr>
        <p:spPr bwMode="auto">
          <a:xfrm>
            <a:off x="457200" y="1371600"/>
            <a:ext cx="6096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1400" kern="0" dirty="0" smtClean="0">
                <a:latin typeface="+mn-lt"/>
              </a:rPr>
              <a:t>Let’s explore the chiller part of this installation: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1400" kern="0" dirty="0" smtClean="0">
                <a:latin typeface="+mn-lt"/>
              </a:rPr>
              <a:t>The cycle needs a condensation at low pressure and temperature.</a:t>
            </a:r>
          </a:p>
          <a:p>
            <a:pPr lvl="0" eaLnBrk="1" hangingPunct="1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1400" kern="0" dirty="0" smtClean="0">
                <a:latin typeface="+mn-lt"/>
              </a:rPr>
              <a:t>C3F8 </a:t>
            </a:r>
            <a:r>
              <a:rPr lang="en-US" sz="1400" kern="0" dirty="0" smtClean="0">
                <a:latin typeface="+mn-lt"/>
              </a:rPr>
              <a:t>obliges </a:t>
            </a:r>
            <a:r>
              <a:rPr lang="en-US" sz="1400" kern="0" dirty="0" smtClean="0">
                <a:latin typeface="+mn-lt"/>
              </a:rPr>
              <a:t>to condensate between -50°C and -70°C to reach very low </a:t>
            </a:r>
            <a:r>
              <a:rPr lang="en-US" sz="1400" kern="0" dirty="0" smtClean="0">
                <a:latin typeface="+mn-lt"/>
              </a:rPr>
              <a:t>pressures, </a:t>
            </a:r>
            <a:r>
              <a:rPr lang="en-US" sz="1400" kern="0" dirty="0" smtClean="0">
                <a:latin typeface="+mn-lt"/>
              </a:rPr>
              <a:t>450 and 200 </a:t>
            </a:r>
            <a:r>
              <a:rPr lang="en-US" sz="1400" kern="0" dirty="0" err="1" smtClean="0">
                <a:latin typeface="+mn-lt"/>
              </a:rPr>
              <a:t>mbara</a:t>
            </a:r>
            <a:r>
              <a:rPr lang="en-US" sz="1400" kern="0" dirty="0" smtClean="0">
                <a:latin typeface="+mn-lt"/>
              </a:rPr>
              <a:t> respectively.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endParaRPr lang="en-US" sz="14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defRPr/>
            </a:pPr>
            <a:endParaRPr lang="en-US" sz="1400" kern="0" dirty="0" smtClean="0">
              <a:latin typeface="+mn-lt"/>
            </a:endParaRPr>
          </a:p>
        </p:txBody>
      </p:sp>
      <p:sp>
        <p:nvSpPr>
          <p:cNvPr id="190" name="Line 19"/>
          <p:cNvSpPr>
            <a:spLocks noChangeShapeType="1"/>
          </p:cNvSpPr>
          <p:nvPr/>
        </p:nvSpPr>
        <p:spPr bwMode="auto">
          <a:xfrm flipH="1">
            <a:off x="7924800" y="1600200"/>
            <a:ext cx="3048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triangle" w="med" len="med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1" name="Line 19"/>
          <p:cNvSpPr>
            <a:spLocks noChangeShapeType="1"/>
          </p:cNvSpPr>
          <p:nvPr/>
        </p:nvSpPr>
        <p:spPr bwMode="auto">
          <a:xfrm flipH="1">
            <a:off x="7924800" y="1524000"/>
            <a:ext cx="3048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 type="none" w="med" len="med"/>
            <a:tailEnd type="triangle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2" name="Text Box 75"/>
          <p:cNvSpPr txBox="1">
            <a:spLocks noChangeArrowheads="1"/>
          </p:cNvSpPr>
          <p:nvPr/>
        </p:nvSpPr>
        <p:spPr bwMode="auto">
          <a:xfrm>
            <a:off x="7924800" y="990600"/>
            <a:ext cx="117777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800" b="1" dirty="0" smtClean="0">
                <a:solidFill>
                  <a:srgbClr val="808000"/>
                </a:solidFill>
                <a:latin typeface="Verdana" charset="0"/>
              </a:rPr>
              <a:t>Low temperature</a:t>
            </a:r>
          </a:p>
          <a:p>
            <a:pPr algn="ctr"/>
            <a:r>
              <a:rPr lang="en-US" sz="800" b="1" dirty="0" smtClean="0">
                <a:solidFill>
                  <a:srgbClr val="808000"/>
                </a:solidFill>
                <a:latin typeface="Verdana" charset="0"/>
              </a:rPr>
              <a:t>Chiller</a:t>
            </a:r>
            <a:endParaRPr lang="en-US" sz="800" b="1" dirty="0">
              <a:solidFill>
                <a:srgbClr val="808000"/>
              </a:solidFill>
              <a:latin typeface="Verdana" charset="0"/>
            </a:endParaRPr>
          </a:p>
        </p:txBody>
      </p:sp>
      <p:sp>
        <p:nvSpPr>
          <p:cNvPr id="193" name="Line 78"/>
          <p:cNvSpPr>
            <a:spLocks noChangeShapeType="1"/>
          </p:cNvSpPr>
          <p:nvPr/>
        </p:nvSpPr>
        <p:spPr bwMode="auto">
          <a:xfrm>
            <a:off x="6248400" y="34290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" name="Freeform 85"/>
          <p:cNvSpPr>
            <a:spLocks/>
          </p:cNvSpPr>
          <p:nvPr/>
        </p:nvSpPr>
        <p:spPr bwMode="auto">
          <a:xfrm>
            <a:off x="6507163" y="4191000"/>
            <a:ext cx="198437" cy="236537"/>
          </a:xfrm>
          <a:custGeom>
            <a:avLst/>
            <a:gdLst/>
            <a:ahLst/>
            <a:cxnLst>
              <a:cxn ang="0">
                <a:pos x="192" y="0"/>
              </a:cxn>
              <a:cxn ang="0">
                <a:pos x="48" y="144"/>
              </a:cxn>
              <a:cxn ang="0">
                <a:pos x="144" y="144"/>
              </a:cxn>
              <a:cxn ang="0">
                <a:pos x="0" y="288"/>
              </a:cxn>
            </a:cxnLst>
            <a:rect l="0" t="0" r="r" b="b"/>
            <a:pathLst>
              <a:path w="192" h="288">
                <a:moveTo>
                  <a:pt x="192" y="0"/>
                </a:moveTo>
                <a:lnTo>
                  <a:pt x="48" y="144"/>
                </a:lnTo>
                <a:lnTo>
                  <a:pt x="144" y="144"/>
                </a:lnTo>
                <a:lnTo>
                  <a:pt x="0" y="288"/>
                </a:ln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Text Box 74"/>
          <p:cNvSpPr txBox="1">
            <a:spLocks noChangeArrowheads="1"/>
          </p:cNvSpPr>
          <p:nvPr/>
        </p:nvSpPr>
        <p:spPr bwMode="auto">
          <a:xfrm>
            <a:off x="3810000" y="4748545"/>
            <a:ext cx="49219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UX15</a:t>
            </a:r>
            <a:endParaRPr lang="en-US" sz="800" b="1" dirty="0">
              <a:latin typeface="Verdana" charset="0"/>
            </a:endParaRPr>
          </a:p>
        </p:txBody>
      </p:sp>
      <p:sp>
        <p:nvSpPr>
          <p:cNvPr id="196" name="Text Box 74"/>
          <p:cNvSpPr txBox="1">
            <a:spLocks noChangeArrowheads="1"/>
          </p:cNvSpPr>
          <p:nvPr/>
        </p:nvSpPr>
        <p:spPr bwMode="auto">
          <a:xfrm>
            <a:off x="4386619" y="4737556"/>
            <a:ext cx="56638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USA15</a:t>
            </a:r>
            <a:endParaRPr lang="en-US" sz="800" b="1" dirty="0">
              <a:latin typeface="Verdana" charset="0"/>
            </a:endParaRPr>
          </a:p>
        </p:txBody>
      </p:sp>
      <p:sp>
        <p:nvSpPr>
          <p:cNvPr id="197" name="Text Box 74"/>
          <p:cNvSpPr txBox="1">
            <a:spLocks noChangeArrowheads="1"/>
          </p:cNvSpPr>
          <p:nvPr/>
        </p:nvSpPr>
        <p:spPr bwMode="auto">
          <a:xfrm>
            <a:off x="8196841" y="3488949"/>
            <a:ext cx="56638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USA15</a:t>
            </a:r>
            <a:endParaRPr lang="en-US" sz="800" b="1" dirty="0">
              <a:latin typeface="Verdana" charset="0"/>
            </a:endParaRPr>
          </a:p>
        </p:txBody>
      </p:sp>
      <p:sp>
        <p:nvSpPr>
          <p:cNvPr id="198" name="Text Box 74"/>
          <p:cNvSpPr txBox="1">
            <a:spLocks noChangeArrowheads="1"/>
          </p:cNvSpPr>
          <p:nvPr/>
        </p:nvSpPr>
        <p:spPr bwMode="auto">
          <a:xfrm>
            <a:off x="8151912" y="3104762"/>
            <a:ext cx="621985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/>
            <a:r>
              <a:rPr lang="en-US" sz="800" b="1" dirty="0" smtClean="0">
                <a:latin typeface="Verdana" charset="0"/>
              </a:rPr>
              <a:t>Surface</a:t>
            </a:r>
            <a:endParaRPr lang="en-US" sz="800" b="1" dirty="0">
              <a:latin typeface="Verdana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7CA80C-9312-0B4E-AE99-28659416E82D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</p:spPr>
        <p:txBody>
          <a:bodyPr/>
          <a:lstStyle/>
          <a:p>
            <a:r>
              <a:rPr lang="en-US" sz="2400" b="1" dirty="0" smtClean="0">
                <a:solidFill>
                  <a:srgbClr val="B63E3E"/>
                </a:solidFill>
              </a:rPr>
              <a:t>The chiller is the</a:t>
            </a:r>
            <a:r>
              <a:rPr lang="en-US" sz="2400" b="1" dirty="0" smtClean="0">
                <a:solidFill>
                  <a:srgbClr val="B63E3E"/>
                </a:solidFill>
              </a:rPr>
              <a:t> critical part of the installation</a:t>
            </a:r>
            <a:endParaRPr lang="en-US" sz="2400" b="1" dirty="0">
              <a:solidFill>
                <a:srgbClr val="B63E3E"/>
              </a:solidFill>
            </a:endParaRPr>
          </a:p>
        </p:txBody>
      </p:sp>
      <p:pic>
        <p:nvPicPr>
          <p:cNvPr id="5" name="Picture 4" descr="Thermosiphon_229.0_v0_DRAFT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33400" y="972186"/>
            <a:ext cx="7832724" cy="553730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auto">
          <a:xfrm>
            <a:off x="914400" y="2362200"/>
            <a:ext cx="3276600" cy="2362200"/>
          </a:xfrm>
          <a:prstGeom prst="rect">
            <a:avLst/>
          </a:prstGeom>
          <a:solidFill>
            <a:srgbClr val="FFFF00">
              <a:alpha val="17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CC6224D-9D92-7D46-9FBE-69F19B0DE310}" type="slidenum">
              <a:rPr lang="en-US"/>
              <a:pPr/>
              <a:t>4</a:t>
            </a:fld>
            <a:endParaRPr lang="en-US"/>
          </a:p>
        </p:txBody>
      </p:sp>
      <p:sp>
        <p:nvSpPr>
          <p:cNvPr id="4515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  <a:ln/>
        </p:spPr>
        <p:txBody>
          <a:bodyPr/>
          <a:lstStyle/>
          <a:p>
            <a:r>
              <a:rPr lang="en-US" b="1" dirty="0" smtClean="0">
                <a:solidFill>
                  <a:srgbClr val="B63E3E"/>
                </a:solidFill>
              </a:rPr>
              <a:t>The fridge cascade</a:t>
            </a:r>
            <a:endParaRPr lang="en-US" b="1" dirty="0">
              <a:solidFill>
                <a:srgbClr val="B63E3E"/>
              </a:solidFill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 rot="16200000" flipH="1">
            <a:off x="2133600" y="4800600"/>
            <a:ext cx="457200" cy="457200"/>
            <a:chOff x="96" y="2736"/>
            <a:chExt cx="288" cy="288"/>
          </a:xfrm>
        </p:grpSpPr>
        <p:sp>
          <p:nvSpPr>
            <p:cNvPr id="451590" name="Oval 6"/>
            <p:cNvSpPr>
              <a:spLocks noChangeArrowheads="1"/>
            </p:cNvSpPr>
            <p:nvPr/>
          </p:nvSpPr>
          <p:spPr bwMode="auto">
            <a:xfrm>
              <a:off x="96" y="2736"/>
              <a:ext cx="288" cy="288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1" name="AutoShape 7"/>
            <p:cNvSpPr>
              <a:spLocks noChangeArrowheads="1"/>
            </p:cNvSpPr>
            <p:nvPr/>
          </p:nvSpPr>
          <p:spPr bwMode="auto">
            <a:xfrm>
              <a:off x="112" y="2736"/>
              <a:ext cx="258" cy="210"/>
            </a:xfrm>
            <a:prstGeom prst="flowChartExtra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54" name="Group 253"/>
          <p:cNvGrpSpPr/>
          <p:nvPr/>
        </p:nvGrpSpPr>
        <p:grpSpPr>
          <a:xfrm rot="5400000">
            <a:off x="7448549" y="4781550"/>
            <a:ext cx="457200" cy="1562100"/>
            <a:chOff x="6934200" y="5181600"/>
            <a:chExt cx="457200" cy="838200"/>
          </a:xfrm>
        </p:grpSpPr>
        <p:sp>
          <p:nvSpPr>
            <p:cNvPr id="451593" name="Oval 9"/>
            <p:cNvSpPr>
              <a:spLocks noChangeArrowheads="1"/>
            </p:cNvSpPr>
            <p:nvPr/>
          </p:nvSpPr>
          <p:spPr bwMode="auto">
            <a:xfrm>
              <a:off x="6934200" y="5181600"/>
              <a:ext cx="457200" cy="15240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4" name="Oval 10"/>
            <p:cNvSpPr>
              <a:spLocks noChangeArrowheads="1"/>
            </p:cNvSpPr>
            <p:nvPr/>
          </p:nvSpPr>
          <p:spPr bwMode="auto">
            <a:xfrm>
              <a:off x="6934200" y="5867400"/>
              <a:ext cx="457200" cy="15240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5" name="Rectangle 11"/>
            <p:cNvSpPr>
              <a:spLocks noChangeArrowheads="1"/>
            </p:cNvSpPr>
            <p:nvPr/>
          </p:nvSpPr>
          <p:spPr bwMode="auto">
            <a:xfrm>
              <a:off x="6934200" y="5257800"/>
              <a:ext cx="457200" cy="6858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6" name="Line 12"/>
            <p:cNvSpPr>
              <a:spLocks noChangeShapeType="1"/>
            </p:cNvSpPr>
            <p:nvPr/>
          </p:nvSpPr>
          <p:spPr bwMode="auto">
            <a:xfrm flipV="1">
              <a:off x="6934200" y="5257800"/>
              <a:ext cx="0" cy="6858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597" name="Line 13"/>
            <p:cNvSpPr>
              <a:spLocks noChangeShapeType="1"/>
            </p:cNvSpPr>
            <p:nvPr/>
          </p:nvSpPr>
          <p:spPr bwMode="auto">
            <a:xfrm flipV="1">
              <a:off x="7391400" y="5257800"/>
              <a:ext cx="0" cy="6858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12" name="Line 28"/>
          <p:cNvSpPr>
            <a:spLocks noChangeShapeType="1"/>
          </p:cNvSpPr>
          <p:nvPr/>
        </p:nvSpPr>
        <p:spPr bwMode="auto">
          <a:xfrm flipH="1">
            <a:off x="6553200" y="4495800"/>
            <a:ext cx="0" cy="1524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3" name="Line 29"/>
          <p:cNvSpPr>
            <a:spLocks noChangeShapeType="1"/>
          </p:cNvSpPr>
          <p:nvPr/>
        </p:nvSpPr>
        <p:spPr bwMode="auto">
          <a:xfrm flipH="1">
            <a:off x="5143500" y="4572000"/>
            <a:ext cx="266700" cy="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16" name="Line 32"/>
          <p:cNvSpPr>
            <a:spLocks noChangeShapeType="1"/>
          </p:cNvSpPr>
          <p:nvPr/>
        </p:nvSpPr>
        <p:spPr bwMode="auto">
          <a:xfrm>
            <a:off x="6591300" y="4578350"/>
            <a:ext cx="342900" cy="6985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 rot="5400000">
            <a:off x="7643813" y="5081588"/>
            <a:ext cx="152400" cy="200025"/>
            <a:chOff x="2736" y="2857"/>
            <a:chExt cx="288" cy="197"/>
          </a:xfrm>
        </p:grpSpPr>
        <p:sp>
          <p:nvSpPr>
            <p:cNvPr id="451624" name="Line 40"/>
            <p:cNvSpPr>
              <a:spLocks noChangeAspect="1" noChangeShapeType="1"/>
            </p:cNvSpPr>
            <p:nvPr/>
          </p:nvSpPr>
          <p:spPr bwMode="auto">
            <a:xfrm flipV="1">
              <a:off x="2880" y="2862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5" name="Line 41"/>
            <p:cNvSpPr>
              <a:spLocks noChangeAspect="1" noChangeShapeType="1"/>
            </p:cNvSpPr>
            <p:nvPr/>
          </p:nvSpPr>
          <p:spPr bwMode="auto">
            <a:xfrm>
              <a:off x="2784" y="2857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6" name="AutoShape 42"/>
            <p:cNvSpPr>
              <a:spLocks noChangeAspect="1" noChangeArrowheads="1"/>
            </p:cNvSpPr>
            <p:nvPr/>
          </p:nvSpPr>
          <p:spPr bwMode="auto">
            <a:xfrm rot="-5400000">
              <a:off x="2880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27" name="AutoShape 43"/>
            <p:cNvSpPr>
              <a:spLocks noChangeAspect="1" noChangeArrowheads="1"/>
            </p:cNvSpPr>
            <p:nvPr/>
          </p:nvSpPr>
          <p:spPr bwMode="auto">
            <a:xfrm rot="5400000" flipH="1">
              <a:off x="2736" y="2910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" name="Group 47"/>
          <p:cNvGrpSpPr>
            <a:grpSpLocks noChangeAspect="1"/>
          </p:cNvGrpSpPr>
          <p:nvPr/>
        </p:nvGrpSpPr>
        <p:grpSpPr bwMode="auto">
          <a:xfrm>
            <a:off x="762000" y="4362450"/>
            <a:ext cx="304800" cy="285750"/>
            <a:chOff x="1776" y="2850"/>
            <a:chExt cx="288" cy="270"/>
          </a:xfrm>
        </p:grpSpPr>
        <p:sp>
          <p:nvSpPr>
            <p:cNvPr id="451632" name="Line 48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3" name="Line 49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4" name="AutoShape 50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5" name="AutoShape 51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1636" name="AutoShape 52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1645" name="Line 61"/>
          <p:cNvSpPr>
            <a:spLocks noChangeShapeType="1"/>
          </p:cNvSpPr>
          <p:nvPr/>
        </p:nvSpPr>
        <p:spPr bwMode="auto">
          <a:xfrm>
            <a:off x="5410200" y="4381500"/>
            <a:ext cx="0" cy="38100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54" name="Line 70"/>
          <p:cNvSpPr>
            <a:spLocks noChangeShapeType="1"/>
          </p:cNvSpPr>
          <p:nvPr/>
        </p:nvSpPr>
        <p:spPr bwMode="auto">
          <a:xfrm flipH="1">
            <a:off x="5410200" y="4381500"/>
            <a:ext cx="152400" cy="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63" name="Text Box 79"/>
          <p:cNvSpPr txBox="1">
            <a:spLocks noChangeArrowheads="1"/>
          </p:cNvSpPr>
          <p:nvPr/>
        </p:nvSpPr>
        <p:spPr bwMode="auto">
          <a:xfrm>
            <a:off x="197430" y="5715000"/>
            <a:ext cx="76174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Primary</a:t>
            </a:r>
          </a:p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Water</a:t>
            </a:r>
          </a:p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25°C</a:t>
            </a:r>
          </a:p>
        </p:txBody>
      </p:sp>
      <p:sp>
        <p:nvSpPr>
          <p:cNvPr id="451672" name="Text Box 88"/>
          <p:cNvSpPr txBox="1">
            <a:spLocks noChangeArrowheads="1"/>
          </p:cNvSpPr>
          <p:nvPr/>
        </p:nvSpPr>
        <p:spPr bwMode="auto">
          <a:xfrm>
            <a:off x="1143000" y="5181600"/>
            <a:ext cx="53513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  <a:latin typeface="Verdana" charset="0"/>
              </a:rPr>
              <a:t>25°C</a:t>
            </a:r>
            <a:endParaRPr lang="en-US" sz="1000" b="1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451673" name="Line 89"/>
          <p:cNvSpPr>
            <a:spLocks noChangeShapeType="1"/>
          </p:cNvSpPr>
          <p:nvPr/>
        </p:nvSpPr>
        <p:spPr bwMode="auto">
          <a:xfrm flipH="1">
            <a:off x="533400" y="4572000"/>
            <a:ext cx="228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Rectangle 6"/>
          <p:cNvSpPr txBox="1">
            <a:spLocks noChangeArrowheads="1"/>
          </p:cNvSpPr>
          <p:nvPr/>
        </p:nvSpPr>
        <p:spPr bwMode="auto">
          <a:xfrm>
            <a:off x="685800" y="1447800"/>
            <a:ext cx="7924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1" hangingPunct="1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1400" kern="0" dirty="0" smtClean="0">
                <a:latin typeface="+mn-lt"/>
              </a:rPr>
              <a:t>Cooling source is the primary water </a:t>
            </a:r>
            <a:r>
              <a:rPr lang="en-US" sz="1400" kern="0" dirty="0" smtClean="0">
                <a:latin typeface="+mn-lt"/>
              </a:rPr>
              <a:t>coming form the cooling towers: ≈25 °C</a:t>
            </a:r>
          </a:p>
          <a:p>
            <a:pPr lvl="0" eaLnBrk="1" hangingPunct="1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1400" kern="0" dirty="0" smtClean="0">
                <a:latin typeface="+mn-lt"/>
              </a:rPr>
              <a:t>Two </a:t>
            </a:r>
            <a:r>
              <a:rPr lang="en-US" sz="1400" kern="0" dirty="0" smtClean="0">
                <a:latin typeface="+mn-lt"/>
              </a:rPr>
              <a:t>fridge systems in cascade takes the temperature to -70 °C. </a:t>
            </a:r>
          </a:p>
          <a:p>
            <a:pPr lvl="0" eaLnBrk="1" hangingPunct="1">
              <a:spcBef>
                <a:spcPct val="20000"/>
              </a:spcBef>
              <a:spcAft>
                <a:spcPts val="600"/>
              </a:spcAft>
              <a:defRPr/>
            </a:pPr>
            <a:r>
              <a:rPr lang="en-US" sz="1400" kern="0" dirty="0" smtClean="0">
                <a:latin typeface="+mn-lt"/>
              </a:rPr>
              <a:t>The first stage uses R11 and the second stage R507a.</a:t>
            </a:r>
          </a:p>
          <a:p>
            <a:pPr lvl="0" eaLnBrk="1" hangingPunct="1">
              <a:spcBef>
                <a:spcPct val="20000"/>
              </a:spcBef>
              <a:spcAft>
                <a:spcPts val="1800"/>
              </a:spcAft>
              <a:defRPr/>
            </a:pPr>
            <a:r>
              <a:rPr lang="en-US" sz="1400" kern="0" dirty="0" smtClean="0">
                <a:latin typeface="+mn-lt"/>
              </a:rPr>
              <a:t>The second stage cools down a small liquid brine circuit R134a used to condensate the C3F8 in the condenser of the thermo siphon circuit. The condensed C3F8 falls in the liquid received due to gravity.</a:t>
            </a:r>
            <a:endParaRPr lang="en-US" sz="14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buFont typeface="Arial"/>
              <a:buChar char="•"/>
              <a:defRPr/>
            </a:pPr>
            <a:endParaRPr lang="en-US" sz="14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600"/>
              </a:spcAft>
              <a:defRPr/>
            </a:pPr>
            <a:endParaRPr lang="en-US" sz="1400" kern="0" dirty="0" smtClean="0">
              <a:latin typeface="+mn-lt"/>
            </a:endParaRPr>
          </a:p>
        </p:txBody>
      </p:sp>
      <p:sp>
        <p:nvSpPr>
          <p:cNvPr id="168" name="Line 32"/>
          <p:cNvSpPr>
            <a:spLocks noChangeShapeType="1"/>
          </p:cNvSpPr>
          <p:nvPr/>
        </p:nvSpPr>
        <p:spPr bwMode="auto">
          <a:xfrm>
            <a:off x="381000" y="3810000"/>
            <a:ext cx="0" cy="19050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9" name="Line 32"/>
          <p:cNvSpPr>
            <a:spLocks noChangeShapeType="1"/>
          </p:cNvSpPr>
          <p:nvPr/>
        </p:nvSpPr>
        <p:spPr bwMode="auto">
          <a:xfrm>
            <a:off x="533400" y="3810000"/>
            <a:ext cx="0" cy="19050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75" name="Line 89"/>
          <p:cNvSpPr>
            <a:spLocks noChangeShapeType="1"/>
          </p:cNvSpPr>
          <p:nvPr/>
        </p:nvSpPr>
        <p:spPr bwMode="auto">
          <a:xfrm flipH="1" flipV="1">
            <a:off x="1066800" y="4572000"/>
            <a:ext cx="1524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Line 89"/>
          <p:cNvSpPr>
            <a:spLocks noChangeShapeType="1"/>
          </p:cNvSpPr>
          <p:nvPr/>
        </p:nvSpPr>
        <p:spPr bwMode="auto">
          <a:xfrm flipH="1">
            <a:off x="609600" y="5029200"/>
            <a:ext cx="6096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" name="Block Arc 183"/>
          <p:cNvSpPr/>
          <p:nvPr/>
        </p:nvSpPr>
        <p:spPr bwMode="auto">
          <a:xfrm>
            <a:off x="457200" y="4953000"/>
            <a:ext cx="152400" cy="152400"/>
          </a:xfrm>
          <a:prstGeom prst="blockArc">
            <a:avLst>
              <a:gd name="adj1" fmla="val 10800000"/>
              <a:gd name="adj2" fmla="val 0"/>
              <a:gd name="adj3" fmla="val 0"/>
            </a:avLst>
          </a:prstGeom>
          <a:solidFill>
            <a:schemeClr val="bg1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sp>
        <p:nvSpPr>
          <p:cNvPr id="185" name="Line 89"/>
          <p:cNvSpPr>
            <a:spLocks noChangeShapeType="1"/>
          </p:cNvSpPr>
          <p:nvPr/>
        </p:nvSpPr>
        <p:spPr bwMode="auto">
          <a:xfrm flipH="1">
            <a:off x="381000" y="5029200"/>
            <a:ext cx="76200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7" name="Group 206"/>
          <p:cNvGrpSpPr/>
          <p:nvPr/>
        </p:nvGrpSpPr>
        <p:grpSpPr>
          <a:xfrm>
            <a:off x="1219200" y="4572000"/>
            <a:ext cx="485775" cy="475688"/>
            <a:chOff x="1219200" y="4572000"/>
            <a:chExt cx="485775" cy="475688"/>
          </a:xfrm>
        </p:grpSpPr>
        <p:grpSp>
          <p:nvGrpSpPr>
            <p:cNvPr id="174" name="Group 173"/>
            <p:cNvGrpSpPr/>
            <p:nvPr/>
          </p:nvGrpSpPr>
          <p:grpSpPr>
            <a:xfrm rot="2699319">
              <a:off x="1237689" y="4590488"/>
              <a:ext cx="457200" cy="457200"/>
              <a:chOff x="1219200" y="4648200"/>
              <a:chExt cx="457200" cy="457200"/>
            </a:xfrm>
          </p:grpSpPr>
          <p:sp>
            <p:nvSpPr>
              <p:cNvPr id="171" name="Rectangle 170"/>
              <p:cNvSpPr/>
              <p:nvPr/>
            </p:nvSpPr>
            <p:spPr bwMode="auto">
              <a:xfrm>
                <a:off x="1219200" y="4648200"/>
                <a:ext cx="457200" cy="457200"/>
              </a:xfrm>
              <a:prstGeom prst="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10" charset="0"/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 rot="16200000" flipH="1">
                <a:off x="1219200" y="4648200"/>
                <a:ext cx="457200" cy="457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177" name="Line 89"/>
            <p:cNvSpPr>
              <a:spLocks noChangeShapeType="1"/>
            </p:cNvSpPr>
            <p:nvPr/>
          </p:nvSpPr>
          <p:spPr bwMode="auto">
            <a:xfrm flipH="1" flipV="1">
              <a:off x="1219200" y="45720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Line 89"/>
            <p:cNvSpPr>
              <a:spLocks noChangeShapeType="1"/>
            </p:cNvSpPr>
            <p:nvPr/>
          </p:nvSpPr>
          <p:spPr bwMode="auto">
            <a:xfrm flipH="1">
              <a:off x="1219200" y="49530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6" name="Line 89"/>
            <p:cNvSpPr>
              <a:spLocks noChangeShapeType="1"/>
            </p:cNvSpPr>
            <p:nvPr/>
          </p:nvSpPr>
          <p:spPr bwMode="auto">
            <a:xfrm flipH="1">
              <a:off x="1625600" y="45847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7" name="Line 89"/>
            <p:cNvSpPr>
              <a:spLocks noChangeShapeType="1"/>
            </p:cNvSpPr>
            <p:nvPr/>
          </p:nvSpPr>
          <p:spPr bwMode="auto">
            <a:xfrm flipH="1" flipV="1">
              <a:off x="1628775" y="49657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8" name="Line 89"/>
          <p:cNvSpPr>
            <a:spLocks noChangeShapeType="1"/>
          </p:cNvSpPr>
          <p:nvPr/>
        </p:nvSpPr>
        <p:spPr bwMode="auto">
          <a:xfrm flipH="1" flipV="1">
            <a:off x="1704974" y="4581525"/>
            <a:ext cx="504825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0" name="Line 89"/>
          <p:cNvSpPr>
            <a:spLocks noChangeShapeType="1"/>
          </p:cNvSpPr>
          <p:nvPr/>
        </p:nvSpPr>
        <p:spPr bwMode="auto">
          <a:xfrm flipH="1">
            <a:off x="1711324" y="5029200"/>
            <a:ext cx="422275" cy="635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1" name="Group 47"/>
          <p:cNvGrpSpPr>
            <a:grpSpLocks noChangeAspect="1"/>
          </p:cNvGrpSpPr>
          <p:nvPr/>
        </p:nvGrpSpPr>
        <p:grpSpPr bwMode="auto">
          <a:xfrm>
            <a:off x="2209800" y="4362450"/>
            <a:ext cx="304800" cy="285750"/>
            <a:chOff x="1776" y="2850"/>
            <a:chExt cx="288" cy="270"/>
          </a:xfrm>
        </p:grpSpPr>
        <p:sp>
          <p:nvSpPr>
            <p:cNvPr id="202" name="Line 48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3" name="Line 49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4" name="AutoShape 50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" name="AutoShape 51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" name="AutoShape 52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8" name="Group 207"/>
          <p:cNvGrpSpPr/>
          <p:nvPr/>
        </p:nvGrpSpPr>
        <p:grpSpPr>
          <a:xfrm>
            <a:off x="2943225" y="4572000"/>
            <a:ext cx="485775" cy="475688"/>
            <a:chOff x="1219200" y="4572000"/>
            <a:chExt cx="485775" cy="475688"/>
          </a:xfrm>
        </p:grpSpPr>
        <p:grpSp>
          <p:nvGrpSpPr>
            <p:cNvPr id="209" name="Group 173"/>
            <p:cNvGrpSpPr/>
            <p:nvPr/>
          </p:nvGrpSpPr>
          <p:grpSpPr>
            <a:xfrm rot="2699319">
              <a:off x="1237689" y="4590488"/>
              <a:ext cx="457200" cy="457200"/>
              <a:chOff x="1219200" y="4648200"/>
              <a:chExt cx="457200" cy="457200"/>
            </a:xfrm>
          </p:grpSpPr>
          <p:sp>
            <p:nvSpPr>
              <p:cNvPr id="214" name="Rectangle 213"/>
              <p:cNvSpPr/>
              <p:nvPr/>
            </p:nvSpPr>
            <p:spPr bwMode="auto">
              <a:xfrm>
                <a:off x="1219200" y="4648200"/>
                <a:ext cx="457200" cy="457200"/>
              </a:xfrm>
              <a:prstGeom prst="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10" charset="0"/>
                </a:endParaRPr>
              </a:p>
            </p:txBody>
          </p:sp>
          <p:cxnSp>
            <p:nvCxnSpPr>
              <p:cNvPr id="215" name="Straight Connector 214"/>
              <p:cNvCxnSpPr/>
              <p:nvPr/>
            </p:nvCxnSpPr>
            <p:spPr bwMode="auto">
              <a:xfrm rot="16200000" flipH="1">
                <a:off x="1219200" y="4648200"/>
                <a:ext cx="457200" cy="457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10" name="Line 89"/>
            <p:cNvSpPr>
              <a:spLocks noChangeShapeType="1"/>
            </p:cNvSpPr>
            <p:nvPr/>
          </p:nvSpPr>
          <p:spPr bwMode="auto">
            <a:xfrm flipH="1" flipV="1">
              <a:off x="1219200" y="45720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1" name="Line 89"/>
            <p:cNvSpPr>
              <a:spLocks noChangeShapeType="1"/>
            </p:cNvSpPr>
            <p:nvPr/>
          </p:nvSpPr>
          <p:spPr bwMode="auto">
            <a:xfrm flipH="1">
              <a:off x="1219200" y="49530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2" name="Line 89"/>
            <p:cNvSpPr>
              <a:spLocks noChangeShapeType="1"/>
            </p:cNvSpPr>
            <p:nvPr/>
          </p:nvSpPr>
          <p:spPr bwMode="auto">
            <a:xfrm flipH="1">
              <a:off x="1625600" y="45847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3" name="Line 89"/>
            <p:cNvSpPr>
              <a:spLocks noChangeShapeType="1"/>
            </p:cNvSpPr>
            <p:nvPr/>
          </p:nvSpPr>
          <p:spPr bwMode="auto">
            <a:xfrm flipH="1" flipV="1">
              <a:off x="1628775" y="49657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6" name="Line 89"/>
          <p:cNvSpPr>
            <a:spLocks noChangeShapeType="1"/>
          </p:cNvSpPr>
          <p:nvPr/>
        </p:nvSpPr>
        <p:spPr bwMode="auto">
          <a:xfrm flipH="1">
            <a:off x="2590799" y="5029200"/>
            <a:ext cx="346075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Line 89"/>
          <p:cNvSpPr>
            <a:spLocks noChangeShapeType="1"/>
          </p:cNvSpPr>
          <p:nvPr/>
        </p:nvSpPr>
        <p:spPr bwMode="auto">
          <a:xfrm flipH="1">
            <a:off x="2514600" y="4572000"/>
            <a:ext cx="422275" cy="635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 type="triangle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18" name="Group 5"/>
          <p:cNvGrpSpPr>
            <a:grpSpLocks/>
          </p:cNvGrpSpPr>
          <p:nvPr/>
        </p:nvGrpSpPr>
        <p:grpSpPr bwMode="auto">
          <a:xfrm rot="16200000" flipH="1">
            <a:off x="3857626" y="4800600"/>
            <a:ext cx="457200" cy="457200"/>
            <a:chOff x="96" y="2736"/>
            <a:chExt cx="288" cy="288"/>
          </a:xfrm>
        </p:grpSpPr>
        <p:sp>
          <p:nvSpPr>
            <p:cNvPr id="219" name="Oval 6"/>
            <p:cNvSpPr>
              <a:spLocks noChangeArrowheads="1"/>
            </p:cNvSpPr>
            <p:nvPr/>
          </p:nvSpPr>
          <p:spPr bwMode="auto">
            <a:xfrm>
              <a:off x="96" y="2736"/>
              <a:ext cx="288" cy="288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1" name="AutoShape 7"/>
            <p:cNvSpPr>
              <a:spLocks noChangeArrowheads="1"/>
            </p:cNvSpPr>
            <p:nvPr/>
          </p:nvSpPr>
          <p:spPr bwMode="auto">
            <a:xfrm>
              <a:off x="112" y="2736"/>
              <a:ext cx="258" cy="210"/>
            </a:xfrm>
            <a:prstGeom prst="flowChartExtra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2" name="Line 89"/>
          <p:cNvSpPr>
            <a:spLocks noChangeShapeType="1"/>
          </p:cNvSpPr>
          <p:nvPr/>
        </p:nvSpPr>
        <p:spPr bwMode="auto">
          <a:xfrm flipH="1" flipV="1">
            <a:off x="3429000" y="4581525"/>
            <a:ext cx="504825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Line 89"/>
          <p:cNvSpPr>
            <a:spLocks noChangeShapeType="1"/>
          </p:cNvSpPr>
          <p:nvPr/>
        </p:nvSpPr>
        <p:spPr bwMode="auto">
          <a:xfrm flipH="1">
            <a:off x="3435350" y="5029200"/>
            <a:ext cx="422275" cy="635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 type="none"/>
            <a:tailEnd type="triangle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4" name="Group 47"/>
          <p:cNvGrpSpPr>
            <a:grpSpLocks noChangeAspect="1"/>
          </p:cNvGrpSpPr>
          <p:nvPr/>
        </p:nvGrpSpPr>
        <p:grpSpPr bwMode="auto">
          <a:xfrm>
            <a:off x="3933826" y="4362450"/>
            <a:ext cx="304800" cy="285750"/>
            <a:chOff x="1776" y="2850"/>
            <a:chExt cx="288" cy="270"/>
          </a:xfrm>
        </p:grpSpPr>
        <p:sp>
          <p:nvSpPr>
            <p:cNvPr id="225" name="Line 48"/>
            <p:cNvSpPr>
              <a:spLocks noChangeAspect="1" noChangeShapeType="1"/>
            </p:cNvSpPr>
            <p:nvPr/>
          </p:nvSpPr>
          <p:spPr bwMode="auto">
            <a:xfrm flipV="1">
              <a:off x="1920" y="2928"/>
              <a:ext cx="0" cy="121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Line 49"/>
            <p:cNvSpPr>
              <a:spLocks noChangeAspect="1" noChangeShapeType="1"/>
            </p:cNvSpPr>
            <p:nvPr/>
          </p:nvSpPr>
          <p:spPr bwMode="auto">
            <a:xfrm>
              <a:off x="1824" y="2923"/>
              <a:ext cx="192" cy="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AutoShape 50"/>
            <p:cNvSpPr>
              <a:spLocks noChangeAspect="1" noChangeArrowheads="1"/>
            </p:cNvSpPr>
            <p:nvPr/>
          </p:nvSpPr>
          <p:spPr bwMode="auto">
            <a:xfrm>
              <a:off x="1824" y="2850"/>
              <a:ext cx="192" cy="144"/>
            </a:xfrm>
            <a:custGeom>
              <a:avLst/>
              <a:gdLst>
                <a:gd name="G0" fmla="+- 5400 0 0"/>
                <a:gd name="G1" fmla="+- 11796480 0 0"/>
                <a:gd name="G2" fmla="+- 0 0 11796480"/>
                <a:gd name="T0" fmla="*/ 0 256 1"/>
                <a:gd name="T1" fmla="*/ 180 256 1"/>
                <a:gd name="G3" fmla="+- 11796480 T0 T1"/>
                <a:gd name="T2" fmla="*/ 0 256 1"/>
                <a:gd name="T3" fmla="*/ 90 256 1"/>
                <a:gd name="G4" fmla="+- 11796480 T2 T3"/>
                <a:gd name="G5" fmla="*/ G4 2 1"/>
                <a:gd name="T4" fmla="*/ 90 256 1"/>
                <a:gd name="T5" fmla="*/ 0 256 1"/>
                <a:gd name="G6" fmla="+- 11796480 T4 T5"/>
                <a:gd name="G7" fmla="*/ G6 2 1"/>
                <a:gd name="G8" fmla="abs 1179648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400"/>
                <a:gd name="G18" fmla="*/ 5400 1 2"/>
                <a:gd name="G19" fmla="+- G18 5400 0"/>
                <a:gd name="G20" fmla="cos G19 11796480"/>
                <a:gd name="G21" fmla="sin G19 11796480"/>
                <a:gd name="G22" fmla="+- G20 10800 0"/>
                <a:gd name="G23" fmla="+- G21 10800 0"/>
                <a:gd name="G24" fmla="+- 10800 0 G20"/>
                <a:gd name="G25" fmla="+- 5400 10800 0"/>
                <a:gd name="G26" fmla="?: G9 G17 G25"/>
                <a:gd name="G27" fmla="?: G9 0 21600"/>
                <a:gd name="G28" fmla="cos 10800 11796480"/>
                <a:gd name="G29" fmla="sin 10800 11796480"/>
                <a:gd name="G30" fmla="sin 5400 11796480"/>
                <a:gd name="G31" fmla="+- G28 10800 0"/>
                <a:gd name="G32" fmla="+- G29 10800 0"/>
                <a:gd name="G33" fmla="+- G30 10800 0"/>
                <a:gd name="G34" fmla="?: G4 0 G31"/>
                <a:gd name="G35" fmla="?: 11796480 G34 0"/>
                <a:gd name="G36" fmla="?: G6 G35 G31"/>
                <a:gd name="G37" fmla="+- 21600 0 G36"/>
                <a:gd name="G38" fmla="?: G4 0 G33"/>
                <a:gd name="G39" fmla="?: 1179648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2700 w 21600"/>
                <a:gd name="T15" fmla="*/ 10800 h 21600"/>
                <a:gd name="T16" fmla="*/ 10800 w 21600"/>
                <a:gd name="T17" fmla="*/ 5400 h 21600"/>
                <a:gd name="T18" fmla="*/ 18900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400"/>
                    <a:pt x="16199" y="7817"/>
                    <a:pt x="16199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8" name="AutoShape 51"/>
            <p:cNvSpPr>
              <a:spLocks noChangeAspect="1" noChangeArrowheads="1"/>
            </p:cNvSpPr>
            <p:nvPr/>
          </p:nvSpPr>
          <p:spPr bwMode="auto">
            <a:xfrm rot="-5400000">
              <a:off x="1920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9" name="AutoShape 52"/>
            <p:cNvSpPr>
              <a:spLocks noChangeAspect="1" noChangeArrowheads="1"/>
            </p:cNvSpPr>
            <p:nvPr/>
          </p:nvSpPr>
          <p:spPr bwMode="auto">
            <a:xfrm rot="5400000" flipH="1">
              <a:off x="1776" y="2976"/>
              <a:ext cx="144" cy="144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0" name="Group 229"/>
          <p:cNvGrpSpPr/>
          <p:nvPr/>
        </p:nvGrpSpPr>
        <p:grpSpPr>
          <a:xfrm>
            <a:off x="4667251" y="4572000"/>
            <a:ext cx="485775" cy="475688"/>
            <a:chOff x="1219200" y="4572000"/>
            <a:chExt cx="485775" cy="475688"/>
          </a:xfrm>
        </p:grpSpPr>
        <p:grpSp>
          <p:nvGrpSpPr>
            <p:cNvPr id="231" name="Group 173"/>
            <p:cNvGrpSpPr/>
            <p:nvPr/>
          </p:nvGrpSpPr>
          <p:grpSpPr>
            <a:xfrm rot="2699319">
              <a:off x="1237689" y="4590488"/>
              <a:ext cx="457200" cy="457200"/>
              <a:chOff x="1219200" y="4648200"/>
              <a:chExt cx="457200" cy="457200"/>
            </a:xfrm>
          </p:grpSpPr>
          <p:sp>
            <p:nvSpPr>
              <p:cNvPr id="236" name="Rectangle 235"/>
              <p:cNvSpPr/>
              <p:nvPr/>
            </p:nvSpPr>
            <p:spPr bwMode="auto">
              <a:xfrm>
                <a:off x="1219200" y="4648200"/>
                <a:ext cx="457200" cy="457200"/>
              </a:xfrm>
              <a:prstGeom prst="rect">
                <a:avLst/>
              </a:prstGeom>
              <a:solidFill>
                <a:schemeClr val="bg1"/>
              </a:solidFill>
              <a:ln w="19050" cap="flat" cmpd="sng" algn="ctr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-110" charset="0"/>
                </a:endParaRPr>
              </a:p>
            </p:txBody>
          </p:sp>
          <p:cxnSp>
            <p:nvCxnSpPr>
              <p:cNvPr id="237" name="Straight Connector 236"/>
              <p:cNvCxnSpPr/>
              <p:nvPr/>
            </p:nvCxnSpPr>
            <p:spPr bwMode="auto">
              <a:xfrm rot="16200000" flipH="1">
                <a:off x="1219200" y="4648200"/>
                <a:ext cx="457200" cy="45720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accent6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232" name="Line 89"/>
            <p:cNvSpPr>
              <a:spLocks noChangeShapeType="1"/>
            </p:cNvSpPr>
            <p:nvPr/>
          </p:nvSpPr>
          <p:spPr bwMode="auto">
            <a:xfrm flipH="1" flipV="1">
              <a:off x="1219200" y="45720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3" name="Line 89"/>
            <p:cNvSpPr>
              <a:spLocks noChangeShapeType="1"/>
            </p:cNvSpPr>
            <p:nvPr/>
          </p:nvSpPr>
          <p:spPr bwMode="auto">
            <a:xfrm flipH="1">
              <a:off x="1219200" y="49530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4" name="Line 89"/>
            <p:cNvSpPr>
              <a:spLocks noChangeShapeType="1"/>
            </p:cNvSpPr>
            <p:nvPr/>
          </p:nvSpPr>
          <p:spPr bwMode="auto">
            <a:xfrm flipH="1">
              <a:off x="1625600" y="45847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Line 89"/>
            <p:cNvSpPr>
              <a:spLocks noChangeShapeType="1"/>
            </p:cNvSpPr>
            <p:nvPr/>
          </p:nvSpPr>
          <p:spPr bwMode="auto">
            <a:xfrm flipH="1" flipV="1">
              <a:off x="1628775" y="4965700"/>
              <a:ext cx="76200" cy="762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8" name="Line 89"/>
          <p:cNvSpPr>
            <a:spLocks noChangeShapeType="1"/>
          </p:cNvSpPr>
          <p:nvPr/>
        </p:nvSpPr>
        <p:spPr bwMode="auto">
          <a:xfrm flipH="1">
            <a:off x="4314825" y="5029200"/>
            <a:ext cx="346075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9" name="Line 89"/>
          <p:cNvSpPr>
            <a:spLocks noChangeShapeType="1"/>
          </p:cNvSpPr>
          <p:nvPr/>
        </p:nvSpPr>
        <p:spPr bwMode="auto">
          <a:xfrm flipH="1">
            <a:off x="4238626" y="4572000"/>
            <a:ext cx="422275" cy="635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 type="triangle"/>
            <a:tailEnd type="none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0" name="Group 5"/>
          <p:cNvGrpSpPr>
            <a:grpSpLocks/>
          </p:cNvGrpSpPr>
          <p:nvPr/>
        </p:nvGrpSpPr>
        <p:grpSpPr bwMode="auto">
          <a:xfrm rot="5400000">
            <a:off x="5562600" y="4229100"/>
            <a:ext cx="304801" cy="304801"/>
            <a:chOff x="96" y="2736"/>
            <a:chExt cx="288" cy="288"/>
          </a:xfrm>
        </p:grpSpPr>
        <p:sp>
          <p:nvSpPr>
            <p:cNvPr id="241" name="Oval 6"/>
            <p:cNvSpPr>
              <a:spLocks noChangeArrowheads="1"/>
            </p:cNvSpPr>
            <p:nvPr/>
          </p:nvSpPr>
          <p:spPr bwMode="auto">
            <a:xfrm>
              <a:off x="96" y="2736"/>
              <a:ext cx="288" cy="288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2" name="AutoShape 7"/>
            <p:cNvSpPr>
              <a:spLocks noChangeArrowheads="1"/>
            </p:cNvSpPr>
            <p:nvPr/>
          </p:nvSpPr>
          <p:spPr bwMode="auto">
            <a:xfrm>
              <a:off x="112" y="2736"/>
              <a:ext cx="258" cy="210"/>
            </a:xfrm>
            <a:prstGeom prst="flowChartExtra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3" name="Group 5"/>
          <p:cNvGrpSpPr>
            <a:grpSpLocks/>
          </p:cNvGrpSpPr>
          <p:nvPr/>
        </p:nvGrpSpPr>
        <p:grpSpPr bwMode="auto">
          <a:xfrm rot="5400000">
            <a:off x="5562600" y="4610099"/>
            <a:ext cx="304801" cy="304801"/>
            <a:chOff x="96" y="2736"/>
            <a:chExt cx="288" cy="288"/>
          </a:xfrm>
        </p:grpSpPr>
        <p:sp>
          <p:nvSpPr>
            <p:cNvPr id="244" name="Oval 6"/>
            <p:cNvSpPr>
              <a:spLocks noChangeArrowheads="1"/>
            </p:cNvSpPr>
            <p:nvPr/>
          </p:nvSpPr>
          <p:spPr bwMode="auto">
            <a:xfrm>
              <a:off x="96" y="2736"/>
              <a:ext cx="288" cy="288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5" name="AutoShape 7"/>
            <p:cNvSpPr>
              <a:spLocks noChangeArrowheads="1"/>
            </p:cNvSpPr>
            <p:nvPr/>
          </p:nvSpPr>
          <p:spPr bwMode="auto">
            <a:xfrm>
              <a:off x="112" y="2736"/>
              <a:ext cx="258" cy="210"/>
            </a:xfrm>
            <a:prstGeom prst="flowChartExtra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6" name="Line 70"/>
          <p:cNvSpPr>
            <a:spLocks noChangeShapeType="1"/>
          </p:cNvSpPr>
          <p:nvPr/>
        </p:nvSpPr>
        <p:spPr bwMode="auto">
          <a:xfrm flipH="1">
            <a:off x="5410200" y="4762500"/>
            <a:ext cx="152400" cy="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Line 89"/>
          <p:cNvSpPr>
            <a:spLocks noChangeShapeType="1"/>
          </p:cNvSpPr>
          <p:nvPr/>
        </p:nvSpPr>
        <p:spPr bwMode="auto">
          <a:xfrm flipH="1">
            <a:off x="5140324" y="5029200"/>
            <a:ext cx="1412875" cy="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Line 29"/>
          <p:cNvSpPr>
            <a:spLocks noChangeShapeType="1"/>
          </p:cNvSpPr>
          <p:nvPr/>
        </p:nvSpPr>
        <p:spPr bwMode="auto">
          <a:xfrm flipH="1">
            <a:off x="6019800" y="4572000"/>
            <a:ext cx="533400" cy="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 type="triangle"/>
            <a:tailEnd type="none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Line 61"/>
          <p:cNvSpPr>
            <a:spLocks noChangeShapeType="1"/>
          </p:cNvSpPr>
          <p:nvPr/>
        </p:nvSpPr>
        <p:spPr bwMode="auto">
          <a:xfrm>
            <a:off x="6019800" y="4381500"/>
            <a:ext cx="0" cy="38100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Line 70"/>
          <p:cNvSpPr>
            <a:spLocks noChangeShapeType="1"/>
          </p:cNvSpPr>
          <p:nvPr/>
        </p:nvSpPr>
        <p:spPr bwMode="auto">
          <a:xfrm flipH="1">
            <a:off x="5867400" y="4381500"/>
            <a:ext cx="152400" cy="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1" name="Line 70"/>
          <p:cNvSpPr>
            <a:spLocks noChangeShapeType="1"/>
          </p:cNvSpPr>
          <p:nvPr/>
        </p:nvSpPr>
        <p:spPr bwMode="auto">
          <a:xfrm flipH="1">
            <a:off x="5867400" y="4762500"/>
            <a:ext cx="152400" cy="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Line 28"/>
          <p:cNvSpPr>
            <a:spLocks noChangeShapeType="1"/>
          </p:cNvSpPr>
          <p:nvPr/>
        </p:nvSpPr>
        <p:spPr bwMode="auto">
          <a:xfrm flipH="1">
            <a:off x="6553200" y="4953000"/>
            <a:ext cx="0" cy="1524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5" name="Group 254"/>
          <p:cNvGrpSpPr/>
          <p:nvPr/>
        </p:nvGrpSpPr>
        <p:grpSpPr>
          <a:xfrm rot="5400000">
            <a:off x="7448550" y="4019550"/>
            <a:ext cx="457200" cy="1562100"/>
            <a:chOff x="6934200" y="5181600"/>
            <a:chExt cx="457200" cy="838200"/>
          </a:xfrm>
        </p:grpSpPr>
        <p:sp>
          <p:nvSpPr>
            <p:cNvPr id="256" name="Oval 9"/>
            <p:cNvSpPr>
              <a:spLocks noChangeArrowheads="1"/>
            </p:cNvSpPr>
            <p:nvPr/>
          </p:nvSpPr>
          <p:spPr bwMode="auto">
            <a:xfrm>
              <a:off x="6934200" y="5181600"/>
              <a:ext cx="457200" cy="15240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7" name="Oval 10"/>
            <p:cNvSpPr>
              <a:spLocks noChangeArrowheads="1"/>
            </p:cNvSpPr>
            <p:nvPr/>
          </p:nvSpPr>
          <p:spPr bwMode="auto">
            <a:xfrm>
              <a:off x="6934200" y="5867400"/>
              <a:ext cx="457200" cy="15240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8" name="Rectangle 11"/>
            <p:cNvSpPr>
              <a:spLocks noChangeArrowheads="1"/>
            </p:cNvSpPr>
            <p:nvPr/>
          </p:nvSpPr>
          <p:spPr bwMode="auto">
            <a:xfrm>
              <a:off x="6934200" y="5257800"/>
              <a:ext cx="457200" cy="685800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9" name="Line 12"/>
            <p:cNvSpPr>
              <a:spLocks noChangeShapeType="1"/>
            </p:cNvSpPr>
            <p:nvPr/>
          </p:nvSpPr>
          <p:spPr bwMode="auto">
            <a:xfrm flipV="1">
              <a:off x="6934200" y="5257800"/>
              <a:ext cx="0" cy="6858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0" name="Line 13"/>
            <p:cNvSpPr>
              <a:spLocks noChangeShapeType="1"/>
            </p:cNvSpPr>
            <p:nvPr/>
          </p:nvSpPr>
          <p:spPr bwMode="auto">
            <a:xfrm flipV="1">
              <a:off x="7391400" y="5257800"/>
              <a:ext cx="0" cy="685800"/>
            </a:xfrm>
            <a:prstGeom prst="line">
              <a:avLst/>
            </a:prstGeom>
            <a:noFill/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1" name="Line 28"/>
          <p:cNvSpPr>
            <a:spLocks noChangeShapeType="1"/>
          </p:cNvSpPr>
          <p:nvPr/>
        </p:nvSpPr>
        <p:spPr bwMode="auto">
          <a:xfrm flipH="1">
            <a:off x="6584950" y="4495800"/>
            <a:ext cx="0" cy="1524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Line 28"/>
          <p:cNvSpPr>
            <a:spLocks noChangeShapeType="1"/>
          </p:cNvSpPr>
          <p:nvPr/>
        </p:nvSpPr>
        <p:spPr bwMode="auto">
          <a:xfrm flipH="1">
            <a:off x="6588125" y="4953000"/>
            <a:ext cx="0" cy="1524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3" name="Line 32"/>
          <p:cNvSpPr>
            <a:spLocks noChangeShapeType="1"/>
          </p:cNvSpPr>
          <p:nvPr/>
        </p:nvSpPr>
        <p:spPr bwMode="auto">
          <a:xfrm flipV="1">
            <a:off x="6588125" y="4953000"/>
            <a:ext cx="346075" cy="76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04" name="Line 20"/>
          <p:cNvSpPr>
            <a:spLocks noChangeShapeType="1"/>
          </p:cNvSpPr>
          <p:nvPr/>
        </p:nvSpPr>
        <p:spPr bwMode="auto">
          <a:xfrm>
            <a:off x="6934200" y="4648200"/>
            <a:ext cx="12192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Block Arc 263"/>
          <p:cNvSpPr/>
          <p:nvPr/>
        </p:nvSpPr>
        <p:spPr bwMode="auto">
          <a:xfrm rot="5099992">
            <a:off x="8109093" y="4613975"/>
            <a:ext cx="88616" cy="145229"/>
          </a:xfrm>
          <a:prstGeom prst="blockArc">
            <a:avLst>
              <a:gd name="adj1" fmla="val 10800000"/>
              <a:gd name="adj2" fmla="val 0"/>
              <a:gd name="adj3" fmla="val 0"/>
            </a:avLst>
          </a:prstGeom>
          <a:solidFill>
            <a:schemeClr val="bg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sp>
        <p:nvSpPr>
          <p:cNvPr id="265" name="Line 20"/>
          <p:cNvSpPr>
            <a:spLocks noChangeShapeType="1"/>
          </p:cNvSpPr>
          <p:nvPr/>
        </p:nvSpPr>
        <p:spPr bwMode="auto">
          <a:xfrm>
            <a:off x="6934200" y="4949825"/>
            <a:ext cx="12192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Block Arc 265"/>
          <p:cNvSpPr/>
          <p:nvPr/>
        </p:nvSpPr>
        <p:spPr bwMode="auto">
          <a:xfrm rot="5099992">
            <a:off x="8109093" y="4832429"/>
            <a:ext cx="88616" cy="145229"/>
          </a:xfrm>
          <a:prstGeom prst="blockArc">
            <a:avLst>
              <a:gd name="adj1" fmla="val 10800000"/>
              <a:gd name="adj2" fmla="val 0"/>
              <a:gd name="adj3" fmla="val 0"/>
            </a:avLst>
          </a:prstGeom>
          <a:solidFill>
            <a:schemeClr val="bg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sp>
        <p:nvSpPr>
          <p:cNvPr id="267" name="Block Arc 266"/>
          <p:cNvSpPr/>
          <p:nvPr/>
        </p:nvSpPr>
        <p:spPr bwMode="auto">
          <a:xfrm rot="16500008" flipH="1">
            <a:off x="7101075" y="4728191"/>
            <a:ext cx="129799" cy="135252"/>
          </a:xfrm>
          <a:prstGeom prst="blockArc">
            <a:avLst>
              <a:gd name="adj1" fmla="val 10800000"/>
              <a:gd name="adj2" fmla="val 0"/>
              <a:gd name="adj3" fmla="val 0"/>
            </a:avLst>
          </a:prstGeom>
          <a:solidFill>
            <a:schemeClr val="bg1"/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sp>
        <p:nvSpPr>
          <p:cNvPr id="268" name="Line 20"/>
          <p:cNvSpPr>
            <a:spLocks noChangeShapeType="1"/>
          </p:cNvSpPr>
          <p:nvPr/>
        </p:nvSpPr>
        <p:spPr bwMode="auto">
          <a:xfrm>
            <a:off x="7162800" y="4724400"/>
            <a:ext cx="990600" cy="0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9" name="Line 20"/>
          <p:cNvSpPr>
            <a:spLocks noChangeShapeType="1"/>
          </p:cNvSpPr>
          <p:nvPr/>
        </p:nvSpPr>
        <p:spPr bwMode="auto">
          <a:xfrm flipV="1">
            <a:off x="7169150" y="4860923"/>
            <a:ext cx="984250" cy="3177"/>
          </a:xfrm>
          <a:prstGeom prst="line">
            <a:avLst/>
          </a:prstGeom>
          <a:noFill/>
          <a:ln w="19050">
            <a:solidFill>
              <a:srgbClr val="008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628" name="Line 44"/>
          <p:cNvSpPr>
            <a:spLocks noChangeShapeType="1"/>
          </p:cNvSpPr>
          <p:nvPr/>
        </p:nvSpPr>
        <p:spPr bwMode="auto">
          <a:xfrm>
            <a:off x="7696200" y="5029200"/>
            <a:ext cx="0" cy="76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Line 44"/>
          <p:cNvSpPr>
            <a:spLocks noChangeShapeType="1"/>
          </p:cNvSpPr>
          <p:nvPr/>
        </p:nvSpPr>
        <p:spPr bwMode="auto">
          <a:xfrm>
            <a:off x="7696200" y="5257800"/>
            <a:ext cx="0" cy="762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1" name="Line 44"/>
          <p:cNvSpPr>
            <a:spLocks noChangeShapeType="1"/>
          </p:cNvSpPr>
          <p:nvPr/>
        </p:nvSpPr>
        <p:spPr bwMode="auto">
          <a:xfrm>
            <a:off x="7696200" y="4419600"/>
            <a:ext cx="0" cy="1524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Line 29"/>
          <p:cNvSpPr>
            <a:spLocks noChangeShapeType="1"/>
          </p:cNvSpPr>
          <p:nvPr/>
        </p:nvSpPr>
        <p:spPr bwMode="auto">
          <a:xfrm flipH="1">
            <a:off x="7696200" y="4419600"/>
            <a:ext cx="1143000" cy="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" name="Line 44"/>
          <p:cNvSpPr>
            <a:spLocks noChangeShapeType="1"/>
          </p:cNvSpPr>
          <p:nvPr/>
        </p:nvSpPr>
        <p:spPr bwMode="auto">
          <a:xfrm>
            <a:off x="7696200" y="5791200"/>
            <a:ext cx="0" cy="1524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Line 29"/>
          <p:cNvSpPr>
            <a:spLocks noChangeShapeType="1"/>
          </p:cNvSpPr>
          <p:nvPr/>
        </p:nvSpPr>
        <p:spPr bwMode="auto">
          <a:xfrm flipH="1">
            <a:off x="7696200" y="5943600"/>
            <a:ext cx="990600" cy="0"/>
          </a:xfrm>
          <a:prstGeom prst="line">
            <a:avLst/>
          </a:prstGeom>
          <a:noFill/>
          <a:ln w="19050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Line 44"/>
          <p:cNvSpPr>
            <a:spLocks noChangeShapeType="1"/>
          </p:cNvSpPr>
          <p:nvPr/>
        </p:nvSpPr>
        <p:spPr bwMode="auto">
          <a:xfrm>
            <a:off x="8839200" y="4419600"/>
            <a:ext cx="0" cy="17526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 type="triangle"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Line 44"/>
          <p:cNvSpPr>
            <a:spLocks noChangeShapeType="1"/>
          </p:cNvSpPr>
          <p:nvPr/>
        </p:nvSpPr>
        <p:spPr bwMode="auto">
          <a:xfrm>
            <a:off x="8686800" y="5943600"/>
            <a:ext cx="0" cy="2286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 type="triangle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" name="Text Box 79"/>
          <p:cNvSpPr txBox="1">
            <a:spLocks noChangeArrowheads="1"/>
          </p:cNvSpPr>
          <p:nvPr/>
        </p:nvSpPr>
        <p:spPr bwMode="auto">
          <a:xfrm>
            <a:off x="2057400" y="5334000"/>
            <a:ext cx="63350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First</a:t>
            </a:r>
          </a:p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chiller</a:t>
            </a:r>
          </a:p>
        </p:txBody>
      </p:sp>
      <p:sp>
        <p:nvSpPr>
          <p:cNvPr id="278" name="Text Box 79"/>
          <p:cNvSpPr txBox="1">
            <a:spLocks noChangeArrowheads="1"/>
          </p:cNvSpPr>
          <p:nvPr/>
        </p:nvSpPr>
        <p:spPr bwMode="auto">
          <a:xfrm>
            <a:off x="3810000" y="5334000"/>
            <a:ext cx="70545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Second</a:t>
            </a:r>
          </a:p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chiller</a:t>
            </a:r>
          </a:p>
        </p:txBody>
      </p:sp>
      <p:sp>
        <p:nvSpPr>
          <p:cNvPr id="279" name="Text Box 88"/>
          <p:cNvSpPr txBox="1">
            <a:spLocks noChangeArrowheads="1"/>
          </p:cNvSpPr>
          <p:nvPr/>
        </p:nvSpPr>
        <p:spPr bwMode="auto">
          <a:xfrm>
            <a:off x="2971800" y="5181600"/>
            <a:ext cx="596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  <a:latin typeface="Verdana" charset="0"/>
              </a:rPr>
              <a:t>-30°C</a:t>
            </a:r>
            <a:endParaRPr lang="en-US" sz="1000" b="1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280" name="Text Box 88"/>
          <p:cNvSpPr txBox="1">
            <a:spLocks noChangeArrowheads="1"/>
          </p:cNvSpPr>
          <p:nvPr/>
        </p:nvSpPr>
        <p:spPr bwMode="auto">
          <a:xfrm>
            <a:off x="4667317" y="5181600"/>
            <a:ext cx="596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  <a:latin typeface="Verdana" charset="0"/>
              </a:rPr>
              <a:t>-70°C</a:t>
            </a:r>
            <a:endParaRPr lang="en-US" sz="1000" b="1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281" name="Text Box 88"/>
          <p:cNvSpPr txBox="1">
            <a:spLocks noChangeArrowheads="1"/>
          </p:cNvSpPr>
          <p:nvPr/>
        </p:nvSpPr>
        <p:spPr bwMode="auto">
          <a:xfrm>
            <a:off x="6400800" y="4692912"/>
            <a:ext cx="5966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  <a:latin typeface="Verdana" charset="0"/>
              </a:rPr>
              <a:t>-67°C</a:t>
            </a:r>
            <a:endParaRPr lang="en-US" sz="1000" b="1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282" name="Text Box 79"/>
          <p:cNvSpPr txBox="1">
            <a:spLocks noChangeArrowheads="1"/>
          </p:cNvSpPr>
          <p:nvPr/>
        </p:nvSpPr>
        <p:spPr bwMode="auto">
          <a:xfrm>
            <a:off x="7010400" y="4267200"/>
            <a:ext cx="95410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Condenser</a:t>
            </a:r>
          </a:p>
        </p:txBody>
      </p:sp>
      <p:sp>
        <p:nvSpPr>
          <p:cNvPr id="283" name="Text Box 79"/>
          <p:cNvSpPr txBox="1">
            <a:spLocks noChangeArrowheads="1"/>
          </p:cNvSpPr>
          <p:nvPr/>
        </p:nvSpPr>
        <p:spPr bwMode="auto">
          <a:xfrm>
            <a:off x="7010400" y="5791200"/>
            <a:ext cx="774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Liquid</a:t>
            </a:r>
          </a:p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receiver</a:t>
            </a:r>
          </a:p>
        </p:txBody>
      </p:sp>
      <p:sp>
        <p:nvSpPr>
          <p:cNvPr id="284" name="Text Box 79"/>
          <p:cNvSpPr txBox="1">
            <a:spLocks noChangeArrowheads="1"/>
          </p:cNvSpPr>
          <p:nvPr/>
        </p:nvSpPr>
        <p:spPr bwMode="auto">
          <a:xfrm>
            <a:off x="5486400" y="5334000"/>
            <a:ext cx="56644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b="1" dirty="0" smtClean="0">
                <a:solidFill>
                  <a:srgbClr val="333399"/>
                </a:solidFill>
                <a:latin typeface="Verdana" charset="0"/>
              </a:rPr>
              <a:t>Brine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7CA80C-9312-0B4E-AE99-28659416E82D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</p:spPr>
        <p:txBody>
          <a:bodyPr/>
          <a:lstStyle/>
          <a:p>
            <a:r>
              <a:rPr lang="en-US" sz="3200" b="1" dirty="0" smtClean="0">
                <a:solidFill>
                  <a:srgbClr val="B63E3E"/>
                </a:solidFill>
              </a:rPr>
              <a:t>Many possible suppliers</a:t>
            </a:r>
            <a:endParaRPr lang="en-US" sz="3200" b="1" dirty="0">
              <a:solidFill>
                <a:srgbClr val="B63E3E"/>
              </a:solidFill>
            </a:endParaRPr>
          </a:p>
        </p:txBody>
      </p:sp>
      <p:sp>
        <p:nvSpPr>
          <p:cNvPr id="78" name="Rectangle 6"/>
          <p:cNvSpPr txBox="1">
            <a:spLocks noChangeArrowheads="1"/>
          </p:cNvSpPr>
          <p:nvPr/>
        </p:nvSpPr>
        <p:spPr bwMode="auto">
          <a:xfrm>
            <a:off x="457200" y="13716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The fridge cascade shall be: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AutoNum type="arabicParenR"/>
              <a:defRPr/>
            </a:pPr>
            <a:r>
              <a:rPr lang="en-US" sz="1600" kern="0" dirty="0" smtClean="0">
                <a:latin typeface="+mn-lt"/>
              </a:rPr>
              <a:t>Fully redundant (2 </a:t>
            </a:r>
            <a:r>
              <a:rPr lang="en-US" sz="1600" kern="0" dirty="0" err="1" smtClean="0">
                <a:latin typeface="+mn-lt"/>
              </a:rPr>
              <a:t>x</a:t>
            </a:r>
            <a:r>
              <a:rPr lang="en-US" sz="1600" kern="0" dirty="0" smtClean="0">
                <a:latin typeface="+mn-lt"/>
              </a:rPr>
              <a:t> 100% or 3 </a:t>
            </a:r>
            <a:r>
              <a:rPr lang="en-US" sz="1600" kern="0" dirty="0" err="1" smtClean="0">
                <a:latin typeface="+mn-lt"/>
              </a:rPr>
              <a:t>x</a:t>
            </a:r>
            <a:r>
              <a:rPr lang="en-US" sz="1600" kern="0" dirty="0" smtClean="0">
                <a:latin typeface="+mn-lt"/>
              </a:rPr>
              <a:t> 60% solutions can be adopted)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AutoNum type="arabicParenR"/>
              <a:defRPr/>
            </a:pPr>
            <a:r>
              <a:rPr lang="en-US" sz="1600" kern="0" dirty="0" smtClean="0">
                <a:latin typeface="+mn-lt"/>
              </a:rPr>
              <a:t>Highly reliable (proven performances and MTBF)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AutoNum type="arabicParenR"/>
              <a:defRPr/>
            </a:pPr>
            <a:r>
              <a:rPr lang="en-US" sz="1600" kern="0" dirty="0" smtClean="0">
                <a:latin typeface="+mn-lt"/>
              </a:rPr>
              <a:t>Automatic (the control system will be independent t</a:t>
            </a:r>
            <a:r>
              <a:rPr lang="en-US" sz="1600" kern="0" dirty="0" smtClean="0">
                <a:latin typeface="+mn-lt"/>
              </a:rPr>
              <a:t>o the thermo siphon one)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AutoNum type="arabicParenR"/>
              <a:defRPr/>
            </a:pPr>
            <a:endParaRPr lang="en-US" sz="16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We will search for fully industrial hand-key solutions realized by reliable company with a proven list of similar installation realized in the past.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We are now in the </a:t>
            </a:r>
            <a:r>
              <a:rPr lang="en-US" sz="1600" kern="0" dirty="0" smtClean="0">
                <a:latin typeface="+mn-lt"/>
              </a:rPr>
              <a:t>M</a:t>
            </a:r>
            <a:r>
              <a:rPr lang="en-US" sz="1600" kern="0" dirty="0" smtClean="0">
                <a:latin typeface="+mn-lt"/>
              </a:rPr>
              <a:t>arket Survey (MS) </a:t>
            </a:r>
            <a:r>
              <a:rPr lang="en-US" sz="1600" kern="0" dirty="0" smtClean="0">
                <a:latin typeface="+mn-lt"/>
              </a:rPr>
              <a:t>phase. The visit to the companies premises will be part of the selection criteria of the MS. The Invitation to Tender (IT) will be sent to the selected companies only.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US" sz="16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The long list is: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err="1" smtClean="0">
                <a:latin typeface="+mn-lt"/>
              </a:rPr>
              <a:t>Axima</a:t>
            </a:r>
            <a:r>
              <a:rPr lang="en-US" sz="1600" kern="0" dirty="0" smtClean="0">
                <a:latin typeface="+mn-lt"/>
              </a:rPr>
              <a:t> Refrigeration (D), </a:t>
            </a:r>
            <a:r>
              <a:rPr lang="en-US" sz="1600" kern="0" dirty="0" err="1" smtClean="0">
                <a:latin typeface="+mn-lt"/>
              </a:rPr>
              <a:t>Axima</a:t>
            </a:r>
            <a:r>
              <a:rPr lang="en-US" sz="1600" kern="0" dirty="0" smtClean="0">
                <a:latin typeface="+mn-lt"/>
              </a:rPr>
              <a:t> (CH), Angelantoni (I), </a:t>
            </a:r>
            <a:r>
              <a:rPr lang="en-US" sz="1600" kern="0" dirty="0" err="1" smtClean="0">
                <a:latin typeface="+mn-lt"/>
              </a:rPr>
              <a:t>Froid</a:t>
            </a:r>
            <a:r>
              <a:rPr lang="en-US" sz="1600" kern="0" dirty="0" smtClean="0">
                <a:latin typeface="+mn-lt"/>
              </a:rPr>
              <a:t> </a:t>
            </a:r>
            <a:r>
              <a:rPr lang="en-US" sz="1600" kern="0" dirty="0" err="1" smtClean="0">
                <a:latin typeface="+mn-lt"/>
              </a:rPr>
              <a:t>Seicar</a:t>
            </a:r>
            <a:r>
              <a:rPr lang="en-US" sz="1600" kern="0" dirty="0" smtClean="0">
                <a:latin typeface="+mn-lt"/>
              </a:rPr>
              <a:t> (F), </a:t>
            </a:r>
            <a:r>
              <a:rPr lang="en-US" sz="1600" kern="0" dirty="0" err="1" smtClean="0">
                <a:latin typeface="+mn-lt"/>
              </a:rPr>
              <a:t>Mayekawa</a:t>
            </a:r>
            <a:r>
              <a:rPr lang="en-US" sz="1600" kern="0" dirty="0" smtClean="0">
                <a:latin typeface="+mn-lt"/>
              </a:rPr>
              <a:t> </a:t>
            </a:r>
            <a:r>
              <a:rPr lang="en-US" sz="1600" kern="0" dirty="0" smtClean="0">
                <a:latin typeface="+mn-lt"/>
              </a:rPr>
              <a:t>Europe (B), </a:t>
            </a:r>
            <a:r>
              <a:rPr lang="en-US" sz="1600" kern="0" dirty="0" err="1" smtClean="0">
                <a:latin typeface="+mn-lt"/>
              </a:rPr>
              <a:t>Clauger</a:t>
            </a:r>
            <a:r>
              <a:rPr lang="en-US" sz="1600" kern="0" dirty="0" smtClean="0">
                <a:latin typeface="+mn-lt"/>
              </a:rPr>
              <a:t> (F), others are going to be selected</a:t>
            </a:r>
            <a:endParaRPr lang="en-US" sz="1600" kern="0" dirty="0" smtClean="0"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7CA80C-9312-0B4E-AE99-28659416E82D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</p:spPr>
        <p:txBody>
          <a:bodyPr/>
          <a:lstStyle/>
          <a:p>
            <a:r>
              <a:rPr lang="en-US" sz="2800" b="1" dirty="0" smtClean="0">
                <a:solidFill>
                  <a:srgbClr val="B63E3E"/>
                </a:solidFill>
              </a:rPr>
              <a:t>Visit to Angelantoni on June 29</a:t>
            </a:r>
            <a:r>
              <a:rPr lang="en-US" sz="2800" b="1" baseline="30000" dirty="0" smtClean="0">
                <a:solidFill>
                  <a:srgbClr val="B63E3E"/>
                </a:solidFill>
              </a:rPr>
              <a:t>th</a:t>
            </a:r>
            <a:r>
              <a:rPr lang="en-US" sz="2800" b="1" dirty="0" smtClean="0">
                <a:solidFill>
                  <a:srgbClr val="B63E3E"/>
                </a:solidFill>
              </a:rPr>
              <a:t> 2009</a:t>
            </a:r>
            <a:endParaRPr lang="en-US" sz="2800" b="1" dirty="0">
              <a:solidFill>
                <a:srgbClr val="B63E3E"/>
              </a:solidFill>
            </a:endParaRPr>
          </a:p>
        </p:txBody>
      </p:sp>
      <p:sp>
        <p:nvSpPr>
          <p:cNvPr id="78" name="Rectangle 6"/>
          <p:cNvSpPr txBox="1">
            <a:spLocks noChangeArrowheads="1"/>
          </p:cNvSpPr>
          <p:nvPr/>
        </p:nvSpPr>
        <p:spPr bwMode="auto">
          <a:xfrm>
            <a:off x="457200" y="13716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Clear previous experience on refrigeration for industry: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AutoNum type="arabicParenR"/>
              <a:defRPr/>
            </a:pPr>
            <a:r>
              <a:rPr lang="en-US" sz="1600" kern="0" dirty="0" smtClean="0">
                <a:latin typeface="+mn-lt"/>
              </a:rPr>
              <a:t>Brine chilling units, package design, air-cooled or water-cooled, refrigerating capacities from 30 to 800 kW, temperature range from 0°C to – 80°C</a:t>
            </a:r>
            <a:r>
              <a:rPr lang="en-US" sz="1600" kern="0" dirty="0" smtClean="0">
                <a:latin typeface="+mn-lt"/>
              </a:rPr>
              <a:t>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buAutoNum type="arabicParenR"/>
              <a:defRPr/>
            </a:pPr>
            <a:r>
              <a:rPr lang="en-US" sz="1600" kern="0" dirty="0" smtClean="0">
                <a:latin typeface="+mn-lt"/>
              </a:rPr>
              <a:t>Refrigerating </a:t>
            </a:r>
            <a:r>
              <a:rPr lang="en-US" sz="1600" kern="0" dirty="0" smtClean="0">
                <a:latin typeface="+mn-lt"/>
              </a:rPr>
              <a:t>systems for harmful gas or</a:t>
            </a:r>
            <a:r>
              <a:rPr lang="en-US" sz="1600" kern="0" dirty="0" smtClean="0">
                <a:latin typeface="+mn-lt"/>
              </a:rPr>
              <a:t> vapors </a:t>
            </a:r>
            <a:r>
              <a:rPr lang="en-US" sz="1600" kern="0" dirty="0" smtClean="0">
                <a:latin typeface="+mn-lt"/>
              </a:rPr>
              <a:t>condensation, to avoid environment pollution, custom-designed according to Customer requirements, capacity range from 30 to 2.000 kW, temperature range from 0°C to – 80°C</a:t>
            </a:r>
            <a:r>
              <a:rPr lang="en-US" sz="1600" kern="0" dirty="0" smtClean="0">
                <a:latin typeface="+mn-lt"/>
              </a:rPr>
              <a:t>.</a:t>
            </a:r>
            <a:endParaRPr lang="en-US" sz="16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endParaRPr lang="en-US" sz="16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600" kern="0" dirty="0" smtClean="0">
                <a:latin typeface="+mn-lt"/>
              </a:rPr>
              <a:t>We are waiting (this week) for the first detailed technical and commercial offer for a cooling unit 6 kW @ -60°C or -70°C. The budget offer is around 100÷150 </a:t>
            </a:r>
            <a:r>
              <a:rPr lang="en-US" sz="1600" kern="0" dirty="0" err="1" smtClean="0">
                <a:latin typeface="+mn-lt"/>
              </a:rPr>
              <a:t>k</a:t>
            </a:r>
            <a:r>
              <a:rPr lang="en-US" sz="1600" kern="0" dirty="0" smtClean="0">
                <a:latin typeface="+mn-lt"/>
              </a:rPr>
              <a:t>€ </a:t>
            </a:r>
          </a:p>
        </p:txBody>
      </p:sp>
      <p:sp>
        <p:nvSpPr>
          <p:cNvPr id="5" name="Cube 4"/>
          <p:cNvSpPr/>
          <p:nvPr/>
        </p:nvSpPr>
        <p:spPr bwMode="auto">
          <a:xfrm>
            <a:off x="2895600" y="4724400"/>
            <a:ext cx="2895600" cy="1219200"/>
          </a:xfrm>
          <a:prstGeom prst="cube">
            <a:avLst/>
          </a:prstGeom>
          <a:solidFill>
            <a:schemeClr val="bg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  <p:sp>
        <p:nvSpPr>
          <p:cNvPr id="6" name="Text Box 79"/>
          <p:cNvSpPr txBox="1">
            <a:spLocks noChangeArrowheads="1"/>
          </p:cNvSpPr>
          <p:nvPr/>
        </p:nvSpPr>
        <p:spPr bwMode="auto">
          <a:xfrm>
            <a:off x="4005556" y="5943600"/>
            <a:ext cx="756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33399"/>
                </a:solidFill>
                <a:latin typeface="Verdana" charset="0"/>
              </a:rPr>
              <a:t>5.0 </a:t>
            </a:r>
            <a:r>
              <a:rPr lang="en-US" sz="1400" b="1" dirty="0" err="1" smtClean="0">
                <a:solidFill>
                  <a:srgbClr val="333399"/>
                </a:solidFill>
                <a:latin typeface="Verdana" charset="0"/>
              </a:rPr>
              <a:t>m</a:t>
            </a:r>
            <a:endParaRPr lang="en-US" sz="1400" b="1" dirty="0" smtClean="0">
              <a:solidFill>
                <a:srgbClr val="333399"/>
              </a:solidFill>
              <a:latin typeface="Verdana" charset="0"/>
            </a:endParaRPr>
          </a:p>
        </p:txBody>
      </p:sp>
      <p:sp>
        <p:nvSpPr>
          <p:cNvPr id="7" name="Text Box 79"/>
          <p:cNvSpPr txBox="1">
            <a:spLocks noChangeArrowheads="1"/>
          </p:cNvSpPr>
          <p:nvPr/>
        </p:nvSpPr>
        <p:spPr bwMode="auto">
          <a:xfrm>
            <a:off x="5715000" y="5715000"/>
            <a:ext cx="756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33399"/>
                </a:solidFill>
                <a:latin typeface="Verdana" charset="0"/>
              </a:rPr>
              <a:t>1.5 </a:t>
            </a:r>
            <a:r>
              <a:rPr lang="en-US" sz="1400" b="1" dirty="0" err="1" smtClean="0">
                <a:solidFill>
                  <a:srgbClr val="333399"/>
                </a:solidFill>
                <a:latin typeface="Verdana" charset="0"/>
              </a:rPr>
              <a:t>m</a:t>
            </a:r>
            <a:endParaRPr lang="en-US" sz="1400" b="1" dirty="0" smtClean="0">
              <a:solidFill>
                <a:srgbClr val="333399"/>
              </a:solidFill>
              <a:latin typeface="Verdana" charset="0"/>
            </a:endParaRPr>
          </a:p>
        </p:txBody>
      </p:sp>
      <p:sp>
        <p:nvSpPr>
          <p:cNvPr id="9" name="Text Box 79"/>
          <p:cNvSpPr txBox="1">
            <a:spLocks noChangeArrowheads="1"/>
          </p:cNvSpPr>
          <p:nvPr/>
        </p:nvSpPr>
        <p:spPr bwMode="auto">
          <a:xfrm>
            <a:off x="5791200" y="5029200"/>
            <a:ext cx="7561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33399"/>
                </a:solidFill>
                <a:latin typeface="Verdana" charset="0"/>
              </a:rPr>
              <a:t>2.0</a:t>
            </a:r>
            <a:r>
              <a:rPr lang="en-US" sz="1400" b="1" dirty="0" smtClean="0">
                <a:solidFill>
                  <a:srgbClr val="333399"/>
                </a:solidFill>
                <a:latin typeface="Verdana" charset="0"/>
              </a:rPr>
              <a:t> </a:t>
            </a:r>
            <a:r>
              <a:rPr lang="en-US" sz="1400" b="1" dirty="0" err="1" smtClean="0">
                <a:solidFill>
                  <a:srgbClr val="333399"/>
                </a:solidFill>
                <a:latin typeface="Verdana" charset="0"/>
              </a:rPr>
              <a:t>m</a:t>
            </a:r>
            <a:endParaRPr lang="en-US" sz="1400" b="1" dirty="0" smtClean="0">
              <a:solidFill>
                <a:srgbClr val="333399"/>
              </a:solidFill>
              <a:latin typeface="Verdana" charset="0"/>
            </a:endParaRPr>
          </a:p>
        </p:txBody>
      </p:sp>
      <p:sp>
        <p:nvSpPr>
          <p:cNvPr id="10" name="Text Box 79"/>
          <p:cNvSpPr txBox="1">
            <a:spLocks noChangeArrowheads="1"/>
          </p:cNvSpPr>
          <p:nvPr/>
        </p:nvSpPr>
        <p:spPr bwMode="auto">
          <a:xfrm>
            <a:off x="3733800" y="5334000"/>
            <a:ext cx="141577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 smtClean="0">
                <a:solidFill>
                  <a:srgbClr val="333399"/>
                </a:solidFill>
                <a:latin typeface="Verdana" charset="0"/>
              </a:rPr>
              <a:t>100÷150 </a:t>
            </a:r>
            <a:r>
              <a:rPr lang="en-US" sz="1400" b="1" dirty="0" err="1" smtClean="0">
                <a:solidFill>
                  <a:srgbClr val="333399"/>
                </a:solidFill>
                <a:latin typeface="Verdana" charset="0"/>
              </a:rPr>
              <a:t>k</a:t>
            </a:r>
            <a:r>
              <a:rPr lang="en-US" sz="1400" b="1" dirty="0" smtClean="0">
                <a:solidFill>
                  <a:srgbClr val="333399"/>
                </a:solidFill>
                <a:latin typeface="Verdana" charset="0"/>
              </a:rPr>
              <a:t>€</a:t>
            </a:r>
            <a:endParaRPr lang="en-US" sz="1400" b="1" dirty="0" smtClean="0">
              <a:solidFill>
                <a:srgbClr val="333399"/>
              </a:solidFill>
              <a:latin typeface="Verdana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B7CA80C-9312-0B4E-AE99-28659416E82D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57200"/>
            <a:ext cx="8839200" cy="762000"/>
          </a:xfrm>
          <a:noFill/>
        </p:spPr>
        <p:txBody>
          <a:bodyPr/>
          <a:lstStyle/>
          <a:p>
            <a:r>
              <a:rPr lang="en-US" sz="3200" b="1" dirty="0" smtClean="0">
                <a:solidFill>
                  <a:srgbClr val="B63E3E"/>
                </a:solidFill>
              </a:rPr>
              <a:t>Conclusions</a:t>
            </a:r>
            <a:endParaRPr lang="en-US" sz="3200" b="1" dirty="0">
              <a:solidFill>
                <a:srgbClr val="B63E3E"/>
              </a:solidFill>
            </a:endParaRPr>
          </a:p>
        </p:txBody>
      </p:sp>
      <p:sp>
        <p:nvSpPr>
          <p:cNvPr id="78" name="Rectangle 6"/>
          <p:cNvSpPr txBox="1">
            <a:spLocks noChangeArrowheads="1"/>
          </p:cNvSpPr>
          <p:nvPr/>
        </p:nvSpPr>
        <p:spPr bwMode="auto">
          <a:xfrm>
            <a:off x="457200" y="1371600"/>
            <a:ext cx="8229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lvl="0" indent="-457200" eaLnBrk="1" hangingPunct="1">
              <a:spcBef>
                <a:spcPct val="2000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The </a:t>
            </a:r>
            <a:r>
              <a:rPr lang="en-US" sz="1800" kern="0" dirty="0" smtClean="0">
                <a:latin typeface="+mn-lt"/>
              </a:rPr>
              <a:t>low temperature </a:t>
            </a:r>
            <a:r>
              <a:rPr lang="en-US" sz="1800" kern="0" dirty="0" smtClean="0">
                <a:latin typeface="+mn-lt"/>
              </a:rPr>
              <a:t>cooling source is the critical part of the thermo siphon installation. It </a:t>
            </a:r>
            <a:r>
              <a:rPr lang="en-US" sz="1800" kern="0" dirty="0" smtClean="0">
                <a:latin typeface="+mn-lt"/>
              </a:rPr>
              <a:t>leads the MTBF of the system.</a:t>
            </a:r>
            <a:endParaRPr lang="en-US" sz="18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We believe that a fully redundant, fully industrial solution shall be adopted. 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Previous experiences (EN/CV/DC) with industrial contract show how the supplier </a:t>
            </a:r>
            <a:r>
              <a:rPr lang="en-US" sz="1800" kern="0" dirty="0" smtClean="0">
                <a:latin typeface="+mn-lt"/>
              </a:rPr>
              <a:t>selection is a very critical point.</a:t>
            </a:r>
            <a:endParaRPr lang="en-US" sz="1800" kern="0" dirty="0" smtClean="0">
              <a:latin typeface="+mn-lt"/>
            </a:endParaRPr>
          </a:p>
          <a:p>
            <a:pPr marL="457200" lvl="0" indent="-457200" eaLnBrk="1" hangingPunct="1">
              <a:spcBef>
                <a:spcPct val="2000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We are going to launch the Market Survey for the selection of the short list of companies for the supply and installation of this part of the system.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The first </a:t>
            </a:r>
            <a:r>
              <a:rPr lang="en-US" sz="1800" kern="0" dirty="0" smtClean="0">
                <a:latin typeface="+mn-lt"/>
              </a:rPr>
              <a:t>stage will be for low power (ATLAS IBL design parameters). </a:t>
            </a:r>
          </a:p>
          <a:p>
            <a:pPr marL="457200" lvl="0" indent="-457200" eaLnBrk="1" hangingPunct="1">
              <a:spcBef>
                <a:spcPct val="20000"/>
              </a:spcBef>
              <a:spcAft>
                <a:spcPts val="1200"/>
              </a:spcAft>
              <a:buFont typeface="Arial"/>
              <a:buChar char="•"/>
              <a:defRPr/>
            </a:pPr>
            <a:r>
              <a:rPr lang="en-US" sz="1800" kern="0" dirty="0" smtClean="0">
                <a:latin typeface="+mn-lt"/>
              </a:rPr>
              <a:t>This will validate the solution for phase II.</a:t>
            </a:r>
            <a:endParaRPr lang="en-US" sz="1800" kern="0" dirty="0" smtClean="0">
              <a:latin typeface="+mn-lt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17706</TotalTime>
  <Words>671</Words>
  <Application>Microsoft PowerPoint</Application>
  <PresentationFormat>On-screen Show (4:3)</PresentationFormat>
  <Paragraphs>102</Paragraphs>
  <Slides>7</Slides>
  <Notes>7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M. Battistin (EN/CV/DC)    6th July 2009</vt:lpstr>
      <vt:lpstr>Moving the complication out</vt:lpstr>
      <vt:lpstr>The chiller is the critical part of the installation</vt:lpstr>
      <vt:lpstr>The fridge cascade</vt:lpstr>
      <vt:lpstr>Many possible suppliers</vt:lpstr>
      <vt:lpstr>Visit to Angelantoni on June 29th 2009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ST/CV Budget Review</dc:title>
  <dc:creator/>
  <cp:lastModifiedBy>Michele Battistin</cp:lastModifiedBy>
  <cp:revision>821</cp:revision>
  <dcterms:created xsi:type="dcterms:W3CDTF">2009-07-05T15:02:51Z</dcterms:created>
  <dcterms:modified xsi:type="dcterms:W3CDTF">2009-07-06T06:37:50Z</dcterms:modified>
</cp:coreProperties>
</file>