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331" r:id="rId2"/>
    <p:sldId id="257" r:id="rId3"/>
    <p:sldId id="291" r:id="rId4"/>
    <p:sldId id="392" r:id="rId5"/>
    <p:sldId id="294" r:id="rId6"/>
    <p:sldId id="386" r:id="rId7"/>
    <p:sldId id="295" r:id="rId8"/>
    <p:sldId id="404" r:id="rId9"/>
    <p:sldId id="393" r:id="rId10"/>
    <p:sldId id="391" r:id="rId11"/>
    <p:sldId id="296" r:id="rId12"/>
    <p:sldId id="297" r:id="rId13"/>
    <p:sldId id="388" r:id="rId14"/>
    <p:sldId id="271" r:id="rId15"/>
    <p:sldId id="387" r:id="rId16"/>
    <p:sldId id="299" r:id="rId17"/>
    <p:sldId id="300" r:id="rId18"/>
    <p:sldId id="301" r:id="rId19"/>
    <p:sldId id="302" r:id="rId20"/>
    <p:sldId id="303" r:id="rId21"/>
    <p:sldId id="304" r:id="rId22"/>
    <p:sldId id="316" r:id="rId23"/>
    <p:sldId id="337" r:id="rId24"/>
    <p:sldId id="338" r:id="rId25"/>
    <p:sldId id="339" r:id="rId26"/>
    <p:sldId id="341" r:id="rId27"/>
    <p:sldId id="342" r:id="rId28"/>
    <p:sldId id="343" r:id="rId29"/>
    <p:sldId id="360" r:id="rId30"/>
    <p:sldId id="361" r:id="rId31"/>
    <p:sldId id="362" r:id="rId32"/>
    <p:sldId id="363" r:id="rId33"/>
    <p:sldId id="364" r:id="rId34"/>
    <p:sldId id="365" r:id="rId35"/>
    <p:sldId id="366" r:id="rId36"/>
    <p:sldId id="367" r:id="rId37"/>
    <p:sldId id="389" r:id="rId38"/>
    <p:sldId id="368" r:id="rId39"/>
    <p:sldId id="385" r:id="rId40"/>
    <p:sldId id="369" r:id="rId41"/>
    <p:sldId id="394" r:id="rId42"/>
    <p:sldId id="395" r:id="rId43"/>
    <p:sldId id="405" r:id="rId44"/>
    <p:sldId id="335" r:id="rId45"/>
    <p:sldId id="318" r:id="rId46"/>
    <p:sldId id="396" r:id="rId47"/>
    <p:sldId id="397" r:id="rId48"/>
    <p:sldId id="329" r:id="rId49"/>
    <p:sldId id="325" r:id="rId50"/>
    <p:sldId id="398" r:id="rId51"/>
    <p:sldId id="399" r:id="rId52"/>
    <p:sldId id="400" r:id="rId53"/>
    <p:sldId id="401" r:id="rId54"/>
    <p:sldId id="402" r:id="rId55"/>
    <p:sldId id="284" r:id="rId56"/>
    <p:sldId id="403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1528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66C2C-C3AA-0041-B994-708BA83315C1}" type="datetimeFigureOut">
              <a:rPr lang="en-US" smtClean="0"/>
              <a:t>8/16/17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118FA-F882-3547-ACB7-27EC359A4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64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32C49-BE46-6243-8AD9-4196FD0E53B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1FA9F-EBC7-814B-BA60-52D9D3C8E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31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B76655-FDB1-1E4B-BF25-7D3B952688B3}" type="slidenum">
              <a:rPr lang="en-US"/>
              <a:pPr/>
              <a:t>3</a:t>
            </a:fld>
            <a:endParaRPr lang="en-US"/>
          </a:p>
        </p:txBody>
      </p:sp>
      <p:sp>
        <p:nvSpPr>
          <p:cNvPr id="270338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033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CE21EF-6F0E-3542-AB23-93D7B1AA3D45}" type="slidenum">
              <a:rPr lang="en-US"/>
              <a:pPr/>
              <a:t>4</a:t>
            </a:fld>
            <a:endParaRPr lang="en-US"/>
          </a:p>
        </p:txBody>
      </p:sp>
      <p:sp>
        <p:nvSpPr>
          <p:cNvPr id="272386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238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804E38-0075-7F4B-AC2A-E65DD41622C3}" type="slidenum">
              <a:rPr lang="en-US"/>
              <a:pPr/>
              <a:t>23</a:t>
            </a:fld>
            <a:endParaRPr 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41C73-ECDA-394D-98A8-0F21F4C63EB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31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60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644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43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85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2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32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4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65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07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34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01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1717-BD67-6A4C-B1D5-CC4BC0B9F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8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png"/><Relationship Id="rId12" Type="http://schemas.openxmlformats.org/officeDocument/2006/relationships/image" Target="../media/image31.png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8.png"/><Relationship Id="rId10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5" Type="http://schemas.openxmlformats.org/officeDocument/2006/relationships/image" Target="../media/image35.emf"/><Relationship Id="rId6" Type="http://schemas.openxmlformats.org/officeDocument/2006/relationships/image" Target="../media/image36.emf"/><Relationship Id="rId7" Type="http://schemas.openxmlformats.org/officeDocument/2006/relationships/image" Target="../media/image37.emf"/><Relationship Id="rId8" Type="http://schemas.openxmlformats.org/officeDocument/2006/relationships/image" Target="../media/image38.emf"/><Relationship Id="rId9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Relationship Id="rId3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Relationship Id="rId3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Relationship Id="rId3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tiff"/><Relationship Id="rId3" Type="http://schemas.openxmlformats.org/officeDocument/2006/relationships/image" Target="../media/image54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g"/><Relationship Id="rId5" Type="http://schemas.openxmlformats.org/officeDocument/2006/relationships/image" Target="../media/image6.jpeg"/><Relationship Id="rId6" Type="http://schemas.openxmlformats.org/officeDocument/2006/relationships/image" Target="../media/image7.jp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Relationship Id="rId3" Type="http://schemas.openxmlformats.org/officeDocument/2006/relationships/image" Target="../media/image59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48692"/>
            <a:ext cx="5380892" cy="17884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Tiny Bubbles in</a:t>
            </a:r>
            <a:br>
              <a:rPr lang="en-US" dirty="0" smtClean="0"/>
            </a:br>
            <a:r>
              <a:rPr lang="en-US" dirty="0" smtClean="0"/>
              <a:t>the Mine:</a:t>
            </a:r>
            <a:br>
              <a:rPr lang="en-US" dirty="0" smtClean="0"/>
            </a:br>
            <a:r>
              <a:rPr lang="en-US" sz="4000" dirty="0" smtClean="0"/>
              <a:t>Results from PICO-60</a:t>
            </a:r>
            <a:endParaRPr lang="en-US" sz="40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-539455" y="4611295"/>
            <a:ext cx="6400800" cy="1752600"/>
          </a:xfrm>
        </p:spPr>
        <p:txBody>
          <a:bodyPr/>
          <a:lstStyle/>
          <a:p>
            <a:r>
              <a:rPr lang="en-US" dirty="0" smtClean="0"/>
              <a:t>Eric Dahl, Northwestern U.</a:t>
            </a:r>
          </a:p>
          <a:p>
            <a:r>
              <a:rPr lang="en-US" dirty="0" smtClean="0"/>
              <a:t>SLAC Summer Institute</a:t>
            </a:r>
          </a:p>
        </p:txBody>
      </p:sp>
      <p:pic>
        <p:nvPicPr>
          <p:cNvPr id="4" name="Picture 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15200" cy="156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4" descr="C60instal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892" y="0"/>
            <a:ext cx="36463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17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LiamsBlocks.pdf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04" r="50440"/>
          <a:stretch/>
        </p:blipFill>
        <p:spPr>
          <a:xfrm>
            <a:off x="5118100" y="1110570"/>
            <a:ext cx="3950520" cy="35630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8057601" y="2645039"/>
            <a:ext cx="170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 Coupling</a:t>
            </a:r>
            <a:endParaRPr lang="en-US" dirty="0">
              <a:latin typeface="Symbol" charset="2"/>
              <a:cs typeface="Symbol" charset="2"/>
            </a:endParaRPr>
          </a:p>
        </p:txBody>
      </p:sp>
      <p:pic>
        <p:nvPicPr>
          <p:cNvPr id="8" name="Picture 7" descr="Screen Shot 2017-08-16 at 10.21.50 AM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05"/>
          <a:stretch/>
        </p:blipFill>
        <p:spPr>
          <a:xfrm>
            <a:off x="177800" y="709624"/>
            <a:ext cx="4495800" cy="441917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5651500" y="4492110"/>
            <a:ext cx="0" cy="457199"/>
          </a:xfrm>
          <a:prstGeom prst="straightConnector1">
            <a:avLst/>
          </a:prstGeom>
          <a:ln w="38100" cmpd="sng">
            <a:solidFill>
              <a:srgbClr val="008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21914" y="4575971"/>
            <a:ext cx="450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</a:rPr>
              <a:t>SI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11" name="Right Brace 10"/>
          <p:cNvSpPr/>
          <p:nvPr/>
        </p:nvSpPr>
        <p:spPr>
          <a:xfrm rot="5400000">
            <a:off x="6904908" y="3456344"/>
            <a:ext cx="392672" cy="2459912"/>
          </a:xfrm>
          <a:prstGeom prst="rightBrac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501071" y="4581011"/>
            <a:ext cx="580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SD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45000" y="4779431"/>
            <a:ext cx="381000" cy="33669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414552" y="2089905"/>
            <a:ext cx="2695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Battaglieri</a:t>
            </a:r>
            <a:r>
              <a:rPr lang="en-US" sz="1400" dirty="0" smtClean="0"/>
              <a:t>, </a:t>
            </a:r>
            <a:r>
              <a:rPr lang="en-US" sz="1400" i="1" dirty="0" smtClean="0"/>
              <a:t>et al</a:t>
            </a:r>
            <a:r>
              <a:rPr lang="en-US" sz="1400" dirty="0" smtClean="0"/>
              <a:t>. arXiv:1707.04591</a:t>
            </a:r>
            <a:endParaRPr lang="en-US" sz="1400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-194741"/>
            <a:ext cx="8229600" cy="1143000"/>
          </a:xfrm>
        </p:spPr>
        <p:txBody>
          <a:bodyPr/>
          <a:lstStyle/>
          <a:p>
            <a:r>
              <a:rPr lang="en-US" dirty="0" smtClean="0"/>
              <a:t>WIMP Detection </a:t>
            </a:r>
            <a:r>
              <a:rPr lang="mr-IN" dirty="0" smtClean="0"/>
              <a:t>–</a:t>
            </a:r>
            <a:r>
              <a:rPr lang="en-US" dirty="0" smtClean="0"/>
              <a:t> Neutrino Floor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5063064"/>
            <a:ext cx="8229600" cy="13128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Elastic neutrino-nucleus scattering is an SI process</a:t>
            </a:r>
          </a:p>
          <a:p>
            <a:r>
              <a:rPr lang="en-US" dirty="0" smtClean="0"/>
              <a:t>Can suppress neutrino floor using targets with </a:t>
            </a:r>
            <a:r>
              <a:rPr lang="en-US" i="1" dirty="0" smtClean="0"/>
              <a:t>low</a:t>
            </a:r>
            <a:r>
              <a:rPr lang="en-US" dirty="0" smtClean="0"/>
              <a:t> SI sensitivity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723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Oval 383"/>
          <p:cNvSpPr>
            <a:spLocks noChangeAspect="1"/>
          </p:cNvSpPr>
          <p:nvPr/>
        </p:nvSpPr>
        <p:spPr>
          <a:xfrm>
            <a:off x="677884" y="3113263"/>
            <a:ext cx="266197" cy="266197"/>
          </a:xfrm>
          <a:prstGeom prst="ellipse">
            <a:avLst/>
          </a:prstGeom>
          <a:solidFill>
            <a:srgbClr val="3366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5939" y="1615495"/>
            <a:ext cx="3310861" cy="46555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200" dirty="0" smtClean="0"/>
              <a:t>Basic low-background practices are </a:t>
            </a:r>
            <a:r>
              <a:rPr lang="en-US" sz="3200" i="1" dirty="0" smtClean="0"/>
              <a:t>necessary …</a:t>
            </a:r>
          </a:p>
          <a:p>
            <a:pPr lvl="5"/>
            <a:endParaRPr lang="en-US" dirty="0" smtClean="0"/>
          </a:p>
          <a:p>
            <a:r>
              <a:rPr lang="en-US" sz="3200" dirty="0" smtClean="0"/>
              <a:t>Go underground</a:t>
            </a:r>
          </a:p>
          <a:p>
            <a:r>
              <a:rPr lang="en-US" dirty="0" smtClean="0"/>
              <a:t>Shield external gammas and neutrons</a:t>
            </a:r>
          </a:p>
          <a:p>
            <a:r>
              <a:rPr lang="en-US" sz="3200" dirty="0" smtClean="0"/>
              <a:t>Screen and purify detector elements</a:t>
            </a:r>
          </a:p>
          <a:p>
            <a:pPr lvl="5"/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… but not </a:t>
            </a:r>
            <a:r>
              <a:rPr lang="en-US" i="1" dirty="0" smtClean="0"/>
              <a:t>sufficient</a:t>
            </a:r>
            <a:endParaRPr lang="en-US" sz="3200" i="1" dirty="0" smtClean="0"/>
          </a:p>
          <a:p>
            <a:endParaRPr lang="en-US" sz="3200" dirty="0" smtClean="0"/>
          </a:p>
        </p:txBody>
      </p:sp>
      <p:grpSp>
        <p:nvGrpSpPr>
          <p:cNvPr id="43" name="Group 42"/>
          <p:cNvGrpSpPr/>
          <p:nvPr/>
        </p:nvGrpSpPr>
        <p:grpSpPr>
          <a:xfrm>
            <a:off x="2973450" y="2255095"/>
            <a:ext cx="637558" cy="672886"/>
            <a:chOff x="6525260" y="2748280"/>
            <a:chExt cx="985520" cy="104013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/>
          <p:cNvSpPr>
            <a:spLocks noChangeAspect="1"/>
          </p:cNvSpPr>
          <p:nvPr/>
        </p:nvSpPr>
        <p:spPr>
          <a:xfrm>
            <a:off x="194128" y="1310684"/>
            <a:ext cx="466666" cy="46666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4196234" y="1273532"/>
            <a:ext cx="466666" cy="46666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4376984" y="3159272"/>
            <a:ext cx="637558" cy="672886"/>
            <a:chOff x="6525260" y="2748280"/>
            <a:chExt cx="985520" cy="1040130"/>
          </a:xfrm>
        </p:grpSpPr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4" name="Straight Arrow Connector 63"/>
          <p:cNvCxnSpPr/>
          <p:nvPr/>
        </p:nvCxnSpPr>
        <p:spPr>
          <a:xfrm>
            <a:off x="682644" y="1615495"/>
            <a:ext cx="2327291" cy="63959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3009935" y="1615495"/>
            <a:ext cx="1186299" cy="63959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3640109" y="2821995"/>
            <a:ext cx="710584" cy="45431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558"/>
            <a:ext cx="8229600" cy="1143000"/>
          </a:xfrm>
        </p:spPr>
        <p:txBody>
          <a:bodyPr/>
          <a:lstStyle/>
          <a:p>
            <a:r>
              <a:rPr lang="en-US" dirty="0" smtClean="0"/>
              <a:t>WIMP Detection </a:t>
            </a:r>
            <a:r>
              <a:rPr lang="en-US" dirty="0" smtClean="0">
                <a:noFill/>
              </a:rPr>
              <a:t>– Backgrounds</a:t>
            </a:r>
            <a:endParaRPr lang="en-US" dirty="0">
              <a:noFill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11</a:t>
            </a:fld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63964" y="1243424"/>
            <a:ext cx="35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Symbol" charset="2"/>
                <a:cs typeface="Symbol" charset="2"/>
              </a:rPr>
              <a:t>c</a:t>
            </a:r>
            <a:endParaRPr lang="en-US" sz="2400" dirty="0">
              <a:latin typeface="Symbol" charset="2"/>
              <a:cs typeface="Symbol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60986" y="1194118"/>
            <a:ext cx="35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Symbol" charset="2"/>
                <a:cs typeface="Symbol" charset="2"/>
              </a:rPr>
              <a:t>c</a:t>
            </a:r>
            <a:endParaRPr lang="en-US" sz="2400" dirty="0">
              <a:latin typeface="Symbol" charset="2"/>
              <a:cs typeface="Symbol" charset="2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426971" y="3065331"/>
            <a:ext cx="637558" cy="672886"/>
            <a:chOff x="6525260" y="2748280"/>
            <a:chExt cx="985520" cy="1040130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2328339" y="3047313"/>
            <a:ext cx="637558" cy="672886"/>
            <a:chOff x="6525260" y="2748280"/>
            <a:chExt cx="985520" cy="1040130"/>
          </a:xfrm>
        </p:grpSpPr>
        <p:sp>
          <p:nvSpPr>
            <p:cNvPr id="78" name="Oval 77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013740" y="2219356"/>
            <a:ext cx="637558" cy="672886"/>
            <a:chOff x="6525260" y="2748280"/>
            <a:chExt cx="985520" cy="1040130"/>
          </a:xfrm>
        </p:grpSpPr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1389171" y="3149002"/>
            <a:ext cx="637558" cy="672886"/>
            <a:chOff x="6525260" y="2748280"/>
            <a:chExt cx="985520" cy="1040130"/>
          </a:xfrm>
        </p:grpSpPr>
        <p:sp>
          <p:nvSpPr>
            <p:cNvPr id="105" name="Oval 104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1842692" y="3959238"/>
            <a:ext cx="637558" cy="672886"/>
            <a:chOff x="6525260" y="2748280"/>
            <a:chExt cx="985520" cy="1040130"/>
          </a:xfrm>
        </p:grpSpPr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744060" y="3941220"/>
            <a:ext cx="637558" cy="672886"/>
            <a:chOff x="6525260" y="2748280"/>
            <a:chExt cx="985520" cy="1040130"/>
          </a:xfrm>
        </p:grpSpPr>
        <p:sp>
          <p:nvSpPr>
            <p:cNvPr id="131" name="Oval 130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579371" y="3995687"/>
            <a:ext cx="637558" cy="672886"/>
            <a:chOff x="6525260" y="2748280"/>
            <a:chExt cx="985520" cy="1040130"/>
          </a:xfrm>
        </p:grpSpPr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4032892" y="4805923"/>
            <a:ext cx="637558" cy="672886"/>
            <a:chOff x="6525260" y="2748280"/>
            <a:chExt cx="985520" cy="1040130"/>
          </a:xfrm>
        </p:grpSpPr>
        <p:sp>
          <p:nvSpPr>
            <p:cNvPr id="170" name="Oval 169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2934260" y="4787905"/>
            <a:ext cx="637558" cy="672886"/>
            <a:chOff x="6525260" y="2748280"/>
            <a:chExt cx="985520" cy="1040130"/>
          </a:xfrm>
        </p:grpSpPr>
        <p:sp>
          <p:nvSpPr>
            <p:cNvPr id="183" name="Oval 182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2619661" y="3959948"/>
            <a:ext cx="637558" cy="672886"/>
            <a:chOff x="6525260" y="2748280"/>
            <a:chExt cx="985520" cy="1040130"/>
          </a:xfrm>
        </p:grpSpPr>
        <p:sp>
          <p:nvSpPr>
            <p:cNvPr id="196" name="Oval 195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8" name="Group 207"/>
          <p:cNvGrpSpPr/>
          <p:nvPr/>
        </p:nvGrpSpPr>
        <p:grpSpPr>
          <a:xfrm>
            <a:off x="1937997" y="4805923"/>
            <a:ext cx="637558" cy="672886"/>
            <a:chOff x="6525260" y="2748280"/>
            <a:chExt cx="985520" cy="1040130"/>
          </a:xfrm>
        </p:grpSpPr>
        <p:sp>
          <p:nvSpPr>
            <p:cNvPr id="209" name="Oval 208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2391518" y="5616159"/>
            <a:ext cx="637558" cy="672886"/>
            <a:chOff x="6525260" y="2748280"/>
            <a:chExt cx="985520" cy="1040130"/>
          </a:xfrm>
        </p:grpSpPr>
        <p:sp>
          <p:nvSpPr>
            <p:cNvPr id="222" name="Oval 221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Oval 230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1292886" y="5598141"/>
            <a:ext cx="637558" cy="672886"/>
            <a:chOff x="6525260" y="2748280"/>
            <a:chExt cx="985520" cy="1040130"/>
          </a:xfrm>
        </p:grpSpPr>
        <p:sp>
          <p:nvSpPr>
            <p:cNvPr id="235" name="Oval 234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Oval 235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Oval 239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Oval 243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Oval 244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Oval 245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7" name="Group 246"/>
          <p:cNvGrpSpPr/>
          <p:nvPr/>
        </p:nvGrpSpPr>
        <p:grpSpPr>
          <a:xfrm>
            <a:off x="978287" y="4770184"/>
            <a:ext cx="637558" cy="672886"/>
            <a:chOff x="6525260" y="2748280"/>
            <a:chExt cx="985520" cy="1040130"/>
          </a:xfrm>
        </p:grpSpPr>
        <p:sp>
          <p:nvSpPr>
            <p:cNvPr id="248" name="Oval 247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Oval 248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Oval 249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Oval 250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Oval 252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Oval 253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Oval 254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Oval 255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Oval 256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Oval 258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0" name="Group 259"/>
          <p:cNvGrpSpPr/>
          <p:nvPr/>
        </p:nvGrpSpPr>
        <p:grpSpPr>
          <a:xfrm>
            <a:off x="4256926" y="5669152"/>
            <a:ext cx="637558" cy="672886"/>
            <a:chOff x="6525260" y="2748280"/>
            <a:chExt cx="985520" cy="1040130"/>
          </a:xfrm>
        </p:grpSpPr>
        <p:sp>
          <p:nvSpPr>
            <p:cNvPr id="261" name="Oval 260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Oval 263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Oval 265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4710447" y="6479388"/>
            <a:ext cx="637558" cy="672886"/>
            <a:chOff x="6525260" y="2748280"/>
            <a:chExt cx="985520" cy="1040130"/>
          </a:xfrm>
        </p:grpSpPr>
        <p:sp>
          <p:nvSpPr>
            <p:cNvPr id="274" name="Oval 273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3611815" y="6461370"/>
            <a:ext cx="637558" cy="672886"/>
            <a:chOff x="6525260" y="2748280"/>
            <a:chExt cx="985520" cy="1040130"/>
          </a:xfrm>
        </p:grpSpPr>
        <p:sp>
          <p:nvSpPr>
            <p:cNvPr id="287" name="Oval 286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Oval 292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9" name="Group 298"/>
          <p:cNvGrpSpPr/>
          <p:nvPr/>
        </p:nvGrpSpPr>
        <p:grpSpPr>
          <a:xfrm>
            <a:off x="3297216" y="5633413"/>
            <a:ext cx="637558" cy="672886"/>
            <a:chOff x="6525260" y="2748280"/>
            <a:chExt cx="985520" cy="1040130"/>
          </a:xfrm>
        </p:grpSpPr>
        <p:sp>
          <p:nvSpPr>
            <p:cNvPr id="300" name="Oval 299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Oval 305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Oval 306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Oval 307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Oval 308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Oval 309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Oval 310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5" name="Group 384"/>
          <p:cNvGrpSpPr/>
          <p:nvPr/>
        </p:nvGrpSpPr>
        <p:grpSpPr>
          <a:xfrm>
            <a:off x="524766" y="2219356"/>
            <a:ext cx="5658917" cy="4600857"/>
            <a:chOff x="524766" y="2219356"/>
            <a:chExt cx="5658917" cy="4600857"/>
          </a:xfrm>
        </p:grpSpPr>
        <p:sp>
          <p:nvSpPr>
            <p:cNvPr id="147" name="Oval 146"/>
            <p:cNvSpPr>
              <a:spLocks noChangeAspect="1"/>
            </p:cNvSpPr>
            <p:nvPr/>
          </p:nvSpPr>
          <p:spPr>
            <a:xfrm>
              <a:off x="667724" y="3113263"/>
              <a:ext cx="266197" cy="266197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392023" y="4380456"/>
              <a:ext cx="494601" cy="470083"/>
              <a:chOff x="6550333" y="5407331"/>
              <a:chExt cx="494601" cy="470083"/>
            </a:xfrm>
          </p:grpSpPr>
          <p:sp>
            <p:nvSpPr>
              <p:cNvPr id="313" name="Oval 312"/>
              <p:cNvSpPr>
                <a:spLocks noChangeAspect="1"/>
              </p:cNvSpPr>
              <p:nvPr/>
            </p:nvSpPr>
            <p:spPr>
              <a:xfrm>
                <a:off x="6550333" y="5496063"/>
                <a:ext cx="266197" cy="266197"/>
              </a:xfrm>
              <a:prstGeom prst="ellipse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7" name="Oval 316"/>
              <p:cNvSpPr>
                <a:spLocks noChangeAspect="1"/>
              </p:cNvSpPr>
              <p:nvPr/>
            </p:nvSpPr>
            <p:spPr>
              <a:xfrm>
                <a:off x="6606017" y="5611217"/>
                <a:ext cx="266197" cy="266197"/>
              </a:xfrm>
              <a:prstGeom prst="ellipse">
                <a:avLst/>
              </a:prstGeom>
              <a:solidFill>
                <a:srgbClr val="FF0000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9" name="Oval 318"/>
              <p:cNvSpPr>
                <a:spLocks noChangeAspect="1"/>
              </p:cNvSpPr>
              <p:nvPr/>
            </p:nvSpPr>
            <p:spPr>
              <a:xfrm>
                <a:off x="6645638" y="5407331"/>
                <a:ext cx="266197" cy="266197"/>
              </a:xfrm>
              <a:prstGeom prst="ellipse">
                <a:avLst/>
              </a:prstGeom>
              <a:solidFill>
                <a:srgbClr val="FF0000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1" name="Oval 320"/>
              <p:cNvSpPr>
                <a:spLocks noChangeAspect="1"/>
              </p:cNvSpPr>
              <p:nvPr/>
            </p:nvSpPr>
            <p:spPr>
              <a:xfrm>
                <a:off x="6778737" y="5530570"/>
                <a:ext cx="266197" cy="266197"/>
              </a:xfrm>
              <a:prstGeom prst="ellipse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1" name="Oval 330"/>
            <p:cNvSpPr>
              <a:spLocks noChangeAspect="1"/>
            </p:cNvSpPr>
            <p:nvPr/>
          </p:nvSpPr>
          <p:spPr>
            <a:xfrm>
              <a:off x="5109742" y="5621003"/>
              <a:ext cx="266197" cy="266197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/>
            <p:cNvSpPr>
              <a:spLocks noChangeAspect="1"/>
            </p:cNvSpPr>
            <p:nvPr/>
          </p:nvSpPr>
          <p:spPr>
            <a:xfrm>
              <a:off x="4842774" y="3993745"/>
              <a:ext cx="266197" cy="266197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1817901" y="2455129"/>
              <a:ext cx="2103671" cy="2006079"/>
            </a:xfrm>
            <a:prstGeom prst="straightConnector1">
              <a:avLst/>
            </a:prstGeom>
            <a:ln w="762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Arrow Connector 337"/>
            <p:cNvCxnSpPr/>
            <p:nvPr/>
          </p:nvCxnSpPr>
          <p:spPr>
            <a:xfrm flipH="1">
              <a:off x="524766" y="5331584"/>
              <a:ext cx="473658" cy="49531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Arrow Connector 338"/>
            <p:cNvCxnSpPr>
              <a:endCxn id="331" idx="1"/>
            </p:cNvCxnSpPr>
            <p:nvPr/>
          </p:nvCxnSpPr>
          <p:spPr>
            <a:xfrm>
              <a:off x="3305621" y="4482483"/>
              <a:ext cx="1843105" cy="117750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Arrow Connector 339"/>
            <p:cNvCxnSpPr>
              <a:stCxn id="75" idx="5"/>
            </p:cNvCxnSpPr>
            <p:nvPr/>
          </p:nvCxnSpPr>
          <p:spPr>
            <a:xfrm>
              <a:off x="3968033" y="3699233"/>
              <a:ext cx="868939" cy="36522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Arrow Connector 340"/>
            <p:cNvCxnSpPr>
              <a:stCxn id="196" idx="2"/>
            </p:cNvCxnSpPr>
            <p:nvPr/>
          </p:nvCxnSpPr>
          <p:spPr>
            <a:xfrm flipH="1" flipV="1">
              <a:off x="1817901" y="4030194"/>
              <a:ext cx="801760" cy="18609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Oval 341"/>
            <p:cNvSpPr>
              <a:spLocks noChangeAspect="1"/>
            </p:cNvSpPr>
            <p:nvPr/>
          </p:nvSpPr>
          <p:spPr>
            <a:xfrm>
              <a:off x="898405" y="3047313"/>
              <a:ext cx="120495" cy="120495"/>
            </a:xfrm>
            <a:prstGeom prst="ellipse">
              <a:avLst/>
            </a:prstGeom>
            <a:solidFill>
              <a:srgbClr val="FF66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Straight Arrow Connector 342"/>
            <p:cNvCxnSpPr>
              <a:stCxn id="342" idx="6"/>
            </p:cNvCxnSpPr>
            <p:nvPr/>
          </p:nvCxnSpPr>
          <p:spPr>
            <a:xfrm>
              <a:off x="1018900" y="3107561"/>
              <a:ext cx="3220614" cy="1009423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3160774" y="5573980"/>
              <a:ext cx="894703" cy="863229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Oval 343"/>
            <p:cNvSpPr>
              <a:spLocks noChangeAspect="1"/>
            </p:cNvSpPr>
            <p:nvPr/>
          </p:nvSpPr>
          <p:spPr>
            <a:xfrm>
              <a:off x="3327533" y="5572400"/>
              <a:ext cx="120495" cy="120495"/>
            </a:xfrm>
            <a:prstGeom prst="ellipse">
              <a:avLst/>
            </a:prstGeom>
            <a:solidFill>
              <a:srgbClr val="FF66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Oval 344"/>
            <p:cNvSpPr>
              <a:spLocks noChangeAspect="1"/>
            </p:cNvSpPr>
            <p:nvPr/>
          </p:nvSpPr>
          <p:spPr>
            <a:xfrm>
              <a:off x="3877061" y="6246051"/>
              <a:ext cx="120495" cy="120495"/>
            </a:xfrm>
            <a:prstGeom prst="ellipse">
              <a:avLst/>
            </a:prstGeom>
            <a:solidFill>
              <a:srgbClr val="FF66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72480" y="6057356"/>
              <a:ext cx="3112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Symbol" charset="2"/>
                  <a:cs typeface="Symbol" charset="2"/>
                </a:rPr>
                <a:t>g</a:t>
              </a:r>
              <a:endParaRPr lang="en-US" sz="2400" dirty="0">
                <a:latin typeface="Symbol" charset="2"/>
                <a:cs typeface="Symbol" charset="2"/>
              </a:endParaRPr>
            </a:p>
          </p:txBody>
        </p:sp>
        <p:sp>
          <p:nvSpPr>
            <p:cNvPr id="346" name="TextBox 345"/>
            <p:cNvSpPr txBox="1"/>
            <p:nvPr/>
          </p:nvSpPr>
          <p:spPr>
            <a:xfrm>
              <a:off x="2214053" y="6358548"/>
              <a:ext cx="3112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Symbol" charset="2"/>
                  <a:cs typeface="Symbol" charset="2"/>
                </a:rPr>
                <a:t>g</a:t>
              </a:r>
              <a:endParaRPr lang="en-US" sz="2400" dirty="0">
                <a:latin typeface="Symbol" charset="2"/>
                <a:cs typeface="Symbol" charset="2"/>
              </a:endParaRPr>
            </a:p>
          </p:txBody>
        </p:sp>
        <p:cxnSp>
          <p:nvCxnSpPr>
            <p:cNvPr id="347" name="Straight Arrow Connector 346"/>
            <p:cNvCxnSpPr>
              <a:stCxn id="345" idx="0"/>
            </p:cNvCxnSpPr>
            <p:nvPr/>
          </p:nvCxnSpPr>
          <p:spPr>
            <a:xfrm flipH="1" flipV="1">
              <a:off x="3392521" y="4118926"/>
              <a:ext cx="544788" cy="212712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Freeform 37"/>
            <p:cNvSpPr/>
            <p:nvPr/>
          </p:nvSpPr>
          <p:spPr>
            <a:xfrm>
              <a:off x="3942080" y="6177164"/>
              <a:ext cx="1971040" cy="346028"/>
            </a:xfrm>
            <a:custGeom>
              <a:avLst/>
              <a:gdLst>
                <a:gd name="connsiteX0" fmla="*/ 1971040 w 1971040"/>
                <a:gd name="connsiteY0" fmla="*/ 193156 h 346028"/>
                <a:gd name="connsiteX1" fmla="*/ 1849120 w 1971040"/>
                <a:gd name="connsiteY1" fmla="*/ 10276 h 346028"/>
                <a:gd name="connsiteX2" fmla="*/ 1767840 w 1971040"/>
                <a:gd name="connsiteY2" fmla="*/ 325236 h 346028"/>
                <a:gd name="connsiteX3" fmla="*/ 1595120 w 1971040"/>
                <a:gd name="connsiteY3" fmla="*/ 116 h 346028"/>
                <a:gd name="connsiteX4" fmla="*/ 1473200 w 1971040"/>
                <a:gd name="connsiteY4" fmla="*/ 284596 h 346028"/>
                <a:gd name="connsiteX5" fmla="*/ 1320800 w 1971040"/>
                <a:gd name="connsiteY5" fmla="*/ 10276 h 346028"/>
                <a:gd name="connsiteX6" fmla="*/ 1178560 w 1971040"/>
                <a:gd name="connsiteY6" fmla="*/ 264276 h 346028"/>
                <a:gd name="connsiteX7" fmla="*/ 995680 w 1971040"/>
                <a:gd name="connsiteY7" fmla="*/ 10276 h 346028"/>
                <a:gd name="connsiteX8" fmla="*/ 843280 w 1971040"/>
                <a:gd name="connsiteY8" fmla="*/ 335396 h 346028"/>
                <a:gd name="connsiteX9" fmla="*/ 690880 w 1971040"/>
                <a:gd name="connsiteY9" fmla="*/ 81396 h 346028"/>
                <a:gd name="connsiteX10" fmla="*/ 538480 w 1971040"/>
                <a:gd name="connsiteY10" fmla="*/ 335396 h 346028"/>
                <a:gd name="connsiteX11" fmla="*/ 396240 w 1971040"/>
                <a:gd name="connsiteY11" fmla="*/ 50916 h 346028"/>
                <a:gd name="connsiteX12" fmla="*/ 274320 w 1971040"/>
                <a:gd name="connsiteY12" fmla="*/ 335396 h 346028"/>
                <a:gd name="connsiteX13" fmla="*/ 203200 w 1971040"/>
                <a:gd name="connsiteY13" fmla="*/ 71236 h 346028"/>
                <a:gd name="connsiteX14" fmla="*/ 132080 w 1971040"/>
                <a:gd name="connsiteY14" fmla="*/ 345556 h 346028"/>
                <a:gd name="connsiteX15" fmla="*/ 0 w 1971040"/>
                <a:gd name="connsiteY15" fmla="*/ 142356 h 346028"/>
                <a:gd name="connsiteX16" fmla="*/ 0 w 1971040"/>
                <a:gd name="connsiteY16" fmla="*/ 142356 h 346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71040" h="346028">
                  <a:moveTo>
                    <a:pt x="1971040" y="193156"/>
                  </a:moveTo>
                  <a:cubicBezTo>
                    <a:pt x="1927013" y="90709"/>
                    <a:pt x="1882987" y="-11737"/>
                    <a:pt x="1849120" y="10276"/>
                  </a:cubicBezTo>
                  <a:cubicBezTo>
                    <a:pt x="1815253" y="32289"/>
                    <a:pt x="1810173" y="326929"/>
                    <a:pt x="1767840" y="325236"/>
                  </a:cubicBezTo>
                  <a:cubicBezTo>
                    <a:pt x="1725507" y="323543"/>
                    <a:pt x="1644227" y="6889"/>
                    <a:pt x="1595120" y="116"/>
                  </a:cubicBezTo>
                  <a:cubicBezTo>
                    <a:pt x="1546013" y="-6657"/>
                    <a:pt x="1518920" y="282903"/>
                    <a:pt x="1473200" y="284596"/>
                  </a:cubicBezTo>
                  <a:cubicBezTo>
                    <a:pt x="1427480" y="286289"/>
                    <a:pt x="1369907" y="13663"/>
                    <a:pt x="1320800" y="10276"/>
                  </a:cubicBezTo>
                  <a:cubicBezTo>
                    <a:pt x="1271693" y="6889"/>
                    <a:pt x="1232747" y="264276"/>
                    <a:pt x="1178560" y="264276"/>
                  </a:cubicBezTo>
                  <a:cubicBezTo>
                    <a:pt x="1124373" y="264276"/>
                    <a:pt x="1051560" y="-1577"/>
                    <a:pt x="995680" y="10276"/>
                  </a:cubicBezTo>
                  <a:cubicBezTo>
                    <a:pt x="939800" y="22129"/>
                    <a:pt x="894080" y="323543"/>
                    <a:pt x="843280" y="335396"/>
                  </a:cubicBezTo>
                  <a:cubicBezTo>
                    <a:pt x="792480" y="347249"/>
                    <a:pt x="741680" y="81396"/>
                    <a:pt x="690880" y="81396"/>
                  </a:cubicBezTo>
                  <a:cubicBezTo>
                    <a:pt x="640080" y="81396"/>
                    <a:pt x="587587" y="340476"/>
                    <a:pt x="538480" y="335396"/>
                  </a:cubicBezTo>
                  <a:cubicBezTo>
                    <a:pt x="489373" y="330316"/>
                    <a:pt x="440267" y="50916"/>
                    <a:pt x="396240" y="50916"/>
                  </a:cubicBezTo>
                  <a:cubicBezTo>
                    <a:pt x="352213" y="50916"/>
                    <a:pt x="306493" y="332009"/>
                    <a:pt x="274320" y="335396"/>
                  </a:cubicBezTo>
                  <a:cubicBezTo>
                    <a:pt x="242147" y="338783"/>
                    <a:pt x="226907" y="69543"/>
                    <a:pt x="203200" y="71236"/>
                  </a:cubicBezTo>
                  <a:cubicBezTo>
                    <a:pt x="179493" y="72929"/>
                    <a:pt x="165947" y="333703"/>
                    <a:pt x="132080" y="345556"/>
                  </a:cubicBezTo>
                  <a:cubicBezTo>
                    <a:pt x="98213" y="357409"/>
                    <a:pt x="0" y="142356"/>
                    <a:pt x="0" y="142356"/>
                  </a:cubicBezTo>
                  <a:lnTo>
                    <a:pt x="0" y="142356"/>
                  </a:lnTo>
                </a:path>
              </a:pathLst>
            </a:cu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2438400" y="6329680"/>
              <a:ext cx="1495474" cy="447100"/>
            </a:xfrm>
            <a:custGeom>
              <a:avLst/>
              <a:gdLst>
                <a:gd name="connsiteX0" fmla="*/ 1493520 w 1495474"/>
                <a:gd name="connsiteY0" fmla="*/ 0 h 447100"/>
                <a:gd name="connsiteX1" fmla="*/ 1463040 w 1495474"/>
                <a:gd name="connsiteY1" fmla="*/ 233680 h 447100"/>
                <a:gd name="connsiteX2" fmla="*/ 1270000 w 1495474"/>
                <a:gd name="connsiteY2" fmla="*/ 20320 h 447100"/>
                <a:gd name="connsiteX3" fmla="*/ 1178560 w 1495474"/>
                <a:gd name="connsiteY3" fmla="*/ 386080 h 447100"/>
                <a:gd name="connsiteX4" fmla="*/ 995680 w 1495474"/>
                <a:gd name="connsiteY4" fmla="*/ 81280 h 447100"/>
                <a:gd name="connsiteX5" fmla="*/ 955040 w 1495474"/>
                <a:gd name="connsiteY5" fmla="*/ 436880 h 447100"/>
                <a:gd name="connsiteX6" fmla="*/ 782320 w 1495474"/>
                <a:gd name="connsiteY6" fmla="*/ 152400 h 447100"/>
                <a:gd name="connsiteX7" fmla="*/ 650240 w 1495474"/>
                <a:gd name="connsiteY7" fmla="*/ 416560 h 447100"/>
                <a:gd name="connsiteX8" fmla="*/ 528320 w 1495474"/>
                <a:gd name="connsiteY8" fmla="*/ 101600 h 447100"/>
                <a:gd name="connsiteX9" fmla="*/ 396240 w 1495474"/>
                <a:gd name="connsiteY9" fmla="*/ 447040 h 447100"/>
                <a:gd name="connsiteX10" fmla="*/ 182880 w 1495474"/>
                <a:gd name="connsiteY10" fmla="*/ 132080 h 447100"/>
                <a:gd name="connsiteX11" fmla="*/ 152400 w 1495474"/>
                <a:gd name="connsiteY11" fmla="*/ 416560 h 447100"/>
                <a:gd name="connsiteX12" fmla="*/ 0 w 1495474"/>
                <a:gd name="connsiteY12" fmla="*/ 335280 h 4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95474" h="447100">
                  <a:moveTo>
                    <a:pt x="1493520" y="0"/>
                  </a:moveTo>
                  <a:cubicBezTo>
                    <a:pt x="1496906" y="115146"/>
                    <a:pt x="1500293" y="230293"/>
                    <a:pt x="1463040" y="233680"/>
                  </a:cubicBezTo>
                  <a:cubicBezTo>
                    <a:pt x="1425787" y="237067"/>
                    <a:pt x="1317413" y="-5080"/>
                    <a:pt x="1270000" y="20320"/>
                  </a:cubicBezTo>
                  <a:cubicBezTo>
                    <a:pt x="1222587" y="45720"/>
                    <a:pt x="1224280" y="375920"/>
                    <a:pt x="1178560" y="386080"/>
                  </a:cubicBezTo>
                  <a:cubicBezTo>
                    <a:pt x="1132840" y="396240"/>
                    <a:pt x="1032933" y="72813"/>
                    <a:pt x="995680" y="81280"/>
                  </a:cubicBezTo>
                  <a:cubicBezTo>
                    <a:pt x="958427" y="89747"/>
                    <a:pt x="990600" y="425027"/>
                    <a:pt x="955040" y="436880"/>
                  </a:cubicBezTo>
                  <a:cubicBezTo>
                    <a:pt x="919480" y="448733"/>
                    <a:pt x="833120" y="155787"/>
                    <a:pt x="782320" y="152400"/>
                  </a:cubicBezTo>
                  <a:cubicBezTo>
                    <a:pt x="731520" y="149013"/>
                    <a:pt x="692573" y="425027"/>
                    <a:pt x="650240" y="416560"/>
                  </a:cubicBezTo>
                  <a:cubicBezTo>
                    <a:pt x="607907" y="408093"/>
                    <a:pt x="570653" y="96520"/>
                    <a:pt x="528320" y="101600"/>
                  </a:cubicBezTo>
                  <a:cubicBezTo>
                    <a:pt x="485987" y="106680"/>
                    <a:pt x="453813" y="441960"/>
                    <a:pt x="396240" y="447040"/>
                  </a:cubicBezTo>
                  <a:cubicBezTo>
                    <a:pt x="338667" y="452120"/>
                    <a:pt x="223520" y="137160"/>
                    <a:pt x="182880" y="132080"/>
                  </a:cubicBezTo>
                  <a:cubicBezTo>
                    <a:pt x="142240" y="127000"/>
                    <a:pt x="182880" y="382693"/>
                    <a:pt x="152400" y="416560"/>
                  </a:cubicBezTo>
                  <a:cubicBezTo>
                    <a:pt x="121920" y="450427"/>
                    <a:pt x="0" y="335280"/>
                    <a:pt x="0" y="335280"/>
                  </a:cubicBezTo>
                </a:path>
              </a:pathLst>
            </a:custGeom>
            <a:ln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0" name="Straight Arrow Connector 349"/>
            <p:cNvCxnSpPr>
              <a:endCxn id="75" idx="5"/>
            </p:cNvCxnSpPr>
            <p:nvPr/>
          </p:nvCxnSpPr>
          <p:spPr>
            <a:xfrm flipV="1">
              <a:off x="3305621" y="3699233"/>
              <a:ext cx="662412" cy="78177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Arrow Connector 370"/>
            <p:cNvCxnSpPr>
              <a:stCxn id="71" idx="0"/>
            </p:cNvCxnSpPr>
            <p:nvPr/>
          </p:nvCxnSpPr>
          <p:spPr>
            <a:xfrm flipH="1" flipV="1">
              <a:off x="3068755" y="2219356"/>
              <a:ext cx="586620" cy="88048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Oval 373"/>
            <p:cNvSpPr/>
            <p:nvPr/>
          </p:nvSpPr>
          <p:spPr>
            <a:xfrm>
              <a:off x="1810664" y="4745258"/>
              <a:ext cx="894703" cy="863229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/>
            <p:cNvSpPr>
              <a:spLocks noChangeAspect="1"/>
            </p:cNvSpPr>
            <p:nvPr/>
          </p:nvSpPr>
          <p:spPr>
            <a:xfrm>
              <a:off x="1977423" y="4743678"/>
              <a:ext cx="120495" cy="120495"/>
            </a:xfrm>
            <a:prstGeom prst="ellipse">
              <a:avLst/>
            </a:prstGeom>
            <a:solidFill>
              <a:srgbClr val="FF66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/>
            <p:cNvSpPr>
              <a:spLocks noChangeAspect="1"/>
            </p:cNvSpPr>
            <p:nvPr/>
          </p:nvSpPr>
          <p:spPr>
            <a:xfrm>
              <a:off x="2526951" y="5417329"/>
              <a:ext cx="120495" cy="120495"/>
            </a:xfrm>
            <a:prstGeom prst="ellipse">
              <a:avLst/>
            </a:prstGeom>
            <a:solidFill>
              <a:srgbClr val="FF66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772680" y="5692895"/>
              <a:ext cx="3112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Symbol" charset="2"/>
                  <a:cs typeface="Symbol" charset="2"/>
                </a:rPr>
                <a:t>g</a:t>
              </a:r>
              <a:endParaRPr lang="en-US" sz="2400" dirty="0">
                <a:latin typeface="Symbol" charset="2"/>
                <a:cs typeface="Symbol" charset="2"/>
              </a:endParaRPr>
            </a:p>
          </p:txBody>
        </p:sp>
        <p:sp>
          <p:nvSpPr>
            <p:cNvPr id="378" name="Freeform 377"/>
            <p:cNvSpPr/>
            <p:nvPr/>
          </p:nvSpPr>
          <p:spPr>
            <a:xfrm>
              <a:off x="987265" y="4775200"/>
              <a:ext cx="1117534" cy="1158240"/>
            </a:xfrm>
            <a:custGeom>
              <a:avLst/>
              <a:gdLst>
                <a:gd name="connsiteX0" fmla="*/ 18575 w 1117534"/>
                <a:gd name="connsiteY0" fmla="*/ 1158240 h 1158240"/>
                <a:gd name="connsiteX1" fmla="*/ 18575 w 1117534"/>
                <a:gd name="connsiteY1" fmla="*/ 914400 h 1158240"/>
                <a:gd name="connsiteX2" fmla="*/ 211615 w 1117534"/>
                <a:gd name="connsiteY2" fmla="*/ 1056640 h 1158240"/>
                <a:gd name="connsiteX3" fmla="*/ 221775 w 1117534"/>
                <a:gd name="connsiteY3" fmla="*/ 792480 h 1158240"/>
                <a:gd name="connsiteX4" fmla="*/ 414815 w 1117534"/>
                <a:gd name="connsiteY4" fmla="*/ 914400 h 1158240"/>
                <a:gd name="connsiteX5" fmla="*/ 414815 w 1117534"/>
                <a:gd name="connsiteY5" fmla="*/ 640080 h 1158240"/>
                <a:gd name="connsiteX6" fmla="*/ 597695 w 1117534"/>
                <a:gd name="connsiteY6" fmla="*/ 802640 h 1158240"/>
                <a:gd name="connsiteX7" fmla="*/ 597695 w 1117534"/>
                <a:gd name="connsiteY7" fmla="*/ 508000 h 1158240"/>
                <a:gd name="connsiteX8" fmla="*/ 811055 w 1117534"/>
                <a:gd name="connsiteY8" fmla="*/ 670560 h 1158240"/>
                <a:gd name="connsiteX9" fmla="*/ 750095 w 1117534"/>
                <a:gd name="connsiteY9" fmla="*/ 355600 h 1158240"/>
                <a:gd name="connsiteX10" fmla="*/ 973615 w 1117534"/>
                <a:gd name="connsiteY10" fmla="*/ 528320 h 1158240"/>
                <a:gd name="connsiteX11" fmla="*/ 872015 w 1117534"/>
                <a:gd name="connsiteY11" fmla="*/ 111760 h 1158240"/>
                <a:gd name="connsiteX12" fmla="*/ 1105695 w 1117534"/>
                <a:gd name="connsiteY12" fmla="*/ 264160 h 1158240"/>
                <a:gd name="connsiteX13" fmla="*/ 1085375 w 1117534"/>
                <a:gd name="connsiteY13" fmla="*/ 0 h 115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17534" h="1158240">
                  <a:moveTo>
                    <a:pt x="18575" y="1158240"/>
                  </a:moveTo>
                  <a:cubicBezTo>
                    <a:pt x="2488" y="1044786"/>
                    <a:pt x="-13598" y="931333"/>
                    <a:pt x="18575" y="914400"/>
                  </a:cubicBezTo>
                  <a:cubicBezTo>
                    <a:pt x="50748" y="897467"/>
                    <a:pt x="177748" y="1076960"/>
                    <a:pt x="211615" y="1056640"/>
                  </a:cubicBezTo>
                  <a:cubicBezTo>
                    <a:pt x="245482" y="1036320"/>
                    <a:pt x="187908" y="816187"/>
                    <a:pt x="221775" y="792480"/>
                  </a:cubicBezTo>
                  <a:cubicBezTo>
                    <a:pt x="255642" y="768773"/>
                    <a:pt x="382642" y="939800"/>
                    <a:pt x="414815" y="914400"/>
                  </a:cubicBezTo>
                  <a:cubicBezTo>
                    <a:pt x="446988" y="889000"/>
                    <a:pt x="384335" y="658707"/>
                    <a:pt x="414815" y="640080"/>
                  </a:cubicBezTo>
                  <a:cubicBezTo>
                    <a:pt x="445295" y="621453"/>
                    <a:pt x="567215" y="824653"/>
                    <a:pt x="597695" y="802640"/>
                  </a:cubicBezTo>
                  <a:cubicBezTo>
                    <a:pt x="628175" y="780627"/>
                    <a:pt x="562135" y="530013"/>
                    <a:pt x="597695" y="508000"/>
                  </a:cubicBezTo>
                  <a:cubicBezTo>
                    <a:pt x="633255" y="485987"/>
                    <a:pt x="785655" y="695960"/>
                    <a:pt x="811055" y="670560"/>
                  </a:cubicBezTo>
                  <a:cubicBezTo>
                    <a:pt x="836455" y="645160"/>
                    <a:pt x="723002" y="379307"/>
                    <a:pt x="750095" y="355600"/>
                  </a:cubicBezTo>
                  <a:cubicBezTo>
                    <a:pt x="777188" y="331893"/>
                    <a:pt x="953295" y="568960"/>
                    <a:pt x="973615" y="528320"/>
                  </a:cubicBezTo>
                  <a:cubicBezTo>
                    <a:pt x="993935" y="487680"/>
                    <a:pt x="850002" y="155787"/>
                    <a:pt x="872015" y="111760"/>
                  </a:cubicBezTo>
                  <a:cubicBezTo>
                    <a:pt x="894028" y="67733"/>
                    <a:pt x="1070135" y="282787"/>
                    <a:pt x="1105695" y="264160"/>
                  </a:cubicBezTo>
                  <a:cubicBezTo>
                    <a:pt x="1141255" y="245533"/>
                    <a:pt x="1085375" y="0"/>
                    <a:pt x="1085375" y="0"/>
                  </a:cubicBezTo>
                </a:path>
              </a:pathLst>
            </a:custGeom>
            <a:ln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9" name="Straight Arrow Connector 378"/>
            <p:cNvCxnSpPr>
              <a:stCxn id="375" idx="7"/>
            </p:cNvCxnSpPr>
            <p:nvPr/>
          </p:nvCxnSpPr>
          <p:spPr>
            <a:xfrm flipV="1">
              <a:off x="2080272" y="2741891"/>
              <a:ext cx="805586" cy="2019433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Oval 143"/>
          <p:cNvSpPr>
            <a:spLocks noChangeAspect="1"/>
          </p:cNvSpPr>
          <p:nvPr/>
        </p:nvSpPr>
        <p:spPr>
          <a:xfrm>
            <a:off x="429461" y="3236502"/>
            <a:ext cx="266197" cy="266197"/>
          </a:xfrm>
          <a:prstGeom prst="ellipse">
            <a:avLst/>
          </a:prstGeom>
          <a:solidFill>
            <a:srgbClr val="3366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>
            <a:spLocks noChangeAspect="1"/>
          </p:cNvSpPr>
          <p:nvPr/>
        </p:nvSpPr>
        <p:spPr>
          <a:xfrm>
            <a:off x="800822" y="3439436"/>
            <a:ext cx="266197" cy="266197"/>
          </a:xfrm>
          <a:prstGeom prst="ellipse">
            <a:avLst/>
          </a:prstGeom>
          <a:solidFill>
            <a:srgbClr val="FF0000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>
            <a:spLocks noChangeAspect="1"/>
          </p:cNvSpPr>
          <p:nvPr/>
        </p:nvSpPr>
        <p:spPr>
          <a:xfrm>
            <a:off x="790963" y="3236502"/>
            <a:ext cx="266197" cy="266197"/>
          </a:xfrm>
          <a:prstGeom prst="ellipse">
            <a:avLst/>
          </a:prstGeom>
          <a:solidFill>
            <a:srgbClr val="3366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>
            <a:spLocks noChangeAspect="1"/>
          </p:cNvSpPr>
          <p:nvPr/>
        </p:nvSpPr>
        <p:spPr>
          <a:xfrm>
            <a:off x="429461" y="3413967"/>
            <a:ext cx="266197" cy="266197"/>
          </a:xfrm>
          <a:prstGeom prst="ellipse">
            <a:avLst/>
          </a:prstGeom>
          <a:solidFill>
            <a:srgbClr val="FF0000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>
            <a:spLocks noChangeAspect="1"/>
          </p:cNvSpPr>
          <p:nvPr/>
        </p:nvSpPr>
        <p:spPr>
          <a:xfrm>
            <a:off x="524766" y="3519952"/>
            <a:ext cx="266197" cy="266197"/>
          </a:xfrm>
          <a:prstGeom prst="ellipse">
            <a:avLst/>
          </a:prstGeom>
          <a:solidFill>
            <a:srgbClr val="3366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>
            <a:spLocks noChangeAspect="1"/>
          </p:cNvSpPr>
          <p:nvPr/>
        </p:nvSpPr>
        <p:spPr>
          <a:xfrm>
            <a:off x="524766" y="3147770"/>
            <a:ext cx="266197" cy="266197"/>
          </a:xfrm>
          <a:prstGeom prst="ellipse">
            <a:avLst/>
          </a:prstGeom>
          <a:solidFill>
            <a:srgbClr val="FF0000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>
            <a:spLocks noChangeAspect="1"/>
          </p:cNvSpPr>
          <p:nvPr/>
        </p:nvSpPr>
        <p:spPr>
          <a:xfrm>
            <a:off x="524766" y="3369601"/>
            <a:ext cx="266197" cy="266197"/>
          </a:xfrm>
          <a:prstGeom prst="ellipse">
            <a:avLst/>
          </a:prstGeom>
          <a:solidFill>
            <a:srgbClr val="FF0000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>
            <a:spLocks noChangeAspect="1"/>
          </p:cNvSpPr>
          <p:nvPr/>
        </p:nvSpPr>
        <p:spPr>
          <a:xfrm>
            <a:off x="657865" y="3271009"/>
            <a:ext cx="266197" cy="266197"/>
          </a:xfrm>
          <a:prstGeom prst="ellipse">
            <a:avLst/>
          </a:prstGeom>
          <a:solidFill>
            <a:srgbClr val="3366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>
            <a:spLocks noChangeAspect="1"/>
          </p:cNvSpPr>
          <p:nvPr/>
        </p:nvSpPr>
        <p:spPr>
          <a:xfrm>
            <a:off x="616785" y="3386854"/>
            <a:ext cx="266197" cy="266197"/>
          </a:xfrm>
          <a:prstGeom prst="ellipse">
            <a:avLst/>
          </a:prstGeom>
          <a:solidFill>
            <a:srgbClr val="FF0000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>
            <a:spLocks noChangeAspect="1"/>
          </p:cNvSpPr>
          <p:nvPr/>
        </p:nvSpPr>
        <p:spPr>
          <a:xfrm>
            <a:off x="743310" y="3519952"/>
            <a:ext cx="266197" cy="266197"/>
          </a:xfrm>
          <a:prstGeom prst="ellipse">
            <a:avLst/>
          </a:prstGeom>
          <a:solidFill>
            <a:srgbClr val="3366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>
            <a:spLocks noChangeAspect="1"/>
          </p:cNvSpPr>
          <p:nvPr/>
        </p:nvSpPr>
        <p:spPr>
          <a:xfrm>
            <a:off x="790963" y="3306338"/>
            <a:ext cx="266197" cy="266197"/>
          </a:xfrm>
          <a:prstGeom prst="ellipse">
            <a:avLst/>
          </a:prstGeom>
          <a:solidFill>
            <a:srgbClr val="FF0000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6" name="Group 385"/>
          <p:cNvGrpSpPr/>
          <p:nvPr/>
        </p:nvGrpSpPr>
        <p:grpSpPr>
          <a:xfrm>
            <a:off x="1069412" y="2174579"/>
            <a:ext cx="637558" cy="672886"/>
            <a:chOff x="6525260" y="2748280"/>
            <a:chExt cx="985520" cy="1040130"/>
          </a:xfrm>
        </p:grpSpPr>
        <p:sp>
          <p:nvSpPr>
            <p:cNvPr id="387" name="Oval 386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387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Oval 388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Oval 389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Oval 390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Oval 391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Oval 392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Oval 393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Oval 394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Oval 395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Oval 396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Oval 397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9" name="Group 398"/>
          <p:cNvGrpSpPr/>
          <p:nvPr/>
        </p:nvGrpSpPr>
        <p:grpSpPr>
          <a:xfrm>
            <a:off x="4075615" y="2272349"/>
            <a:ext cx="637558" cy="672886"/>
            <a:chOff x="6525260" y="2748280"/>
            <a:chExt cx="985520" cy="1040130"/>
          </a:xfrm>
        </p:grpSpPr>
        <p:sp>
          <p:nvSpPr>
            <p:cNvPr id="400" name="Oval 399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Oval 400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2" name="Oval 401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Oval 402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Oval 40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5" name="Oval 404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Oval 405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Oval 406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Oval 407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Oval 408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Oval 409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Oval 410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2" name="Group 411"/>
          <p:cNvGrpSpPr/>
          <p:nvPr/>
        </p:nvGrpSpPr>
        <p:grpSpPr>
          <a:xfrm>
            <a:off x="245424" y="2094474"/>
            <a:ext cx="637558" cy="672886"/>
            <a:chOff x="6525260" y="2748280"/>
            <a:chExt cx="985520" cy="1040130"/>
          </a:xfrm>
        </p:grpSpPr>
        <p:sp>
          <p:nvSpPr>
            <p:cNvPr id="413" name="Oval 412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Oval 413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" name="Oval 414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" name="Oval 415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Oval 416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Oval 417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Oval 418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Oval 419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Oval 420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2" name="Oval 421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Oval 422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Oval 423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797641" y="317494"/>
            <a:ext cx="3535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– Backgrounds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45056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Oval 383"/>
          <p:cNvSpPr>
            <a:spLocks noChangeAspect="1"/>
          </p:cNvSpPr>
          <p:nvPr/>
        </p:nvSpPr>
        <p:spPr>
          <a:xfrm>
            <a:off x="677884" y="3113263"/>
            <a:ext cx="266197" cy="266197"/>
          </a:xfrm>
          <a:prstGeom prst="ellipse">
            <a:avLst/>
          </a:prstGeom>
          <a:solidFill>
            <a:srgbClr val="3366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5939" y="1408040"/>
            <a:ext cx="3677932" cy="46555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Must be able to </a:t>
            </a:r>
            <a:r>
              <a:rPr lang="en-US" i="1" dirty="0" smtClean="0"/>
              <a:t>discriminate</a:t>
            </a:r>
            <a:r>
              <a:rPr lang="en-US" dirty="0" smtClean="0"/>
              <a:t> against all of these backgrounds</a:t>
            </a:r>
            <a:r>
              <a:rPr lang="mr-IN" dirty="0" smtClean="0"/>
              <a:t>…</a:t>
            </a:r>
            <a:endParaRPr lang="en-US" dirty="0" smtClean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mr-IN" dirty="0" smtClean="0"/>
              <a:t>…</a:t>
            </a:r>
            <a:r>
              <a:rPr lang="en-US" dirty="0" smtClean="0"/>
              <a:t>as well as against backgrounds we haven’t run into yet</a:t>
            </a:r>
            <a:r>
              <a:rPr lang="mr-IN" dirty="0" smtClean="0"/>
              <a:t>…</a:t>
            </a:r>
            <a:endParaRPr lang="en-US" sz="3200" dirty="0" smtClean="0"/>
          </a:p>
        </p:txBody>
      </p:sp>
      <p:grpSp>
        <p:nvGrpSpPr>
          <p:cNvPr id="43" name="Group 42"/>
          <p:cNvGrpSpPr/>
          <p:nvPr/>
        </p:nvGrpSpPr>
        <p:grpSpPr>
          <a:xfrm>
            <a:off x="2973450" y="2255095"/>
            <a:ext cx="637558" cy="672886"/>
            <a:chOff x="6525260" y="2748280"/>
            <a:chExt cx="985520" cy="104013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/>
          <p:cNvSpPr>
            <a:spLocks noChangeAspect="1"/>
          </p:cNvSpPr>
          <p:nvPr/>
        </p:nvSpPr>
        <p:spPr>
          <a:xfrm>
            <a:off x="194128" y="1310684"/>
            <a:ext cx="466666" cy="46666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4196234" y="1273532"/>
            <a:ext cx="466666" cy="46666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4376984" y="3159272"/>
            <a:ext cx="637558" cy="672886"/>
            <a:chOff x="6525260" y="2748280"/>
            <a:chExt cx="985520" cy="1040130"/>
          </a:xfrm>
        </p:grpSpPr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4" name="Straight Arrow Connector 63"/>
          <p:cNvCxnSpPr/>
          <p:nvPr/>
        </p:nvCxnSpPr>
        <p:spPr>
          <a:xfrm>
            <a:off x="682644" y="1615495"/>
            <a:ext cx="2327291" cy="63959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3009935" y="1615495"/>
            <a:ext cx="1186299" cy="63959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3640109" y="2821995"/>
            <a:ext cx="710584" cy="45431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558"/>
            <a:ext cx="8229600" cy="1143000"/>
          </a:xfrm>
        </p:spPr>
        <p:txBody>
          <a:bodyPr/>
          <a:lstStyle/>
          <a:p>
            <a:r>
              <a:rPr lang="en-US" dirty="0" smtClean="0"/>
              <a:t>WIMP Detection </a:t>
            </a:r>
            <a:r>
              <a:rPr lang="en-US" dirty="0" smtClean="0">
                <a:noFill/>
              </a:rPr>
              <a:t>– Backgrounds</a:t>
            </a:r>
            <a:endParaRPr lang="en-US" dirty="0">
              <a:noFill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12</a:t>
            </a:fld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63964" y="1243424"/>
            <a:ext cx="35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Symbol" charset="2"/>
                <a:cs typeface="Symbol" charset="2"/>
              </a:rPr>
              <a:t>c</a:t>
            </a:r>
            <a:endParaRPr lang="en-US" sz="2400" dirty="0">
              <a:latin typeface="Symbol" charset="2"/>
              <a:cs typeface="Symbol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60986" y="1194118"/>
            <a:ext cx="35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Symbol" charset="2"/>
                <a:cs typeface="Symbol" charset="2"/>
              </a:rPr>
              <a:t>c</a:t>
            </a:r>
            <a:endParaRPr lang="en-US" sz="2400" dirty="0">
              <a:latin typeface="Symbol" charset="2"/>
              <a:cs typeface="Symbol" charset="2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426971" y="3065331"/>
            <a:ext cx="637558" cy="672886"/>
            <a:chOff x="6525260" y="2748280"/>
            <a:chExt cx="985520" cy="1040130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2328339" y="3047313"/>
            <a:ext cx="637558" cy="672886"/>
            <a:chOff x="6525260" y="2748280"/>
            <a:chExt cx="985520" cy="1040130"/>
          </a:xfrm>
        </p:grpSpPr>
        <p:sp>
          <p:nvSpPr>
            <p:cNvPr id="78" name="Oval 77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013740" y="2219356"/>
            <a:ext cx="637558" cy="672886"/>
            <a:chOff x="6525260" y="2748280"/>
            <a:chExt cx="985520" cy="1040130"/>
          </a:xfrm>
        </p:grpSpPr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1389171" y="3149002"/>
            <a:ext cx="637558" cy="672886"/>
            <a:chOff x="6525260" y="2748280"/>
            <a:chExt cx="985520" cy="1040130"/>
          </a:xfrm>
        </p:grpSpPr>
        <p:sp>
          <p:nvSpPr>
            <p:cNvPr id="105" name="Oval 104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1842692" y="3959238"/>
            <a:ext cx="637558" cy="672886"/>
            <a:chOff x="6525260" y="2748280"/>
            <a:chExt cx="985520" cy="1040130"/>
          </a:xfrm>
        </p:grpSpPr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744060" y="3941220"/>
            <a:ext cx="637558" cy="672886"/>
            <a:chOff x="6525260" y="2748280"/>
            <a:chExt cx="985520" cy="1040130"/>
          </a:xfrm>
        </p:grpSpPr>
        <p:sp>
          <p:nvSpPr>
            <p:cNvPr id="131" name="Oval 130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579371" y="3995687"/>
            <a:ext cx="637558" cy="672886"/>
            <a:chOff x="6525260" y="2748280"/>
            <a:chExt cx="985520" cy="1040130"/>
          </a:xfrm>
        </p:grpSpPr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4032892" y="4805923"/>
            <a:ext cx="637558" cy="672886"/>
            <a:chOff x="6525260" y="2748280"/>
            <a:chExt cx="985520" cy="1040130"/>
          </a:xfrm>
        </p:grpSpPr>
        <p:sp>
          <p:nvSpPr>
            <p:cNvPr id="170" name="Oval 169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2934258" y="4787905"/>
            <a:ext cx="637557" cy="672886"/>
            <a:chOff x="6525259" y="2748284"/>
            <a:chExt cx="985519" cy="1040131"/>
          </a:xfrm>
        </p:grpSpPr>
        <p:sp>
          <p:nvSpPr>
            <p:cNvPr id="183" name="Oval 182"/>
            <p:cNvSpPr>
              <a:spLocks noChangeAspect="1"/>
            </p:cNvSpPr>
            <p:nvPr/>
          </p:nvSpPr>
          <p:spPr>
            <a:xfrm>
              <a:off x="6525259" y="2938784"/>
              <a:ext cx="411480" cy="411481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7099298" y="3252474"/>
              <a:ext cx="411480" cy="411481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>
              <a:spLocks noChangeAspect="1"/>
            </p:cNvSpPr>
            <p:nvPr/>
          </p:nvSpPr>
          <p:spPr>
            <a:xfrm>
              <a:off x="7084061" y="2938784"/>
              <a:ext cx="411480" cy="411481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>
              <a:spLocks noChangeAspect="1"/>
            </p:cNvSpPr>
            <p:nvPr/>
          </p:nvSpPr>
          <p:spPr>
            <a:xfrm>
              <a:off x="6893562" y="2748284"/>
              <a:ext cx="411480" cy="411481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>
              <a:spLocks noChangeAspect="1"/>
            </p:cNvSpPr>
            <p:nvPr/>
          </p:nvSpPr>
          <p:spPr>
            <a:xfrm>
              <a:off x="6525261" y="3213105"/>
              <a:ext cx="411480" cy="411481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>
              <a:spLocks noChangeAspect="1"/>
            </p:cNvSpPr>
            <p:nvPr/>
          </p:nvSpPr>
          <p:spPr>
            <a:xfrm>
              <a:off x="6672581" y="3376934"/>
              <a:ext cx="411480" cy="411481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>
              <a:spLocks noChangeAspect="1"/>
            </p:cNvSpPr>
            <p:nvPr/>
          </p:nvSpPr>
          <p:spPr>
            <a:xfrm>
              <a:off x="6672581" y="2801624"/>
              <a:ext cx="411480" cy="411481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>
              <a:spLocks noChangeAspect="1"/>
            </p:cNvSpPr>
            <p:nvPr/>
          </p:nvSpPr>
          <p:spPr>
            <a:xfrm>
              <a:off x="6672581" y="3144525"/>
              <a:ext cx="411480" cy="411481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>
              <a:spLocks noChangeAspect="1"/>
            </p:cNvSpPr>
            <p:nvPr/>
          </p:nvSpPr>
          <p:spPr>
            <a:xfrm>
              <a:off x="6878322" y="2992124"/>
              <a:ext cx="411480" cy="411481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>
              <a:spLocks noChangeAspect="1"/>
            </p:cNvSpPr>
            <p:nvPr/>
          </p:nvSpPr>
          <p:spPr>
            <a:xfrm>
              <a:off x="6814820" y="3171194"/>
              <a:ext cx="411480" cy="411481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>
              <a:spLocks noChangeAspect="1"/>
            </p:cNvSpPr>
            <p:nvPr/>
          </p:nvSpPr>
          <p:spPr>
            <a:xfrm>
              <a:off x="7010396" y="3376934"/>
              <a:ext cx="411480" cy="411481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>
              <a:spLocks noChangeAspect="1"/>
            </p:cNvSpPr>
            <p:nvPr/>
          </p:nvSpPr>
          <p:spPr>
            <a:xfrm>
              <a:off x="7084060" y="3046730"/>
              <a:ext cx="411480" cy="411481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2619661" y="3959948"/>
            <a:ext cx="637558" cy="672886"/>
            <a:chOff x="6525260" y="2748280"/>
            <a:chExt cx="985520" cy="1040130"/>
          </a:xfrm>
        </p:grpSpPr>
        <p:sp>
          <p:nvSpPr>
            <p:cNvPr id="196" name="Oval 195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8" name="Group 207"/>
          <p:cNvGrpSpPr/>
          <p:nvPr/>
        </p:nvGrpSpPr>
        <p:grpSpPr>
          <a:xfrm>
            <a:off x="1937997" y="4805923"/>
            <a:ext cx="637558" cy="672886"/>
            <a:chOff x="6525260" y="2748280"/>
            <a:chExt cx="985520" cy="1040130"/>
          </a:xfrm>
        </p:grpSpPr>
        <p:sp>
          <p:nvSpPr>
            <p:cNvPr id="209" name="Oval 208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2391518" y="5616159"/>
            <a:ext cx="637558" cy="672886"/>
            <a:chOff x="6525260" y="2748280"/>
            <a:chExt cx="985520" cy="1040130"/>
          </a:xfrm>
        </p:grpSpPr>
        <p:sp>
          <p:nvSpPr>
            <p:cNvPr id="222" name="Oval 221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Oval 230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1292886" y="5598141"/>
            <a:ext cx="637558" cy="672886"/>
            <a:chOff x="6525260" y="2748280"/>
            <a:chExt cx="985520" cy="1040130"/>
          </a:xfrm>
        </p:grpSpPr>
        <p:sp>
          <p:nvSpPr>
            <p:cNvPr id="235" name="Oval 234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Oval 235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Oval 239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Oval 243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Oval 244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Oval 245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7" name="Group 246"/>
          <p:cNvGrpSpPr/>
          <p:nvPr/>
        </p:nvGrpSpPr>
        <p:grpSpPr>
          <a:xfrm>
            <a:off x="978287" y="4770184"/>
            <a:ext cx="637558" cy="672886"/>
            <a:chOff x="6525260" y="2748280"/>
            <a:chExt cx="985520" cy="1040130"/>
          </a:xfrm>
        </p:grpSpPr>
        <p:sp>
          <p:nvSpPr>
            <p:cNvPr id="248" name="Oval 247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Oval 248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Oval 249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Oval 250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Oval 252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Oval 253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Oval 254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Oval 255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Oval 256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Oval 257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Oval 258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0" name="Group 259"/>
          <p:cNvGrpSpPr/>
          <p:nvPr/>
        </p:nvGrpSpPr>
        <p:grpSpPr>
          <a:xfrm>
            <a:off x="4256926" y="5669152"/>
            <a:ext cx="637558" cy="672886"/>
            <a:chOff x="6525260" y="2748280"/>
            <a:chExt cx="985520" cy="1040130"/>
          </a:xfrm>
        </p:grpSpPr>
        <p:sp>
          <p:nvSpPr>
            <p:cNvPr id="261" name="Oval 260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Oval 263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Oval 265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Oval 271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4710447" y="6479388"/>
            <a:ext cx="637558" cy="672886"/>
            <a:chOff x="6525260" y="2748280"/>
            <a:chExt cx="985520" cy="1040130"/>
          </a:xfrm>
        </p:grpSpPr>
        <p:sp>
          <p:nvSpPr>
            <p:cNvPr id="274" name="Oval 273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Oval 283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3611815" y="6461370"/>
            <a:ext cx="637558" cy="672886"/>
            <a:chOff x="6525260" y="2748280"/>
            <a:chExt cx="985520" cy="1040130"/>
          </a:xfrm>
        </p:grpSpPr>
        <p:sp>
          <p:nvSpPr>
            <p:cNvPr id="287" name="Oval 286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Oval 288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Oval 292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Oval 294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Oval 295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Oval 297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9" name="Group 298"/>
          <p:cNvGrpSpPr/>
          <p:nvPr/>
        </p:nvGrpSpPr>
        <p:grpSpPr>
          <a:xfrm>
            <a:off x="3297216" y="5633413"/>
            <a:ext cx="637558" cy="672886"/>
            <a:chOff x="6525260" y="2748280"/>
            <a:chExt cx="985520" cy="1040130"/>
          </a:xfrm>
        </p:grpSpPr>
        <p:sp>
          <p:nvSpPr>
            <p:cNvPr id="300" name="Oval 299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Oval 302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Oval 30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Oval 304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Oval 305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Oval 306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Oval 307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Oval 308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Oval 309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Oval 310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5" name="Group 384"/>
          <p:cNvGrpSpPr/>
          <p:nvPr/>
        </p:nvGrpSpPr>
        <p:grpSpPr>
          <a:xfrm>
            <a:off x="524766" y="2219356"/>
            <a:ext cx="5658917" cy="4600857"/>
            <a:chOff x="524766" y="2219356"/>
            <a:chExt cx="5658917" cy="4600857"/>
          </a:xfrm>
        </p:grpSpPr>
        <p:sp>
          <p:nvSpPr>
            <p:cNvPr id="147" name="Oval 146"/>
            <p:cNvSpPr>
              <a:spLocks noChangeAspect="1"/>
            </p:cNvSpPr>
            <p:nvPr/>
          </p:nvSpPr>
          <p:spPr>
            <a:xfrm>
              <a:off x="667724" y="3113263"/>
              <a:ext cx="266197" cy="266197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392023" y="4380456"/>
              <a:ext cx="494601" cy="470083"/>
              <a:chOff x="6550333" y="5407331"/>
              <a:chExt cx="494601" cy="470083"/>
            </a:xfrm>
          </p:grpSpPr>
          <p:sp>
            <p:nvSpPr>
              <p:cNvPr id="313" name="Oval 312"/>
              <p:cNvSpPr>
                <a:spLocks noChangeAspect="1"/>
              </p:cNvSpPr>
              <p:nvPr/>
            </p:nvSpPr>
            <p:spPr>
              <a:xfrm>
                <a:off x="6550333" y="5496063"/>
                <a:ext cx="266197" cy="266197"/>
              </a:xfrm>
              <a:prstGeom prst="ellipse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7" name="Oval 316"/>
              <p:cNvSpPr>
                <a:spLocks noChangeAspect="1"/>
              </p:cNvSpPr>
              <p:nvPr/>
            </p:nvSpPr>
            <p:spPr>
              <a:xfrm>
                <a:off x="6606017" y="5611217"/>
                <a:ext cx="266197" cy="266197"/>
              </a:xfrm>
              <a:prstGeom prst="ellipse">
                <a:avLst/>
              </a:prstGeom>
              <a:solidFill>
                <a:srgbClr val="FF0000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9" name="Oval 318"/>
              <p:cNvSpPr>
                <a:spLocks noChangeAspect="1"/>
              </p:cNvSpPr>
              <p:nvPr/>
            </p:nvSpPr>
            <p:spPr>
              <a:xfrm>
                <a:off x="6645638" y="5407331"/>
                <a:ext cx="266197" cy="266197"/>
              </a:xfrm>
              <a:prstGeom prst="ellipse">
                <a:avLst/>
              </a:prstGeom>
              <a:solidFill>
                <a:srgbClr val="FF0000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1" name="Oval 320"/>
              <p:cNvSpPr>
                <a:spLocks noChangeAspect="1"/>
              </p:cNvSpPr>
              <p:nvPr/>
            </p:nvSpPr>
            <p:spPr>
              <a:xfrm>
                <a:off x="6778737" y="5530570"/>
                <a:ext cx="266197" cy="266197"/>
              </a:xfrm>
              <a:prstGeom prst="ellipse">
                <a:avLst/>
              </a:prstGeom>
              <a:solidFill>
                <a:srgbClr val="3366FF"/>
              </a:solidFill>
              <a:ln w="31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1" name="Oval 330"/>
            <p:cNvSpPr>
              <a:spLocks noChangeAspect="1"/>
            </p:cNvSpPr>
            <p:nvPr/>
          </p:nvSpPr>
          <p:spPr>
            <a:xfrm>
              <a:off x="5109742" y="5621003"/>
              <a:ext cx="266197" cy="266197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/>
            <p:cNvSpPr>
              <a:spLocks noChangeAspect="1"/>
            </p:cNvSpPr>
            <p:nvPr/>
          </p:nvSpPr>
          <p:spPr>
            <a:xfrm>
              <a:off x="4842774" y="3993745"/>
              <a:ext cx="266197" cy="266197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1817901" y="2455129"/>
              <a:ext cx="2103671" cy="2006079"/>
            </a:xfrm>
            <a:prstGeom prst="straightConnector1">
              <a:avLst/>
            </a:prstGeom>
            <a:ln w="762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Arrow Connector 337"/>
            <p:cNvCxnSpPr/>
            <p:nvPr/>
          </p:nvCxnSpPr>
          <p:spPr>
            <a:xfrm flipH="1">
              <a:off x="524766" y="5331584"/>
              <a:ext cx="473658" cy="49531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Arrow Connector 338"/>
            <p:cNvCxnSpPr>
              <a:endCxn id="331" idx="1"/>
            </p:cNvCxnSpPr>
            <p:nvPr/>
          </p:nvCxnSpPr>
          <p:spPr>
            <a:xfrm>
              <a:off x="3305621" y="4482483"/>
              <a:ext cx="1843105" cy="117750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Arrow Connector 339"/>
            <p:cNvCxnSpPr>
              <a:stCxn id="75" idx="5"/>
            </p:cNvCxnSpPr>
            <p:nvPr/>
          </p:nvCxnSpPr>
          <p:spPr>
            <a:xfrm>
              <a:off x="3968033" y="3699233"/>
              <a:ext cx="868939" cy="36522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Arrow Connector 340"/>
            <p:cNvCxnSpPr>
              <a:stCxn id="196" idx="2"/>
            </p:cNvCxnSpPr>
            <p:nvPr/>
          </p:nvCxnSpPr>
          <p:spPr>
            <a:xfrm flipH="1" flipV="1">
              <a:off x="1817901" y="4030194"/>
              <a:ext cx="801760" cy="18609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Oval 341"/>
            <p:cNvSpPr>
              <a:spLocks noChangeAspect="1"/>
            </p:cNvSpPr>
            <p:nvPr/>
          </p:nvSpPr>
          <p:spPr>
            <a:xfrm>
              <a:off x="898405" y="3047313"/>
              <a:ext cx="120495" cy="120495"/>
            </a:xfrm>
            <a:prstGeom prst="ellipse">
              <a:avLst/>
            </a:prstGeom>
            <a:solidFill>
              <a:srgbClr val="FF66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Straight Arrow Connector 342"/>
            <p:cNvCxnSpPr>
              <a:stCxn id="342" idx="6"/>
            </p:cNvCxnSpPr>
            <p:nvPr/>
          </p:nvCxnSpPr>
          <p:spPr>
            <a:xfrm>
              <a:off x="1018900" y="3107561"/>
              <a:ext cx="3220614" cy="1009423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3160774" y="5573980"/>
              <a:ext cx="894703" cy="863229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Oval 343"/>
            <p:cNvSpPr>
              <a:spLocks noChangeAspect="1"/>
            </p:cNvSpPr>
            <p:nvPr/>
          </p:nvSpPr>
          <p:spPr>
            <a:xfrm>
              <a:off x="3327533" y="5572400"/>
              <a:ext cx="120495" cy="120495"/>
            </a:xfrm>
            <a:prstGeom prst="ellipse">
              <a:avLst/>
            </a:prstGeom>
            <a:solidFill>
              <a:srgbClr val="FF66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Oval 344"/>
            <p:cNvSpPr>
              <a:spLocks noChangeAspect="1"/>
            </p:cNvSpPr>
            <p:nvPr/>
          </p:nvSpPr>
          <p:spPr>
            <a:xfrm>
              <a:off x="3877061" y="6246051"/>
              <a:ext cx="120495" cy="120495"/>
            </a:xfrm>
            <a:prstGeom prst="ellipse">
              <a:avLst/>
            </a:prstGeom>
            <a:solidFill>
              <a:srgbClr val="FF66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72480" y="6057356"/>
              <a:ext cx="3112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Symbol" charset="2"/>
                  <a:cs typeface="Symbol" charset="2"/>
                </a:rPr>
                <a:t>g</a:t>
              </a:r>
              <a:endParaRPr lang="en-US" sz="2400" dirty="0">
                <a:latin typeface="Symbol" charset="2"/>
                <a:cs typeface="Symbol" charset="2"/>
              </a:endParaRPr>
            </a:p>
          </p:txBody>
        </p:sp>
        <p:sp>
          <p:nvSpPr>
            <p:cNvPr id="346" name="TextBox 345"/>
            <p:cNvSpPr txBox="1"/>
            <p:nvPr/>
          </p:nvSpPr>
          <p:spPr>
            <a:xfrm>
              <a:off x="2214053" y="6358548"/>
              <a:ext cx="3112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Symbol" charset="2"/>
                  <a:cs typeface="Symbol" charset="2"/>
                </a:rPr>
                <a:t>g</a:t>
              </a:r>
              <a:endParaRPr lang="en-US" sz="2400" dirty="0">
                <a:latin typeface="Symbol" charset="2"/>
                <a:cs typeface="Symbol" charset="2"/>
              </a:endParaRPr>
            </a:p>
          </p:txBody>
        </p:sp>
        <p:cxnSp>
          <p:nvCxnSpPr>
            <p:cNvPr id="347" name="Straight Arrow Connector 346"/>
            <p:cNvCxnSpPr>
              <a:stCxn id="345" idx="0"/>
            </p:cNvCxnSpPr>
            <p:nvPr/>
          </p:nvCxnSpPr>
          <p:spPr>
            <a:xfrm flipH="1" flipV="1">
              <a:off x="3392521" y="4118926"/>
              <a:ext cx="544788" cy="212712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Freeform 37"/>
            <p:cNvSpPr/>
            <p:nvPr/>
          </p:nvSpPr>
          <p:spPr>
            <a:xfrm>
              <a:off x="3942080" y="6177164"/>
              <a:ext cx="1971040" cy="346028"/>
            </a:xfrm>
            <a:custGeom>
              <a:avLst/>
              <a:gdLst>
                <a:gd name="connsiteX0" fmla="*/ 1971040 w 1971040"/>
                <a:gd name="connsiteY0" fmla="*/ 193156 h 346028"/>
                <a:gd name="connsiteX1" fmla="*/ 1849120 w 1971040"/>
                <a:gd name="connsiteY1" fmla="*/ 10276 h 346028"/>
                <a:gd name="connsiteX2" fmla="*/ 1767840 w 1971040"/>
                <a:gd name="connsiteY2" fmla="*/ 325236 h 346028"/>
                <a:gd name="connsiteX3" fmla="*/ 1595120 w 1971040"/>
                <a:gd name="connsiteY3" fmla="*/ 116 h 346028"/>
                <a:gd name="connsiteX4" fmla="*/ 1473200 w 1971040"/>
                <a:gd name="connsiteY4" fmla="*/ 284596 h 346028"/>
                <a:gd name="connsiteX5" fmla="*/ 1320800 w 1971040"/>
                <a:gd name="connsiteY5" fmla="*/ 10276 h 346028"/>
                <a:gd name="connsiteX6" fmla="*/ 1178560 w 1971040"/>
                <a:gd name="connsiteY6" fmla="*/ 264276 h 346028"/>
                <a:gd name="connsiteX7" fmla="*/ 995680 w 1971040"/>
                <a:gd name="connsiteY7" fmla="*/ 10276 h 346028"/>
                <a:gd name="connsiteX8" fmla="*/ 843280 w 1971040"/>
                <a:gd name="connsiteY8" fmla="*/ 335396 h 346028"/>
                <a:gd name="connsiteX9" fmla="*/ 690880 w 1971040"/>
                <a:gd name="connsiteY9" fmla="*/ 81396 h 346028"/>
                <a:gd name="connsiteX10" fmla="*/ 538480 w 1971040"/>
                <a:gd name="connsiteY10" fmla="*/ 335396 h 346028"/>
                <a:gd name="connsiteX11" fmla="*/ 396240 w 1971040"/>
                <a:gd name="connsiteY11" fmla="*/ 50916 h 346028"/>
                <a:gd name="connsiteX12" fmla="*/ 274320 w 1971040"/>
                <a:gd name="connsiteY12" fmla="*/ 335396 h 346028"/>
                <a:gd name="connsiteX13" fmla="*/ 203200 w 1971040"/>
                <a:gd name="connsiteY13" fmla="*/ 71236 h 346028"/>
                <a:gd name="connsiteX14" fmla="*/ 132080 w 1971040"/>
                <a:gd name="connsiteY14" fmla="*/ 345556 h 346028"/>
                <a:gd name="connsiteX15" fmla="*/ 0 w 1971040"/>
                <a:gd name="connsiteY15" fmla="*/ 142356 h 346028"/>
                <a:gd name="connsiteX16" fmla="*/ 0 w 1971040"/>
                <a:gd name="connsiteY16" fmla="*/ 142356 h 346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71040" h="346028">
                  <a:moveTo>
                    <a:pt x="1971040" y="193156"/>
                  </a:moveTo>
                  <a:cubicBezTo>
                    <a:pt x="1927013" y="90709"/>
                    <a:pt x="1882987" y="-11737"/>
                    <a:pt x="1849120" y="10276"/>
                  </a:cubicBezTo>
                  <a:cubicBezTo>
                    <a:pt x="1815253" y="32289"/>
                    <a:pt x="1810173" y="326929"/>
                    <a:pt x="1767840" y="325236"/>
                  </a:cubicBezTo>
                  <a:cubicBezTo>
                    <a:pt x="1725507" y="323543"/>
                    <a:pt x="1644227" y="6889"/>
                    <a:pt x="1595120" y="116"/>
                  </a:cubicBezTo>
                  <a:cubicBezTo>
                    <a:pt x="1546013" y="-6657"/>
                    <a:pt x="1518920" y="282903"/>
                    <a:pt x="1473200" y="284596"/>
                  </a:cubicBezTo>
                  <a:cubicBezTo>
                    <a:pt x="1427480" y="286289"/>
                    <a:pt x="1369907" y="13663"/>
                    <a:pt x="1320800" y="10276"/>
                  </a:cubicBezTo>
                  <a:cubicBezTo>
                    <a:pt x="1271693" y="6889"/>
                    <a:pt x="1232747" y="264276"/>
                    <a:pt x="1178560" y="264276"/>
                  </a:cubicBezTo>
                  <a:cubicBezTo>
                    <a:pt x="1124373" y="264276"/>
                    <a:pt x="1051560" y="-1577"/>
                    <a:pt x="995680" y="10276"/>
                  </a:cubicBezTo>
                  <a:cubicBezTo>
                    <a:pt x="939800" y="22129"/>
                    <a:pt x="894080" y="323543"/>
                    <a:pt x="843280" y="335396"/>
                  </a:cubicBezTo>
                  <a:cubicBezTo>
                    <a:pt x="792480" y="347249"/>
                    <a:pt x="741680" y="81396"/>
                    <a:pt x="690880" y="81396"/>
                  </a:cubicBezTo>
                  <a:cubicBezTo>
                    <a:pt x="640080" y="81396"/>
                    <a:pt x="587587" y="340476"/>
                    <a:pt x="538480" y="335396"/>
                  </a:cubicBezTo>
                  <a:cubicBezTo>
                    <a:pt x="489373" y="330316"/>
                    <a:pt x="440267" y="50916"/>
                    <a:pt x="396240" y="50916"/>
                  </a:cubicBezTo>
                  <a:cubicBezTo>
                    <a:pt x="352213" y="50916"/>
                    <a:pt x="306493" y="332009"/>
                    <a:pt x="274320" y="335396"/>
                  </a:cubicBezTo>
                  <a:cubicBezTo>
                    <a:pt x="242147" y="338783"/>
                    <a:pt x="226907" y="69543"/>
                    <a:pt x="203200" y="71236"/>
                  </a:cubicBezTo>
                  <a:cubicBezTo>
                    <a:pt x="179493" y="72929"/>
                    <a:pt x="165947" y="333703"/>
                    <a:pt x="132080" y="345556"/>
                  </a:cubicBezTo>
                  <a:cubicBezTo>
                    <a:pt x="98213" y="357409"/>
                    <a:pt x="0" y="142356"/>
                    <a:pt x="0" y="142356"/>
                  </a:cubicBezTo>
                  <a:lnTo>
                    <a:pt x="0" y="142356"/>
                  </a:lnTo>
                </a:path>
              </a:pathLst>
            </a:cu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2438400" y="6329680"/>
              <a:ext cx="1495474" cy="447100"/>
            </a:xfrm>
            <a:custGeom>
              <a:avLst/>
              <a:gdLst>
                <a:gd name="connsiteX0" fmla="*/ 1493520 w 1495474"/>
                <a:gd name="connsiteY0" fmla="*/ 0 h 447100"/>
                <a:gd name="connsiteX1" fmla="*/ 1463040 w 1495474"/>
                <a:gd name="connsiteY1" fmla="*/ 233680 h 447100"/>
                <a:gd name="connsiteX2" fmla="*/ 1270000 w 1495474"/>
                <a:gd name="connsiteY2" fmla="*/ 20320 h 447100"/>
                <a:gd name="connsiteX3" fmla="*/ 1178560 w 1495474"/>
                <a:gd name="connsiteY3" fmla="*/ 386080 h 447100"/>
                <a:gd name="connsiteX4" fmla="*/ 995680 w 1495474"/>
                <a:gd name="connsiteY4" fmla="*/ 81280 h 447100"/>
                <a:gd name="connsiteX5" fmla="*/ 955040 w 1495474"/>
                <a:gd name="connsiteY5" fmla="*/ 436880 h 447100"/>
                <a:gd name="connsiteX6" fmla="*/ 782320 w 1495474"/>
                <a:gd name="connsiteY6" fmla="*/ 152400 h 447100"/>
                <a:gd name="connsiteX7" fmla="*/ 650240 w 1495474"/>
                <a:gd name="connsiteY7" fmla="*/ 416560 h 447100"/>
                <a:gd name="connsiteX8" fmla="*/ 528320 w 1495474"/>
                <a:gd name="connsiteY8" fmla="*/ 101600 h 447100"/>
                <a:gd name="connsiteX9" fmla="*/ 396240 w 1495474"/>
                <a:gd name="connsiteY9" fmla="*/ 447040 h 447100"/>
                <a:gd name="connsiteX10" fmla="*/ 182880 w 1495474"/>
                <a:gd name="connsiteY10" fmla="*/ 132080 h 447100"/>
                <a:gd name="connsiteX11" fmla="*/ 152400 w 1495474"/>
                <a:gd name="connsiteY11" fmla="*/ 416560 h 447100"/>
                <a:gd name="connsiteX12" fmla="*/ 0 w 1495474"/>
                <a:gd name="connsiteY12" fmla="*/ 335280 h 4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95474" h="447100">
                  <a:moveTo>
                    <a:pt x="1493520" y="0"/>
                  </a:moveTo>
                  <a:cubicBezTo>
                    <a:pt x="1496906" y="115146"/>
                    <a:pt x="1500293" y="230293"/>
                    <a:pt x="1463040" y="233680"/>
                  </a:cubicBezTo>
                  <a:cubicBezTo>
                    <a:pt x="1425787" y="237067"/>
                    <a:pt x="1317413" y="-5080"/>
                    <a:pt x="1270000" y="20320"/>
                  </a:cubicBezTo>
                  <a:cubicBezTo>
                    <a:pt x="1222587" y="45720"/>
                    <a:pt x="1224280" y="375920"/>
                    <a:pt x="1178560" y="386080"/>
                  </a:cubicBezTo>
                  <a:cubicBezTo>
                    <a:pt x="1132840" y="396240"/>
                    <a:pt x="1032933" y="72813"/>
                    <a:pt x="995680" y="81280"/>
                  </a:cubicBezTo>
                  <a:cubicBezTo>
                    <a:pt x="958427" y="89747"/>
                    <a:pt x="990600" y="425027"/>
                    <a:pt x="955040" y="436880"/>
                  </a:cubicBezTo>
                  <a:cubicBezTo>
                    <a:pt x="919480" y="448733"/>
                    <a:pt x="833120" y="155787"/>
                    <a:pt x="782320" y="152400"/>
                  </a:cubicBezTo>
                  <a:cubicBezTo>
                    <a:pt x="731520" y="149013"/>
                    <a:pt x="692573" y="425027"/>
                    <a:pt x="650240" y="416560"/>
                  </a:cubicBezTo>
                  <a:cubicBezTo>
                    <a:pt x="607907" y="408093"/>
                    <a:pt x="570653" y="96520"/>
                    <a:pt x="528320" y="101600"/>
                  </a:cubicBezTo>
                  <a:cubicBezTo>
                    <a:pt x="485987" y="106680"/>
                    <a:pt x="453813" y="441960"/>
                    <a:pt x="396240" y="447040"/>
                  </a:cubicBezTo>
                  <a:cubicBezTo>
                    <a:pt x="338667" y="452120"/>
                    <a:pt x="223520" y="137160"/>
                    <a:pt x="182880" y="132080"/>
                  </a:cubicBezTo>
                  <a:cubicBezTo>
                    <a:pt x="142240" y="127000"/>
                    <a:pt x="182880" y="382693"/>
                    <a:pt x="152400" y="416560"/>
                  </a:cubicBezTo>
                  <a:cubicBezTo>
                    <a:pt x="121920" y="450427"/>
                    <a:pt x="0" y="335280"/>
                    <a:pt x="0" y="335280"/>
                  </a:cubicBezTo>
                </a:path>
              </a:pathLst>
            </a:custGeom>
            <a:ln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0" name="Straight Arrow Connector 349"/>
            <p:cNvCxnSpPr>
              <a:endCxn id="75" idx="5"/>
            </p:cNvCxnSpPr>
            <p:nvPr/>
          </p:nvCxnSpPr>
          <p:spPr>
            <a:xfrm flipV="1">
              <a:off x="3305621" y="3699233"/>
              <a:ext cx="662412" cy="78177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Arrow Connector 370"/>
            <p:cNvCxnSpPr>
              <a:stCxn id="71" idx="0"/>
            </p:cNvCxnSpPr>
            <p:nvPr/>
          </p:nvCxnSpPr>
          <p:spPr>
            <a:xfrm flipH="1" flipV="1">
              <a:off x="3068755" y="2219356"/>
              <a:ext cx="586620" cy="88048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Oval 373"/>
            <p:cNvSpPr/>
            <p:nvPr/>
          </p:nvSpPr>
          <p:spPr>
            <a:xfrm>
              <a:off x="1810664" y="4745258"/>
              <a:ext cx="894703" cy="863229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/>
            <p:cNvSpPr>
              <a:spLocks noChangeAspect="1"/>
            </p:cNvSpPr>
            <p:nvPr/>
          </p:nvSpPr>
          <p:spPr>
            <a:xfrm>
              <a:off x="1977423" y="4743678"/>
              <a:ext cx="120495" cy="120495"/>
            </a:xfrm>
            <a:prstGeom prst="ellipse">
              <a:avLst/>
            </a:prstGeom>
            <a:solidFill>
              <a:srgbClr val="FF66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/>
            <p:cNvSpPr>
              <a:spLocks noChangeAspect="1"/>
            </p:cNvSpPr>
            <p:nvPr/>
          </p:nvSpPr>
          <p:spPr>
            <a:xfrm>
              <a:off x="2526951" y="5417329"/>
              <a:ext cx="120495" cy="120495"/>
            </a:xfrm>
            <a:prstGeom prst="ellipse">
              <a:avLst/>
            </a:prstGeom>
            <a:solidFill>
              <a:srgbClr val="FF66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772680" y="5692895"/>
              <a:ext cx="3112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Symbol" charset="2"/>
                  <a:cs typeface="Symbol" charset="2"/>
                </a:rPr>
                <a:t>g</a:t>
              </a:r>
              <a:endParaRPr lang="en-US" sz="2400" dirty="0">
                <a:latin typeface="Symbol" charset="2"/>
                <a:cs typeface="Symbol" charset="2"/>
              </a:endParaRPr>
            </a:p>
          </p:txBody>
        </p:sp>
        <p:sp>
          <p:nvSpPr>
            <p:cNvPr id="378" name="Freeform 377"/>
            <p:cNvSpPr/>
            <p:nvPr/>
          </p:nvSpPr>
          <p:spPr>
            <a:xfrm>
              <a:off x="987265" y="4775200"/>
              <a:ext cx="1117534" cy="1158240"/>
            </a:xfrm>
            <a:custGeom>
              <a:avLst/>
              <a:gdLst>
                <a:gd name="connsiteX0" fmla="*/ 18575 w 1117534"/>
                <a:gd name="connsiteY0" fmla="*/ 1158240 h 1158240"/>
                <a:gd name="connsiteX1" fmla="*/ 18575 w 1117534"/>
                <a:gd name="connsiteY1" fmla="*/ 914400 h 1158240"/>
                <a:gd name="connsiteX2" fmla="*/ 211615 w 1117534"/>
                <a:gd name="connsiteY2" fmla="*/ 1056640 h 1158240"/>
                <a:gd name="connsiteX3" fmla="*/ 221775 w 1117534"/>
                <a:gd name="connsiteY3" fmla="*/ 792480 h 1158240"/>
                <a:gd name="connsiteX4" fmla="*/ 414815 w 1117534"/>
                <a:gd name="connsiteY4" fmla="*/ 914400 h 1158240"/>
                <a:gd name="connsiteX5" fmla="*/ 414815 w 1117534"/>
                <a:gd name="connsiteY5" fmla="*/ 640080 h 1158240"/>
                <a:gd name="connsiteX6" fmla="*/ 597695 w 1117534"/>
                <a:gd name="connsiteY6" fmla="*/ 802640 h 1158240"/>
                <a:gd name="connsiteX7" fmla="*/ 597695 w 1117534"/>
                <a:gd name="connsiteY7" fmla="*/ 508000 h 1158240"/>
                <a:gd name="connsiteX8" fmla="*/ 811055 w 1117534"/>
                <a:gd name="connsiteY8" fmla="*/ 670560 h 1158240"/>
                <a:gd name="connsiteX9" fmla="*/ 750095 w 1117534"/>
                <a:gd name="connsiteY9" fmla="*/ 355600 h 1158240"/>
                <a:gd name="connsiteX10" fmla="*/ 973615 w 1117534"/>
                <a:gd name="connsiteY10" fmla="*/ 528320 h 1158240"/>
                <a:gd name="connsiteX11" fmla="*/ 872015 w 1117534"/>
                <a:gd name="connsiteY11" fmla="*/ 111760 h 1158240"/>
                <a:gd name="connsiteX12" fmla="*/ 1105695 w 1117534"/>
                <a:gd name="connsiteY12" fmla="*/ 264160 h 1158240"/>
                <a:gd name="connsiteX13" fmla="*/ 1085375 w 1117534"/>
                <a:gd name="connsiteY13" fmla="*/ 0 h 115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17534" h="1158240">
                  <a:moveTo>
                    <a:pt x="18575" y="1158240"/>
                  </a:moveTo>
                  <a:cubicBezTo>
                    <a:pt x="2488" y="1044786"/>
                    <a:pt x="-13598" y="931333"/>
                    <a:pt x="18575" y="914400"/>
                  </a:cubicBezTo>
                  <a:cubicBezTo>
                    <a:pt x="50748" y="897467"/>
                    <a:pt x="177748" y="1076960"/>
                    <a:pt x="211615" y="1056640"/>
                  </a:cubicBezTo>
                  <a:cubicBezTo>
                    <a:pt x="245482" y="1036320"/>
                    <a:pt x="187908" y="816187"/>
                    <a:pt x="221775" y="792480"/>
                  </a:cubicBezTo>
                  <a:cubicBezTo>
                    <a:pt x="255642" y="768773"/>
                    <a:pt x="382642" y="939800"/>
                    <a:pt x="414815" y="914400"/>
                  </a:cubicBezTo>
                  <a:cubicBezTo>
                    <a:pt x="446988" y="889000"/>
                    <a:pt x="384335" y="658707"/>
                    <a:pt x="414815" y="640080"/>
                  </a:cubicBezTo>
                  <a:cubicBezTo>
                    <a:pt x="445295" y="621453"/>
                    <a:pt x="567215" y="824653"/>
                    <a:pt x="597695" y="802640"/>
                  </a:cubicBezTo>
                  <a:cubicBezTo>
                    <a:pt x="628175" y="780627"/>
                    <a:pt x="562135" y="530013"/>
                    <a:pt x="597695" y="508000"/>
                  </a:cubicBezTo>
                  <a:cubicBezTo>
                    <a:pt x="633255" y="485987"/>
                    <a:pt x="785655" y="695960"/>
                    <a:pt x="811055" y="670560"/>
                  </a:cubicBezTo>
                  <a:cubicBezTo>
                    <a:pt x="836455" y="645160"/>
                    <a:pt x="723002" y="379307"/>
                    <a:pt x="750095" y="355600"/>
                  </a:cubicBezTo>
                  <a:cubicBezTo>
                    <a:pt x="777188" y="331893"/>
                    <a:pt x="953295" y="568960"/>
                    <a:pt x="973615" y="528320"/>
                  </a:cubicBezTo>
                  <a:cubicBezTo>
                    <a:pt x="993935" y="487680"/>
                    <a:pt x="850002" y="155787"/>
                    <a:pt x="872015" y="111760"/>
                  </a:cubicBezTo>
                  <a:cubicBezTo>
                    <a:pt x="894028" y="67733"/>
                    <a:pt x="1070135" y="282787"/>
                    <a:pt x="1105695" y="264160"/>
                  </a:cubicBezTo>
                  <a:cubicBezTo>
                    <a:pt x="1141255" y="245533"/>
                    <a:pt x="1085375" y="0"/>
                    <a:pt x="1085375" y="0"/>
                  </a:cubicBezTo>
                </a:path>
              </a:pathLst>
            </a:custGeom>
            <a:ln>
              <a:solidFill>
                <a:srgbClr val="000000"/>
              </a:solidFill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9" name="Straight Arrow Connector 378"/>
            <p:cNvCxnSpPr>
              <a:stCxn id="375" idx="7"/>
            </p:cNvCxnSpPr>
            <p:nvPr/>
          </p:nvCxnSpPr>
          <p:spPr>
            <a:xfrm flipV="1">
              <a:off x="2080272" y="2741891"/>
              <a:ext cx="805586" cy="2019433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Oval 143"/>
          <p:cNvSpPr>
            <a:spLocks noChangeAspect="1"/>
          </p:cNvSpPr>
          <p:nvPr/>
        </p:nvSpPr>
        <p:spPr>
          <a:xfrm>
            <a:off x="429461" y="3236502"/>
            <a:ext cx="266197" cy="266197"/>
          </a:xfrm>
          <a:prstGeom prst="ellipse">
            <a:avLst/>
          </a:prstGeom>
          <a:solidFill>
            <a:srgbClr val="3366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>
            <a:spLocks noChangeAspect="1"/>
          </p:cNvSpPr>
          <p:nvPr/>
        </p:nvSpPr>
        <p:spPr>
          <a:xfrm>
            <a:off x="800822" y="3439436"/>
            <a:ext cx="266197" cy="266197"/>
          </a:xfrm>
          <a:prstGeom prst="ellipse">
            <a:avLst/>
          </a:prstGeom>
          <a:solidFill>
            <a:srgbClr val="FF0000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>
            <a:spLocks noChangeAspect="1"/>
          </p:cNvSpPr>
          <p:nvPr/>
        </p:nvSpPr>
        <p:spPr>
          <a:xfrm>
            <a:off x="790963" y="3236502"/>
            <a:ext cx="266197" cy="266197"/>
          </a:xfrm>
          <a:prstGeom prst="ellipse">
            <a:avLst/>
          </a:prstGeom>
          <a:solidFill>
            <a:srgbClr val="3366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>
            <a:spLocks noChangeAspect="1"/>
          </p:cNvSpPr>
          <p:nvPr/>
        </p:nvSpPr>
        <p:spPr>
          <a:xfrm>
            <a:off x="429461" y="3413967"/>
            <a:ext cx="266197" cy="266197"/>
          </a:xfrm>
          <a:prstGeom prst="ellipse">
            <a:avLst/>
          </a:prstGeom>
          <a:solidFill>
            <a:srgbClr val="FF0000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>
            <a:spLocks noChangeAspect="1"/>
          </p:cNvSpPr>
          <p:nvPr/>
        </p:nvSpPr>
        <p:spPr>
          <a:xfrm>
            <a:off x="524766" y="3519952"/>
            <a:ext cx="266197" cy="266197"/>
          </a:xfrm>
          <a:prstGeom prst="ellipse">
            <a:avLst/>
          </a:prstGeom>
          <a:solidFill>
            <a:srgbClr val="3366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>
            <a:spLocks noChangeAspect="1"/>
          </p:cNvSpPr>
          <p:nvPr/>
        </p:nvSpPr>
        <p:spPr>
          <a:xfrm>
            <a:off x="524766" y="3147770"/>
            <a:ext cx="266197" cy="266197"/>
          </a:xfrm>
          <a:prstGeom prst="ellipse">
            <a:avLst/>
          </a:prstGeom>
          <a:solidFill>
            <a:srgbClr val="FF0000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>
            <a:spLocks noChangeAspect="1"/>
          </p:cNvSpPr>
          <p:nvPr/>
        </p:nvSpPr>
        <p:spPr>
          <a:xfrm>
            <a:off x="524766" y="3369601"/>
            <a:ext cx="266197" cy="266197"/>
          </a:xfrm>
          <a:prstGeom prst="ellipse">
            <a:avLst/>
          </a:prstGeom>
          <a:solidFill>
            <a:srgbClr val="FF0000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>
            <a:spLocks noChangeAspect="1"/>
          </p:cNvSpPr>
          <p:nvPr/>
        </p:nvSpPr>
        <p:spPr>
          <a:xfrm>
            <a:off x="657865" y="3271009"/>
            <a:ext cx="266197" cy="266197"/>
          </a:xfrm>
          <a:prstGeom prst="ellipse">
            <a:avLst/>
          </a:prstGeom>
          <a:solidFill>
            <a:srgbClr val="3366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>
            <a:spLocks noChangeAspect="1"/>
          </p:cNvSpPr>
          <p:nvPr/>
        </p:nvSpPr>
        <p:spPr>
          <a:xfrm>
            <a:off x="616785" y="3386854"/>
            <a:ext cx="266197" cy="266197"/>
          </a:xfrm>
          <a:prstGeom prst="ellipse">
            <a:avLst/>
          </a:prstGeom>
          <a:solidFill>
            <a:srgbClr val="FF0000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>
            <a:spLocks noChangeAspect="1"/>
          </p:cNvSpPr>
          <p:nvPr/>
        </p:nvSpPr>
        <p:spPr>
          <a:xfrm>
            <a:off x="743310" y="3519952"/>
            <a:ext cx="266197" cy="266197"/>
          </a:xfrm>
          <a:prstGeom prst="ellipse">
            <a:avLst/>
          </a:prstGeom>
          <a:solidFill>
            <a:srgbClr val="3366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>
            <a:spLocks noChangeAspect="1"/>
          </p:cNvSpPr>
          <p:nvPr/>
        </p:nvSpPr>
        <p:spPr>
          <a:xfrm>
            <a:off x="790963" y="3306338"/>
            <a:ext cx="266197" cy="266197"/>
          </a:xfrm>
          <a:prstGeom prst="ellipse">
            <a:avLst/>
          </a:prstGeom>
          <a:solidFill>
            <a:srgbClr val="FF0000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6" name="Group 385"/>
          <p:cNvGrpSpPr/>
          <p:nvPr/>
        </p:nvGrpSpPr>
        <p:grpSpPr>
          <a:xfrm>
            <a:off x="1069412" y="2174579"/>
            <a:ext cx="637558" cy="672886"/>
            <a:chOff x="6525260" y="2748280"/>
            <a:chExt cx="985520" cy="1040130"/>
          </a:xfrm>
        </p:grpSpPr>
        <p:sp>
          <p:nvSpPr>
            <p:cNvPr id="387" name="Oval 386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387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Oval 388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Oval 389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Oval 390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Oval 391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Oval 392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Oval 393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Oval 394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Oval 395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Oval 396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Oval 397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9" name="Group 398"/>
          <p:cNvGrpSpPr/>
          <p:nvPr/>
        </p:nvGrpSpPr>
        <p:grpSpPr>
          <a:xfrm>
            <a:off x="4075615" y="2272349"/>
            <a:ext cx="637558" cy="672886"/>
            <a:chOff x="6525260" y="2748280"/>
            <a:chExt cx="985520" cy="1040130"/>
          </a:xfrm>
        </p:grpSpPr>
        <p:sp>
          <p:nvSpPr>
            <p:cNvPr id="400" name="Oval 399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Oval 400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2" name="Oval 401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Oval 402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Oval 40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5" name="Oval 404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6" name="Oval 405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Oval 406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8" name="Oval 407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Oval 408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Oval 409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Oval 410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2" name="Group 411"/>
          <p:cNvGrpSpPr/>
          <p:nvPr/>
        </p:nvGrpSpPr>
        <p:grpSpPr>
          <a:xfrm>
            <a:off x="245424" y="2094474"/>
            <a:ext cx="637558" cy="672886"/>
            <a:chOff x="6525260" y="2748280"/>
            <a:chExt cx="985520" cy="1040130"/>
          </a:xfrm>
        </p:grpSpPr>
        <p:sp>
          <p:nvSpPr>
            <p:cNvPr id="413" name="Oval 412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Oval 413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" name="Oval 414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" name="Oval 415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Oval 416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Oval 417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Oval 418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Oval 419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Oval 420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2" name="Oval 421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Oval 422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Oval 423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797641" y="317494"/>
            <a:ext cx="3535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– Backgrounds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27082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762"/>
            <a:ext cx="8229600" cy="1143000"/>
          </a:xfrm>
        </p:spPr>
        <p:txBody>
          <a:bodyPr/>
          <a:lstStyle/>
          <a:p>
            <a:r>
              <a:rPr lang="en-US" dirty="0" smtClean="0"/>
              <a:t>Background?  Or Signal?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829" y="4375149"/>
            <a:ext cx="8877104" cy="218651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Every detection technique has the potential for anomalous backgrounds:</a:t>
            </a:r>
          </a:p>
          <a:p>
            <a:pPr lvl="1"/>
            <a:r>
              <a:rPr lang="en-US" dirty="0" smtClean="0"/>
              <a:t>Ways discrimination may be systematically fooled</a:t>
            </a:r>
          </a:p>
          <a:p>
            <a:pPr lvl="1"/>
            <a:r>
              <a:rPr lang="en-US" dirty="0" smtClean="0"/>
              <a:t>Backgrounds we weren’t creative enough to think of </a:t>
            </a:r>
            <a:r>
              <a:rPr lang="en-US" i="1" dirty="0" smtClean="0"/>
              <a:t>a priori</a:t>
            </a:r>
            <a:r>
              <a:rPr lang="mr-IN" dirty="0" smtClean="0"/>
              <a:t>…</a:t>
            </a:r>
            <a:endParaRPr lang="en-US" dirty="0" smtClean="0"/>
          </a:p>
          <a:p>
            <a:r>
              <a:rPr lang="en-US" dirty="0" smtClean="0"/>
              <a:t>The dark matter signal might not be what we expect!</a:t>
            </a:r>
          </a:p>
          <a:p>
            <a:r>
              <a:rPr lang="en-US" dirty="0" smtClean="0"/>
              <a:t>Confirmation from a different technology, with different anomalous backgrounds, will be crucial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 descr="Screen Shot 2017-08-16 at 8.56.07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28" y="998538"/>
            <a:ext cx="5545472" cy="339315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5562600" y="2260600"/>
            <a:ext cx="406400" cy="22860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18200" y="1786235"/>
            <a:ext cx="29041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Electron recoil?</a:t>
            </a:r>
          </a:p>
          <a:p>
            <a:r>
              <a:rPr lang="en-US" sz="2400" dirty="0" smtClean="0"/>
              <a:t>Dust?</a:t>
            </a:r>
          </a:p>
          <a:p>
            <a:r>
              <a:rPr lang="en-US" sz="2400" dirty="0" smtClean="0"/>
              <a:t>Inelastic dark matter?</a:t>
            </a:r>
          </a:p>
          <a:p>
            <a:r>
              <a:rPr lang="en-US" sz="2400" dirty="0" smtClean="0"/>
              <a:t>Something else?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62600" y="3402568"/>
            <a:ext cx="2848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XENON1T, arXiv:1705.06655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24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7680" y="274638"/>
            <a:ext cx="5659120" cy="1143000"/>
          </a:xfrm>
        </p:spPr>
        <p:txBody>
          <a:bodyPr/>
          <a:lstStyle/>
          <a:p>
            <a:r>
              <a:rPr lang="en-US" dirty="0" smtClean="0"/>
              <a:t>Bubble Chambers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11075" y="1539831"/>
            <a:ext cx="8229600" cy="49163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Superheated Target</a:t>
            </a:r>
          </a:p>
          <a:p>
            <a:pPr lvl="1"/>
            <a:r>
              <a:rPr lang="en-US" dirty="0" smtClean="0"/>
              <a:t>CF</a:t>
            </a:r>
            <a:r>
              <a:rPr lang="en-US" baseline="-25000" dirty="0" smtClean="0"/>
              <a:t>3</a:t>
            </a:r>
            <a:r>
              <a:rPr lang="en-US" dirty="0" smtClean="0"/>
              <a:t>I,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, …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Particle interactions</a:t>
            </a:r>
            <a:br>
              <a:rPr lang="en-US" dirty="0" smtClean="0"/>
            </a:br>
            <a:r>
              <a:rPr lang="en-US" dirty="0" smtClean="0"/>
              <a:t>nucleate bubbles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Cameras and acoustic</a:t>
            </a:r>
            <a:br>
              <a:rPr lang="en-US" dirty="0" smtClean="0"/>
            </a:br>
            <a:r>
              <a:rPr lang="en-US" dirty="0" smtClean="0"/>
              <a:t>sensors capture</a:t>
            </a:r>
            <a:br>
              <a:rPr lang="en-US" dirty="0" smtClean="0"/>
            </a:br>
            <a:r>
              <a:rPr lang="en-US" dirty="0" smtClean="0"/>
              <a:t>bubbles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Chamber recompresses</a:t>
            </a:r>
            <a:br>
              <a:rPr lang="en-US" dirty="0" smtClean="0"/>
            </a:br>
            <a:r>
              <a:rPr lang="en-US" dirty="0" smtClean="0"/>
              <a:t>after each event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 descr="BC-overview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82"/>
          <a:stretch/>
        </p:blipFill>
        <p:spPr>
          <a:xfrm>
            <a:off x="4655157" y="1440050"/>
            <a:ext cx="4406900" cy="4726460"/>
          </a:xfrm>
          <a:prstGeom prst="rect">
            <a:avLst/>
          </a:prstGeom>
        </p:spPr>
      </p:pic>
      <p:pic>
        <p:nvPicPr>
          <p:cNvPr id="20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497"/>
            <a:ext cx="3715200" cy="156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8383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7680" y="274638"/>
            <a:ext cx="5659120" cy="1143000"/>
          </a:xfrm>
        </p:spPr>
        <p:txBody>
          <a:bodyPr/>
          <a:lstStyle/>
          <a:p>
            <a:r>
              <a:rPr lang="en-US" dirty="0" smtClean="0"/>
              <a:t>Bubble Chambers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11075" y="1539831"/>
            <a:ext cx="8229600" cy="49163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Superheated Target</a:t>
            </a:r>
          </a:p>
          <a:p>
            <a:pPr lvl="1"/>
            <a:r>
              <a:rPr lang="en-US" dirty="0" smtClean="0"/>
              <a:t>CF</a:t>
            </a:r>
            <a:r>
              <a:rPr lang="en-US" baseline="-25000" dirty="0" smtClean="0"/>
              <a:t>3</a:t>
            </a:r>
            <a:r>
              <a:rPr lang="en-US" dirty="0" smtClean="0"/>
              <a:t>I,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, …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Particle interactions</a:t>
            </a:r>
            <a:br>
              <a:rPr lang="en-US" dirty="0" smtClean="0"/>
            </a:br>
            <a:r>
              <a:rPr lang="en-US" dirty="0" smtClean="0"/>
              <a:t>nucleate bubbles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Cameras and acoustic</a:t>
            </a:r>
            <a:br>
              <a:rPr lang="en-US" dirty="0" smtClean="0"/>
            </a:br>
            <a:r>
              <a:rPr lang="en-US" dirty="0" smtClean="0"/>
              <a:t>sensors capture</a:t>
            </a:r>
            <a:br>
              <a:rPr lang="en-US" dirty="0" smtClean="0"/>
            </a:br>
            <a:r>
              <a:rPr lang="en-US" dirty="0" smtClean="0"/>
              <a:t>bubbles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Chamber recompresses</a:t>
            </a:r>
            <a:br>
              <a:rPr lang="en-US" dirty="0" smtClean="0"/>
            </a:br>
            <a:r>
              <a:rPr lang="en-US" dirty="0" smtClean="0"/>
              <a:t>after each event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15</a:t>
            </a:fld>
            <a:endParaRPr lang="en-US"/>
          </a:p>
        </p:txBody>
      </p:sp>
      <p:pic>
        <p:nvPicPr>
          <p:cNvPr id="24" name="Picture 23" descr="cam0image  4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5" name="Picture 24" descr="cam0image  5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6" name="Picture 25" descr="cam0image  6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7" name="Picture 26" descr="cam0image  7.bmp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8" name="Picture 27" descr="cam0image  8.bmp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9" name="Picture 28" descr="cam0image  9.bmp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31" name="Picture 30" descr="cam0image 10.bmp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32" name="Picture 31" descr="cam0image 11.bmp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33" name="Picture 32" descr="cam0image 12.bmp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34" name="Picture 33" descr="cam0image 13.bmp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35" name="Picture 34" descr="cam0image 14.bmp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36" name="Picture 35" descr="cam0image  7.bmp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0" name="Picture 3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497"/>
            <a:ext cx="3715200" cy="156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30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Chamber Thermodynamics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41193"/>
          </a:xfrm>
        </p:spPr>
        <p:txBody>
          <a:bodyPr/>
          <a:lstStyle/>
          <a:p>
            <a:r>
              <a:rPr lang="en-US" dirty="0" smtClean="0"/>
              <a:t>What is a meta-stable state?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16</a:t>
            </a:fld>
            <a:endParaRPr lang="en-US"/>
          </a:p>
        </p:txBody>
      </p:sp>
      <p:pic>
        <p:nvPicPr>
          <p:cNvPr id="9" name="Picture 8" descr="phase4.ep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58" y="2341393"/>
            <a:ext cx="5486400" cy="4114800"/>
          </a:xfrm>
          <a:prstGeom prst="rect">
            <a:avLst/>
          </a:prstGeom>
        </p:spPr>
      </p:pic>
      <p:pic>
        <p:nvPicPr>
          <p:cNvPr id="13" name="Picture 12" descr="gibbs4.ep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550" y="2341393"/>
            <a:ext cx="5486400" cy="4114800"/>
          </a:xfrm>
          <a:prstGeom prst="rect">
            <a:avLst/>
          </a:prstGeom>
        </p:spPr>
      </p:pic>
      <p:pic>
        <p:nvPicPr>
          <p:cNvPr id="14" name="Picture 13" descr="phase3.eps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58" y="2341393"/>
            <a:ext cx="5486400" cy="4114800"/>
          </a:xfrm>
          <a:prstGeom prst="rect">
            <a:avLst/>
          </a:prstGeom>
        </p:spPr>
      </p:pic>
      <p:pic>
        <p:nvPicPr>
          <p:cNvPr id="15" name="Picture 14" descr="gibbs3.eps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550" y="2341393"/>
            <a:ext cx="5486400" cy="4114800"/>
          </a:xfrm>
          <a:prstGeom prst="rect">
            <a:avLst/>
          </a:prstGeom>
        </p:spPr>
      </p:pic>
      <p:pic>
        <p:nvPicPr>
          <p:cNvPr id="16" name="Picture 15" descr="phase2.eps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58" y="2341393"/>
            <a:ext cx="5486400" cy="4114800"/>
          </a:xfrm>
          <a:prstGeom prst="rect">
            <a:avLst/>
          </a:prstGeom>
        </p:spPr>
      </p:pic>
      <p:pic>
        <p:nvPicPr>
          <p:cNvPr id="17" name="Picture 16" descr="gibbs2.eps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550" y="2341393"/>
            <a:ext cx="5486400" cy="4114800"/>
          </a:xfrm>
          <a:prstGeom prst="rect">
            <a:avLst/>
          </a:prstGeom>
        </p:spPr>
      </p:pic>
      <p:pic>
        <p:nvPicPr>
          <p:cNvPr id="18" name="Picture 17" descr="phase1.eps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58" y="2341393"/>
            <a:ext cx="5486400" cy="4114800"/>
          </a:xfrm>
          <a:prstGeom prst="rect">
            <a:avLst/>
          </a:prstGeom>
        </p:spPr>
      </p:pic>
      <p:pic>
        <p:nvPicPr>
          <p:cNvPr id="19" name="Picture 18" descr="gibbs1.eps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550" y="2341393"/>
            <a:ext cx="5486400" cy="4114800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H="1" flipV="1">
            <a:off x="3740445" y="5218529"/>
            <a:ext cx="416713" cy="99211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601542" y="6152475"/>
            <a:ext cx="2048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Superheated Liquid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684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Chamber Thermodynamics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Consider a bubble with</a:t>
            </a:r>
          </a:p>
          <a:p>
            <a:pPr lvl="1"/>
            <a:r>
              <a:rPr lang="en-US" i="1" dirty="0" err="1" smtClean="0"/>
              <a:t>T</a:t>
            </a:r>
            <a:r>
              <a:rPr lang="en-US" baseline="-25000" dirty="0" err="1" smtClean="0"/>
              <a:t>l</a:t>
            </a:r>
            <a:r>
              <a:rPr lang="en-US" dirty="0" smtClean="0"/>
              <a:t> = </a:t>
            </a:r>
            <a:r>
              <a:rPr lang="en-US" i="1" dirty="0" smtClean="0"/>
              <a:t>T</a:t>
            </a:r>
            <a:r>
              <a:rPr lang="en-US" baseline="-25000" dirty="0" smtClean="0"/>
              <a:t>b</a:t>
            </a:r>
            <a:r>
              <a:rPr lang="en-US" dirty="0" smtClean="0"/>
              <a:t> (thermal equilibrium)</a:t>
            </a:r>
          </a:p>
          <a:p>
            <a:pPr lvl="1"/>
            <a:r>
              <a:rPr lang="en-US" i="1" dirty="0">
                <a:latin typeface="Symbol" charset="2"/>
                <a:cs typeface="Symbol" charset="2"/>
              </a:rPr>
              <a:t>m</a:t>
            </a:r>
            <a:r>
              <a:rPr lang="en-US" baseline="-25000" dirty="0" smtClean="0"/>
              <a:t>l</a:t>
            </a:r>
            <a:r>
              <a:rPr lang="en-US" dirty="0" smtClean="0"/>
              <a:t> = </a:t>
            </a:r>
            <a:r>
              <a:rPr lang="en-US" i="1" dirty="0" err="1" smtClean="0">
                <a:latin typeface="Symbol" charset="2"/>
                <a:cs typeface="Symbol" charset="2"/>
              </a:rPr>
              <a:t>m</a:t>
            </a:r>
            <a:r>
              <a:rPr lang="en-US" baseline="-25000" dirty="0" err="1" smtClean="0"/>
              <a:t>b</a:t>
            </a:r>
            <a:r>
              <a:rPr lang="en-US" dirty="0"/>
              <a:t> </a:t>
            </a:r>
            <a:r>
              <a:rPr lang="en-US" dirty="0" smtClean="0"/>
              <a:t>(chemical equilibrium)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Then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b</a:t>
            </a:r>
            <a:r>
              <a:rPr lang="en-US" dirty="0" smtClean="0"/>
              <a:t> is (</a:t>
            </a:r>
            <a:r>
              <a:rPr lang="en-US" dirty="0" err="1" smtClean="0"/>
              <a:t>approx</a:t>
            </a:r>
            <a:r>
              <a:rPr lang="en-US" dirty="0" smtClean="0"/>
              <a:t>) the vapor</a:t>
            </a:r>
            <a:br>
              <a:rPr lang="en-US" dirty="0" smtClean="0"/>
            </a:br>
            <a:r>
              <a:rPr lang="en-US" dirty="0" smtClean="0"/>
              <a:t>pressure at temperature </a:t>
            </a:r>
            <a:r>
              <a:rPr lang="en-US" i="1" dirty="0" smtClean="0"/>
              <a:t>T</a:t>
            </a:r>
          </a:p>
          <a:p>
            <a:pPr lvl="1"/>
            <a:endParaRPr lang="en-US" i="1" dirty="0" smtClean="0"/>
          </a:p>
          <a:p>
            <a:r>
              <a:rPr lang="en-US" i="1" dirty="0" err="1" smtClean="0"/>
              <a:t>P</a:t>
            </a:r>
            <a:r>
              <a:rPr lang="en-US" baseline="-25000" dirty="0" err="1" smtClean="0"/>
              <a:t>b</a:t>
            </a:r>
            <a:r>
              <a:rPr lang="en-US" dirty="0" smtClean="0"/>
              <a:t> &gt; </a:t>
            </a:r>
            <a:r>
              <a:rPr lang="en-US" i="1" dirty="0" smtClean="0"/>
              <a:t>P</a:t>
            </a:r>
            <a:r>
              <a:rPr lang="en-US" baseline="-25000" dirty="0" smtClean="0"/>
              <a:t>l</a:t>
            </a:r>
            <a:r>
              <a:rPr lang="en-US" dirty="0"/>
              <a:t> </a:t>
            </a:r>
            <a:r>
              <a:rPr lang="en-US" dirty="0" smtClean="0"/>
              <a:t>, so bubble should</a:t>
            </a:r>
            <a:br>
              <a:rPr lang="en-US" dirty="0" smtClean="0"/>
            </a:br>
            <a:r>
              <a:rPr lang="en-US" dirty="0" smtClean="0"/>
              <a:t>grow…  </a:t>
            </a:r>
            <a:r>
              <a:rPr lang="en-US" i="1" dirty="0" smtClean="0">
                <a:solidFill>
                  <a:srgbClr val="FF0000"/>
                </a:solidFill>
              </a:rPr>
              <a:t>until we consider surface tension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17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5867400" y="2389306"/>
            <a:ext cx="3048000" cy="3048000"/>
            <a:chOff x="5867400" y="2389306"/>
            <a:chExt cx="3048000" cy="3048000"/>
          </a:xfrm>
        </p:grpSpPr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5867400" y="2389306"/>
              <a:ext cx="3048000" cy="3048000"/>
            </a:xfrm>
            <a:prstGeom prst="rect">
              <a:avLst/>
            </a:prstGeom>
            <a:solidFill>
              <a:srgbClr val="7194EE"/>
            </a:solidFill>
            <a:ln w="9525">
              <a:solidFill>
                <a:srgbClr val="7194E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6629400" y="3227506"/>
              <a:ext cx="1371600" cy="1371600"/>
            </a:xfrm>
            <a:prstGeom prst="ellipse">
              <a:avLst/>
            </a:prstGeom>
            <a:solidFill>
              <a:srgbClr val="BBE0E3"/>
            </a:solidFill>
            <a:ln w="381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Rectangle 12"/>
            <p:cNvSpPr>
              <a:spLocks noChangeArrowheads="1"/>
            </p:cNvSpPr>
            <p:nvPr/>
          </p:nvSpPr>
          <p:spPr bwMode="auto">
            <a:xfrm>
              <a:off x="6172200" y="2846506"/>
              <a:ext cx="85659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r>
                <a:rPr kumimoji="0" 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</a:t>
              </a:r>
              <a:r>
                <a:rPr kumimoji="0" lang="en-US" sz="28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 </a:t>
              </a:r>
              <a:r>
                <a:rPr kumimoji="0" lang="en-US" sz="2800" b="0" i="1" u="none" strike="noStrike" kern="0" cap="none" spc="0" normalizeH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</a:t>
              </a:r>
              <a:r>
                <a:rPr kumimoji="0" lang="en-US" sz="2800" b="0" u="none" strike="noStrike" kern="0" cap="none" spc="0" normalizeH="0" baseline="-2500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6868896" y="3684706"/>
              <a:ext cx="9982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r>
                <a:rPr kumimoji="0" lang="en-US" sz="28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</a:t>
              </a:r>
              <a:r>
                <a:rPr kumimoji="0" lang="en-US" sz="28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 </a:t>
              </a:r>
              <a:r>
                <a:rPr lang="en-US" sz="2800" i="1" kern="0" dirty="0" err="1">
                  <a:solidFill>
                    <a:sysClr val="windowText" lastClr="000000"/>
                  </a:solidFill>
                </a:rPr>
                <a:t>T</a:t>
              </a:r>
              <a:r>
                <a:rPr kumimoji="0" lang="en-US" sz="2800" b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Line 15"/>
            <p:cNvSpPr>
              <a:spLocks noChangeShapeType="1"/>
            </p:cNvSpPr>
            <p:nvPr/>
          </p:nvSpPr>
          <p:spPr bwMode="auto">
            <a:xfrm>
              <a:off x="6934200" y="3379906"/>
              <a:ext cx="228600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7037613" y="3164009"/>
              <a:ext cx="49760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r>
                <a:rPr kumimoji="0" 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5162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Chamber Thermodynamics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Inward pressure from surface tension!</a:t>
            </a:r>
          </a:p>
          <a:p>
            <a:pPr lvl="1"/>
            <a:r>
              <a:rPr lang="en-US" i="1" dirty="0" smtClean="0"/>
              <a:t>P</a:t>
            </a:r>
            <a:r>
              <a:rPr lang="en-US" baseline="-25000" dirty="0" smtClean="0"/>
              <a:t>s</a:t>
            </a:r>
            <a:r>
              <a:rPr lang="en-US" dirty="0" smtClean="0"/>
              <a:t> = 2</a:t>
            </a:r>
            <a:r>
              <a:rPr lang="en-US" i="1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/</a:t>
            </a:r>
            <a:r>
              <a:rPr lang="en-US" i="1" dirty="0" smtClean="0"/>
              <a:t>r</a:t>
            </a:r>
          </a:p>
          <a:p>
            <a:pPr lvl="7"/>
            <a:endParaRPr lang="en-US" i="1" dirty="0" smtClean="0"/>
          </a:p>
          <a:p>
            <a:r>
              <a:rPr lang="en-US" dirty="0" smtClean="0"/>
              <a:t>Bubble will </a:t>
            </a:r>
            <a:r>
              <a:rPr lang="en-US" i="1" dirty="0" smtClean="0"/>
              <a:t>grow</a:t>
            </a:r>
            <a:r>
              <a:rPr lang="en-US" dirty="0" smtClean="0"/>
              <a:t> if</a:t>
            </a:r>
          </a:p>
          <a:p>
            <a:pPr lvl="6"/>
            <a:endParaRPr lang="en-US" dirty="0" smtClean="0"/>
          </a:p>
          <a:p>
            <a:pPr marL="457200" lvl="1" indent="0">
              <a:buNone/>
            </a:pPr>
            <a:r>
              <a:rPr lang="en-US" i="1" dirty="0" smtClean="0"/>
              <a:t>	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b</a:t>
            </a:r>
            <a:r>
              <a:rPr lang="en-US" dirty="0" smtClean="0"/>
              <a:t> &gt; </a:t>
            </a:r>
            <a:r>
              <a:rPr lang="en-US" i="1" dirty="0" smtClean="0"/>
              <a:t>P</a:t>
            </a:r>
            <a:r>
              <a:rPr lang="en-US" baseline="-25000" dirty="0" smtClean="0"/>
              <a:t>l</a:t>
            </a:r>
            <a:r>
              <a:rPr lang="en-US" dirty="0" smtClean="0"/>
              <a:t> + </a:t>
            </a:r>
            <a:r>
              <a:rPr lang="en-US" i="1" dirty="0" smtClean="0"/>
              <a:t>P</a:t>
            </a:r>
            <a:r>
              <a:rPr lang="en-US" baseline="-25000" dirty="0" smtClean="0"/>
              <a:t>s </a:t>
            </a:r>
            <a:endParaRPr lang="en-US" dirty="0" smtClean="0"/>
          </a:p>
          <a:p>
            <a:pPr lvl="7"/>
            <a:endParaRPr lang="en-US" dirty="0" smtClean="0"/>
          </a:p>
          <a:p>
            <a:pPr marL="457200" lvl="1" indent="0">
              <a:buNone/>
            </a:pPr>
            <a:r>
              <a:rPr lang="en-US" i="1" dirty="0" smtClean="0"/>
              <a:t>r</a:t>
            </a:r>
            <a:r>
              <a:rPr lang="en-US" dirty="0" smtClean="0"/>
              <a:t> &gt; </a:t>
            </a:r>
            <a:r>
              <a:rPr lang="en-US" i="1" dirty="0" err="1" smtClean="0"/>
              <a:t>r</a:t>
            </a:r>
            <a:r>
              <a:rPr lang="en-US" baseline="-25000" dirty="0" err="1" smtClean="0"/>
              <a:t>c</a:t>
            </a:r>
            <a:r>
              <a:rPr lang="en-US" dirty="0" smtClean="0"/>
              <a:t> = 2</a:t>
            </a:r>
            <a:r>
              <a:rPr lang="en-US" i="1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/ (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b</a:t>
            </a:r>
            <a:r>
              <a:rPr lang="en-US" dirty="0" smtClean="0"/>
              <a:t> – </a:t>
            </a:r>
            <a:r>
              <a:rPr lang="en-US" i="1" dirty="0" smtClean="0"/>
              <a:t>P</a:t>
            </a:r>
            <a:r>
              <a:rPr lang="en-US" baseline="-25000" dirty="0" smtClean="0"/>
              <a:t>l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r>
              <a:rPr lang="en-US" baseline="-25000" dirty="0" smtClean="0"/>
              <a:t>                         </a:t>
            </a:r>
            <a:endParaRPr lang="en-US" baseline="-25000" dirty="0"/>
          </a:p>
          <a:p>
            <a:r>
              <a:rPr lang="en-US" dirty="0" smtClean="0"/>
              <a:t>Bubbles with </a:t>
            </a:r>
            <a:r>
              <a:rPr lang="en-US" i="1" dirty="0" smtClean="0"/>
              <a:t>r </a:t>
            </a:r>
            <a:r>
              <a:rPr lang="en-US" dirty="0" smtClean="0"/>
              <a:t>&lt; </a:t>
            </a:r>
            <a:r>
              <a:rPr lang="en-US" i="1" dirty="0" err="1" smtClean="0"/>
              <a:t>r</a:t>
            </a:r>
            <a:r>
              <a:rPr lang="en-US" baseline="-25000" dirty="0" err="1" smtClean="0"/>
              <a:t>c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collapse and re-condense</a:t>
            </a:r>
            <a:endParaRPr lang="en-US" baseline="-25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18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5867400" y="2389306"/>
            <a:ext cx="3048000" cy="3048000"/>
            <a:chOff x="5867400" y="2389306"/>
            <a:chExt cx="3048000" cy="3048000"/>
          </a:xfrm>
        </p:grpSpPr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5867400" y="2389306"/>
              <a:ext cx="3048000" cy="3048000"/>
            </a:xfrm>
            <a:prstGeom prst="rect">
              <a:avLst/>
            </a:prstGeom>
            <a:solidFill>
              <a:srgbClr val="7194EE"/>
            </a:solidFill>
            <a:ln w="9525">
              <a:solidFill>
                <a:srgbClr val="7194E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6629400" y="3227506"/>
              <a:ext cx="1371600" cy="1371600"/>
            </a:xfrm>
            <a:prstGeom prst="ellipse">
              <a:avLst/>
            </a:prstGeom>
            <a:solidFill>
              <a:srgbClr val="BBE0E3"/>
            </a:solidFill>
            <a:ln w="381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Rectangle 12"/>
            <p:cNvSpPr>
              <a:spLocks noChangeArrowheads="1"/>
            </p:cNvSpPr>
            <p:nvPr/>
          </p:nvSpPr>
          <p:spPr bwMode="auto">
            <a:xfrm>
              <a:off x="6172200" y="2846506"/>
              <a:ext cx="85659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r>
                <a:rPr kumimoji="0" 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</a:t>
              </a:r>
              <a:r>
                <a:rPr kumimoji="0" lang="en-US" sz="28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 </a:t>
              </a:r>
              <a:r>
                <a:rPr kumimoji="0" lang="en-US" sz="2800" b="0" i="1" u="none" strike="noStrike" kern="0" cap="none" spc="0" normalizeH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</a:t>
              </a:r>
              <a:r>
                <a:rPr kumimoji="0" lang="en-US" sz="2800" b="0" u="none" strike="noStrike" kern="0" cap="none" spc="0" normalizeH="0" baseline="-2500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6868896" y="3684706"/>
              <a:ext cx="9982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r>
                <a:rPr kumimoji="0" lang="en-US" sz="28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</a:t>
              </a:r>
              <a:r>
                <a:rPr kumimoji="0" lang="en-US" sz="28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 </a:t>
              </a:r>
              <a:r>
                <a:rPr lang="en-US" sz="2800" i="1" kern="0" dirty="0" err="1">
                  <a:solidFill>
                    <a:sysClr val="windowText" lastClr="000000"/>
                  </a:solidFill>
                </a:rPr>
                <a:t>T</a:t>
              </a:r>
              <a:r>
                <a:rPr kumimoji="0" lang="en-US" sz="2800" b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Line 15"/>
            <p:cNvSpPr>
              <a:spLocks noChangeShapeType="1"/>
            </p:cNvSpPr>
            <p:nvPr/>
          </p:nvSpPr>
          <p:spPr bwMode="auto">
            <a:xfrm>
              <a:off x="6934200" y="3379906"/>
              <a:ext cx="228600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7037613" y="3164009"/>
              <a:ext cx="49760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r>
                <a:rPr kumimoji="0" 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9403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Chamber Thermodynamics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it take to produce critical bubble?</a:t>
            </a:r>
            <a:endParaRPr lang="en-US" baseline="-25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19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5867400" y="2389306"/>
            <a:ext cx="3048000" cy="3048000"/>
            <a:chOff x="5867400" y="2389306"/>
            <a:chExt cx="3048000" cy="3048000"/>
          </a:xfrm>
        </p:grpSpPr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5867400" y="2389306"/>
              <a:ext cx="3048000" cy="3048000"/>
            </a:xfrm>
            <a:prstGeom prst="rect">
              <a:avLst/>
            </a:prstGeom>
            <a:solidFill>
              <a:srgbClr val="7194EE"/>
            </a:solidFill>
            <a:ln w="9525">
              <a:solidFill>
                <a:srgbClr val="7194E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Oval 9"/>
            <p:cNvSpPr>
              <a:spLocks noChangeArrowheads="1"/>
            </p:cNvSpPr>
            <p:nvPr/>
          </p:nvSpPr>
          <p:spPr bwMode="auto">
            <a:xfrm>
              <a:off x="6629400" y="3227506"/>
              <a:ext cx="1371600" cy="1371600"/>
            </a:xfrm>
            <a:prstGeom prst="ellipse">
              <a:avLst/>
            </a:prstGeom>
            <a:solidFill>
              <a:srgbClr val="BBE0E3"/>
            </a:solidFill>
            <a:ln w="381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Rectangle 12"/>
            <p:cNvSpPr>
              <a:spLocks noChangeArrowheads="1"/>
            </p:cNvSpPr>
            <p:nvPr/>
          </p:nvSpPr>
          <p:spPr bwMode="auto">
            <a:xfrm>
              <a:off x="5927692" y="2640789"/>
              <a:ext cx="298770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r>
                <a:rPr kumimoji="0" lang="en-US" sz="2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</a:t>
              </a:r>
              <a:r>
                <a:rPr kumimoji="0" lang="en-US" sz="28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=30 </a:t>
              </a:r>
              <a:r>
                <a:rPr kumimoji="0" lang="en-US" sz="2800" b="0" i="0" u="none" strike="noStrike" kern="0" cap="none" spc="0" normalizeH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psia</a:t>
              </a:r>
              <a:r>
                <a:rPr kumimoji="0" lang="en-US" sz="28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 </a:t>
              </a:r>
              <a:r>
                <a:rPr kumimoji="0" lang="en-US" sz="2800" b="0" i="1" u="none" strike="noStrike" kern="0" cap="none" spc="0" normalizeH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</a:t>
              </a:r>
              <a:r>
                <a:rPr kumimoji="0" lang="en-US" sz="2800" b="0" u="none" strike="noStrike" kern="0" cap="none" spc="0" normalizeH="0" baseline="-2500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</a:t>
              </a:r>
              <a:r>
                <a:rPr kumimoji="0" lang="en-US" sz="2800" b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=14</a:t>
              </a:r>
              <a:r>
                <a:rPr kumimoji="0" lang="en-US" sz="2800" b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o</a:t>
              </a:r>
              <a:r>
                <a:rPr kumimoji="0" lang="en-US" sz="2800" b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6629400" y="3494214"/>
              <a:ext cx="142337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</a:t>
              </a:r>
              <a:r>
                <a:rPr kumimoji="0" lang="en-US" sz="28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</a:t>
              </a:r>
              <a:r>
                <a:rPr lang="en-US" sz="2800" kern="0" dirty="0" smtClean="0">
                  <a:solidFill>
                    <a:sysClr val="windowText" lastClr="000000"/>
                  </a:solidFill>
                </a:rPr>
                <a:t>= 89.7</a:t>
              </a:r>
              <a:br>
                <a:rPr lang="en-US" sz="2800" kern="0" dirty="0" smtClean="0">
                  <a:solidFill>
                    <a:sysClr val="windowText" lastClr="000000"/>
                  </a:solidFill>
                </a:rPr>
              </a:br>
              <a:r>
                <a:rPr lang="en-US" sz="2800" kern="0" dirty="0" smtClean="0">
                  <a:solidFill>
                    <a:sysClr val="windowText" lastClr="000000"/>
                  </a:solidFill>
                </a:rPr>
                <a:t>     </a:t>
              </a:r>
              <a:r>
                <a:rPr lang="en-US" sz="2800" kern="0" dirty="0" err="1" smtClean="0">
                  <a:solidFill>
                    <a:sysClr val="windowText" lastClr="000000"/>
                  </a:solidFill>
                </a:rPr>
                <a:t>psia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840149" y="4726214"/>
            <a:ext cx="954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C</a:t>
            </a:r>
            <a:r>
              <a:rPr lang="en-US" sz="3600" b="1" baseline="-25000" dirty="0" smtClean="0"/>
              <a:t>3</a:t>
            </a:r>
            <a:r>
              <a:rPr lang="en-US" sz="3600" b="1" dirty="0" smtClean="0"/>
              <a:t>F</a:t>
            </a:r>
            <a:r>
              <a:rPr lang="en-US" sz="3600" b="1" baseline="-25000" dirty="0" smtClean="0"/>
              <a:t>8</a:t>
            </a:r>
            <a:endParaRPr lang="en-US" sz="3600" b="1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4617249"/>
            <a:ext cx="1800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err="1" smtClean="0"/>
              <a:t>r</a:t>
            </a:r>
            <a:r>
              <a:rPr lang="en-US" sz="2800" baseline="-25000" dirty="0" err="1" smtClean="0"/>
              <a:t>c</a:t>
            </a:r>
            <a:r>
              <a:rPr lang="en-US" sz="2800" dirty="0" smtClean="0"/>
              <a:t>=23.7nm</a:t>
            </a:r>
            <a:endParaRPr lang="en-US" sz="2800" i="1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395357" y="4372429"/>
            <a:ext cx="371929" cy="35378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4" descr="eq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68" r="55000" b="43726"/>
          <a:stretch>
            <a:fillRect/>
          </a:stretch>
        </p:blipFill>
        <p:spPr bwMode="auto">
          <a:xfrm>
            <a:off x="76200" y="2162602"/>
            <a:ext cx="41148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5" descr="eq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1" t="43768" r="26666" b="43726"/>
          <a:stretch>
            <a:fillRect/>
          </a:stretch>
        </p:blipFill>
        <p:spPr bwMode="auto">
          <a:xfrm>
            <a:off x="990600" y="3153202"/>
            <a:ext cx="25908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6" descr="eq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2" t="43768" b="43726"/>
          <a:stretch>
            <a:fillRect/>
          </a:stretch>
        </p:blipFill>
        <p:spPr bwMode="auto">
          <a:xfrm>
            <a:off x="1066800" y="3991402"/>
            <a:ext cx="2438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990600" y="2238802"/>
            <a:ext cx="3200400" cy="1066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990600" y="3381802"/>
            <a:ext cx="2667000" cy="76200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990600" y="4220002"/>
            <a:ext cx="2438400" cy="762000"/>
          </a:xfrm>
          <a:prstGeom prst="rect">
            <a:avLst/>
          </a:prstGeom>
          <a:noFill/>
          <a:ln w="28575">
            <a:solidFill>
              <a:srgbClr val="1C933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3733800" y="3534202"/>
            <a:ext cx="14542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1.81 </a:t>
            </a:r>
            <a:r>
              <a:rPr lang="en-US" sz="2800" dirty="0" err="1">
                <a:solidFill>
                  <a:srgbClr val="0000FF"/>
                </a:solidFill>
              </a:rPr>
              <a:t>keV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3657600" y="4372402"/>
            <a:ext cx="15580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7800"/>
                </a:solidFill>
              </a:rPr>
              <a:t>-</a:t>
            </a:r>
            <a:r>
              <a:rPr lang="en-US" sz="2800" dirty="0" smtClean="0">
                <a:solidFill>
                  <a:srgbClr val="007800"/>
                </a:solidFill>
              </a:rPr>
              <a:t>0.15 </a:t>
            </a:r>
            <a:r>
              <a:rPr lang="en-US" sz="2800" dirty="0" err="1">
                <a:solidFill>
                  <a:srgbClr val="007800"/>
                </a:solidFill>
              </a:rPr>
              <a:t>keV</a:t>
            </a:r>
            <a:endParaRPr lang="en-US" sz="2800" dirty="0">
              <a:solidFill>
                <a:srgbClr val="007800"/>
              </a:solidFill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4310063" y="2543602"/>
            <a:ext cx="14542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1.53 </a:t>
            </a:r>
            <a:r>
              <a:rPr lang="en-US" sz="2800" dirty="0" err="1">
                <a:solidFill>
                  <a:srgbClr val="FF0000"/>
                </a:solidFill>
              </a:rPr>
              <a:t>keV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618445" y="5602943"/>
            <a:ext cx="68050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Surface energy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0000FF"/>
                </a:solidFill>
              </a:rPr>
              <a:t>Bulk energy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007800"/>
                </a:solidFill>
              </a:rPr>
              <a:t>Reversible Work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5079723"/>
            <a:ext cx="2473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= 3.19 </a:t>
            </a:r>
            <a:r>
              <a:rPr lang="en-US" sz="2800" dirty="0" err="1" smtClean="0"/>
              <a:t>keV</a:t>
            </a:r>
            <a:r>
              <a:rPr lang="en-US" sz="2800" dirty="0" smtClean="0"/>
              <a:t> total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86657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/>
      <p:bldP spid="32" grpId="0"/>
      <p:bldP spid="33" grpId="0"/>
      <p:bldP spid="34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589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924" y="1016008"/>
            <a:ext cx="5076363" cy="535093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Motivation </a:t>
            </a:r>
            <a:r>
              <a:rPr lang="mr-IN" dirty="0" smtClean="0"/>
              <a:t>–</a:t>
            </a:r>
            <a:r>
              <a:rPr lang="en-US" dirty="0" smtClean="0"/>
              <a:t> Why Bubble Chambers?</a:t>
            </a:r>
          </a:p>
          <a:p>
            <a:pPr lvl="1"/>
            <a:r>
              <a:rPr lang="en-US" dirty="0" smtClean="0"/>
              <a:t>Spin-Independent </a:t>
            </a:r>
            <a:r>
              <a:rPr lang="en-US" dirty="0" err="1" smtClean="0"/>
              <a:t>vs</a:t>
            </a:r>
            <a:r>
              <a:rPr lang="en-US" dirty="0" smtClean="0"/>
              <a:t> Spin-Dependent WIMP interactions</a:t>
            </a:r>
          </a:p>
          <a:p>
            <a:pPr lvl="1"/>
            <a:r>
              <a:rPr lang="en-US" dirty="0" smtClean="0"/>
              <a:t>Backgrounds and Discovery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Bubble Chamber Overview</a:t>
            </a:r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The PICO-60 Experiment</a:t>
            </a:r>
          </a:p>
          <a:p>
            <a:pPr marL="457200" lvl="1" indent="0">
              <a:buNone/>
            </a:pPr>
            <a:r>
              <a:rPr lang="nb-NO" sz="2100" u="sng" dirty="0" smtClean="0">
                <a:solidFill>
                  <a:srgbClr val="0000FF"/>
                </a:solidFill>
              </a:rPr>
              <a:t>arXiv</a:t>
            </a:r>
            <a:r>
              <a:rPr lang="nb-NO" sz="2100" u="sng" dirty="0">
                <a:solidFill>
                  <a:srgbClr val="0000FF"/>
                </a:solidFill>
              </a:rPr>
              <a:t>:</a:t>
            </a:r>
            <a:r>
              <a:rPr lang="nb-NO" sz="2100" u="sng" dirty="0" smtClean="0">
                <a:solidFill>
                  <a:srgbClr val="0000FF"/>
                </a:solidFill>
              </a:rPr>
              <a:t>1702.07666</a:t>
            </a:r>
            <a:r>
              <a:rPr lang="en-US" sz="2100" dirty="0" smtClean="0"/>
              <a:t> [PRL </a:t>
            </a:r>
            <a:r>
              <a:rPr lang="is-IS" sz="2100" dirty="0"/>
              <a:t>118, 251301 (2017</a:t>
            </a:r>
            <a:r>
              <a:rPr lang="is-IS" sz="2100" dirty="0" smtClean="0"/>
              <a:t>)</a:t>
            </a:r>
            <a:r>
              <a:rPr lang="en-US" sz="2100" dirty="0" smtClean="0"/>
              <a:t>]</a:t>
            </a:r>
            <a:endParaRPr lang="en-US" sz="2100" u="sng" dirty="0" smtClean="0">
              <a:solidFill>
                <a:srgbClr val="0000FF"/>
              </a:solidFill>
            </a:endParaRPr>
          </a:p>
          <a:p>
            <a:pPr lvl="2"/>
            <a:endParaRPr lang="en-US" dirty="0" smtClean="0"/>
          </a:p>
          <a:p>
            <a:r>
              <a:rPr lang="en-US" dirty="0" smtClean="0"/>
              <a:t>The road forward</a:t>
            </a:r>
          </a:p>
          <a:p>
            <a:pPr lvl="1"/>
            <a:r>
              <a:rPr lang="en-US" dirty="0" smtClean="0"/>
              <a:t>Right-side-up Bubble Chambers</a:t>
            </a:r>
          </a:p>
          <a:p>
            <a:pPr lvl="1"/>
            <a:r>
              <a:rPr lang="en-US" dirty="0" smtClean="0"/>
              <a:t>Scintillating Bubble Chambers</a:t>
            </a:r>
          </a:p>
          <a:p>
            <a:endParaRPr lang="nb-NO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2</a:t>
            </a:fld>
            <a:endParaRPr lang="en-US"/>
          </a:p>
        </p:txBody>
      </p:sp>
      <p:pic>
        <p:nvPicPr>
          <p:cNvPr id="15" name="Picture 14" descr="DSC_0408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073" y="671643"/>
            <a:ext cx="3698052" cy="556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49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79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Bubble Chamber Discrimination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20</a:t>
            </a:fld>
            <a:endParaRPr lang="en-US" dirty="0"/>
          </a:p>
        </p:txBody>
      </p:sp>
      <p:pic>
        <p:nvPicPr>
          <p:cNvPr id="3" name="Picture 2" descr="Screen Shot 2017-08-16 at 9.08.31 AM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1" t="22223" r="13195" b="3777"/>
          <a:stretch/>
        </p:blipFill>
        <p:spPr>
          <a:xfrm>
            <a:off x="471273" y="1173798"/>
            <a:ext cx="8228227" cy="510242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445000" y="6045200"/>
            <a:ext cx="355600" cy="23101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932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JinEfficiencyCurv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79" y="3661711"/>
            <a:ext cx="3846296" cy="2874876"/>
          </a:xfrm>
          <a:prstGeom prst="rect">
            <a:avLst/>
          </a:prstGeom>
        </p:spPr>
      </p:pic>
      <p:pic>
        <p:nvPicPr>
          <p:cNvPr id="28" name="Picture 27" descr="cam0image  7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120" y="1261558"/>
            <a:ext cx="3657600" cy="4886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75042"/>
          </a:xfrm>
        </p:spPr>
        <p:txBody>
          <a:bodyPr/>
          <a:lstStyle/>
          <a:p>
            <a:r>
              <a:rPr lang="en-US" dirty="0" smtClean="0"/>
              <a:t>Nuclear Recoil Threshold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21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9444" y="835731"/>
            <a:ext cx="4295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Neutron Calibrations in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 @ </a:t>
            </a:r>
            <a:r>
              <a:rPr lang="en-US" i="1" dirty="0" smtClean="0"/>
              <a:t>E</a:t>
            </a:r>
            <a:r>
              <a:rPr lang="en-US" i="1" baseline="-25000" dirty="0" smtClean="0"/>
              <a:t>T</a:t>
            </a:r>
            <a:r>
              <a:rPr lang="en-US" dirty="0" smtClean="0"/>
              <a:t> = 3.2 </a:t>
            </a:r>
            <a:r>
              <a:rPr lang="en-US" dirty="0" err="1" smtClean="0"/>
              <a:t>keV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747154" y="3616356"/>
            <a:ext cx="1796143" cy="2267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ncal_hist.eps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75042"/>
            <a:ext cx="4572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093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1786" y="3801143"/>
            <a:ext cx="5646837" cy="30759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Alpha-Decay 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9144" y="1417638"/>
            <a:ext cx="5692288" cy="251029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All bubbles look the same!</a:t>
            </a:r>
          </a:p>
          <a:p>
            <a:pPr lvl="1"/>
            <a:r>
              <a:rPr lang="en-US" dirty="0" smtClean="0"/>
              <a:t>1-mm diameter bubble has drawn</a:t>
            </a:r>
            <a:br>
              <a:rPr lang="en-US" dirty="0" smtClean="0"/>
            </a:br>
            <a:r>
              <a:rPr lang="en-US" b="1" dirty="0" smtClean="0"/>
              <a:t>10 </a:t>
            </a:r>
            <a:r>
              <a:rPr lang="en-US" b="1" dirty="0" err="1" smtClean="0"/>
              <a:t>PeV</a:t>
            </a:r>
            <a:r>
              <a:rPr lang="en-US" dirty="0"/>
              <a:t> </a:t>
            </a:r>
            <a:r>
              <a:rPr lang="en-US" dirty="0" smtClean="0"/>
              <a:t>from superheated fluid</a:t>
            </a:r>
          </a:p>
          <a:p>
            <a:pPr lvl="1"/>
            <a:r>
              <a:rPr lang="en-US" dirty="0" smtClean="0"/>
              <a:t>Nuclear recoil visually indistinguishable from alpha-decay</a:t>
            </a:r>
            <a:endParaRPr lang="en-US" i="1" baseline="-25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22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7140199" y="4719294"/>
            <a:ext cx="37613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/>
              <a:t>C. Amole </a:t>
            </a:r>
            <a:r>
              <a:rPr lang="hu-HU" sz="1000" i="1" dirty="0" smtClean="0"/>
              <a:t>et al</a:t>
            </a:r>
            <a:r>
              <a:rPr lang="hu-HU" sz="1000" dirty="0" smtClean="0"/>
              <a:t>. Phys. Rev. D 93, 061101(R) (2016) [arXiv:1601.03729</a:t>
            </a:r>
            <a:r>
              <a:rPr lang="en-US" sz="1000" dirty="0" smtClean="0"/>
              <a:t>] </a:t>
            </a:r>
            <a:endParaRPr lang="en-US" sz="1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1784513" y="1753006"/>
            <a:ext cx="1229827" cy="1572127"/>
            <a:chOff x="1651003" y="2810933"/>
            <a:chExt cx="2091264" cy="24892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/>
            <a:srcRect l="38625" r="30688" b="21134"/>
            <a:stretch/>
          </p:blipFill>
          <p:spPr>
            <a:xfrm>
              <a:off x="1659466" y="4360332"/>
              <a:ext cx="864449" cy="855133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/>
            <a:srcRect l="82936" t="15635" b="44845"/>
            <a:stretch/>
          </p:blipFill>
          <p:spPr>
            <a:xfrm>
              <a:off x="2219999" y="3996266"/>
              <a:ext cx="607832" cy="541866"/>
            </a:xfrm>
            <a:prstGeom prst="rect">
              <a:avLst/>
            </a:prstGeom>
          </p:spPr>
        </p:pic>
        <p:cxnSp>
          <p:nvCxnSpPr>
            <p:cNvPr id="24" name="Straight Arrow Connector 23"/>
            <p:cNvCxnSpPr/>
            <p:nvPr/>
          </p:nvCxnSpPr>
          <p:spPr>
            <a:xfrm flipH="1">
              <a:off x="1651003" y="5088467"/>
              <a:ext cx="160867" cy="2116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590800" y="2810933"/>
              <a:ext cx="1151467" cy="13546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714068" y="1647212"/>
            <a:ext cx="1410986" cy="1738359"/>
            <a:chOff x="770684" y="1647212"/>
            <a:chExt cx="1410986" cy="1738359"/>
          </a:xfrm>
        </p:grpSpPr>
        <p:sp>
          <p:nvSpPr>
            <p:cNvPr id="40" name="Oval 39"/>
            <p:cNvSpPr/>
            <p:nvPr/>
          </p:nvSpPr>
          <p:spPr>
            <a:xfrm>
              <a:off x="770684" y="3173984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1960241" y="1647212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1960241" y="1761677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1799626" y="1761677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1688911" y="2012555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1422481" y="2290051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7698143" y="5301197"/>
            <a:ext cx="1268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214</a:t>
            </a:r>
            <a:r>
              <a:rPr lang="en-US" dirty="0" smtClean="0"/>
              <a:t>Po</a:t>
            </a:r>
          </a:p>
          <a:p>
            <a:r>
              <a:rPr lang="en-US" dirty="0"/>
              <a:t>  </a:t>
            </a:r>
            <a:r>
              <a:rPr lang="en-US" dirty="0" smtClean="0"/>
              <a:t> (7.7 MeV)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715730" y="4599106"/>
            <a:ext cx="1566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222</a:t>
            </a:r>
            <a:r>
              <a:rPr lang="en-US" dirty="0" smtClean="0"/>
              <a:t>Rn, </a:t>
            </a:r>
            <a:r>
              <a:rPr lang="en-US" baseline="30000" dirty="0" smtClean="0"/>
              <a:t>218</a:t>
            </a:r>
            <a:r>
              <a:rPr lang="en-US" dirty="0" smtClean="0"/>
              <a:t>Po</a:t>
            </a:r>
          </a:p>
          <a:p>
            <a:r>
              <a:rPr lang="en-US" dirty="0"/>
              <a:t> </a:t>
            </a:r>
            <a:r>
              <a:rPr lang="en-US" dirty="0" smtClean="0"/>
              <a:t>(5.5, 6.0 MeV)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5286958" y="4017608"/>
            <a:ext cx="1266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Nuclear</a:t>
            </a:r>
            <a:br>
              <a:rPr lang="en-US" dirty="0" smtClean="0"/>
            </a:br>
            <a:r>
              <a:rPr lang="en-US" dirty="0" smtClean="0"/>
              <a:t>Recoils</a:t>
            </a:r>
          </a:p>
          <a:p>
            <a:r>
              <a:rPr lang="en-US" dirty="0" smtClean="0"/>
              <a:t>(3-500 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5098147" y="4479273"/>
            <a:ext cx="281211" cy="1198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Content Placeholder 2"/>
          <p:cNvSpPr txBox="1">
            <a:spLocks/>
          </p:cNvSpPr>
          <p:nvPr/>
        </p:nvSpPr>
        <p:spPr>
          <a:xfrm>
            <a:off x="256758" y="4408714"/>
            <a:ext cx="3235742" cy="17873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/>
                <a:cs typeface="Times New Roman"/>
              </a:rPr>
              <a:t>~</a:t>
            </a:r>
            <a:r>
              <a:rPr lang="en-US" dirty="0" smtClean="0"/>
              <a:t>1-MeV energy resolution in acoustic channel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564408" y="2591353"/>
            <a:ext cx="94602" cy="1336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3"/>
          <a:srcRect l="38625" r="30688" b="21134"/>
          <a:stretch/>
        </p:blipFill>
        <p:spPr>
          <a:xfrm>
            <a:off x="537671" y="2128977"/>
            <a:ext cx="508364" cy="540084"/>
          </a:xfrm>
          <a:prstGeom prst="rect">
            <a:avLst/>
          </a:prstGeom>
        </p:spPr>
      </p:pic>
      <p:sp>
        <p:nvSpPr>
          <p:cNvPr id="57" name="Oval 56"/>
          <p:cNvSpPr/>
          <p:nvPr/>
        </p:nvSpPr>
        <p:spPr>
          <a:xfrm>
            <a:off x="475342" y="2591353"/>
            <a:ext cx="221429" cy="211587"/>
          </a:xfrm>
          <a:prstGeom prst="ellipse">
            <a:avLst/>
          </a:prstGeom>
          <a:noFill/>
          <a:ln w="19050" cmpd="sng">
            <a:solidFill>
              <a:srgbClr val="0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15570" y="3339478"/>
            <a:ext cx="1050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10 </a:t>
            </a:r>
            <a:r>
              <a:rPr lang="en-US" sz="2400" b="1" dirty="0" err="1" smtClean="0"/>
              <a:t>keV</a:t>
            </a:r>
            <a:endParaRPr lang="en-US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2123181" y="3320370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6</a:t>
            </a:r>
            <a:r>
              <a:rPr lang="en-US" sz="2400" b="1" dirty="0" smtClean="0"/>
              <a:t> </a:t>
            </a:r>
            <a:r>
              <a:rPr lang="en-US" sz="2400" b="1" dirty="0"/>
              <a:t>M</a:t>
            </a:r>
            <a:r>
              <a:rPr lang="en-US" sz="2400" b="1" dirty="0" smtClean="0"/>
              <a:t>eV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70275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0" grpId="0"/>
      <p:bldP spid="51" grpId="0"/>
      <p:bldP spid="52" grpId="0"/>
      <p:bldP spid="54" grpId="0"/>
      <p:bldP spid="5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419600" y="1219200"/>
            <a:ext cx="4572000" cy="1371600"/>
          </a:xfrm>
        </p:spPr>
        <p:txBody>
          <a:bodyPr/>
          <a:lstStyle/>
          <a:p>
            <a:r>
              <a:rPr lang="en-US" dirty="0"/>
              <a:t>Sudbury, Ontario</a:t>
            </a:r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C686D-5182-6148-A03F-32BE2186040D}" type="slidenum">
              <a:rPr lang="en-US"/>
              <a:pPr/>
              <a:t>23</a:t>
            </a:fld>
            <a:endParaRPr lang="en-US"/>
          </a:p>
        </p:txBody>
      </p:sp>
      <p:pic>
        <p:nvPicPr>
          <p:cNvPr id="184324" name="Picture 4" descr="halo-091207-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276600"/>
            <a:ext cx="4208463" cy="315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25" name="Picture 5" descr="IMG_61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85800"/>
            <a:ext cx="41402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26" name="Line 6"/>
          <p:cNvSpPr>
            <a:spLocks noChangeShapeType="1"/>
          </p:cNvSpPr>
          <p:nvPr/>
        </p:nvSpPr>
        <p:spPr bwMode="auto">
          <a:xfrm>
            <a:off x="1676400" y="3962400"/>
            <a:ext cx="2684463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27" name="Rectangle 7"/>
          <p:cNvSpPr>
            <a:spLocks noChangeArrowheads="1"/>
          </p:cNvSpPr>
          <p:nvPr/>
        </p:nvSpPr>
        <p:spPr bwMode="auto">
          <a:xfrm rot="1500000">
            <a:off x="1617663" y="4495800"/>
            <a:ext cx="24209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6800 Feet Down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131786" y="5089979"/>
            <a:ext cx="2440213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SNOLAB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62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4623"/>
            <a:ext cx="4989564" cy="1143000"/>
          </a:xfrm>
        </p:spPr>
        <p:txBody>
          <a:bodyPr/>
          <a:lstStyle/>
          <a:p>
            <a:r>
              <a:rPr lang="en-US" dirty="0" smtClean="0"/>
              <a:t>PICO-60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347" y="941569"/>
            <a:ext cx="8229600" cy="545076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SNOLAB Run 1 completed</a:t>
            </a:r>
            <a:br>
              <a:rPr lang="en-US" dirty="0" smtClean="0"/>
            </a:br>
            <a:r>
              <a:rPr lang="en-US" dirty="0" smtClean="0"/>
              <a:t>(June 2013 – May 2014)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35-kg CF</a:t>
            </a:r>
            <a:r>
              <a:rPr lang="en-US" baseline="-25000" dirty="0" smtClean="0"/>
              <a:t>3</a:t>
            </a:r>
            <a:r>
              <a:rPr lang="en-US" dirty="0" smtClean="0"/>
              <a:t>I, upgradable to 80-kg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&gt;80% </a:t>
            </a:r>
            <a:r>
              <a:rPr lang="en-US" dirty="0" err="1" smtClean="0"/>
              <a:t>livetime</a:t>
            </a:r>
            <a:r>
              <a:rPr lang="en-US" dirty="0" smtClean="0"/>
              <a:t> (&gt;90% by end of run)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3,415 kg-days exposure</a:t>
            </a:r>
            <a:br>
              <a:rPr lang="en-US" dirty="0" smtClean="0"/>
            </a:br>
            <a:r>
              <a:rPr lang="en-US" dirty="0" smtClean="0"/>
              <a:t>at 7—20 </a:t>
            </a:r>
            <a:r>
              <a:rPr lang="en-US" dirty="0" err="1" smtClean="0"/>
              <a:t>keV</a:t>
            </a:r>
            <a:r>
              <a:rPr lang="en-US" dirty="0" smtClean="0"/>
              <a:t> thresholds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One multi-bubble event</a:t>
            </a:r>
            <a:br>
              <a:rPr lang="en-US" dirty="0" smtClean="0"/>
            </a:br>
            <a:r>
              <a:rPr lang="en-US" dirty="0" smtClean="0"/>
              <a:t>(consistent with expected</a:t>
            </a:r>
            <a:br>
              <a:rPr lang="en-US" dirty="0" smtClean="0"/>
            </a:br>
            <a:r>
              <a:rPr lang="en-US" dirty="0" smtClean="0"/>
              <a:t>neutron rate)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Acoustic discrimination in</a:t>
            </a:r>
            <a:br>
              <a:rPr lang="en-US" dirty="0" smtClean="0"/>
            </a:br>
            <a:r>
              <a:rPr lang="en-US" dirty="0" smtClean="0"/>
              <a:t>large chamber confirmed</a:t>
            </a:r>
          </a:p>
          <a:p>
            <a:pPr lvl="5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24</a:t>
            </a:fld>
            <a:endParaRPr lang="en-US"/>
          </a:p>
        </p:txBody>
      </p:sp>
      <p:pic>
        <p:nvPicPr>
          <p:cNvPr id="8" name="Picture 6" descr="IMG_08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88879" y="1748867"/>
            <a:ext cx="5683250" cy="319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87347" y="4318000"/>
            <a:ext cx="4850116" cy="2038350"/>
            <a:chOff x="287347" y="4318000"/>
            <a:chExt cx="4850116" cy="2038350"/>
          </a:xfrm>
        </p:grpSpPr>
        <p:sp>
          <p:nvSpPr>
            <p:cNvPr id="9" name="Rectangle 8"/>
            <p:cNvSpPr/>
            <p:nvPr/>
          </p:nvSpPr>
          <p:spPr>
            <a:xfrm>
              <a:off x="287347" y="4318000"/>
              <a:ext cx="4184867" cy="20383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200" y="4563292"/>
              <a:ext cx="4680263" cy="646331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2,111 </a:t>
              </a:r>
              <a:r>
                <a:rPr lang="en-US" sz="3600" b="1" dirty="0" smtClean="0">
                  <a:solidFill>
                    <a:srgbClr val="FF0000"/>
                  </a:solidFill>
                </a:rPr>
                <a:t>WIMP-like events</a:t>
              </a:r>
              <a:endParaRPr lang="en-US" sz="3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422400" y="5323840"/>
            <a:ext cx="2542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NOT WIMPS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537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60xyz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765" y="1604786"/>
            <a:ext cx="3195320" cy="51166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28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PICO-60 Background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5721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Mostly at top, edges of detector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Higher AP than nuclear recoils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Not uniform in time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25</a:t>
            </a:fld>
            <a:endParaRPr lang="en-US"/>
          </a:p>
        </p:txBody>
      </p:sp>
      <p:pic>
        <p:nvPicPr>
          <p:cNvPr id="5" name="Picture 4" descr="AP-pico60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" y="2108200"/>
            <a:ext cx="5257800" cy="5257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8347628" y="408432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of events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00106" y="6598364"/>
            <a:ext cx="37373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C. Amole </a:t>
            </a:r>
            <a:r>
              <a:rPr lang="en-US" sz="1000" i="1" dirty="0" smtClean="0"/>
              <a:t>et al</a:t>
            </a:r>
            <a:r>
              <a:rPr lang="en-US" sz="1000" dirty="0" smtClean="0"/>
              <a:t>. </a:t>
            </a:r>
            <a:r>
              <a:rPr lang="hu-HU" sz="1000" dirty="0" smtClean="0"/>
              <a:t>Phys. Rev. D 93, </a:t>
            </a:r>
            <a:r>
              <a:rPr lang="en-US" sz="1000" dirty="0" smtClean="0"/>
              <a:t>052014 </a:t>
            </a:r>
            <a:r>
              <a:rPr lang="en-US" sz="1000" dirty="0"/>
              <a:t>(</a:t>
            </a:r>
            <a:r>
              <a:rPr lang="en-US" sz="1000" dirty="0" smtClean="0"/>
              <a:t>2016) </a:t>
            </a:r>
            <a:r>
              <a:rPr lang="hu-HU" sz="1000" dirty="0" smtClean="0"/>
              <a:t>[arXiv:1510.07754]</a:t>
            </a:r>
            <a:endParaRPr lang="hu-HU" sz="1000" dirty="0"/>
          </a:p>
        </p:txBody>
      </p:sp>
    </p:spTree>
    <p:extLst>
      <p:ext uri="{BB962C8B-B14F-4D97-AF65-F5344CB8AC3E}">
        <p14:creationId xmlns:p14="http://schemas.microsoft.com/office/powerpoint/2010/main" val="3140099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80114" y="-87342"/>
            <a:ext cx="4989564" cy="1143000"/>
          </a:xfrm>
        </p:spPr>
        <p:txBody>
          <a:bodyPr/>
          <a:lstStyle/>
          <a:p>
            <a:r>
              <a:rPr lang="en-US" dirty="0" smtClean="0"/>
              <a:t>PICO-2L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386" y="434851"/>
            <a:ext cx="8229600" cy="4525963"/>
          </a:xfrm>
        </p:spPr>
        <p:txBody>
          <a:bodyPr/>
          <a:lstStyle/>
          <a:p>
            <a:r>
              <a:rPr lang="en-US" dirty="0" smtClean="0"/>
              <a:t>Run 1 complete:</a:t>
            </a:r>
            <a:br>
              <a:rPr lang="en-US" dirty="0" smtClean="0"/>
            </a:br>
            <a:r>
              <a:rPr lang="en-US" dirty="0" smtClean="0"/>
              <a:t>Sept 2013 – May 2014</a:t>
            </a:r>
          </a:p>
          <a:p>
            <a:r>
              <a:rPr lang="en-US" dirty="0" smtClean="0"/>
              <a:t>3-kg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,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3—8  </a:t>
            </a:r>
            <a:r>
              <a:rPr lang="en-US" dirty="0" err="1" smtClean="0"/>
              <a:t>keV</a:t>
            </a:r>
            <a:r>
              <a:rPr lang="en-US" dirty="0" smtClean="0"/>
              <a:t> thresholds</a:t>
            </a:r>
          </a:p>
          <a:p>
            <a:r>
              <a:rPr lang="en-US" dirty="0" smtClean="0"/>
              <a:t>211.6 kg-day exposure</a:t>
            </a:r>
          </a:p>
          <a:p>
            <a:r>
              <a:rPr lang="en-US" dirty="0" smtClean="0"/>
              <a:t>No multi-bubble events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26</a:t>
            </a:fld>
            <a:endParaRPr lang="en-US" dirty="0"/>
          </a:p>
        </p:txBody>
      </p:sp>
      <p:pic>
        <p:nvPicPr>
          <p:cNvPr id="7" name="Picture 6" descr="P2Lpi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94" y="3949346"/>
            <a:ext cx="4130185" cy="2337412"/>
          </a:xfrm>
          <a:prstGeom prst="rect">
            <a:avLst/>
          </a:prstGeom>
        </p:spPr>
      </p:pic>
      <p:pic>
        <p:nvPicPr>
          <p:cNvPr id="10" name="Picture 9" descr="inner vessel.jpeg"/>
          <p:cNvPicPr>
            <a:picLocks noChangeAspect="1"/>
          </p:cNvPicPr>
          <p:nvPr/>
        </p:nvPicPr>
        <p:blipFill>
          <a:blip r:embed="rId3" cstate="print"/>
          <a:srcRect l="26563" r="25000"/>
          <a:stretch>
            <a:fillRect/>
          </a:stretch>
        </p:blipFill>
        <p:spPr>
          <a:xfrm>
            <a:off x="5480859" y="1101380"/>
            <a:ext cx="3180369" cy="4924442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67386" y="1625600"/>
            <a:ext cx="4906246" cy="2038350"/>
            <a:chOff x="287347" y="4318000"/>
            <a:chExt cx="4906246" cy="2038350"/>
          </a:xfrm>
        </p:grpSpPr>
        <p:sp>
          <p:nvSpPr>
            <p:cNvPr id="13" name="Rectangle 12"/>
            <p:cNvSpPr/>
            <p:nvPr/>
          </p:nvSpPr>
          <p:spPr>
            <a:xfrm>
              <a:off x="287347" y="4318000"/>
              <a:ext cx="4906246" cy="20383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7200" y="4898572"/>
              <a:ext cx="4149393" cy="646331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FF0000"/>
                  </a:solidFill>
                </a:rPr>
                <a:t>12 WIMP-like events</a:t>
              </a:r>
              <a:endParaRPr lang="en-US" sz="3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05194" y="2933783"/>
            <a:ext cx="3652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ALSO NOT WIMPS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499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283"/>
            <a:ext cx="8229600" cy="6052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Culprit:  Particulate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07752"/>
            <a:ext cx="8229600" cy="144859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Particulate mostly from wetted materials</a:t>
            </a:r>
          </a:p>
          <a:p>
            <a:r>
              <a:rPr lang="en-US" dirty="0" smtClean="0"/>
              <a:t>Rebuilt PICO-2L in 2015 with new cleanliness, assembly, and operating procedures designed to minimize particulate production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 descr="SEM Stainless pictur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805" y="1173845"/>
            <a:ext cx="5930395" cy="3695753"/>
          </a:xfrm>
          <a:prstGeom prst="rect">
            <a:avLst/>
          </a:prstGeom>
        </p:spPr>
      </p:pic>
      <p:pic>
        <p:nvPicPr>
          <p:cNvPr id="7" name="Content Placeholder 6" descr="SEM Quartz Picture.tif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73"/>
          <a:stretch/>
        </p:blipFill>
        <p:spPr>
          <a:xfrm>
            <a:off x="-304800" y="1288198"/>
            <a:ext cx="4724400" cy="36195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33286" y="798290"/>
            <a:ext cx="946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Silica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731" y="798290"/>
            <a:ext cx="231753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Stainless Steel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826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39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Particulate Mitigation</a:t>
            </a:r>
            <a:r>
              <a:rPr lang="en-US" dirty="0"/>
              <a:t> </a:t>
            </a:r>
            <a:r>
              <a:rPr lang="en-US" dirty="0" smtClean="0"/>
              <a:t>in PICO-2L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28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6246119" y="3258385"/>
            <a:ext cx="37613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/>
              <a:t>C. Amole </a:t>
            </a:r>
            <a:r>
              <a:rPr lang="hu-HU" sz="1000" i="1" dirty="0" smtClean="0"/>
              <a:t>et al</a:t>
            </a:r>
            <a:r>
              <a:rPr lang="hu-HU" sz="1000" dirty="0" smtClean="0"/>
              <a:t>. Phys. Rev. D 93, 061101(R) (2016) [arXiv:1601.03729</a:t>
            </a:r>
            <a:r>
              <a:rPr lang="en-US" sz="1000" dirty="0" smtClean="0"/>
              <a:t>] </a:t>
            </a:r>
            <a:endParaRPr lang="en-US" sz="1000" dirty="0"/>
          </a:p>
        </p:txBody>
      </p:sp>
      <p:sp>
        <p:nvSpPr>
          <p:cNvPr id="3" name="Oval 2"/>
          <p:cNvSpPr/>
          <p:nvPr/>
        </p:nvSpPr>
        <p:spPr>
          <a:xfrm>
            <a:off x="3109674" y="6200035"/>
            <a:ext cx="254000" cy="243645"/>
          </a:xfrm>
          <a:prstGeom prst="ellipse">
            <a:avLst/>
          </a:prstGeom>
          <a:noFill/>
          <a:ln w="1905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23034" y="6116872"/>
            <a:ext cx="1343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Alpha-decay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4854375" y="6200035"/>
            <a:ext cx="254000" cy="243645"/>
          </a:xfrm>
          <a:prstGeom prst="ellipse">
            <a:avLst/>
          </a:prstGeom>
          <a:solidFill>
            <a:srgbClr val="FF0000"/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077895" y="6116872"/>
            <a:ext cx="1744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WIMP candidate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685710" y="1013028"/>
            <a:ext cx="7564210" cy="5105274"/>
            <a:chOff x="568960" y="1300480"/>
            <a:chExt cx="7564210" cy="510527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960" y="1549718"/>
              <a:ext cx="7564210" cy="485603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639389" y="1300480"/>
              <a:ext cx="19942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Before (Run 1)</a:t>
              </a:r>
              <a:endParaRPr lang="en-US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611464" y="1326592"/>
              <a:ext cx="17850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After (Run 2)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08753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PICO-60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3424856" cy="47085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Goal:  Eliminate particulate backgrounds in 40-liters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br>
              <a:rPr lang="en-US" baseline="-25000" dirty="0" smtClean="0"/>
            </a:br>
            <a:endParaRPr lang="en-US" baseline="-25000" dirty="0" smtClean="0"/>
          </a:p>
          <a:p>
            <a:pPr lvl="1"/>
            <a:r>
              <a:rPr lang="en-US" dirty="0" smtClean="0"/>
              <a:t>Cleaning/assaying to MIL-STD1246C Level 50</a:t>
            </a:r>
          </a:p>
          <a:p>
            <a:pPr lvl="1"/>
            <a:r>
              <a:rPr lang="en-US" dirty="0" smtClean="0"/>
              <a:t>Softer metal-quartz seal design</a:t>
            </a:r>
          </a:p>
          <a:p>
            <a:pPr lvl="1"/>
            <a:r>
              <a:rPr lang="en-US" dirty="0" smtClean="0"/>
              <a:t>In-situ buffer filtration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BF03-14FD-6B4E-B7B7-86D0A35B4B78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5307" y="633170"/>
            <a:ext cx="4081493" cy="54202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8300" b="4442"/>
          <a:stretch/>
        </p:blipFill>
        <p:spPr>
          <a:xfrm>
            <a:off x="202682" y="3132301"/>
            <a:ext cx="4207258" cy="299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590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371B-EAF2-A24D-AF04-172423962E19}" type="slidenum">
              <a:rPr lang="en-US"/>
              <a:pPr/>
              <a:t>3</a:t>
            </a:fld>
            <a:endParaRPr lang="en-US"/>
          </a:p>
        </p:txBody>
      </p:sp>
      <p:pic>
        <p:nvPicPr>
          <p:cNvPr id="269316" name="Picture 4" descr="080997_5yrFullSky_WMAP_2048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038600"/>
            <a:ext cx="4495800" cy="224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9319" name="Text Box 7"/>
          <p:cNvSpPr txBox="1">
            <a:spLocks noChangeArrowheads="1"/>
          </p:cNvSpPr>
          <p:nvPr/>
        </p:nvSpPr>
        <p:spPr bwMode="auto">
          <a:xfrm>
            <a:off x="3208338" y="609600"/>
            <a:ext cx="272573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3600" dirty="0"/>
              <a:t>Evidence for</a:t>
            </a:r>
            <a:br>
              <a:rPr lang="en-US" sz="3600" dirty="0"/>
            </a:br>
            <a:r>
              <a:rPr lang="en-US" sz="3600" dirty="0"/>
              <a:t>Dark Matter</a:t>
            </a:r>
          </a:p>
        </p:txBody>
      </p:sp>
      <p:pic>
        <p:nvPicPr>
          <p:cNvPr id="2" name="Picture 1" descr="Planck-only_Cosmic recipe pie chart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520" y="1678553"/>
            <a:ext cx="2900343" cy="2605892"/>
          </a:xfrm>
          <a:prstGeom prst="rect">
            <a:avLst/>
          </a:prstGeom>
        </p:spPr>
      </p:pic>
      <p:pic>
        <p:nvPicPr>
          <p:cNvPr id="269314" name="Picture 2" descr="BulletClus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67150"/>
            <a:ext cx="350520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union2_om-ol_slide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40" y="76200"/>
            <a:ext cx="2694966" cy="3962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5806726" y="625926"/>
            <a:ext cx="3527778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74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4805"/>
          </a:xfrm>
        </p:spPr>
        <p:txBody>
          <a:bodyPr/>
          <a:lstStyle/>
          <a:p>
            <a:r>
              <a:rPr lang="en-US" dirty="0" smtClean="0"/>
              <a:t>Commissioning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380" y="1278119"/>
            <a:ext cx="3134420" cy="47141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7" r="16511"/>
          <a:stretch/>
        </p:blipFill>
        <p:spPr>
          <a:xfrm>
            <a:off x="457200" y="1278119"/>
            <a:ext cx="4697896" cy="42546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7650" y="5660020"/>
            <a:ext cx="5214730" cy="66453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Filled with 40L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 on June 30, 2016</a:t>
            </a:r>
          </a:p>
          <a:p>
            <a:r>
              <a:rPr lang="en-US" dirty="0" smtClean="0"/>
              <a:t>First physics run began Nov 28, 2016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46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Opening the 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" y="1304817"/>
            <a:ext cx="4777560" cy="541665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30.0 live-day Blinded Dataset</a:t>
            </a:r>
          </a:p>
          <a:p>
            <a:pPr lvl="1"/>
            <a:r>
              <a:rPr lang="en-US" dirty="0" smtClean="0"/>
              <a:t>“Blind” for PICO means deaf,</a:t>
            </a:r>
            <a:br>
              <a:rPr lang="en-US" dirty="0" smtClean="0"/>
            </a:br>
            <a:r>
              <a:rPr lang="en-US" i="1" dirty="0" smtClean="0"/>
              <a:t>i.e.</a:t>
            </a:r>
            <a:r>
              <a:rPr lang="en-US" dirty="0" smtClean="0"/>
              <a:t> no acoustic information</a:t>
            </a:r>
          </a:p>
          <a:p>
            <a:pPr lvl="1"/>
            <a:r>
              <a:rPr lang="en-US" dirty="0" smtClean="0"/>
              <a:t>Effectively salts data with 3 bulk singles per day (alpha-decays)</a:t>
            </a:r>
          </a:p>
          <a:p>
            <a:pPr lvl="1"/>
            <a:r>
              <a:rPr lang="en-US" dirty="0" smtClean="0"/>
              <a:t>106 bulk-single bubbles observed</a:t>
            </a:r>
          </a:p>
          <a:p>
            <a:r>
              <a:rPr lang="en-US" dirty="0" smtClean="0"/>
              <a:t>Neutron </a:t>
            </a:r>
            <a:r>
              <a:rPr lang="en-US" dirty="0"/>
              <a:t>Background</a:t>
            </a:r>
          </a:p>
          <a:p>
            <a:pPr lvl="1"/>
            <a:r>
              <a:rPr lang="en-US" b="1" i="1" dirty="0"/>
              <a:t>Not</a:t>
            </a:r>
            <a:r>
              <a:rPr lang="en-US" dirty="0"/>
              <a:t> blinded to </a:t>
            </a:r>
            <a:r>
              <a:rPr lang="en-US" dirty="0" smtClean="0"/>
              <a:t>images</a:t>
            </a:r>
            <a:endParaRPr lang="en-US" dirty="0"/>
          </a:p>
          <a:p>
            <a:pPr lvl="1"/>
            <a:r>
              <a:rPr lang="en-US" dirty="0"/>
              <a:t>3 </a:t>
            </a:r>
            <a:r>
              <a:rPr lang="en-US" dirty="0" smtClean="0"/>
              <a:t>multiple-bubble events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/>
              <a:t>the physics data</a:t>
            </a:r>
          </a:p>
          <a:p>
            <a:pPr lvl="1"/>
            <a:r>
              <a:rPr lang="en-US" dirty="0" smtClean="0"/>
              <a:t>Multiples to singles ratio is approximately 3:1 from calibration and simulation</a:t>
            </a:r>
          </a:p>
          <a:p>
            <a:r>
              <a:rPr lang="en-US" b="1" dirty="0" smtClean="0"/>
              <a:t>Conclusion: 0-3 bulk singles would be consistent with neutrons and no anomalous 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" r="15487"/>
          <a:stretch/>
        </p:blipFill>
        <p:spPr>
          <a:xfrm>
            <a:off x="4834759" y="1621971"/>
            <a:ext cx="4156841" cy="42803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621145" y="1288488"/>
            <a:ext cx="3865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/>
              <a:t>C. Amole </a:t>
            </a:r>
            <a:r>
              <a:rPr lang="hu-HU" sz="1600" b="1" i="1" dirty="0" smtClean="0"/>
              <a:t>et al</a:t>
            </a:r>
            <a:r>
              <a:rPr lang="hu-HU" sz="1600" b="1" dirty="0" smtClean="0"/>
              <a:t>., </a:t>
            </a:r>
            <a:r>
              <a:rPr lang="en-US" sz="1600" b="1" dirty="0"/>
              <a:t>PRL </a:t>
            </a:r>
            <a:r>
              <a:rPr lang="is-IS" sz="1600" b="1" dirty="0"/>
              <a:t>118, </a:t>
            </a:r>
            <a:r>
              <a:rPr lang="is-IS" sz="1600" b="1" dirty="0" smtClean="0"/>
              <a:t>251301 (</a:t>
            </a:r>
            <a:r>
              <a:rPr lang="is-IS" sz="1600" b="1" dirty="0"/>
              <a:t>2017)</a:t>
            </a:r>
            <a:endParaRPr lang="en-US" sz="16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791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261"/>
          </a:xfrm>
        </p:spPr>
        <p:txBody>
          <a:bodyPr/>
          <a:lstStyle/>
          <a:p>
            <a:r>
              <a:rPr lang="en-US" dirty="0" smtClean="0"/>
              <a:t>After Opening the Box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0" b="51276"/>
          <a:stretch/>
        </p:blipFill>
        <p:spPr>
          <a:xfrm>
            <a:off x="2221551" y="1696357"/>
            <a:ext cx="6559586" cy="1895929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501344" y="2550571"/>
            <a:ext cx="3070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/>
              <a:t>C. Amole </a:t>
            </a:r>
            <a:r>
              <a:rPr lang="hu-HU" sz="1600" b="1" i="1" dirty="0" smtClean="0"/>
              <a:t>et </a:t>
            </a:r>
            <a:r>
              <a:rPr lang="hu-HU" sz="1600" b="1" i="1" dirty="0" err="1" smtClean="0"/>
              <a:t>al</a:t>
            </a:r>
            <a:r>
              <a:rPr lang="hu-HU" sz="1600" b="1" dirty="0" smtClean="0"/>
              <a:t>., arXiv:1702.07666</a:t>
            </a:r>
            <a:r>
              <a:rPr lang="en-US" sz="1600" b="1" dirty="0" smtClean="0"/>
              <a:t> 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54" y="1777299"/>
            <a:ext cx="20951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smtClean="0">
                <a:solidFill>
                  <a:srgbClr val="FF0000"/>
                </a:solidFill>
              </a:rPr>
              <a:t>No events in signal region!</a:t>
            </a:r>
            <a:endParaRPr lang="en-US" sz="2600" b="1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55452" y="2669851"/>
            <a:ext cx="2060657" cy="332589"/>
          </a:xfrm>
          <a:prstGeom prst="straightConnector1">
            <a:avLst/>
          </a:prstGeom>
          <a:ln w="5080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55499" y="3749422"/>
            <a:ext cx="2071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( </a:t>
            </a:r>
            <a:r>
              <a:rPr lang="en-US" sz="1400" b="1" dirty="0" smtClean="0"/>
              <a:t>~</a:t>
            </a:r>
            <a:r>
              <a:rPr lang="en-US" b="1" dirty="0" smtClean="0"/>
              <a:t> Acoustic Power)</a:t>
            </a:r>
            <a:endParaRPr lang="en-US" dirty="0" smtClean="0"/>
          </a:p>
        </p:txBody>
      </p:sp>
      <p:pic>
        <p:nvPicPr>
          <p:cNvPr id="15" name="Content Placeholder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54" y="4429117"/>
            <a:ext cx="8541583" cy="1711608"/>
          </a:xfr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23"/>
          <a:stretch/>
        </p:blipFill>
        <p:spPr>
          <a:xfrm>
            <a:off x="2221551" y="3519714"/>
            <a:ext cx="6559586" cy="5665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4496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n-US" dirty="0" smtClean="0"/>
              <a:t>Spin-dependent Limits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1011350"/>
            <a:ext cx="7112000" cy="53340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4148254" y="3678350"/>
            <a:ext cx="22302" cy="1263809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1278" y="3863978"/>
            <a:ext cx="2286900" cy="892552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b="1" dirty="0" smtClean="0"/>
              <a:t>Factor of 17 improvement!</a:t>
            </a:r>
            <a:endParaRPr lang="en-US" sz="2600" b="1" dirty="0"/>
          </a:p>
        </p:txBody>
      </p:sp>
      <p:sp>
        <p:nvSpPr>
          <p:cNvPr id="15" name="TextBox 14"/>
          <p:cNvSpPr txBox="1"/>
          <p:nvPr/>
        </p:nvSpPr>
        <p:spPr>
          <a:xfrm rot="20483018">
            <a:off x="4357957" y="2027387"/>
            <a:ext cx="894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</a:rPr>
              <a:t>PICASSO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20437090">
            <a:off x="5389144" y="2469564"/>
            <a:ext cx="7986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SIMPLE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9910941">
            <a:off x="6500578" y="2607766"/>
            <a:ext cx="959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B0F0"/>
                </a:solidFill>
              </a:rPr>
              <a:t>PandaX</a:t>
            </a:r>
            <a:r>
              <a:rPr lang="en-US" sz="1600" dirty="0" smtClean="0">
                <a:solidFill>
                  <a:srgbClr val="00B0F0"/>
                </a:solidFill>
              </a:rPr>
              <a:t>-II</a:t>
            </a:r>
            <a:endParaRPr lang="en-US" sz="1600" dirty="0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0328840">
            <a:off x="6185143" y="3425038"/>
            <a:ext cx="1226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PICO-60 CF</a:t>
            </a:r>
            <a:r>
              <a:rPr lang="en-US" sz="1600" baseline="-25000" dirty="0" smtClean="0">
                <a:solidFill>
                  <a:srgbClr val="FF0000"/>
                </a:solidFill>
              </a:rPr>
              <a:t>3</a:t>
            </a:r>
            <a:r>
              <a:rPr lang="en-US" sz="1600" dirty="0" smtClean="0">
                <a:solidFill>
                  <a:srgbClr val="FF0000"/>
                </a:solidFill>
              </a:rPr>
              <a:t>I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3757993">
            <a:off x="2463875" y="2675292"/>
            <a:ext cx="1226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</a:rPr>
              <a:t>PICO-2L C</a:t>
            </a:r>
            <a:r>
              <a:rPr lang="en-US" sz="1600" baseline="-25000" dirty="0" smtClean="0">
                <a:solidFill>
                  <a:srgbClr val="7030A0"/>
                </a:solidFill>
              </a:rPr>
              <a:t>3</a:t>
            </a:r>
            <a:r>
              <a:rPr lang="en-US" sz="1600" dirty="0" smtClean="0">
                <a:solidFill>
                  <a:srgbClr val="7030A0"/>
                </a:solidFill>
              </a:rPr>
              <a:t>F</a:t>
            </a:r>
            <a:r>
              <a:rPr lang="en-US" sz="1600" baseline="-25000" dirty="0" smtClean="0">
                <a:solidFill>
                  <a:srgbClr val="7030A0"/>
                </a:solidFill>
              </a:rPr>
              <a:t>8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36429" y="3839330"/>
            <a:ext cx="834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smtClean="0">
                <a:solidFill>
                  <a:srgbClr val="FF35F5"/>
                </a:solidFill>
              </a:rPr>
              <a:t>IceCube</a:t>
            </a:r>
            <a:endParaRPr lang="en-US" sz="1600" i="1" dirty="0">
              <a:solidFill>
                <a:srgbClr val="FF35F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11239" y="3985755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 smtClean="0"/>
              <a:t>SuperK</a:t>
            </a:r>
            <a:endParaRPr lang="en-US" sz="16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107367" y="1071001"/>
            <a:ext cx="3865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/>
              <a:t>C. Amole </a:t>
            </a:r>
            <a:r>
              <a:rPr lang="hu-HU" sz="1600" b="1" i="1" dirty="0" smtClean="0"/>
              <a:t>et al</a:t>
            </a:r>
            <a:r>
              <a:rPr lang="hu-HU" sz="1600" b="1" dirty="0" smtClean="0"/>
              <a:t>., </a:t>
            </a:r>
            <a:r>
              <a:rPr lang="en-US" sz="1600" b="1" dirty="0"/>
              <a:t>PRL </a:t>
            </a:r>
            <a:r>
              <a:rPr lang="is-IS" sz="1600" b="1" dirty="0"/>
              <a:t>118, </a:t>
            </a:r>
            <a:r>
              <a:rPr lang="is-IS" sz="1600" b="1" dirty="0" smtClean="0"/>
              <a:t>251301 (</a:t>
            </a:r>
            <a:r>
              <a:rPr lang="is-IS" sz="1600" b="1" dirty="0"/>
              <a:t>2017)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145915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409"/>
            <a:ext cx="8229600" cy="7020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Nucleon Coupling Limits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34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96" y="1384828"/>
            <a:ext cx="7519807" cy="38675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879158"/>
            <a:ext cx="8229600" cy="6098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Consider spin-dependent coupling to proton and neutron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71025" y="5354674"/>
            <a:ext cx="4353375" cy="5536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See Tovey for details: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1025" y="5888608"/>
            <a:ext cx="4033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D.R. Tovey, </a:t>
            </a:r>
            <a:r>
              <a:rPr lang="en-US" sz="1600" i="1" dirty="0" smtClean="0"/>
              <a:t>et al.</a:t>
            </a:r>
            <a:r>
              <a:rPr lang="en-US" sz="1600" dirty="0" smtClean="0"/>
              <a:t>, Phys. Lett. B 488, 17 (2000)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 rot="4693303">
            <a:off x="4576122" y="1809809"/>
            <a:ext cx="464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</a:rPr>
              <a:t>LUX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4716596">
            <a:off x="3861098" y="2046994"/>
            <a:ext cx="866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B0F0"/>
                </a:solidFill>
              </a:rPr>
              <a:t>PandaX</a:t>
            </a:r>
            <a:r>
              <a:rPr lang="en-US" sz="1400" dirty="0" smtClean="0">
                <a:solidFill>
                  <a:srgbClr val="00B0F0"/>
                </a:solidFill>
              </a:rPr>
              <a:t>-II</a:t>
            </a:r>
            <a:endParaRPr lang="en-US" sz="1400" dirty="0">
              <a:solidFill>
                <a:srgbClr val="00B0F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42511" y="3318602"/>
            <a:ext cx="1096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PICO-60 CF</a:t>
            </a:r>
            <a:r>
              <a:rPr lang="en-US" sz="1400" baseline="-25000" dirty="0" smtClean="0">
                <a:solidFill>
                  <a:srgbClr val="FF0000"/>
                </a:solidFill>
              </a:rPr>
              <a:t>3</a:t>
            </a:r>
            <a:r>
              <a:rPr lang="en-US" sz="1400" dirty="0" smtClean="0">
                <a:solidFill>
                  <a:srgbClr val="FF0000"/>
                </a:solidFill>
              </a:rPr>
              <a:t>I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95708" y="3315927"/>
            <a:ext cx="1096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PICO-2L C</a:t>
            </a:r>
            <a:r>
              <a:rPr lang="en-US" sz="1400" baseline="-25000" dirty="0" smtClean="0">
                <a:solidFill>
                  <a:srgbClr val="7030A0"/>
                </a:solidFill>
              </a:rPr>
              <a:t>3</a:t>
            </a:r>
            <a:r>
              <a:rPr lang="en-US" sz="1400" dirty="0" smtClean="0">
                <a:solidFill>
                  <a:srgbClr val="7030A0"/>
                </a:solidFill>
              </a:rPr>
              <a:t>F</a:t>
            </a:r>
            <a:r>
              <a:rPr lang="en-US" sz="1400" baseline="-25000" dirty="0" smtClean="0">
                <a:solidFill>
                  <a:srgbClr val="7030A0"/>
                </a:solidFill>
              </a:rPr>
              <a:t>8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74756" y="2681742"/>
            <a:ext cx="111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3739E3"/>
                </a:solidFill>
              </a:rPr>
              <a:t>PICO-60 C</a:t>
            </a:r>
            <a:r>
              <a:rPr lang="en-US" sz="1400" b="1" baseline="-25000" dirty="0" smtClean="0">
                <a:solidFill>
                  <a:srgbClr val="3739E3"/>
                </a:solidFill>
              </a:rPr>
              <a:t>3</a:t>
            </a:r>
            <a:r>
              <a:rPr lang="en-US" sz="1400" b="1" dirty="0" smtClean="0">
                <a:solidFill>
                  <a:srgbClr val="3739E3"/>
                </a:solidFill>
              </a:rPr>
              <a:t>F</a:t>
            </a:r>
            <a:r>
              <a:rPr lang="en-US" sz="1400" b="1" baseline="-25000" dirty="0" smtClean="0">
                <a:solidFill>
                  <a:srgbClr val="3739E3"/>
                </a:solidFill>
              </a:rPr>
              <a:t>8</a:t>
            </a:r>
            <a:endParaRPr lang="en-US" sz="1400" b="1" dirty="0">
              <a:solidFill>
                <a:srgbClr val="3739E3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89760" y="1346728"/>
            <a:ext cx="3865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/>
              <a:t>C. Amole </a:t>
            </a:r>
            <a:r>
              <a:rPr lang="hu-HU" sz="1600" b="1" i="1" dirty="0" smtClean="0"/>
              <a:t>et al</a:t>
            </a:r>
            <a:r>
              <a:rPr lang="hu-HU" sz="1600" b="1" dirty="0" smtClean="0"/>
              <a:t>., </a:t>
            </a:r>
            <a:r>
              <a:rPr lang="en-US" sz="1600" b="1" dirty="0"/>
              <a:t>PRL </a:t>
            </a:r>
            <a:r>
              <a:rPr lang="is-IS" sz="1600" b="1" dirty="0"/>
              <a:t>118, </a:t>
            </a:r>
            <a:r>
              <a:rPr lang="is-IS" sz="1600" b="1" dirty="0" smtClean="0"/>
              <a:t>251301 (</a:t>
            </a:r>
            <a:r>
              <a:rPr lang="is-IS" sz="1600" b="1" dirty="0"/>
              <a:t>2017)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45494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n-US" dirty="0" smtClean="0"/>
              <a:t>Spin-independent Limits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839" y="1739027"/>
            <a:ext cx="5241079" cy="39308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44966" y="1466461"/>
            <a:ext cx="3456873" cy="46320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Light nuclear targets give sensitivity to low-mass WIMPs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A second live-month exposure at 2.4 </a:t>
            </a:r>
            <a:r>
              <a:rPr lang="en-US" dirty="0" err="1" smtClean="0"/>
              <a:t>keV</a:t>
            </a:r>
            <a:r>
              <a:rPr lang="en-US" dirty="0" smtClean="0"/>
              <a:t> in hand (still blinded) aiming at </a:t>
            </a:r>
            <a:r>
              <a:rPr lang="en-US" dirty="0" smtClean="0">
                <a:latin typeface="Times New Roman"/>
                <a:cs typeface="Times New Roman"/>
              </a:rPr>
              <a:t>~</a:t>
            </a:r>
            <a:r>
              <a:rPr lang="en-US" dirty="0" err="1" smtClean="0"/>
              <a:t>GeV</a:t>
            </a:r>
            <a:r>
              <a:rPr lang="en-US" dirty="0" smtClean="0"/>
              <a:t> WIMPs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3817584">
            <a:off x="5617419" y="4569588"/>
            <a:ext cx="464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</a:rPr>
              <a:t>LUX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3824932">
            <a:off x="5744933" y="4481452"/>
            <a:ext cx="866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B0F0"/>
                </a:solidFill>
              </a:rPr>
              <a:t>PandaX</a:t>
            </a:r>
            <a:r>
              <a:rPr lang="en-US" sz="1400" dirty="0" smtClean="0">
                <a:solidFill>
                  <a:srgbClr val="00B0F0"/>
                </a:solidFill>
              </a:rPr>
              <a:t>-II</a:t>
            </a:r>
            <a:endParaRPr lang="en-US" sz="1400" dirty="0">
              <a:solidFill>
                <a:srgbClr val="00B0F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4368647">
            <a:off x="5988519" y="2449796"/>
            <a:ext cx="1096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PICO-60 CF</a:t>
            </a:r>
            <a:r>
              <a:rPr lang="en-US" sz="1400" baseline="-25000" dirty="0" smtClean="0">
                <a:solidFill>
                  <a:srgbClr val="FF0000"/>
                </a:solidFill>
              </a:rPr>
              <a:t>3</a:t>
            </a:r>
            <a:r>
              <a:rPr lang="en-US" sz="1400" dirty="0" smtClean="0">
                <a:solidFill>
                  <a:srgbClr val="FF0000"/>
                </a:solidFill>
              </a:rPr>
              <a:t>I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4587133">
            <a:off x="5235932" y="2430530"/>
            <a:ext cx="1096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PICO-2L C</a:t>
            </a:r>
            <a:r>
              <a:rPr lang="en-US" sz="1400" baseline="-25000" dirty="0" smtClean="0">
                <a:solidFill>
                  <a:srgbClr val="7030A0"/>
                </a:solidFill>
              </a:rPr>
              <a:t>3</a:t>
            </a:r>
            <a:r>
              <a:rPr lang="en-US" sz="1400" dirty="0" smtClean="0">
                <a:solidFill>
                  <a:srgbClr val="7030A0"/>
                </a:solidFill>
              </a:rPr>
              <a:t>F</a:t>
            </a:r>
            <a:r>
              <a:rPr lang="en-US" sz="1400" baseline="-25000" dirty="0" smtClean="0">
                <a:solidFill>
                  <a:srgbClr val="7030A0"/>
                </a:solidFill>
              </a:rPr>
              <a:t>8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741812">
            <a:off x="7196966" y="3144963"/>
            <a:ext cx="846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35F5"/>
                </a:solidFill>
              </a:rPr>
              <a:t>CRESST-II</a:t>
            </a:r>
            <a:endParaRPr lang="en-US" sz="1400" dirty="0">
              <a:solidFill>
                <a:srgbClr val="FF35F5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3605129">
            <a:off x="4485197" y="2805122"/>
            <a:ext cx="859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CDMSlite</a:t>
            </a:r>
            <a:endParaRPr lang="en-US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506323" y="1400473"/>
            <a:ext cx="38657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/>
              <a:t>C. Amole </a:t>
            </a:r>
            <a:r>
              <a:rPr lang="hu-HU" sz="1600" b="1" i="1" dirty="0" smtClean="0"/>
              <a:t>et al</a:t>
            </a:r>
            <a:r>
              <a:rPr lang="hu-HU" sz="1600" b="1" dirty="0" smtClean="0"/>
              <a:t>., </a:t>
            </a:r>
            <a:r>
              <a:rPr lang="en-US" sz="1600" b="1" dirty="0"/>
              <a:t>PRL </a:t>
            </a:r>
            <a:r>
              <a:rPr lang="is-IS" sz="1600" b="1" dirty="0"/>
              <a:t>118, </a:t>
            </a:r>
            <a:r>
              <a:rPr lang="is-IS" sz="1600" b="1" dirty="0" smtClean="0"/>
              <a:t>251301 (</a:t>
            </a:r>
            <a:r>
              <a:rPr lang="is-IS" sz="1600" b="1" dirty="0"/>
              <a:t>2017)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004795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Comparison to Collider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36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66" y="1142083"/>
            <a:ext cx="8629467" cy="43878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57133" y="5572325"/>
            <a:ext cx="8229600" cy="79217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For direct detection, this simplified model boils down to EFT at all mediator masses (trivial scaling with g’s)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1999" y="4443379"/>
            <a:ext cx="3070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/>
              <a:t>C. Amole </a:t>
            </a:r>
            <a:r>
              <a:rPr lang="hu-HU" sz="1600" b="1" i="1" dirty="0" smtClean="0"/>
              <a:t>et </a:t>
            </a:r>
            <a:r>
              <a:rPr lang="hu-HU" sz="1600" b="1" i="1" dirty="0" err="1" smtClean="0"/>
              <a:t>al</a:t>
            </a:r>
            <a:r>
              <a:rPr lang="hu-HU" sz="1600" b="1" dirty="0" smtClean="0"/>
              <a:t>., arXiv:1702.07666</a:t>
            </a:r>
            <a:r>
              <a:rPr lang="en-US" sz="1600" b="1" dirty="0" smtClean="0"/>
              <a:t> </a:t>
            </a:r>
            <a:endParaRPr lang="en-US" sz="1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32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 of PICO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We’ve shown we can mitigate our </a:t>
            </a:r>
            <a:r>
              <a:rPr lang="en-US" dirty="0" smtClean="0"/>
              <a:t>background and set new limits</a:t>
            </a:r>
            <a:r>
              <a:rPr lang="mr-IN" dirty="0" smtClean="0"/>
              <a:t>…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But this is not </a:t>
            </a:r>
            <a:r>
              <a:rPr lang="en-US" i="1" dirty="0" smtClean="0"/>
              <a:t>yet</a:t>
            </a:r>
            <a:r>
              <a:rPr lang="en-US" dirty="0" smtClean="0"/>
              <a:t> a discovery </a:t>
            </a:r>
            <a:r>
              <a:rPr lang="en-US" dirty="0" smtClean="0"/>
              <a:t>machine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 must either discriminate against this background, or prove that we have eliminated it entirely.  (Or both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59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" y="1833880"/>
            <a:ext cx="4228213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Alpha decays from particulate, failed acoustics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Merging buffer fluid droplets, cavitation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666134" y="1528445"/>
            <a:ext cx="1229827" cy="1572127"/>
            <a:chOff x="1651003" y="2810933"/>
            <a:chExt cx="2091264" cy="24892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38625" r="30688" b="21134"/>
            <a:stretch/>
          </p:blipFill>
          <p:spPr>
            <a:xfrm>
              <a:off x="1659466" y="4360332"/>
              <a:ext cx="864449" cy="85513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l="82936" t="15635" b="44845"/>
            <a:stretch/>
          </p:blipFill>
          <p:spPr>
            <a:xfrm>
              <a:off x="2219999" y="3996266"/>
              <a:ext cx="607832" cy="541866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 flipH="1">
              <a:off x="1651003" y="5088467"/>
              <a:ext cx="160867" cy="2116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2590800" y="2810933"/>
              <a:ext cx="1151467" cy="13546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7320992" y="1571223"/>
            <a:ext cx="1229827" cy="1572127"/>
            <a:chOff x="1651003" y="2810933"/>
            <a:chExt cx="2091264" cy="248920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/>
            <a:srcRect l="38625" r="30688" b="21134"/>
            <a:stretch/>
          </p:blipFill>
          <p:spPr>
            <a:xfrm>
              <a:off x="1659466" y="4360332"/>
              <a:ext cx="864449" cy="855133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2"/>
            <a:srcRect l="82936" t="15635" b="44845"/>
            <a:stretch/>
          </p:blipFill>
          <p:spPr>
            <a:xfrm>
              <a:off x="2219999" y="3996266"/>
              <a:ext cx="607832" cy="541866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 flipH="1">
              <a:off x="1651003" y="5088467"/>
              <a:ext cx="160867" cy="2116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2590800" y="2810933"/>
              <a:ext cx="1151467" cy="13546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Freeform 23"/>
          <p:cNvSpPr/>
          <p:nvPr/>
        </p:nvSpPr>
        <p:spPr>
          <a:xfrm>
            <a:off x="6794184" y="1859983"/>
            <a:ext cx="1981667" cy="1700464"/>
          </a:xfrm>
          <a:custGeom>
            <a:avLst/>
            <a:gdLst>
              <a:gd name="connsiteX0" fmla="*/ 2878667 w 3369734"/>
              <a:gd name="connsiteY0" fmla="*/ 660400 h 2692400"/>
              <a:gd name="connsiteX1" fmla="*/ 2777067 w 3369734"/>
              <a:gd name="connsiteY1" fmla="*/ 262466 h 2692400"/>
              <a:gd name="connsiteX2" fmla="*/ 2446867 w 3369734"/>
              <a:gd name="connsiteY2" fmla="*/ 423333 h 2692400"/>
              <a:gd name="connsiteX3" fmla="*/ 2260600 w 3369734"/>
              <a:gd name="connsiteY3" fmla="*/ 0 h 2692400"/>
              <a:gd name="connsiteX4" fmla="*/ 1845734 w 3369734"/>
              <a:gd name="connsiteY4" fmla="*/ 50800 h 2692400"/>
              <a:gd name="connsiteX5" fmla="*/ 1744134 w 3369734"/>
              <a:gd name="connsiteY5" fmla="*/ 364066 h 2692400"/>
              <a:gd name="connsiteX6" fmla="*/ 1481667 w 3369734"/>
              <a:gd name="connsiteY6" fmla="*/ 211666 h 2692400"/>
              <a:gd name="connsiteX7" fmla="*/ 965200 w 3369734"/>
              <a:gd name="connsiteY7" fmla="*/ 287866 h 2692400"/>
              <a:gd name="connsiteX8" fmla="*/ 956734 w 3369734"/>
              <a:gd name="connsiteY8" fmla="*/ 575733 h 2692400"/>
              <a:gd name="connsiteX9" fmla="*/ 228600 w 3369734"/>
              <a:gd name="connsiteY9" fmla="*/ 313266 h 2692400"/>
              <a:gd name="connsiteX10" fmla="*/ 84667 w 3369734"/>
              <a:gd name="connsiteY10" fmla="*/ 838200 h 2692400"/>
              <a:gd name="connsiteX11" fmla="*/ 364067 w 3369734"/>
              <a:gd name="connsiteY11" fmla="*/ 1303866 h 2692400"/>
              <a:gd name="connsiteX12" fmla="*/ 0 w 3369734"/>
              <a:gd name="connsiteY12" fmla="*/ 1617133 h 2692400"/>
              <a:gd name="connsiteX13" fmla="*/ 93134 w 3369734"/>
              <a:gd name="connsiteY13" fmla="*/ 2175933 h 2692400"/>
              <a:gd name="connsiteX14" fmla="*/ 516467 w 3369734"/>
              <a:gd name="connsiteY14" fmla="*/ 2379133 h 2692400"/>
              <a:gd name="connsiteX15" fmla="*/ 601134 w 3369734"/>
              <a:gd name="connsiteY15" fmla="*/ 2683933 h 2692400"/>
              <a:gd name="connsiteX16" fmla="*/ 1075267 w 3369734"/>
              <a:gd name="connsiteY16" fmla="*/ 2692400 h 2692400"/>
              <a:gd name="connsiteX17" fmla="*/ 1583267 w 3369734"/>
              <a:gd name="connsiteY17" fmla="*/ 2260600 h 2692400"/>
              <a:gd name="connsiteX18" fmla="*/ 1803400 w 3369734"/>
              <a:gd name="connsiteY18" fmla="*/ 2650066 h 2692400"/>
              <a:gd name="connsiteX19" fmla="*/ 2370667 w 3369734"/>
              <a:gd name="connsiteY19" fmla="*/ 2582333 h 2692400"/>
              <a:gd name="connsiteX20" fmla="*/ 2362200 w 3369734"/>
              <a:gd name="connsiteY20" fmla="*/ 1659466 h 2692400"/>
              <a:gd name="connsiteX21" fmla="*/ 2819400 w 3369734"/>
              <a:gd name="connsiteY21" fmla="*/ 2252133 h 2692400"/>
              <a:gd name="connsiteX22" fmla="*/ 3369734 w 3369734"/>
              <a:gd name="connsiteY22" fmla="*/ 1701800 h 2692400"/>
              <a:gd name="connsiteX23" fmla="*/ 2760134 w 3369734"/>
              <a:gd name="connsiteY23" fmla="*/ 1032933 h 2692400"/>
              <a:gd name="connsiteX24" fmla="*/ 3005667 w 3369734"/>
              <a:gd name="connsiteY24" fmla="*/ 770466 h 2692400"/>
              <a:gd name="connsiteX25" fmla="*/ 2878667 w 3369734"/>
              <a:gd name="connsiteY25" fmla="*/ 660400 h 269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369734" h="2692400">
                <a:moveTo>
                  <a:pt x="2878667" y="660400"/>
                </a:moveTo>
                <a:lnTo>
                  <a:pt x="2777067" y="262466"/>
                </a:lnTo>
                <a:lnTo>
                  <a:pt x="2446867" y="423333"/>
                </a:lnTo>
                <a:lnTo>
                  <a:pt x="2260600" y="0"/>
                </a:lnTo>
                <a:lnTo>
                  <a:pt x="1845734" y="50800"/>
                </a:lnTo>
                <a:lnTo>
                  <a:pt x="1744134" y="364066"/>
                </a:lnTo>
                <a:lnTo>
                  <a:pt x="1481667" y="211666"/>
                </a:lnTo>
                <a:lnTo>
                  <a:pt x="965200" y="287866"/>
                </a:lnTo>
                <a:lnTo>
                  <a:pt x="956734" y="575733"/>
                </a:lnTo>
                <a:lnTo>
                  <a:pt x="228600" y="313266"/>
                </a:lnTo>
                <a:lnTo>
                  <a:pt x="84667" y="838200"/>
                </a:lnTo>
                <a:lnTo>
                  <a:pt x="364067" y="1303866"/>
                </a:lnTo>
                <a:lnTo>
                  <a:pt x="0" y="1617133"/>
                </a:lnTo>
                <a:lnTo>
                  <a:pt x="93134" y="2175933"/>
                </a:lnTo>
                <a:lnTo>
                  <a:pt x="516467" y="2379133"/>
                </a:lnTo>
                <a:lnTo>
                  <a:pt x="601134" y="2683933"/>
                </a:lnTo>
                <a:lnTo>
                  <a:pt x="1075267" y="2692400"/>
                </a:lnTo>
                <a:lnTo>
                  <a:pt x="1583267" y="2260600"/>
                </a:lnTo>
                <a:lnTo>
                  <a:pt x="1803400" y="2650066"/>
                </a:lnTo>
                <a:lnTo>
                  <a:pt x="2370667" y="2582333"/>
                </a:lnTo>
                <a:cubicBezTo>
                  <a:pt x="2367845" y="2274711"/>
                  <a:pt x="2365022" y="1967088"/>
                  <a:pt x="2362200" y="1659466"/>
                </a:cubicBezTo>
                <a:lnTo>
                  <a:pt x="2819400" y="2252133"/>
                </a:lnTo>
                <a:lnTo>
                  <a:pt x="3369734" y="1701800"/>
                </a:lnTo>
                <a:lnTo>
                  <a:pt x="2760134" y="1032933"/>
                </a:lnTo>
                <a:lnTo>
                  <a:pt x="3005667" y="770466"/>
                </a:lnTo>
                <a:lnTo>
                  <a:pt x="2878667" y="660400"/>
                </a:lnTo>
                <a:close/>
              </a:path>
            </a:pathLst>
          </a:custGeom>
          <a:solidFill>
            <a:schemeClr val="bg2">
              <a:alpha val="27000"/>
            </a:schemeClr>
          </a:solidFill>
          <a:ln w="28575" cmpd="sng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5982595" y="2426803"/>
            <a:ext cx="383388" cy="278065"/>
            <a:chOff x="3793067" y="4538131"/>
            <a:chExt cx="651933" cy="44027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793067" y="4665131"/>
              <a:ext cx="651933" cy="0"/>
            </a:xfrm>
            <a:prstGeom prst="line">
              <a:avLst/>
            </a:prstGeom>
            <a:ln w="381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793067" y="4817531"/>
              <a:ext cx="651933" cy="0"/>
            </a:xfrm>
            <a:prstGeom prst="line">
              <a:avLst/>
            </a:prstGeom>
            <a:ln w="381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3945467" y="4538131"/>
              <a:ext cx="304800" cy="440270"/>
            </a:xfrm>
            <a:prstGeom prst="line">
              <a:avLst/>
            </a:prstGeom>
            <a:ln w="381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get Bubbles from Particulate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38</a:t>
            </a:fld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148468" y="4115503"/>
            <a:ext cx="685656" cy="640431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4750576" y="4450080"/>
            <a:ext cx="339590" cy="335983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48806" y="4156143"/>
            <a:ext cx="753514" cy="721711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571533" y="4318703"/>
            <a:ext cx="1981667" cy="1700464"/>
          </a:xfrm>
          <a:custGeom>
            <a:avLst/>
            <a:gdLst>
              <a:gd name="connsiteX0" fmla="*/ 2878667 w 3369734"/>
              <a:gd name="connsiteY0" fmla="*/ 660400 h 2692400"/>
              <a:gd name="connsiteX1" fmla="*/ 2777067 w 3369734"/>
              <a:gd name="connsiteY1" fmla="*/ 262466 h 2692400"/>
              <a:gd name="connsiteX2" fmla="*/ 2446867 w 3369734"/>
              <a:gd name="connsiteY2" fmla="*/ 423333 h 2692400"/>
              <a:gd name="connsiteX3" fmla="*/ 2260600 w 3369734"/>
              <a:gd name="connsiteY3" fmla="*/ 0 h 2692400"/>
              <a:gd name="connsiteX4" fmla="*/ 1845734 w 3369734"/>
              <a:gd name="connsiteY4" fmla="*/ 50800 h 2692400"/>
              <a:gd name="connsiteX5" fmla="*/ 1744134 w 3369734"/>
              <a:gd name="connsiteY5" fmla="*/ 364066 h 2692400"/>
              <a:gd name="connsiteX6" fmla="*/ 1481667 w 3369734"/>
              <a:gd name="connsiteY6" fmla="*/ 211666 h 2692400"/>
              <a:gd name="connsiteX7" fmla="*/ 965200 w 3369734"/>
              <a:gd name="connsiteY7" fmla="*/ 287866 h 2692400"/>
              <a:gd name="connsiteX8" fmla="*/ 956734 w 3369734"/>
              <a:gd name="connsiteY8" fmla="*/ 575733 h 2692400"/>
              <a:gd name="connsiteX9" fmla="*/ 228600 w 3369734"/>
              <a:gd name="connsiteY9" fmla="*/ 313266 h 2692400"/>
              <a:gd name="connsiteX10" fmla="*/ 84667 w 3369734"/>
              <a:gd name="connsiteY10" fmla="*/ 838200 h 2692400"/>
              <a:gd name="connsiteX11" fmla="*/ 364067 w 3369734"/>
              <a:gd name="connsiteY11" fmla="*/ 1303866 h 2692400"/>
              <a:gd name="connsiteX12" fmla="*/ 0 w 3369734"/>
              <a:gd name="connsiteY12" fmla="*/ 1617133 h 2692400"/>
              <a:gd name="connsiteX13" fmla="*/ 93134 w 3369734"/>
              <a:gd name="connsiteY13" fmla="*/ 2175933 h 2692400"/>
              <a:gd name="connsiteX14" fmla="*/ 516467 w 3369734"/>
              <a:gd name="connsiteY14" fmla="*/ 2379133 h 2692400"/>
              <a:gd name="connsiteX15" fmla="*/ 601134 w 3369734"/>
              <a:gd name="connsiteY15" fmla="*/ 2683933 h 2692400"/>
              <a:gd name="connsiteX16" fmla="*/ 1075267 w 3369734"/>
              <a:gd name="connsiteY16" fmla="*/ 2692400 h 2692400"/>
              <a:gd name="connsiteX17" fmla="*/ 1583267 w 3369734"/>
              <a:gd name="connsiteY17" fmla="*/ 2260600 h 2692400"/>
              <a:gd name="connsiteX18" fmla="*/ 1803400 w 3369734"/>
              <a:gd name="connsiteY18" fmla="*/ 2650066 h 2692400"/>
              <a:gd name="connsiteX19" fmla="*/ 2370667 w 3369734"/>
              <a:gd name="connsiteY19" fmla="*/ 2582333 h 2692400"/>
              <a:gd name="connsiteX20" fmla="*/ 2362200 w 3369734"/>
              <a:gd name="connsiteY20" fmla="*/ 1659466 h 2692400"/>
              <a:gd name="connsiteX21" fmla="*/ 2819400 w 3369734"/>
              <a:gd name="connsiteY21" fmla="*/ 2252133 h 2692400"/>
              <a:gd name="connsiteX22" fmla="*/ 3369734 w 3369734"/>
              <a:gd name="connsiteY22" fmla="*/ 1701800 h 2692400"/>
              <a:gd name="connsiteX23" fmla="*/ 2760134 w 3369734"/>
              <a:gd name="connsiteY23" fmla="*/ 1032933 h 2692400"/>
              <a:gd name="connsiteX24" fmla="*/ 3005667 w 3369734"/>
              <a:gd name="connsiteY24" fmla="*/ 770466 h 2692400"/>
              <a:gd name="connsiteX25" fmla="*/ 2878667 w 3369734"/>
              <a:gd name="connsiteY25" fmla="*/ 660400 h 269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369734" h="2692400">
                <a:moveTo>
                  <a:pt x="2878667" y="660400"/>
                </a:moveTo>
                <a:lnTo>
                  <a:pt x="2777067" y="262466"/>
                </a:lnTo>
                <a:lnTo>
                  <a:pt x="2446867" y="423333"/>
                </a:lnTo>
                <a:lnTo>
                  <a:pt x="2260600" y="0"/>
                </a:lnTo>
                <a:lnTo>
                  <a:pt x="1845734" y="50800"/>
                </a:lnTo>
                <a:lnTo>
                  <a:pt x="1744134" y="364066"/>
                </a:lnTo>
                <a:lnTo>
                  <a:pt x="1481667" y="211666"/>
                </a:lnTo>
                <a:lnTo>
                  <a:pt x="965200" y="287866"/>
                </a:lnTo>
                <a:lnTo>
                  <a:pt x="956734" y="575733"/>
                </a:lnTo>
                <a:lnTo>
                  <a:pt x="228600" y="313266"/>
                </a:lnTo>
                <a:lnTo>
                  <a:pt x="84667" y="838200"/>
                </a:lnTo>
                <a:lnTo>
                  <a:pt x="364067" y="1303866"/>
                </a:lnTo>
                <a:lnTo>
                  <a:pt x="0" y="1617133"/>
                </a:lnTo>
                <a:lnTo>
                  <a:pt x="93134" y="2175933"/>
                </a:lnTo>
                <a:lnTo>
                  <a:pt x="516467" y="2379133"/>
                </a:lnTo>
                <a:lnTo>
                  <a:pt x="601134" y="2683933"/>
                </a:lnTo>
                <a:lnTo>
                  <a:pt x="1075267" y="2692400"/>
                </a:lnTo>
                <a:lnTo>
                  <a:pt x="1583267" y="2260600"/>
                </a:lnTo>
                <a:lnTo>
                  <a:pt x="1803400" y="2650066"/>
                </a:lnTo>
                <a:lnTo>
                  <a:pt x="2370667" y="2582333"/>
                </a:lnTo>
                <a:cubicBezTo>
                  <a:pt x="2367845" y="2274711"/>
                  <a:pt x="2365022" y="1967088"/>
                  <a:pt x="2362200" y="1659466"/>
                </a:cubicBezTo>
                <a:lnTo>
                  <a:pt x="2819400" y="2252133"/>
                </a:lnTo>
                <a:lnTo>
                  <a:pt x="3369734" y="1701800"/>
                </a:lnTo>
                <a:lnTo>
                  <a:pt x="2760134" y="1032933"/>
                </a:lnTo>
                <a:lnTo>
                  <a:pt x="3005667" y="770466"/>
                </a:lnTo>
                <a:lnTo>
                  <a:pt x="2878667" y="660400"/>
                </a:lnTo>
                <a:close/>
              </a:path>
            </a:pathLst>
          </a:custGeom>
          <a:solidFill>
            <a:schemeClr val="bg2"/>
          </a:solidFill>
          <a:ln w="28575" cmpd="sng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314869" y="4431166"/>
            <a:ext cx="276815" cy="264511"/>
          </a:xfrm>
          <a:prstGeom prst="ellipse">
            <a:avLst/>
          </a:prstGeom>
          <a:noFill/>
          <a:ln w="19050" cmpd="sng">
            <a:solidFill>
              <a:srgbClr val="0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7162333" y="4318703"/>
            <a:ext cx="1981667" cy="1700464"/>
          </a:xfrm>
          <a:custGeom>
            <a:avLst/>
            <a:gdLst>
              <a:gd name="connsiteX0" fmla="*/ 2878667 w 3369734"/>
              <a:gd name="connsiteY0" fmla="*/ 660400 h 2692400"/>
              <a:gd name="connsiteX1" fmla="*/ 2777067 w 3369734"/>
              <a:gd name="connsiteY1" fmla="*/ 262466 h 2692400"/>
              <a:gd name="connsiteX2" fmla="*/ 2446867 w 3369734"/>
              <a:gd name="connsiteY2" fmla="*/ 423333 h 2692400"/>
              <a:gd name="connsiteX3" fmla="*/ 2260600 w 3369734"/>
              <a:gd name="connsiteY3" fmla="*/ 0 h 2692400"/>
              <a:gd name="connsiteX4" fmla="*/ 1845734 w 3369734"/>
              <a:gd name="connsiteY4" fmla="*/ 50800 h 2692400"/>
              <a:gd name="connsiteX5" fmla="*/ 1744134 w 3369734"/>
              <a:gd name="connsiteY5" fmla="*/ 364066 h 2692400"/>
              <a:gd name="connsiteX6" fmla="*/ 1481667 w 3369734"/>
              <a:gd name="connsiteY6" fmla="*/ 211666 h 2692400"/>
              <a:gd name="connsiteX7" fmla="*/ 965200 w 3369734"/>
              <a:gd name="connsiteY7" fmla="*/ 287866 h 2692400"/>
              <a:gd name="connsiteX8" fmla="*/ 956734 w 3369734"/>
              <a:gd name="connsiteY8" fmla="*/ 575733 h 2692400"/>
              <a:gd name="connsiteX9" fmla="*/ 228600 w 3369734"/>
              <a:gd name="connsiteY9" fmla="*/ 313266 h 2692400"/>
              <a:gd name="connsiteX10" fmla="*/ 84667 w 3369734"/>
              <a:gd name="connsiteY10" fmla="*/ 838200 h 2692400"/>
              <a:gd name="connsiteX11" fmla="*/ 364067 w 3369734"/>
              <a:gd name="connsiteY11" fmla="*/ 1303866 h 2692400"/>
              <a:gd name="connsiteX12" fmla="*/ 0 w 3369734"/>
              <a:gd name="connsiteY12" fmla="*/ 1617133 h 2692400"/>
              <a:gd name="connsiteX13" fmla="*/ 93134 w 3369734"/>
              <a:gd name="connsiteY13" fmla="*/ 2175933 h 2692400"/>
              <a:gd name="connsiteX14" fmla="*/ 516467 w 3369734"/>
              <a:gd name="connsiteY14" fmla="*/ 2379133 h 2692400"/>
              <a:gd name="connsiteX15" fmla="*/ 601134 w 3369734"/>
              <a:gd name="connsiteY15" fmla="*/ 2683933 h 2692400"/>
              <a:gd name="connsiteX16" fmla="*/ 1075267 w 3369734"/>
              <a:gd name="connsiteY16" fmla="*/ 2692400 h 2692400"/>
              <a:gd name="connsiteX17" fmla="*/ 1583267 w 3369734"/>
              <a:gd name="connsiteY17" fmla="*/ 2260600 h 2692400"/>
              <a:gd name="connsiteX18" fmla="*/ 1803400 w 3369734"/>
              <a:gd name="connsiteY18" fmla="*/ 2650066 h 2692400"/>
              <a:gd name="connsiteX19" fmla="*/ 2370667 w 3369734"/>
              <a:gd name="connsiteY19" fmla="*/ 2582333 h 2692400"/>
              <a:gd name="connsiteX20" fmla="*/ 2362200 w 3369734"/>
              <a:gd name="connsiteY20" fmla="*/ 1659466 h 2692400"/>
              <a:gd name="connsiteX21" fmla="*/ 2819400 w 3369734"/>
              <a:gd name="connsiteY21" fmla="*/ 2252133 h 2692400"/>
              <a:gd name="connsiteX22" fmla="*/ 3369734 w 3369734"/>
              <a:gd name="connsiteY22" fmla="*/ 1701800 h 2692400"/>
              <a:gd name="connsiteX23" fmla="*/ 2760134 w 3369734"/>
              <a:gd name="connsiteY23" fmla="*/ 1032933 h 2692400"/>
              <a:gd name="connsiteX24" fmla="*/ 3005667 w 3369734"/>
              <a:gd name="connsiteY24" fmla="*/ 770466 h 2692400"/>
              <a:gd name="connsiteX25" fmla="*/ 2878667 w 3369734"/>
              <a:gd name="connsiteY25" fmla="*/ 660400 h 269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369734" h="2692400">
                <a:moveTo>
                  <a:pt x="2878667" y="660400"/>
                </a:moveTo>
                <a:lnTo>
                  <a:pt x="2777067" y="262466"/>
                </a:lnTo>
                <a:lnTo>
                  <a:pt x="2446867" y="423333"/>
                </a:lnTo>
                <a:lnTo>
                  <a:pt x="2260600" y="0"/>
                </a:lnTo>
                <a:lnTo>
                  <a:pt x="1845734" y="50800"/>
                </a:lnTo>
                <a:lnTo>
                  <a:pt x="1744134" y="364066"/>
                </a:lnTo>
                <a:lnTo>
                  <a:pt x="1481667" y="211666"/>
                </a:lnTo>
                <a:lnTo>
                  <a:pt x="965200" y="287866"/>
                </a:lnTo>
                <a:lnTo>
                  <a:pt x="956734" y="575733"/>
                </a:lnTo>
                <a:lnTo>
                  <a:pt x="228600" y="313266"/>
                </a:lnTo>
                <a:lnTo>
                  <a:pt x="84667" y="838200"/>
                </a:lnTo>
                <a:lnTo>
                  <a:pt x="364067" y="1303866"/>
                </a:lnTo>
                <a:lnTo>
                  <a:pt x="0" y="1617133"/>
                </a:lnTo>
                <a:lnTo>
                  <a:pt x="93134" y="2175933"/>
                </a:lnTo>
                <a:lnTo>
                  <a:pt x="516467" y="2379133"/>
                </a:lnTo>
                <a:lnTo>
                  <a:pt x="601134" y="2683933"/>
                </a:lnTo>
                <a:lnTo>
                  <a:pt x="1075267" y="2692400"/>
                </a:lnTo>
                <a:lnTo>
                  <a:pt x="1583267" y="2260600"/>
                </a:lnTo>
                <a:lnTo>
                  <a:pt x="1803400" y="2650066"/>
                </a:lnTo>
                <a:lnTo>
                  <a:pt x="2370667" y="2582333"/>
                </a:lnTo>
                <a:cubicBezTo>
                  <a:pt x="2367845" y="2274711"/>
                  <a:pt x="2365022" y="1967088"/>
                  <a:pt x="2362200" y="1659466"/>
                </a:cubicBezTo>
                <a:lnTo>
                  <a:pt x="2819400" y="2252133"/>
                </a:lnTo>
                <a:lnTo>
                  <a:pt x="3369734" y="1701800"/>
                </a:lnTo>
                <a:lnTo>
                  <a:pt x="2760134" y="1032933"/>
                </a:lnTo>
                <a:lnTo>
                  <a:pt x="3005667" y="770466"/>
                </a:lnTo>
                <a:lnTo>
                  <a:pt x="2878667" y="660400"/>
                </a:lnTo>
                <a:close/>
              </a:path>
            </a:pathLst>
          </a:custGeom>
          <a:solidFill>
            <a:schemeClr val="bg2"/>
          </a:solidFill>
          <a:ln w="28575" cmpd="sng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553200" y="5049520"/>
            <a:ext cx="41656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7275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39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Particulate Mitigation</a:t>
            </a:r>
            <a:r>
              <a:rPr lang="en-US" dirty="0"/>
              <a:t> </a:t>
            </a:r>
            <a:r>
              <a:rPr lang="en-US" dirty="0" smtClean="0"/>
              <a:t>in PICO-2L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39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6246119" y="3258385"/>
            <a:ext cx="37613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/>
              <a:t>C. Amole </a:t>
            </a:r>
            <a:r>
              <a:rPr lang="hu-HU" sz="1000" i="1" dirty="0" smtClean="0"/>
              <a:t>et al</a:t>
            </a:r>
            <a:r>
              <a:rPr lang="hu-HU" sz="1000" dirty="0" smtClean="0"/>
              <a:t>. Phys. Rev. D 93, 061101(R) (2016) [arXiv:1601.03729</a:t>
            </a:r>
            <a:r>
              <a:rPr lang="en-US" sz="1000" dirty="0" smtClean="0"/>
              <a:t>] </a:t>
            </a:r>
            <a:endParaRPr lang="en-US" sz="1000" dirty="0"/>
          </a:p>
        </p:txBody>
      </p:sp>
      <p:sp>
        <p:nvSpPr>
          <p:cNvPr id="3" name="Oval 2"/>
          <p:cNvSpPr/>
          <p:nvPr/>
        </p:nvSpPr>
        <p:spPr>
          <a:xfrm>
            <a:off x="3109674" y="6200035"/>
            <a:ext cx="254000" cy="243645"/>
          </a:xfrm>
          <a:prstGeom prst="ellipse">
            <a:avLst/>
          </a:prstGeom>
          <a:noFill/>
          <a:ln w="1905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23034" y="6116872"/>
            <a:ext cx="1343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Alpha-decay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4854375" y="6200035"/>
            <a:ext cx="254000" cy="243645"/>
          </a:xfrm>
          <a:prstGeom prst="ellipse">
            <a:avLst/>
          </a:prstGeom>
          <a:solidFill>
            <a:srgbClr val="FF0000"/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077895" y="6116872"/>
            <a:ext cx="1744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WIMP candidate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685710" y="1013028"/>
            <a:ext cx="7564210" cy="5105274"/>
            <a:chOff x="568960" y="1300480"/>
            <a:chExt cx="7564210" cy="510527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960" y="1549718"/>
              <a:ext cx="7564210" cy="485603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639389" y="1300480"/>
              <a:ext cx="19942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Before (Run 1)</a:t>
              </a:r>
              <a:endParaRPr lang="en-US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611464" y="1326592"/>
              <a:ext cx="17850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After (Run 2)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35940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3520"/>
            <a:ext cx="8229600" cy="685800"/>
          </a:xfrm>
        </p:spPr>
        <p:txBody>
          <a:bodyPr>
            <a:noAutofit/>
          </a:bodyPr>
          <a:lstStyle/>
          <a:p>
            <a:r>
              <a:rPr lang="en-US" dirty="0"/>
              <a:t>Relics and Miracles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idx="1"/>
          </p:nvPr>
        </p:nvSpPr>
        <p:spPr>
          <a:xfrm>
            <a:off x="254000" y="1628775"/>
            <a:ext cx="3860800" cy="4724400"/>
          </a:xfrm>
        </p:spPr>
        <p:txBody>
          <a:bodyPr>
            <a:normAutofit fontScale="92500"/>
          </a:bodyPr>
          <a:lstStyle/>
          <a:p>
            <a:r>
              <a:rPr lang="en-US" dirty="0"/>
              <a:t>Suppose Dark Matter is:</a:t>
            </a:r>
          </a:p>
          <a:p>
            <a:pPr lvl="1"/>
            <a:r>
              <a:rPr lang="en-US" dirty="0"/>
              <a:t>Stable Particle (LSP…)</a:t>
            </a:r>
          </a:p>
          <a:p>
            <a:pPr lvl="1"/>
            <a:r>
              <a:rPr lang="en-US" dirty="0"/>
              <a:t>Thermal Relic of Big Bang</a:t>
            </a:r>
          </a:p>
          <a:p>
            <a:pPr lvl="2"/>
            <a:endParaRPr lang="en-US" sz="1800" dirty="0"/>
          </a:p>
          <a:p>
            <a:r>
              <a:rPr lang="en-US" dirty="0"/>
              <a:t>Weak-scale interaction gives required density for dark matter</a:t>
            </a:r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43DF-D9F1-FD49-8E97-119EF0056CCB}" type="slidenum">
              <a:rPr lang="en-US"/>
              <a:pPr/>
              <a:t>4</a:t>
            </a:fld>
            <a:endParaRPr lang="en-US"/>
          </a:p>
        </p:txBody>
      </p:sp>
      <p:pic>
        <p:nvPicPr>
          <p:cNvPr id="271364" name="Picture 4" descr="relicdensity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5" t="6090" r="5815" b="6090"/>
          <a:stretch>
            <a:fillRect/>
          </a:stretch>
        </p:blipFill>
        <p:spPr bwMode="auto">
          <a:xfrm>
            <a:off x="4114800" y="1628775"/>
            <a:ext cx="502920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1365" name="Picture 5" descr="FreezeoutE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45454" r="1176" b="45454"/>
          <a:stretch>
            <a:fillRect/>
          </a:stretch>
        </p:blipFill>
        <p:spPr bwMode="auto">
          <a:xfrm>
            <a:off x="4419600" y="1019175"/>
            <a:ext cx="449580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92320" y="6394012"/>
            <a:ext cx="3252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E. Kolb and M. Turner, The Early </a:t>
            </a:r>
            <a:r>
              <a:rPr lang="en-US" sz="1400" dirty="0" smtClean="0"/>
              <a:t>Universe.</a:t>
            </a:r>
          </a:p>
          <a:p>
            <a:r>
              <a:rPr lang="en-US" sz="1400" dirty="0" smtClean="0"/>
              <a:t>Redwood </a:t>
            </a:r>
            <a:r>
              <a:rPr lang="en-US" sz="1400" dirty="0"/>
              <a:t>City: Addison-Wesley, 1989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48009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Solution:  PICO-40L</a:t>
            </a:r>
            <a:br>
              <a:rPr lang="en-US" dirty="0" smtClean="0"/>
            </a:br>
            <a:r>
              <a:rPr lang="en-US" dirty="0" smtClean="0"/>
              <a:t>no-buffer-fluid bubble chamber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40</a:t>
            </a:fld>
            <a:endParaRPr lang="en-US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29717" r="72263">
                        <a14:foregroundMark x1="60020" y1="54459" x2="60020" y2="54459"/>
                        <a14:foregroundMark x1="54717" y1="56040" x2="54717" y2="56040"/>
                        <a14:foregroundMark x1="52053" y1="56736" x2="52053" y2="56736"/>
                        <a14:foregroundMark x1="44795" y1="57875" x2="44795" y2="57875"/>
                        <a14:foregroundMark x1="56134" y1="29222" x2="56134" y2="29222"/>
                        <a14:foregroundMark x1="57356" y1="17995" x2="57356" y2="17995"/>
                        <a14:foregroundMark x1="58602" y1="46426" x2="58602" y2="46426"/>
                        <a14:foregroundMark x1="60728" y1="35863" x2="60728" y2="358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442" r="26701"/>
          <a:stretch/>
        </p:blipFill>
        <p:spPr>
          <a:xfrm>
            <a:off x="5800839" y="1602091"/>
            <a:ext cx="2712873" cy="477991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961" y="1430466"/>
            <a:ext cx="5239547" cy="493871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118169" y="1949806"/>
            <a:ext cx="2129645" cy="4117687"/>
          </a:xfrm>
          <a:prstGeom prst="straightConnector1">
            <a:avLst/>
          </a:prstGeom>
          <a:ln w="76200" cmpd="sng">
            <a:solidFill>
              <a:srgbClr val="00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898448" y="4423370"/>
            <a:ext cx="12572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cs typeface="Helvetica"/>
              </a:rPr>
              <a:t>FLIP IT</a:t>
            </a:r>
            <a:endParaRPr lang="en-US" sz="3200" dirty="0">
              <a:cs typeface="Helvetic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082391" y="2424432"/>
            <a:ext cx="0" cy="2899056"/>
          </a:xfrm>
          <a:prstGeom prst="straightConnector1">
            <a:avLst/>
          </a:prstGeom>
          <a:ln w="152400" cmpd="sng">
            <a:gradFill flip="none" rotWithShape="1">
              <a:gsLst>
                <a:gs pos="0">
                  <a:srgbClr val="FF0000"/>
                </a:gs>
                <a:gs pos="100000">
                  <a:prstClr val="white"/>
                </a:gs>
                <a:gs pos="99000">
                  <a:srgbClr val="3366FF"/>
                </a:gs>
              </a:gsLst>
              <a:lin ang="5400000" scaled="0"/>
              <a:tileRect/>
            </a:gra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400000">
            <a:off x="6951529" y="3582689"/>
            <a:ext cx="31243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Thermal Gradient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32622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8-16 at 10.43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90279"/>
            <a:ext cx="4727819" cy="56803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en-US" dirty="0" smtClean="0"/>
              <a:t>PICO-40L:  “Right-side-up”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BF03-14FD-6B4E-B7B7-86D0A35B4B78}" type="slidenum">
              <a:rPr lang="en-US" smtClean="0"/>
              <a:t>41</a:t>
            </a:fld>
            <a:endParaRPr lang="en-US"/>
          </a:p>
        </p:txBody>
      </p:sp>
      <p:sp>
        <p:nvSpPr>
          <p:cNvPr id="32" name="Content Placeholder 2"/>
          <p:cNvSpPr>
            <a:spLocks noGrp="1"/>
          </p:cNvSpPr>
          <p:nvPr>
            <p:ph idx="1"/>
          </p:nvPr>
        </p:nvSpPr>
        <p:spPr>
          <a:xfrm>
            <a:off x="233536" y="1600200"/>
            <a:ext cx="3396379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Replace buffer fluid with thermal gradient</a:t>
            </a:r>
          </a:p>
          <a:p>
            <a:endParaRPr lang="en-US" dirty="0"/>
          </a:p>
          <a:p>
            <a:r>
              <a:rPr lang="en-US" dirty="0" smtClean="0"/>
              <a:t>Larger diameter pressure vessel to reduce neutron background</a:t>
            </a:r>
          </a:p>
          <a:p>
            <a:endParaRPr lang="en-US" dirty="0"/>
          </a:p>
          <a:p>
            <a:r>
              <a:rPr lang="en-US" dirty="0" smtClean="0"/>
              <a:t>Parts now arriving at SNOLAB, physics in 2018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75100" y="6356350"/>
            <a:ext cx="482600" cy="31432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1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en-US" dirty="0" smtClean="0"/>
              <a:t>PICO-40L:  “Right-side-up”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4BF03-14FD-6B4E-B7B7-86D0A35B4B78}" type="slidenum">
              <a:rPr lang="en-US" smtClean="0"/>
              <a:t>42</a:t>
            </a:fld>
            <a:endParaRPr lang="en-US"/>
          </a:p>
        </p:txBody>
      </p:sp>
      <p:sp>
        <p:nvSpPr>
          <p:cNvPr id="32" name="Content Placeholder 2"/>
          <p:cNvSpPr>
            <a:spLocks noGrp="1"/>
          </p:cNvSpPr>
          <p:nvPr>
            <p:ph idx="1"/>
          </p:nvPr>
        </p:nvSpPr>
        <p:spPr>
          <a:xfrm>
            <a:off x="233536" y="1600200"/>
            <a:ext cx="3396379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Replace buffer fluid with thermal gradient</a:t>
            </a:r>
          </a:p>
          <a:p>
            <a:endParaRPr lang="en-US" dirty="0"/>
          </a:p>
          <a:p>
            <a:r>
              <a:rPr lang="en-US" dirty="0" smtClean="0"/>
              <a:t>Larger diameter pressure vessel to reduce neutron background</a:t>
            </a:r>
          </a:p>
          <a:p>
            <a:endParaRPr lang="en-US" dirty="0"/>
          </a:p>
          <a:p>
            <a:r>
              <a:rPr lang="en-US" dirty="0" smtClean="0"/>
              <a:t>Parts now arriving at SNOLAB, physics in 2018</a:t>
            </a:r>
            <a:endParaRPr lang="en-US" dirty="0"/>
          </a:p>
        </p:txBody>
      </p:sp>
      <p:pic>
        <p:nvPicPr>
          <p:cNvPr id="7" name="Picture 6" descr="Screen Shot 2017-08-16 at 10.45.4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815" y="998537"/>
            <a:ext cx="4663185" cy="584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359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7680" y="274638"/>
            <a:ext cx="5659120" cy="1143000"/>
          </a:xfrm>
        </p:spPr>
        <p:txBody>
          <a:bodyPr/>
          <a:lstStyle/>
          <a:p>
            <a:r>
              <a:rPr lang="en-US" dirty="0" smtClean="0"/>
              <a:t>Bubble Chambers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11075" y="1539831"/>
            <a:ext cx="8229600" cy="49163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Superheated Target</a:t>
            </a:r>
          </a:p>
          <a:p>
            <a:pPr lvl="1"/>
            <a:r>
              <a:rPr lang="en-US" dirty="0" smtClean="0"/>
              <a:t>CF</a:t>
            </a:r>
            <a:r>
              <a:rPr lang="en-US" baseline="-25000" dirty="0" smtClean="0"/>
              <a:t>3</a:t>
            </a:r>
            <a:r>
              <a:rPr lang="en-US" dirty="0" smtClean="0"/>
              <a:t>I, 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, …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Particle interactions</a:t>
            </a:r>
            <a:br>
              <a:rPr lang="en-US" dirty="0" smtClean="0"/>
            </a:br>
            <a:r>
              <a:rPr lang="en-US" dirty="0" smtClean="0"/>
              <a:t>nucleate bubbles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Cameras and acoustic</a:t>
            </a:r>
            <a:br>
              <a:rPr lang="en-US" dirty="0" smtClean="0"/>
            </a:br>
            <a:r>
              <a:rPr lang="en-US" dirty="0" smtClean="0"/>
              <a:t>sensors capture</a:t>
            </a:r>
            <a:br>
              <a:rPr lang="en-US" dirty="0" smtClean="0"/>
            </a:br>
            <a:r>
              <a:rPr lang="en-US" dirty="0" smtClean="0"/>
              <a:t>bubbles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Chamber recompresses</a:t>
            </a:r>
            <a:br>
              <a:rPr lang="en-US" dirty="0" smtClean="0"/>
            </a:br>
            <a:r>
              <a:rPr lang="en-US" dirty="0" smtClean="0"/>
              <a:t>after each event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43</a:t>
            </a:fld>
            <a:endParaRPr lang="en-US"/>
          </a:p>
        </p:txBody>
      </p:sp>
      <p:pic>
        <p:nvPicPr>
          <p:cNvPr id="24" name="Picture 23" descr="cam0image  4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0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497"/>
            <a:ext cx="3715200" cy="156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1806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cam0image  4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5" name="Picture 24" descr="cam0image  5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6" name="Picture 25" descr="cam0image  6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pic>
        <p:nvPicPr>
          <p:cNvPr id="27" name="Picture 26" descr="cam0image  7.bmp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189" y="1397626"/>
            <a:ext cx="3657600" cy="4886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7680" y="274638"/>
            <a:ext cx="565912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Scintillating</a:t>
            </a:r>
            <a:r>
              <a:rPr lang="en-US" dirty="0" smtClean="0"/>
              <a:t> Bubble Chambers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1294" y="1421908"/>
            <a:ext cx="8229600" cy="520022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Superheated </a:t>
            </a:r>
            <a:r>
              <a:rPr lang="en-US" dirty="0" smtClean="0">
                <a:solidFill>
                  <a:srgbClr val="FF0000"/>
                </a:solidFill>
              </a:rPr>
              <a:t>Scintillator</a:t>
            </a:r>
          </a:p>
          <a:p>
            <a:pPr lvl="1"/>
            <a:r>
              <a:rPr lang="en-US" dirty="0" err="1" smtClean="0"/>
              <a:t>Xe</a:t>
            </a:r>
            <a:r>
              <a:rPr lang="en-US" dirty="0" smtClean="0"/>
              <a:t>, </a:t>
            </a:r>
            <a:r>
              <a:rPr lang="en-US" dirty="0" err="1" smtClean="0"/>
              <a:t>Ar</a:t>
            </a:r>
            <a:r>
              <a:rPr lang="en-US" dirty="0" smtClean="0"/>
              <a:t>, CF</a:t>
            </a:r>
            <a:r>
              <a:rPr lang="en-US" baseline="-25000" dirty="0"/>
              <a:t>4</a:t>
            </a:r>
            <a:r>
              <a:rPr lang="en-US" dirty="0" smtClean="0"/>
              <a:t>, …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Particle interactions</a:t>
            </a:r>
            <a:br>
              <a:rPr lang="en-US" dirty="0" smtClean="0"/>
            </a:br>
            <a:r>
              <a:rPr lang="en-US" dirty="0" smtClean="0"/>
              <a:t>nucleate bubbles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and produce scintillation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Cameras and acoustic</a:t>
            </a:r>
            <a:br>
              <a:rPr lang="en-US" dirty="0" smtClean="0"/>
            </a:br>
            <a:r>
              <a:rPr lang="en-US" dirty="0" smtClean="0"/>
              <a:t>sensors capture</a:t>
            </a:r>
            <a:r>
              <a:rPr lang="en-US" dirty="0"/>
              <a:t> </a:t>
            </a:r>
            <a:r>
              <a:rPr lang="en-US" dirty="0" smtClean="0"/>
              <a:t>bubbles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and </a:t>
            </a:r>
            <a:r>
              <a:rPr lang="en-US" dirty="0" err="1" smtClean="0">
                <a:solidFill>
                  <a:srgbClr val="FF0000"/>
                </a:solidFill>
              </a:rPr>
              <a:t>photodetectors</a:t>
            </a:r>
            <a:r>
              <a:rPr lang="en-US" dirty="0" smtClean="0">
                <a:solidFill>
                  <a:srgbClr val="FF0000"/>
                </a:solidFill>
              </a:rPr>
              <a:t> collect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scintillation light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Chamber recompresses</a:t>
            </a:r>
            <a:br>
              <a:rPr lang="en-US" dirty="0" smtClean="0"/>
            </a:br>
            <a:r>
              <a:rPr lang="en-US" dirty="0" smtClean="0"/>
              <a:t>after each event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615A-F490-524F-AB91-FB1F5C395518}" type="slidenum">
              <a:rPr lang="en-US" smtClean="0"/>
              <a:t>44</a:t>
            </a:fld>
            <a:endParaRPr lang="en-US"/>
          </a:p>
        </p:txBody>
      </p:sp>
      <p:pic>
        <p:nvPicPr>
          <p:cNvPr id="10" name="Picture 3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497"/>
            <a:ext cx="3715200" cy="156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635098" y="2623364"/>
            <a:ext cx="1533434" cy="1465720"/>
            <a:chOff x="6635098" y="2623364"/>
            <a:chExt cx="1533434" cy="1465720"/>
          </a:xfrm>
        </p:grpSpPr>
        <p:grpSp>
          <p:nvGrpSpPr>
            <p:cNvPr id="21" name="Group 20"/>
            <p:cNvGrpSpPr/>
            <p:nvPr/>
          </p:nvGrpSpPr>
          <p:grpSpPr>
            <a:xfrm>
              <a:off x="6635098" y="3245078"/>
              <a:ext cx="274320" cy="274320"/>
              <a:chOff x="5892015" y="3998452"/>
              <a:chExt cx="508785" cy="479484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7894212" y="3814764"/>
              <a:ext cx="274320" cy="274320"/>
              <a:chOff x="5892015" y="3998452"/>
              <a:chExt cx="508785" cy="479484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/>
            <p:cNvGrpSpPr/>
            <p:nvPr/>
          </p:nvGrpSpPr>
          <p:grpSpPr>
            <a:xfrm>
              <a:off x="7824787" y="3436664"/>
              <a:ext cx="274320" cy="274320"/>
              <a:chOff x="5892015" y="3998452"/>
              <a:chExt cx="508785" cy="479484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/>
            <p:cNvGrpSpPr/>
            <p:nvPr/>
          </p:nvGrpSpPr>
          <p:grpSpPr>
            <a:xfrm>
              <a:off x="7493253" y="2896733"/>
              <a:ext cx="274320" cy="274320"/>
              <a:chOff x="5892015" y="3998452"/>
              <a:chExt cx="508785" cy="479484"/>
            </a:xfrm>
          </p:grpSpPr>
          <p:cxnSp>
            <p:nvCxnSpPr>
              <p:cNvPr id="61" name="Straight Arrow Connector 60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6780658" y="2623364"/>
              <a:ext cx="274320" cy="274320"/>
              <a:chOff x="5892015" y="3998452"/>
              <a:chExt cx="508785" cy="479484"/>
            </a:xfrm>
          </p:grpSpPr>
          <p:cxnSp>
            <p:nvCxnSpPr>
              <p:cNvPr id="70" name="Straight Arrow Connector 69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/>
            <p:cNvGrpSpPr/>
            <p:nvPr/>
          </p:nvGrpSpPr>
          <p:grpSpPr>
            <a:xfrm>
              <a:off x="7248280" y="3143840"/>
              <a:ext cx="274320" cy="274320"/>
              <a:chOff x="5892015" y="3998452"/>
              <a:chExt cx="508785" cy="479484"/>
            </a:xfrm>
          </p:grpSpPr>
          <p:cxnSp>
            <p:nvCxnSpPr>
              <p:cNvPr id="79" name="Straight Arrow Connector 78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Group 86"/>
            <p:cNvGrpSpPr/>
            <p:nvPr/>
          </p:nvGrpSpPr>
          <p:grpSpPr>
            <a:xfrm>
              <a:off x="7248280" y="3080668"/>
              <a:ext cx="274320" cy="274320"/>
              <a:chOff x="5892015" y="3998452"/>
              <a:chExt cx="508785" cy="479484"/>
            </a:xfrm>
          </p:grpSpPr>
          <p:cxnSp>
            <p:nvCxnSpPr>
              <p:cNvPr id="88" name="Straight Arrow Connector 87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>
              <a:off x="6674949" y="3187381"/>
              <a:ext cx="274320" cy="274320"/>
              <a:chOff x="5892015" y="3998452"/>
              <a:chExt cx="508785" cy="479484"/>
            </a:xfrm>
          </p:grpSpPr>
          <p:cxnSp>
            <p:nvCxnSpPr>
              <p:cNvPr id="97" name="Straight Arrow Connector 96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" name="Group 104"/>
          <p:cNvGrpSpPr/>
          <p:nvPr/>
        </p:nvGrpSpPr>
        <p:grpSpPr>
          <a:xfrm>
            <a:off x="5533826" y="4241484"/>
            <a:ext cx="274320" cy="274320"/>
            <a:chOff x="5892015" y="3998452"/>
            <a:chExt cx="508785" cy="479484"/>
          </a:xfrm>
        </p:grpSpPr>
        <p:cxnSp>
          <p:nvCxnSpPr>
            <p:cNvPr id="106" name="Straight Arrow Connector 105"/>
            <p:cNvCxnSpPr/>
            <p:nvPr/>
          </p:nvCxnSpPr>
          <p:spPr>
            <a:xfrm flipV="1">
              <a:off x="6145163" y="3998452"/>
              <a:ext cx="0" cy="182876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 flipV="1">
              <a:off x="6145163" y="4295060"/>
              <a:ext cx="0" cy="182876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 flipV="1">
              <a:off x="6186788" y="4062554"/>
              <a:ext cx="128014" cy="128009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 flipV="1">
              <a:off x="5963269" y="4295060"/>
              <a:ext cx="128014" cy="128009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V="1">
              <a:off x="6217920" y="4232788"/>
              <a:ext cx="182880" cy="0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V="1">
              <a:off x="5892015" y="4232788"/>
              <a:ext cx="182880" cy="0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6198029" y="4286866"/>
              <a:ext cx="124967" cy="124967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5967171" y="4065596"/>
              <a:ext cx="124967" cy="124967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/>
          <p:cNvGrpSpPr/>
          <p:nvPr/>
        </p:nvGrpSpPr>
        <p:grpSpPr>
          <a:xfrm>
            <a:off x="7160053" y="4955949"/>
            <a:ext cx="274320" cy="274320"/>
            <a:chOff x="5892015" y="3998452"/>
            <a:chExt cx="508785" cy="479484"/>
          </a:xfrm>
        </p:grpSpPr>
        <p:cxnSp>
          <p:nvCxnSpPr>
            <p:cNvPr id="115" name="Straight Arrow Connector 114"/>
            <p:cNvCxnSpPr/>
            <p:nvPr/>
          </p:nvCxnSpPr>
          <p:spPr>
            <a:xfrm flipV="1">
              <a:off x="6145163" y="3998452"/>
              <a:ext cx="0" cy="182876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V="1">
              <a:off x="6145163" y="4295060"/>
              <a:ext cx="0" cy="182876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V="1">
              <a:off x="6186788" y="4062554"/>
              <a:ext cx="128014" cy="128009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V="1">
              <a:off x="5963269" y="4295060"/>
              <a:ext cx="128014" cy="128009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 flipV="1">
              <a:off x="6217920" y="4232788"/>
              <a:ext cx="182880" cy="0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V="1">
              <a:off x="5892015" y="4232788"/>
              <a:ext cx="182880" cy="0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>
              <a:off x="6198029" y="4286866"/>
              <a:ext cx="124967" cy="124967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>
              <a:off x="5967171" y="4065596"/>
              <a:ext cx="124967" cy="124967"/>
            </a:xfrm>
            <a:prstGeom prst="straightConnector1">
              <a:avLst/>
            </a:prstGeom>
            <a:ln w="12700" cmpd="sng">
              <a:solidFill>
                <a:srgbClr val="FFFF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5848678" y="3295950"/>
            <a:ext cx="1101262" cy="892475"/>
            <a:chOff x="5848678" y="3295950"/>
            <a:chExt cx="1101262" cy="892475"/>
          </a:xfrm>
        </p:grpSpPr>
        <p:grpSp>
          <p:nvGrpSpPr>
            <p:cNvPr id="123" name="Group 122"/>
            <p:cNvGrpSpPr/>
            <p:nvPr/>
          </p:nvGrpSpPr>
          <p:grpSpPr>
            <a:xfrm>
              <a:off x="5848678" y="3295950"/>
              <a:ext cx="274320" cy="274320"/>
              <a:chOff x="5892015" y="3998452"/>
              <a:chExt cx="508785" cy="479484"/>
            </a:xfrm>
          </p:grpSpPr>
          <p:cxnSp>
            <p:nvCxnSpPr>
              <p:cNvPr id="124" name="Straight Arrow Connector 123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Arrow Connector 126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Arrow Connector 127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Arrow Connector 128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Arrow Connector 130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131"/>
            <p:cNvGrpSpPr/>
            <p:nvPr/>
          </p:nvGrpSpPr>
          <p:grpSpPr>
            <a:xfrm>
              <a:off x="6675620" y="3914105"/>
              <a:ext cx="274320" cy="274320"/>
              <a:chOff x="5892015" y="3998452"/>
              <a:chExt cx="508785" cy="479484"/>
            </a:xfrm>
          </p:grpSpPr>
          <p:cxnSp>
            <p:nvCxnSpPr>
              <p:cNvPr id="133" name="Straight Arrow Connector 132"/>
              <p:cNvCxnSpPr/>
              <p:nvPr/>
            </p:nvCxnSpPr>
            <p:spPr>
              <a:xfrm flipV="1">
                <a:off x="6145163" y="3998452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Arrow Connector 133"/>
              <p:cNvCxnSpPr/>
              <p:nvPr/>
            </p:nvCxnSpPr>
            <p:spPr>
              <a:xfrm flipV="1">
                <a:off x="6145163" y="4295060"/>
                <a:ext cx="0" cy="182876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/>
              <p:cNvCxnSpPr/>
              <p:nvPr/>
            </p:nvCxnSpPr>
            <p:spPr>
              <a:xfrm flipV="1">
                <a:off x="6186788" y="4062554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/>
              <p:cNvCxnSpPr/>
              <p:nvPr/>
            </p:nvCxnSpPr>
            <p:spPr>
              <a:xfrm flipV="1">
                <a:off x="5963269" y="4295060"/>
                <a:ext cx="128014" cy="128009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/>
              <p:cNvCxnSpPr/>
              <p:nvPr/>
            </p:nvCxnSpPr>
            <p:spPr>
              <a:xfrm flipV="1">
                <a:off x="6217920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/>
              <p:cNvCxnSpPr/>
              <p:nvPr/>
            </p:nvCxnSpPr>
            <p:spPr>
              <a:xfrm flipV="1">
                <a:off x="5892015" y="4232788"/>
                <a:ext cx="182880" cy="0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/>
              <p:cNvCxnSpPr/>
              <p:nvPr/>
            </p:nvCxnSpPr>
            <p:spPr>
              <a:xfrm>
                <a:off x="6198029" y="428686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Arrow Connector 139"/>
              <p:cNvCxnSpPr/>
              <p:nvPr/>
            </p:nvCxnSpPr>
            <p:spPr>
              <a:xfrm>
                <a:off x="5967171" y="4065596"/>
                <a:ext cx="124967" cy="124967"/>
              </a:xfrm>
              <a:prstGeom prst="straightConnector1">
                <a:avLst/>
              </a:prstGeom>
              <a:ln w="12700" cmpd="sng">
                <a:solidFill>
                  <a:srgbClr val="FFFF00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2" name="Rectangle 141"/>
          <p:cNvSpPr/>
          <p:nvPr/>
        </p:nvSpPr>
        <p:spPr>
          <a:xfrm>
            <a:off x="8538422" y="3060354"/>
            <a:ext cx="516193" cy="288414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PMT</a:t>
            </a:r>
            <a:endParaRPr lang="en-US" sz="1400" dirty="0"/>
          </a:p>
        </p:txBody>
      </p:sp>
      <p:cxnSp>
        <p:nvCxnSpPr>
          <p:cNvPr id="143" name="Straight Connector 142"/>
          <p:cNvCxnSpPr>
            <a:stCxn id="142" idx="3"/>
          </p:cNvCxnSpPr>
          <p:nvPr/>
        </p:nvCxnSpPr>
        <p:spPr>
          <a:xfrm flipV="1">
            <a:off x="9054615" y="3160274"/>
            <a:ext cx="155677" cy="0"/>
          </a:xfrm>
          <a:prstGeom prst="line">
            <a:avLst/>
          </a:prstGeom>
          <a:ln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V="1">
            <a:off x="9051329" y="3262729"/>
            <a:ext cx="155677" cy="0"/>
          </a:xfrm>
          <a:prstGeom prst="line">
            <a:avLst/>
          </a:prstGeom>
          <a:ln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5" name="Group 144"/>
          <p:cNvGrpSpPr/>
          <p:nvPr/>
        </p:nvGrpSpPr>
        <p:grpSpPr>
          <a:xfrm>
            <a:off x="8497984" y="4152740"/>
            <a:ext cx="671870" cy="288414"/>
            <a:chOff x="8554065" y="3965676"/>
            <a:chExt cx="671870" cy="288414"/>
          </a:xfrm>
          <a:solidFill>
            <a:srgbClr val="800000"/>
          </a:solidFill>
        </p:grpSpPr>
        <p:sp>
          <p:nvSpPr>
            <p:cNvPr id="146" name="Rectangle 145"/>
            <p:cNvSpPr/>
            <p:nvPr/>
          </p:nvSpPr>
          <p:spPr>
            <a:xfrm>
              <a:off x="8554065" y="3965676"/>
              <a:ext cx="516193" cy="288414"/>
            </a:xfrm>
            <a:prstGeom prst="rect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PMT</a:t>
              </a:r>
              <a:endParaRPr lang="en-US" sz="1400" dirty="0"/>
            </a:p>
          </p:txBody>
        </p:sp>
        <p:cxnSp>
          <p:nvCxnSpPr>
            <p:cNvPr id="147" name="Straight Connector 146"/>
            <p:cNvCxnSpPr>
              <a:stCxn id="146" idx="3"/>
            </p:cNvCxnSpPr>
            <p:nvPr/>
          </p:nvCxnSpPr>
          <p:spPr>
            <a:xfrm flipV="1">
              <a:off x="9070258" y="4065596"/>
              <a:ext cx="155677" cy="0"/>
            </a:xfrm>
            <a:prstGeom prst="line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V="1">
              <a:off x="9066972" y="4177026"/>
              <a:ext cx="155677" cy="0"/>
            </a:xfrm>
            <a:prstGeom prst="line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/>
          <p:cNvGrpSpPr/>
          <p:nvPr/>
        </p:nvGrpSpPr>
        <p:grpSpPr>
          <a:xfrm flipH="1">
            <a:off x="4276580" y="3057100"/>
            <a:ext cx="674964" cy="288414"/>
            <a:chOff x="8554065" y="3965676"/>
            <a:chExt cx="671870" cy="288414"/>
          </a:xfrm>
          <a:solidFill>
            <a:srgbClr val="800000"/>
          </a:solidFill>
        </p:grpSpPr>
        <p:sp>
          <p:nvSpPr>
            <p:cNvPr id="150" name="Rectangle 149"/>
            <p:cNvSpPr/>
            <p:nvPr/>
          </p:nvSpPr>
          <p:spPr>
            <a:xfrm>
              <a:off x="8554065" y="3965676"/>
              <a:ext cx="516193" cy="288414"/>
            </a:xfrm>
            <a:prstGeom prst="rect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PMT</a:t>
              </a:r>
              <a:endParaRPr lang="en-US" sz="1400" dirty="0"/>
            </a:p>
          </p:txBody>
        </p:sp>
        <p:cxnSp>
          <p:nvCxnSpPr>
            <p:cNvPr id="151" name="Straight Connector 150"/>
            <p:cNvCxnSpPr>
              <a:stCxn id="150" idx="3"/>
            </p:cNvCxnSpPr>
            <p:nvPr/>
          </p:nvCxnSpPr>
          <p:spPr>
            <a:xfrm flipV="1">
              <a:off x="9070258" y="4065596"/>
              <a:ext cx="155677" cy="0"/>
            </a:xfrm>
            <a:prstGeom prst="line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9066972" y="4177026"/>
              <a:ext cx="155677" cy="0"/>
            </a:xfrm>
            <a:prstGeom prst="line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 flipH="1">
            <a:off x="4305424" y="4156685"/>
            <a:ext cx="674964" cy="288414"/>
            <a:chOff x="8554065" y="3965676"/>
            <a:chExt cx="671870" cy="288414"/>
          </a:xfrm>
          <a:solidFill>
            <a:srgbClr val="800000"/>
          </a:solidFill>
        </p:grpSpPr>
        <p:sp>
          <p:nvSpPr>
            <p:cNvPr id="154" name="Rectangle 153"/>
            <p:cNvSpPr/>
            <p:nvPr/>
          </p:nvSpPr>
          <p:spPr>
            <a:xfrm>
              <a:off x="8554065" y="3965676"/>
              <a:ext cx="516193" cy="288414"/>
            </a:xfrm>
            <a:prstGeom prst="rect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PMT</a:t>
              </a:r>
              <a:endParaRPr lang="en-US" sz="1400" dirty="0"/>
            </a:p>
          </p:txBody>
        </p:sp>
        <p:cxnSp>
          <p:nvCxnSpPr>
            <p:cNvPr id="155" name="Straight Connector 154"/>
            <p:cNvCxnSpPr>
              <a:stCxn id="154" idx="3"/>
            </p:cNvCxnSpPr>
            <p:nvPr/>
          </p:nvCxnSpPr>
          <p:spPr>
            <a:xfrm flipV="1">
              <a:off x="9070258" y="4065596"/>
              <a:ext cx="155677" cy="0"/>
            </a:xfrm>
            <a:prstGeom prst="line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flipV="1">
              <a:off x="9066972" y="4177026"/>
              <a:ext cx="155677" cy="0"/>
            </a:xfrm>
            <a:prstGeom prst="line">
              <a:avLst/>
            </a:prstGeom>
            <a:grpFill/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7238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Chamber Backgrounds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45</a:t>
            </a:fld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841129" y="1753006"/>
            <a:ext cx="1229827" cy="1572127"/>
            <a:chOff x="1651003" y="2810933"/>
            <a:chExt cx="2091264" cy="24892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2"/>
            <a:srcRect l="38625" r="30688" b="21134"/>
            <a:stretch/>
          </p:blipFill>
          <p:spPr>
            <a:xfrm>
              <a:off x="1659466" y="4360332"/>
              <a:ext cx="864449" cy="855133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2"/>
            <a:srcRect l="82936" t="15635" b="44845"/>
            <a:stretch/>
          </p:blipFill>
          <p:spPr>
            <a:xfrm>
              <a:off x="2219999" y="3996266"/>
              <a:ext cx="607832" cy="541866"/>
            </a:xfrm>
            <a:prstGeom prst="rect">
              <a:avLst/>
            </a:prstGeom>
          </p:spPr>
        </p:pic>
        <p:cxnSp>
          <p:nvCxnSpPr>
            <p:cNvPr id="24" name="Straight Arrow Connector 23"/>
            <p:cNvCxnSpPr/>
            <p:nvPr/>
          </p:nvCxnSpPr>
          <p:spPr>
            <a:xfrm flipH="1">
              <a:off x="1651003" y="5088467"/>
              <a:ext cx="160867" cy="2116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590800" y="2810933"/>
              <a:ext cx="1151467" cy="13546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2752387" y="1939636"/>
            <a:ext cx="1463040" cy="1658118"/>
            <a:chOff x="2798465" y="1533791"/>
            <a:chExt cx="1981667" cy="2245897"/>
          </a:xfrm>
        </p:grpSpPr>
        <p:sp>
          <p:nvSpPr>
            <p:cNvPr id="27" name="Freeform 26"/>
            <p:cNvSpPr/>
            <p:nvPr/>
          </p:nvSpPr>
          <p:spPr>
            <a:xfrm>
              <a:off x="2798465" y="2079224"/>
              <a:ext cx="1981667" cy="1700464"/>
            </a:xfrm>
            <a:custGeom>
              <a:avLst/>
              <a:gdLst>
                <a:gd name="connsiteX0" fmla="*/ 2878667 w 3369734"/>
                <a:gd name="connsiteY0" fmla="*/ 660400 h 2692400"/>
                <a:gd name="connsiteX1" fmla="*/ 2777067 w 3369734"/>
                <a:gd name="connsiteY1" fmla="*/ 262466 h 2692400"/>
                <a:gd name="connsiteX2" fmla="*/ 2446867 w 3369734"/>
                <a:gd name="connsiteY2" fmla="*/ 423333 h 2692400"/>
                <a:gd name="connsiteX3" fmla="*/ 2260600 w 3369734"/>
                <a:gd name="connsiteY3" fmla="*/ 0 h 2692400"/>
                <a:gd name="connsiteX4" fmla="*/ 1845734 w 3369734"/>
                <a:gd name="connsiteY4" fmla="*/ 50800 h 2692400"/>
                <a:gd name="connsiteX5" fmla="*/ 1744134 w 3369734"/>
                <a:gd name="connsiteY5" fmla="*/ 364066 h 2692400"/>
                <a:gd name="connsiteX6" fmla="*/ 1481667 w 3369734"/>
                <a:gd name="connsiteY6" fmla="*/ 211666 h 2692400"/>
                <a:gd name="connsiteX7" fmla="*/ 965200 w 3369734"/>
                <a:gd name="connsiteY7" fmla="*/ 287866 h 2692400"/>
                <a:gd name="connsiteX8" fmla="*/ 956734 w 3369734"/>
                <a:gd name="connsiteY8" fmla="*/ 575733 h 2692400"/>
                <a:gd name="connsiteX9" fmla="*/ 228600 w 3369734"/>
                <a:gd name="connsiteY9" fmla="*/ 313266 h 2692400"/>
                <a:gd name="connsiteX10" fmla="*/ 84667 w 3369734"/>
                <a:gd name="connsiteY10" fmla="*/ 838200 h 2692400"/>
                <a:gd name="connsiteX11" fmla="*/ 364067 w 3369734"/>
                <a:gd name="connsiteY11" fmla="*/ 1303866 h 2692400"/>
                <a:gd name="connsiteX12" fmla="*/ 0 w 3369734"/>
                <a:gd name="connsiteY12" fmla="*/ 1617133 h 2692400"/>
                <a:gd name="connsiteX13" fmla="*/ 93134 w 3369734"/>
                <a:gd name="connsiteY13" fmla="*/ 2175933 h 2692400"/>
                <a:gd name="connsiteX14" fmla="*/ 516467 w 3369734"/>
                <a:gd name="connsiteY14" fmla="*/ 2379133 h 2692400"/>
                <a:gd name="connsiteX15" fmla="*/ 601134 w 3369734"/>
                <a:gd name="connsiteY15" fmla="*/ 2683933 h 2692400"/>
                <a:gd name="connsiteX16" fmla="*/ 1075267 w 3369734"/>
                <a:gd name="connsiteY16" fmla="*/ 2692400 h 2692400"/>
                <a:gd name="connsiteX17" fmla="*/ 1583267 w 3369734"/>
                <a:gd name="connsiteY17" fmla="*/ 2260600 h 2692400"/>
                <a:gd name="connsiteX18" fmla="*/ 1803400 w 3369734"/>
                <a:gd name="connsiteY18" fmla="*/ 2650066 h 2692400"/>
                <a:gd name="connsiteX19" fmla="*/ 2370667 w 3369734"/>
                <a:gd name="connsiteY19" fmla="*/ 2582333 h 2692400"/>
                <a:gd name="connsiteX20" fmla="*/ 2362200 w 3369734"/>
                <a:gd name="connsiteY20" fmla="*/ 1659466 h 2692400"/>
                <a:gd name="connsiteX21" fmla="*/ 2819400 w 3369734"/>
                <a:gd name="connsiteY21" fmla="*/ 2252133 h 2692400"/>
                <a:gd name="connsiteX22" fmla="*/ 3369734 w 3369734"/>
                <a:gd name="connsiteY22" fmla="*/ 1701800 h 2692400"/>
                <a:gd name="connsiteX23" fmla="*/ 2760134 w 3369734"/>
                <a:gd name="connsiteY23" fmla="*/ 1032933 h 2692400"/>
                <a:gd name="connsiteX24" fmla="*/ 3005667 w 3369734"/>
                <a:gd name="connsiteY24" fmla="*/ 770466 h 2692400"/>
                <a:gd name="connsiteX25" fmla="*/ 2878667 w 3369734"/>
                <a:gd name="connsiteY25" fmla="*/ 66040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69734" h="2692400">
                  <a:moveTo>
                    <a:pt x="2878667" y="660400"/>
                  </a:moveTo>
                  <a:lnTo>
                    <a:pt x="2777067" y="262466"/>
                  </a:lnTo>
                  <a:lnTo>
                    <a:pt x="2446867" y="423333"/>
                  </a:lnTo>
                  <a:lnTo>
                    <a:pt x="2260600" y="0"/>
                  </a:lnTo>
                  <a:lnTo>
                    <a:pt x="1845734" y="50800"/>
                  </a:lnTo>
                  <a:lnTo>
                    <a:pt x="1744134" y="364066"/>
                  </a:lnTo>
                  <a:lnTo>
                    <a:pt x="1481667" y="211666"/>
                  </a:lnTo>
                  <a:lnTo>
                    <a:pt x="965200" y="287866"/>
                  </a:lnTo>
                  <a:lnTo>
                    <a:pt x="956734" y="575733"/>
                  </a:lnTo>
                  <a:lnTo>
                    <a:pt x="228600" y="313266"/>
                  </a:lnTo>
                  <a:lnTo>
                    <a:pt x="84667" y="838200"/>
                  </a:lnTo>
                  <a:lnTo>
                    <a:pt x="364067" y="1303866"/>
                  </a:lnTo>
                  <a:lnTo>
                    <a:pt x="0" y="1617133"/>
                  </a:lnTo>
                  <a:lnTo>
                    <a:pt x="93134" y="2175933"/>
                  </a:lnTo>
                  <a:lnTo>
                    <a:pt x="516467" y="2379133"/>
                  </a:lnTo>
                  <a:lnTo>
                    <a:pt x="601134" y="2683933"/>
                  </a:lnTo>
                  <a:lnTo>
                    <a:pt x="1075267" y="2692400"/>
                  </a:lnTo>
                  <a:lnTo>
                    <a:pt x="1583267" y="2260600"/>
                  </a:lnTo>
                  <a:lnTo>
                    <a:pt x="1803400" y="2650066"/>
                  </a:lnTo>
                  <a:lnTo>
                    <a:pt x="2370667" y="2582333"/>
                  </a:lnTo>
                  <a:cubicBezTo>
                    <a:pt x="2367845" y="2274711"/>
                    <a:pt x="2365022" y="1967088"/>
                    <a:pt x="2362200" y="1659466"/>
                  </a:cubicBezTo>
                  <a:lnTo>
                    <a:pt x="2819400" y="2252133"/>
                  </a:lnTo>
                  <a:lnTo>
                    <a:pt x="3369734" y="1701800"/>
                  </a:lnTo>
                  <a:lnTo>
                    <a:pt x="2760134" y="1032933"/>
                  </a:lnTo>
                  <a:lnTo>
                    <a:pt x="3005667" y="770466"/>
                  </a:lnTo>
                  <a:lnTo>
                    <a:pt x="2878667" y="660400"/>
                  </a:lnTo>
                  <a:close/>
                </a:path>
              </a:pathLst>
            </a:custGeom>
            <a:solidFill>
              <a:schemeClr val="bg2">
                <a:alpha val="27000"/>
              </a:schemeClr>
            </a:solidFill>
            <a:ln w="28575" cmpd="sng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3275958" y="1533791"/>
              <a:ext cx="1229827" cy="1572127"/>
              <a:chOff x="1651003" y="2810933"/>
              <a:chExt cx="2091264" cy="2489200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2"/>
              <a:srcRect l="38625" r="30688" b="21134"/>
              <a:stretch/>
            </p:blipFill>
            <p:spPr>
              <a:xfrm>
                <a:off x="1659466" y="4360332"/>
                <a:ext cx="864449" cy="855133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2"/>
              <a:srcRect l="82936" t="15635" b="44845"/>
              <a:stretch/>
            </p:blipFill>
            <p:spPr>
              <a:xfrm>
                <a:off x="2219999" y="3996266"/>
                <a:ext cx="607832" cy="541866"/>
              </a:xfrm>
              <a:prstGeom prst="rect">
                <a:avLst/>
              </a:prstGeom>
            </p:spPr>
          </p:pic>
          <p:cxnSp>
            <p:nvCxnSpPr>
              <p:cNvPr id="31" name="Straight Arrow Connector 30"/>
              <p:cNvCxnSpPr/>
              <p:nvPr/>
            </p:nvCxnSpPr>
            <p:spPr>
              <a:xfrm flipH="1">
                <a:off x="1651003" y="5088467"/>
                <a:ext cx="160867" cy="21166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V="1">
                <a:off x="2590800" y="2810933"/>
                <a:ext cx="1151467" cy="135466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311143" y="2074978"/>
            <a:ext cx="3657600" cy="1522776"/>
            <a:chOff x="4724069" y="1785117"/>
            <a:chExt cx="4572467" cy="1903664"/>
          </a:xfrm>
        </p:grpSpPr>
        <p:sp>
          <p:nvSpPr>
            <p:cNvPr id="33" name="Oval 32"/>
            <p:cNvSpPr/>
            <p:nvPr/>
          </p:nvSpPr>
          <p:spPr>
            <a:xfrm>
              <a:off x="5301004" y="1785117"/>
              <a:ext cx="685656" cy="640431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903112" y="2119694"/>
              <a:ext cx="339590" cy="335983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7801342" y="1825757"/>
              <a:ext cx="753514" cy="721711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4724069" y="1988317"/>
              <a:ext cx="1981667" cy="1700464"/>
            </a:xfrm>
            <a:custGeom>
              <a:avLst/>
              <a:gdLst>
                <a:gd name="connsiteX0" fmla="*/ 2878667 w 3369734"/>
                <a:gd name="connsiteY0" fmla="*/ 660400 h 2692400"/>
                <a:gd name="connsiteX1" fmla="*/ 2777067 w 3369734"/>
                <a:gd name="connsiteY1" fmla="*/ 262466 h 2692400"/>
                <a:gd name="connsiteX2" fmla="*/ 2446867 w 3369734"/>
                <a:gd name="connsiteY2" fmla="*/ 423333 h 2692400"/>
                <a:gd name="connsiteX3" fmla="*/ 2260600 w 3369734"/>
                <a:gd name="connsiteY3" fmla="*/ 0 h 2692400"/>
                <a:gd name="connsiteX4" fmla="*/ 1845734 w 3369734"/>
                <a:gd name="connsiteY4" fmla="*/ 50800 h 2692400"/>
                <a:gd name="connsiteX5" fmla="*/ 1744134 w 3369734"/>
                <a:gd name="connsiteY5" fmla="*/ 364066 h 2692400"/>
                <a:gd name="connsiteX6" fmla="*/ 1481667 w 3369734"/>
                <a:gd name="connsiteY6" fmla="*/ 211666 h 2692400"/>
                <a:gd name="connsiteX7" fmla="*/ 965200 w 3369734"/>
                <a:gd name="connsiteY7" fmla="*/ 287866 h 2692400"/>
                <a:gd name="connsiteX8" fmla="*/ 956734 w 3369734"/>
                <a:gd name="connsiteY8" fmla="*/ 575733 h 2692400"/>
                <a:gd name="connsiteX9" fmla="*/ 228600 w 3369734"/>
                <a:gd name="connsiteY9" fmla="*/ 313266 h 2692400"/>
                <a:gd name="connsiteX10" fmla="*/ 84667 w 3369734"/>
                <a:gd name="connsiteY10" fmla="*/ 838200 h 2692400"/>
                <a:gd name="connsiteX11" fmla="*/ 364067 w 3369734"/>
                <a:gd name="connsiteY11" fmla="*/ 1303866 h 2692400"/>
                <a:gd name="connsiteX12" fmla="*/ 0 w 3369734"/>
                <a:gd name="connsiteY12" fmla="*/ 1617133 h 2692400"/>
                <a:gd name="connsiteX13" fmla="*/ 93134 w 3369734"/>
                <a:gd name="connsiteY13" fmla="*/ 2175933 h 2692400"/>
                <a:gd name="connsiteX14" fmla="*/ 516467 w 3369734"/>
                <a:gd name="connsiteY14" fmla="*/ 2379133 h 2692400"/>
                <a:gd name="connsiteX15" fmla="*/ 601134 w 3369734"/>
                <a:gd name="connsiteY15" fmla="*/ 2683933 h 2692400"/>
                <a:gd name="connsiteX16" fmla="*/ 1075267 w 3369734"/>
                <a:gd name="connsiteY16" fmla="*/ 2692400 h 2692400"/>
                <a:gd name="connsiteX17" fmla="*/ 1583267 w 3369734"/>
                <a:gd name="connsiteY17" fmla="*/ 2260600 h 2692400"/>
                <a:gd name="connsiteX18" fmla="*/ 1803400 w 3369734"/>
                <a:gd name="connsiteY18" fmla="*/ 2650066 h 2692400"/>
                <a:gd name="connsiteX19" fmla="*/ 2370667 w 3369734"/>
                <a:gd name="connsiteY19" fmla="*/ 2582333 h 2692400"/>
                <a:gd name="connsiteX20" fmla="*/ 2362200 w 3369734"/>
                <a:gd name="connsiteY20" fmla="*/ 1659466 h 2692400"/>
                <a:gd name="connsiteX21" fmla="*/ 2819400 w 3369734"/>
                <a:gd name="connsiteY21" fmla="*/ 2252133 h 2692400"/>
                <a:gd name="connsiteX22" fmla="*/ 3369734 w 3369734"/>
                <a:gd name="connsiteY22" fmla="*/ 1701800 h 2692400"/>
                <a:gd name="connsiteX23" fmla="*/ 2760134 w 3369734"/>
                <a:gd name="connsiteY23" fmla="*/ 1032933 h 2692400"/>
                <a:gd name="connsiteX24" fmla="*/ 3005667 w 3369734"/>
                <a:gd name="connsiteY24" fmla="*/ 770466 h 2692400"/>
                <a:gd name="connsiteX25" fmla="*/ 2878667 w 3369734"/>
                <a:gd name="connsiteY25" fmla="*/ 66040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69734" h="2692400">
                  <a:moveTo>
                    <a:pt x="2878667" y="660400"/>
                  </a:moveTo>
                  <a:lnTo>
                    <a:pt x="2777067" y="262466"/>
                  </a:lnTo>
                  <a:lnTo>
                    <a:pt x="2446867" y="423333"/>
                  </a:lnTo>
                  <a:lnTo>
                    <a:pt x="2260600" y="0"/>
                  </a:lnTo>
                  <a:lnTo>
                    <a:pt x="1845734" y="50800"/>
                  </a:lnTo>
                  <a:lnTo>
                    <a:pt x="1744134" y="364066"/>
                  </a:lnTo>
                  <a:lnTo>
                    <a:pt x="1481667" y="211666"/>
                  </a:lnTo>
                  <a:lnTo>
                    <a:pt x="965200" y="287866"/>
                  </a:lnTo>
                  <a:lnTo>
                    <a:pt x="956734" y="575733"/>
                  </a:lnTo>
                  <a:lnTo>
                    <a:pt x="228600" y="313266"/>
                  </a:lnTo>
                  <a:lnTo>
                    <a:pt x="84667" y="838200"/>
                  </a:lnTo>
                  <a:lnTo>
                    <a:pt x="364067" y="1303866"/>
                  </a:lnTo>
                  <a:lnTo>
                    <a:pt x="0" y="1617133"/>
                  </a:lnTo>
                  <a:lnTo>
                    <a:pt x="93134" y="2175933"/>
                  </a:lnTo>
                  <a:lnTo>
                    <a:pt x="516467" y="2379133"/>
                  </a:lnTo>
                  <a:lnTo>
                    <a:pt x="601134" y="2683933"/>
                  </a:lnTo>
                  <a:lnTo>
                    <a:pt x="1075267" y="2692400"/>
                  </a:lnTo>
                  <a:lnTo>
                    <a:pt x="1583267" y="2260600"/>
                  </a:lnTo>
                  <a:lnTo>
                    <a:pt x="1803400" y="2650066"/>
                  </a:lnTo>
                  <a:lnTo>
                    <a:pt x="2370667" y="2582333"/>
                  </a:lnTo>
                  <a:cubicBezTo>
                    <a:pt x="2367845" y="2274711"/>
                    <a:pt x="2365022" y="1967088"/>
                    <a:pt x="2362200" y="1659466"/>
                  </a:cubicBezTo>
                  <a:lnTo>
                    <a:pt x="2819400" y="2252133"/>
                  </a:lnTo>
                  <a:lnTo>
                    <a:pt x="3369734" y="1701800"/>
                  </a:lnTo>
                  <a:lnTo>
                    <a:pt x="2760134" y="1032933"/>
                  </a:lnTo>
                  <a:lnTo>
                    <a:pt x="3005667" y="770466"/>
                  </a:lnTo>
                  <a:lnTo>
                    <a:pt x="2878667" y="660400"/>
                  </a:lnTo>
                  <a:close/>
                </a:path>
              </a:pathLst>
            </a:custGeom>
            <a:solidFill>
              <a:schemeClr val="bg2"/>
            </a:solidFill>
            <a:ln w="28575" cmpd="sng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7467405" y="2100780"/>
              <a:ext cx="276815" cy="264511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7314869" y="1988317"/>
              <a:ext cx="1981667" cy="1700464"/>
            </a:xfrm>
            <a:custGeom>
              <a:avLst/>
              <a:gdLst>
                <a:gd name="connsiteX0" fmla="*/ 2878667 w 3369734"/>
                <a:gd name="connsiteY0" fmla="*/ 660400 h 2692400"/>
                <a:gd name="connsiteX1" fmla="*/ 2777067 w 3369734"/>
                <a:gd name="connsiteY1" fmla="*/ 262466 h 2692400"/>
                <a:gd name="connsiteX2" fmla="*/ 2446867 w 3369734"/>
                <a:gd name="connsiteY2" fmla="*/ 423333 h 2692400"/>
                <a:gd name="connsiteX3" fmla="*/ 2260600 w 3369734"/>
                <a:gd name="connsiteY3" fmla="*/ 0 h 2692400"/>
                <a:gd name="connsiteX4" fmla="*/ 1845734 w 3369734"/>
                <a:gd name="connsiteY4" fmla="*/ 50800 h 2692400"/>
                <a:gd name="connsiteX5" fmla="*/ 1744134 w 3369734"/>
                <a:gd name="connsiteY5" fmla="*/ 364066 h 2692400"/>
                <a:gd name="connsiteX6" fmla="*/ 1481667 w 3369734"/>
                <a:gd name="connsiteY6" fmla="*/ 211666 h 2692400"/>
                <a:gd name="connsiteX7" fmla="*/ 965200 w 3369734"/>
                <a:gd name="connsiteY7" fmla="*/ 287866 h 2692400"/>
                <a:gd name="connsiteX8" fmla="*/ 956734 w 3369734"/>
                <a:gd name="connsiteY8" fmla="*/ 575733 h 2692400"/>
                <a:gd name="connsiteX9" fmla="*/ 228600 w 3369734"/>
                <a:gd name="connsiteY9" fmla="*/ 313266 h 2692400"/>
                <a:gd name="connsiteX10" fmla="*/ 84667 w 3369734"/>
                <a:gd name="connsiteY10" fmla="*/ 838200 h 2692400"/>
                <a:gd name="connsiteX11" fmla="*/ 364067 w 3369734"/>
                <a:gd name="connsiteY11" fmla="*/ 1303866 h 2692400"/>
                <a:gd name="connsiteX12" fmla="*/ 0 w 3369734"/>
                <a:gd name="connsiteY12" fmla="*/ 1617133 h 2692400"/>
                <a:gd name="connsiteX13" fmla="*/ 93134 w 3369734"/>
                <a:gd name="connsiteY13" fmla="*/ 2175933 h 2692400"/>
                <a:gd name="connsiteX14" fmla="*/ 516467 w 3369734"/>
                <a:gd name="connsiteY14" fmla="*/ 2379133 h 2692400"/>
                <a:gd name="connsiteX15" fmla="*/ 601134 w 3369734"/>
                <a:gd name="connsiteY15" fmla="*/ 2683933 h 2692400"/>
                <a:gd name="connsiteX16" fmla="*/ 1075267 w 3369734"/>
                <a:gd name="connsiteY16" fmla="*/ 2692400 h 2692400"/>
                <a:gd name="connsiteX17" fmla="*/ 1583267 w 3369734"/>
                <a:gd name="connsiteY17" fmla="*/ 2260600 h 2692400"/>
                <a:gd name="connsiteX18" fmla="*/ 1803400 w 3369734"/>
                <a:gd name="connsiteY18" fmla="*/ 2650066 h 2692400"/>
                <a:gd name="connsiteX19" fmla="*/ 2370667 w 3369734"/>
                <a:gd name="connsiteY19" fmla="*/ 2582333 h 2692400"/>
                <a:gd name="connsiteX20" fmla="*/ 2362200 w 3369734"/>
                <a:gd name="connsiteY20" fmla="*/ 1659466 h 2692400"/>
                <a:gd name="connsiteX21" fmla="*/ 2819400 w 3369734"/>
                <a:gd name="connsiteY21" fmla="*/ 2252133 h 2692400"/>
                <a:gd name="connsiteX22" fmla="*/ 3369734 w 3369734"/>
                <a:gd name="connsiteY22" fmla="*/ 1701800 h 2692400"/>
                <a:gd name="connsiteX23" fmla="*/ 2760134 w 3369734"/>
                <a:gd name="connsiteY23" fmla="*/ 1032933 h 2692400"/>
                <a:gd name="connsiteX24" fmla="*/ 3005667 w 3369734"/>
                <a:gd name="connsiteY24" fmla="*/ 770466 h 2692400"/>
                <a:gd name="connsiteX25" fmla="*/ 2878667 w 3369734"/>
                <a:gd name="connsiteY25" fmla="*/ 66040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69734" h="2692400">
                  <a:moveTo>
                    <a:pt x="2878667" y="660400"/>
                  </a:moveTo>
                  <a:lnTo>
                    <a:pt x="2777067" y="262466"/>
                  </a:lnTo>
                  <a:lnTo>
                    <a:pt x="2446867" y="423333"/>
                  </a:lnTo>
                  <a:lnTo>
                    <a:pt x="2260600" y="0"/>
                  </a:lnTo>
                  <a:lnTo>
                    <a:pt x="1845734" y="50800"/>
                  </a:lnTo>
                  <a:lnTo>
                    <a:pt x="1744134" y="364066"/>
                  </a:lnTo>
                  <a:lnTo>
                    <a:pt x="1481667" y="211666"/>
                  </a:lnTo>
                  <a:lnTo>
                    <a:pt x="965200" y="287866"/>
                  </a:lnTo>
                  <a:lnTo>
                    <a:pt x="956734" y="575733"/>
                  </a:lnTo>
                  <a:lnTo>
                    <a:pt x="228600" y="313266"/>
                  </a:lnTo>
                  <a:lnTo>
                    <a:pt x="84667" y="838200"/>
                  </a:lnTo>
                  <a:lnTo>
                    <a:pt x="364067" y="1303866"/>
                  </a:lnTo>
                  <a:lnTo>
                    <a:pt x="0" y="1617133"/>
                  </a:lnTo>
                  <a:lnTo>
                    <a:pt x="93134" y="2175933"/>
                  </a:lnTo>
                  <a:lnTo>
                    <a:pt x="516467" y="2379133"/>
                  </a:lnTo>
                  <a:lnTo>
                    <a:pt x="601134" y="2683933"/>
                  </a:lnTo>
                  <a:lnTo>
                    <a:pt x="1075267" y="2692400"/>
                  </a:lnTo>
                  <a:lnTo>
                    <a:pt x="1583267" y="2260600"/>
                  </a:lnTo>
                  <a:lnTo>
                    <a:pt x="1803400" y="2650066"/>
                  </a:lnTo>
                  <a:lnTo>
                    <a:pt x="2370667" y="2582333"/>
                  </a:lnTo>
                  <a:cubicBezTo>
                    <a:pt x="2367845" y="2274711"/>
                    <a:pt x="2365022" y="1967088"/>
                    <a:pt x="2362200" y="1659466"/>
                  </a:cubicBezTo>
                  <a:lnTo>
                    <a:pt x="2819400" y="2252133"/>
                  </a:lnTo>
                  <a:lnTo>
                    <a:pt x="3369734" y="1701800"/>
                  </a:lnTo>
                  <a:lnTo>
                    <a:pt x="2760134" y="1032933"/>
                  </a:lnTo>
                  <a:lnTo>
                    <a:pt x="3005667" y="770466"/>
                  </a:lnTo>
                  <a:lnTo>
                    <a:pt x="2878667" y="660400"/>
                  </a:lnTo>
                  <a:close/>
                </a:path>
              </a:pathLst>
            </a:custGeom>
            <a:solidFill>
              <a:schemeClr val="bg2"/>
            </a:solidFill>
            <a:ln w="28575" cmpd="sng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6705736" y="2719134"/>
              <a:ext cx="41656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770684" y="1647212"/>
            <a:ext cx="1410986" cy="1738359"/>
            <a:chOff x="770684" y="1647212"/>
            <a:chExt cx="1410986" cy="1738359"/>
          </a:xfrm>
        </p:grpSpPr>
        <p:sp>
          <p:nvSpPr>
            <p:cNvPr id="40" name="Oval 39"/>
            <p:cNvSpPr/>
            <p:nvPr/>
          </p:nvSpPr>
          <p:spPr>
            <a:xfrm>
              <a:off x="770684" y="3173984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1960241" y="1647212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1960241" y="1761677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1799626" y="1761677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1688911" y="2012555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1422481" y="2290051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741551" y="1869804"/>
            <a:ext cx="368427" cy="340959"/>
            <a:chOff x="3741551" y="1869804"/>
            <a:chExt cx="368427" cy="340959"/>
          </a:xfrm>
        </p:grpSpPr>
        <p:sp>
          <p:nvSpPr>
            <p:cNvPr id="46" name="Oval 45"/>
            <p:cNvSpPr/>
            <p:nvPr/>
          </p:nvSpPr>
          <p:spPr>
            <a:xfrm>
              <a:off x="3741551" y="1996169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3888549" y="1869804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3888549" y="1999176"/>
              <a:ext cx="221429" cy="211587"/>
            </a:xfrm>
            <a:prstGeom prst="ellipse">
              <a:avLst/>
            </a:prstGeom>
            <a:noFill/>
            <a:ln w="19050" cmpd="sng"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58623" y="4548406"/>
            <a:ext cx="8564983" cy="15995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ALL of these are trivially identified with scintillation signal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More information </a:t>
            </a:r>
            <a:r>
              <a:rPr lang="en-US" i="1" dirty="0" smtClean="0"/>
              <a:t>always</a:t>
            </a:r>
            <a:r>
              <a:rPr lang="en-US" dirty="0" smtClean="0"/>
              <a:t> key to background discrimination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852168" y="3551202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 </a:t>
            </a:r>
            <a:r>
              <a:rPr lang="en-US" sz="2400" b="1" dirty="0"/>
              <a:t>M</a:t>
            </a:r>
            <a:r>
              <a:rPr lang="en-US" sz="2400" b="1" dirty="0" smtClean="0"/>
              <a:t>eV</a:t>
            </a:r>
            <a:endParaRPr lang="en-US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449951" y="3597754"/>
            <a:ext cx="1059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100 </a:t>
            </a:r>
            <a:r>
              <a:rPr lang="en-US" sz="2400" b="1" dirty="0" err="1" smtClean="0"/>
              <a:t>eV</a:t>
            </a:r>
            <a:endParaRPr lang="en-US" sz="2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426617" y="3551202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6</a:t>
            </a:r>
            <a:r>
              <a:rPr lang="en-US" sz="2400" b="1" dirty="0" smtClean="0"/>
              <a:t> </a:t>
            </a:r>
            <a:r>
              <a:rPr lang="en-US" sz="2400" b="1" dirty="0"/>
              <a:t>M</a:t>
            </a:r>
            <a:r>
              <a:rPr lang="en-US" sz="2400" b="1" dirty="0" smtClean="0"/>
              <a:t>eV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7817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967" y="1322138"/>
            <a:ext cx="4371614" cy="514077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Now demonstrated in superheated xenon</a:t>
            </a:r>
          </a:p>
          <a:p>
            <a:pPr lvl="1"/>
            <a:r>
              <a:rPr lang="en-US" dirty="0" smtClean="0"/>
              <a:t>30-gram right-side-up prototype at Northwestern</a:t>
            </a:r>
            <a:br>
              <a:rPr lang="en-US" dirty="0" smtClean="0"/>
            </a:br>
            <a:r>
              <a:rPr lang="en-US" sz="2100" dirty="0" smtClean="0"/>
              <a:t>arXiv</a:t>
            </a:r>
            <a:r>
              <a:rPr lang="en-US" sz="2100" dirty="0"/>
              <a:t>:</a:t>
            </a:r>
            <a:r>
              <a:rPr lang="en-US" sz="2100" dirty="0" smtClean="0"/>
              <a:t>1702.08861</a:t>
            </a:r>
            <a:r>
              <a:rPr lang="en-US" sz="2100" dirty="0"/>
              <a:t> </a:t>
            </a:r>
            <a:r>
              <a:rPr lang="en-US" sz="2100" dirty="0" smtClean="0"/>
              <a:t>[PRL </a:t>
            </a:r>
            <a:r>
              <a:rPr lang="en-US" sz="2100" b="1" dirty="0"/>
              <a:t>118</a:t>
            </a:r>
            <a:r>
              <a:rPr lang="en-US" sz="2100" dirty="0"/>
              <a:t>, 231301</a:t>
            </a:r>
            <a:r>
              <a:rPr lang="en-US" sz="2100" dirty="0" smtClean="0"/>
              <a:t>]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Potential for sub-</a:t>
            </a:r>
            <a:r>
              <a:rPr lang="en-US" dirty="0" err="1" smtClean="0"/>
              <a:t>keV</a:t>
            </a:r>
            <a:r>
              <a:rPr lang="en-US" dirty="0" smtClean="0"/>
              <a:t> thresholds and multiple targets (</a:t>
            </a:r>
            <a:r>
              <a:rPr lang="en-US" dirty="0" err="1" smtClean="0"/>
              <a:t>Xe</a:t>
            </a:r>
            <a:r>
              <a:rPr lang="en-US" dirty="0" smtClean="0"/>
              <a:t>, </a:t>
            </a:r>
            <a:r>
              <a:rPr lang="en-US" dirty="0" err="1" smtClean="0"/>
              <a:t>Ar</a:t>
            </a:r>
            <a:r>
              <a:rPr lang="en-US" dirty="0" smtClean="0"/>
              <a:t>, CF</a:t>
            </a:r>
            <a:r>
              <a:rPr lang="en-US" baseline="-25000" dirty="0" smtClean="0"/>
              <a:t>4</a:t>
            </a:r>
            <a:r>
              <a:rPr lang="en-US" dirty="0" smtClean="0"/>
              <a:t>, 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Better low-threshold electron discrimination than </a:t>
            </a:r>
            <a:r>
              <a:rPr lang="en-US" dirty="0" err="1" smtClean="0"/>
              <a:t>freon</a:t>
            </a:r>
            <a:r>
              <a:rPr lang="en-US" dirty="0" smtClean="0"/>
              <a:t> chambers</a:t>
            </a:r>
          </a:p>
          <a:p>
            <a:pPr lvl="1"/>
            <a:r>
              <a:rPr lang="en-US" dirty="0" smtClean="0"/>
              <a:t>Low-energy NR</a:t>
            </a:r>
            <a:br>
              <a:rPr lang="en-US" dirty="0" smtClean="0"/>
            </a:br>
            <a:r>
              <a:rPr lang="en-US" dirty="0" smtClean="0"/>
              <a:t>calibrations underway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46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2216182" y="222394"/>
            <a:ext cx="8229600" cy="915453"/>
          </a:xfrm>
        </p:spPr>
        <p:txBody>
          <a:bodyPr>
            <a:noAutofit/>
          </a:bodyPr>
          <a:lstStyle/>
          <a:p>
            <a:r>
              <a:rPr lang="en-US" sz="4000" dirty="0" smtClean="0"/>
              <a:t>Scintillating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Bubble </a:t>
            </a:r>
            <a:r>
              <a:rPr lang="en-US" sz="4000" dirty="0" smtClean="0"/>
              <a:t>Chamber</a:t>
            </a:r>
            <a:endParaRPr lang="en-US" sz="4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181147" y="222394"/>
            <a:ext cx="5178299" cy="6172702"/>
            <a:chOff x="4181147" y="222394"/>
            <a:chExt cx="5178299" cy="6172702"/>
          </a:xfrm>
        </p:grpSpPr>
        <p:pic>
          <p:nvPicPr>
            <p:cNvPr id="8" name="Picture 7" descr="ExampleEvent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984" t="36676" b="-1"/>
            <a:stretch/>
          </p:blipFill>
          <p:spPr>
            <a:xfrm>
              <a:off x="4254501" y="3503460"/>
              <a:ext cx="4962071" cy="2891636"/>
            </a:xfrm>
            <a:prstGeom prst="rect">
              <a:avLst/>
            </a:prstGeom>
          </p:spPr>
        </p:pic>
        <p:pic>
          <p:nvPicPr>
            <p:cNvPr id="7" name="Picture 6" descr="ExampleEvent.ep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349" b="34695"/>
            <a:stretch/>
          </p:blipFill>
          <p:spPr>
            <a:xfrm>
              <a:off x="4586231" y="222394"/>
              <a:ext cx="4480453" cy="3347356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4181147" y="3503460"/>
              <a:ext cx="338302" cy="14188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021144" y="3121582"/>
              <a:ext cx="338302" cy="14188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001667" y="4103119"/>
            <a:ext cx="161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Acoustic Signal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98141" y="5500425"/>
            <a:ext cx="1938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Scintillation Signal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208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88900" y="2616953"/>
            <a:ext cx="9144000" cy="3891797"/>
            <a:chOff x="0" y="2464553"/>
            <a:chExt cx="9144000" cy="3891797"/>
          </a:xfrm>
        </p:grpSpPr>
        <p:pic>
          <p:nvPicPr>
            <p:cNvPr id="7" name="Picture 6" descr="Screen Shot 2017-08-16 at 10.55.02 A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64553"/>
              <a:ext cx="9144000" cy="3891797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4406900" y="6042025"/>
              <a:ext cx="482600" cy="31432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68300" y="2464553"/>
              <a:ext cx="4762500" cy="31432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PICO-500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9557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Ton-scale detector, $3M proposal to CFI (Canadian Foundation for Innovation)</a:t>
            </a:r>
          </a:p>
          <a:p>
            <a:r>
              <a:rPr lang="en-US" dirty="0" smtClean="0"/>
              <a:t>Right-side-up design, straight-forward scale-up of PICO-40L</a:t>
            </a:r>
          </a:p>
          <a:p>
            <a:r>
              <a:rPr lang="en-US" dirty="0" smtClean="0"/>
              <a:t>On track to turn on in 2019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71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48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5" y="689431"/>
            <a:ext cx="9136797" cy="537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157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7-08-16 at 11.01.37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141" y="1010555"/>
            <a:ext cx="5457959" cy="52703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8775" y="0"/>
            <a:ext cx="5629729" cy="1143000"/>
          </a:xfrm>
        </p:spPr>
        <p:txBody>
          <a:bodyPr/>
          <a:lstStyle/>
          <a:p>
            <a:pPr algn="r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58" y="429964"/>
            <a:ext cx="3761915" cy="5926386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PICO-60 result:</a:t>
            </a:r>
            <a:br>
              <a:rPr lang="en-US" b="1" dirty="0" smtClean="0"/>
            </a:br>
            <a:r>
              <a:rPr lang="en-US" b="1" dirty="0" smtClean="0"/>
              <a:t>Background-free</a:t>
            </a:r>
          </a:p>
          <a:p>
            <a:pPr lvl="3"/>
            <a:endParaRPr lang="en-US" dirty="0"/>
          </a:p>
          <a:p>
            <a:r>
              <a:rPr lang="en-US" dirty="0" smtClean="0"/>
              <a:t>PICO technology still getting better</a:t>
            </a:r>
          </a:p>
          <a:p>
            <a:pPr lvl="1"/>
            <a:r>
              <a:rPr lang="en-US" dirty="0" smtClean="0"/>
              <a:t>PICO-40L (right-side-up)</a:t>
            </a:r>
          </a:p>
          <a:p>
            <a:pPr lvl="1"/>
            <a:r>
              <a:rPr lang="en-US" dirty="0" smtClean="0"/>
              <a:t>Scintillating Bubble Chambers</a:t>
            </a:r>
          </a:p>
          <a:p>
            <a:pPr lvl="4"/>
            <a:endParaRPr lang="en-US" dirty="0"/>
          </a:p>
          <a:p>
            <a:r>
              <a:rPr lang="en-US" dirty="0" smtClean="0"/>
              <a:t>PICO-500 underway, could make WIMP discovery</a:t>
            </a:r>
          </a:p>
          <a:p>
            <a:pPr lvl="4"/>
            <a:endParaRPr lang="en-US" dirty="0"/>
          </a:p>
          <a:p>
            <a:r>
              <a:rPr lang="en-US" dirty="0" smtClean="0"/>
              <a:t>Bubble chambers are key exploring SD space</a:t>
            </a:r>
            <a:r>
              <a:rPr lang="mr-IN" dirty="0" smtClean="0"/>
              <a:t>…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mr-IN" dirty="0" smtClean="0"/>
              <a:t>…</a:t>
            </a:r>
            <a:r>
              <a:rPr lang="en-US" dirty="0" smtClean="0"/>
              <a:t>and to characterizing a future WIMP signal!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325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558"/>
            <a:ext cx="8229600" cy="1143000"/>
          </a:xfrm>
        </p:spPr>
        <p:txBody>
          <a:bodyPr/>
          <a:lstStyle/>
          <a:p>
            <a:r>
              <a:rPr lang="en-US" dirty="0" smtClean="0"/>
              <a:t>WIMP Direct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4457700"/>
            <a:ext cx="4746873" cy="1673860"/>
          </a:xfrm>
        </p:spPr>
        <p:txBody>
          <a:bodyPr>
            <a:normAutofit/>
          </a:bodyPr>
          <a:lstStyle/>
          <a:p>
            <a:r>
              <a:rPr lang="en-US" dirty="0" smtClean="0"/>
              <a:t>WIMP signal:</a:t>
            </a:r>
            <a:br>
              <a:rPr lang="en-US" dirty="0" smtClean="0"/>
            </a:br>
            <a:r>
              <a:rPr lang="en-US" dirty="0" smtClean="0"/>
              <a:t>Coherent </a:t>
            </a:r>
            <a:r>
              <a:rPr lang="en-US" dirty="0"/>
              <a:t>e</a:t>
            </a:r>
            <a:r>
              <a:rPr lang="en-US" dirty="0" smtClean="0"/>
              <a:t>lastic </a:t>
            </a:r>
            <a:r>
              <a:rPr lang="en-US" dirty="0"/>
              <a:t>s</a:t>
            </a:r>
            <a:r>
              <a:rPr lang="en-US" dirty="0" smtClean="0"/>
              <a:t>cattering on nucleus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5</a:t>
            </a:fld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4490332" y="3187046"/>
            <a:ext cx="985520" cy="1040130"/>
            <a:chOff x="6525260" y="2748280"/>
            <a:chExt cx="985520" cy="104013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4128" y="1615440"/>
            <a:ext cx="721360" cy="833120"/>
            <a:chOff x="751840" y="1808480"/>
            <a:chExt cx="721360" cy="833120"/>
          </a:xfrm>
        </p:grpSpPr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751840" y="1920240"/>
              <a:ext cx="721360" cy="7213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79575" y="1808480"/>
              <a:ext cx="4661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latin typeface="Symbol" charset="2"/>
                  <a:cs typeface="Symbol" charset="2"/>
                </a:rPr>
                <a:t>c</a:t>
              </a:r>
              <a:endParaRPr lang="en-US" sz="4000" dirty="0">
                <a:latin typeface="Symbol" charset="2"/>
                <a:cs typeface="Symbol" charset="2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380480" y="1558012"/>
            <a:ext cx="721360" cy="833120"/>
            <a:chOff x="751840" y="1808480"/>
            <a:chExt cx="721360" cy="833120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751840" y="1920240"/>
              <a:ext cx="721360" cy="7213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79575" y="1808480"/>
              <a:ext cx="4661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latin typeface="Symbol" charset="2"/>
                  <a:cs typeface="Symbol" charset="2"/>
                </a:rPr>
                <a:t>c</a:t>
              </a:r>
              <a:endParaRPr lang="en-US" sz="4000" dirty="0">
                <a:latin typeface="Symbol" charset="2"/>
                <a:cs typeface="Symbol" charset="2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659880" y="4584700"/>
            <a:ext cx="985520" cy="1040130"/>
            <a:chOff x="6525260" y="2748280"/>
            <a:chExt cx="985520" cy="1040130"/>
          </a:xfrm>
        </p:grpSpPr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94128" y="1092220"/>
            <a:ext cx="2519398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20400000"/>
              </a:camera>
              <a:lightRig rig="threePt" dir="t"/>
            </a:scene3d>
            <a:flatTx/>
          </a:bodyPr>
          <a:lstStyle/>
          <a:p>
            <a:r>
              <a:rPr lang="en-US" sz="2800" dirty="0" err="1" smtClean="0">
                <a:latin typeface="Times New Roman"/>
                <a:cs typeface="Times New Roman"/>
              </a:rPr>
              <a:t>M</a:t>
            </a:r>
            <a:r>
              <a:rPr lang="en-US" sz="2800" baseline="-25000" dirty="0" err="1" smtClean="0">
                <a:latin typeface="Symbol"/>
                <a:cs typeface="Times New Roman"/>
              </a:rPr>
              <a:t>c</a:t>
            </a:r>
            <a:r>
              <a:rPr lang="en-US" sz="2800" dirty="0" smtClean="0">
                <a:latin typeface="Times New Roman"/>
                <a:cs typeface="Times New Roman"/>
              </a:rPr>
              <a:t> ≈ </a:t>
            </a:r>
            <a:r>
              <a:rPr lang="en-US" sz="2800" dirty="0" err="1" smtClean="0"/>
              <a:t>GeV</a:t>
            </a:r>
            <a:r>
              <a:rPr lang="en-US" sz="2800" dirty="0" smtClean="0"/>
              <a:t> – </a:t>
            </a:r>
            <a:r>
              <a:rPr lang="en-US" sz="2800" dirty="0" err="1" smtClean="0"/>
              <a:t>TeV</a:t>
            </a:r>
            <a:endParaRPr lang="en-US" sz="2800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949264" y="2198370"/>
            <a:ext cx="3597466" cy="98867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4546730" y="2198370"/>
            <a:ext cx="1833750" cy="98867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99394" y="2664056"/>
            <a:ext cx="3724898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20700000"/>
              </a:camera>
              <a:lightRig rig="threePt" dir="t"/>
            </a:scene3d>
          </a:bodyPr>
          <a:lstStyle/>
          <a:p>
            <a:r>
              <a:rPr lang="en-US" sz="2800" dirty="0" err="1" smtClean="0"/>
              <a:t>v</a:t>
            </a:r>
            <a:r>
              <a:rPr lang="en-US" sz="2800" baseline="-25000" dirty="0" err="1" smtClean="0">
                <a:latin typeface="Symbol" charset="2"/>
                <a:cs typeface="Symbol" charset="2"/>
              </a:rPr>
              <a:t>c</a:t>
            </a:r>
            <a:r>
              <a:rPr lang="en-US" sz="2800" dirty="0" smtClean="0"/>
              <a:t> </a:t>
            </a:r>
            <a:r>
              <a:rPr lang="en-US" sz="2800" dirty="0">
                <a:latin typeface="Times New Roman"/>
                <a:cs typeface="Times New Roman"/>
              </a:rPr>
              <a:t>≈</a:t>
            </a:r>
            <a:r>
              <a:rPr lang="en-US" sz="2800" dirty="0" smtClean="0"/>
              <a:t> 220 km/sec (</a:t>
            </a:r>
            <a:r>
              <a:rPr lang="en-US" sz="2800" dirty="0" err="1" smtClean="0"/>
              <a:t>rms</a:t>
            </a:r>
            <a:r>
              <a:rPr lang="en-US" sz="2800" dirty="0" smtClean="0"/>
              <a:t>) +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232 km/sec (earth)  </a:t>
            </a:r>
            <a:endParaRPr lang="en-US" sz="2800" dirty="0"/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5520837" y="4063346"/>
            <a:ext cx="1098403" cy="70226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172114" y="5710019"/>
            <a:ext cx="2377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err="1" smtClean="0"/>
              <a:t>E</a:t>
            </a:r>
            <a:r>
              <a:rPr lang="en-US" sz="3600" i="1" baseline="-25000" dirty="0" err="1" smtClean="0"/>
              <a:t>r</a:t>
            </a:r>
            <a:r>
              <a:rPr lang="en-US" sz="3600" dirty="0" smtClean="0"/>
              <a:t> </a:t>
            </a:r>
            <a:r>
              <a:rPr lang="en-US" sz="3600" dirty="0" smtClean="0">
                <a:latin typeface="Times New Roman"/>
                <a:cs typeface="Times New Roman"/>
              </a:rPr>
              <a:t>≈ 10 </a:t>
            </a:r>
            <a:r>
              <a:rPr lang="en-US" sz="3600" dirty="0" err="1" smtClean="0">
                <a:latin typeface="Times New Roman"/>
                <a:cs typeface="Times New Roman"/>
              </a:rPr>
              <a:t>keV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40836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7-08-16 at 11.01.0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0" y="1111997"/>
            <a:ext cx="5365109" cy="51491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8775" y="0"/>
            <a:ext cx="5629729" cy="1143000"/>
          </a:xfrm>
        </p:spPr>
        <p:txBody>
          <a:bodyPr/>
          <a:lstStyle/>
          <a:p>
            <a:pPr algn="r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50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21558" y="429964"/>
            <a:ext cx="3761915" cy="5926386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PICO-60 result:</a:t>
            </a:r>
            <a:br>
              <a:rPr lang="en-US" b="1" dirty="0" smtClean="0"/>
            </a:br>
            <a:r>
              <a:rPr lang="en-US" b="1" dirty="0" smtClean="0"/>
              <a:t>Background-free</a:t>
            </a:r>
          </a:p>
          <a:p>
            <a:pPr lvl="3"/>
            <a:endParaRPr lang="en-US" dirty="0"/>
          </a:p>
          <a:p>
            <a:r>
              <a:rPr lang="en-US" dirty="0" smtClean="0"/>
              <a:t>PICO technology still getting better</a:t>
            </a:r>
          </a:p>
          <a:p>
            <a:pPr lvl="1"/>
            <a:r>
              <a:rPr lang="en-US" dirty="0" smtClean="0"/>
              <a:t>PICO-40L (right-side-up)</a:t>
            </a:r>
          </a:p>
          <a:p>
            <a:pPr lvl="1"/>
            <a:r>
              <a:rPr lang="en-US" dirty="0" smtClean="0"/>
              <a:t>Scintillating Bubble Chambers</a:t>
            </a:r>
          </a:p>
          <a:p>
            <a:pPr lvl="4"/>
            <a:endParaRPr lang="en-US" dirty="0"/>
          </a:p>
          <a:p>
            <a:r>
              <a:rPr lang="en-US" dirty="0" smtClean="0"/>
              <a:t>PICO-500 underway, could make WIMP discovery</a:t>
            </a:r>
          </a:p>
          <a:p>
            <a:pPr lvl="4"/>
            <a:endParaRPr lang="en-US" dirty="0"/>
          </a:p>
          <a:p>
            <a:r>
              <a:rPr lang="en-US" dirty="0" smtClean="0"/>
              <a:t>Bubble chambers are key exploring SD space</a:t>
            </a:r>
            <a:r>
              <a:rPr lang="mr-IN" dirty="0" smtClean="0"/>
              <a:t>…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mr-IN" dirty="0" smtClean="0"/>
              <a:t>…</a:t>
            </a:r>
            <a:r>
              <a:rPr lang="en-US" dirty="0" smtClean="0"/>
              <a:t>and to characterizing a future WIMP signal!</a:t>
            </a:r>
          </a:p>
        </p:txBody>
      </p:sp>
    </p:spTree>
    <p:extLst>
      <p:ext uri="{BB962C8B-B14F-4D97-AF65-F5344CB8AC3E}">
        <p14:creationId xmlns:p14="http://schemas.microsoft.com/office/powerpoint/2010/main" val="3995351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16238"/>
            <a:ext cx="8229600" cy="11430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0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hematic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7" t="11508" r="22932" b="8466"/>
          <a:stretch/>
        </p:blipFill>
        <p:spPr>
          <a:xfrm>
            <a:off x="3501089" y="190501"/>
            <a:ext cx="5543242" cy="628026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52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2216182" y="222394"/>
            <a:ext cx="8229600" cy="915453"/>
          </a:xfrm>
        </p:spPr>
        <p:txBody>
          <a:bodyPr>
            <a:noAutofit/>
          </a:bodyPr>
          <a:lstStyle/>
          <a:p>
            <a:r>
              <a:rPr lang="en-US" sz="4000" dirty="0" smtClean="0"/>
              <a:t>Scintillating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Bubble </a:t>
            </a:r>
            <a:r>
              <a:rPr lang="en-US" sz="4000" dirty="0" smtClean="0"/>
              <a:t>Chamber</a:t>
            </a:r>
            <a:endParaRPr lang="en-US" sz="4000" dirty="0"/>
          </a:p>
        </p:txBody>
      </p:sp>
      <p:sp>
        <p:nvSpPr>
          <p:cNvPr id="3" name="Rectangle 2"/>
          <p:cNvSpPr/>
          <p:nvPr/>
        </p:nvSpPr>
        <p:spPr>
          <a:xfrm>
            <a:off x="8364512" y="2942897"/>
            <a:ext cx="254000" cy="22772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285683" y="2843767"/>
            <a:ext cx="444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43</a:t>
            </a:r>
            <a:endParaRPr lang="en-US" sz="2000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0" y="1495858"/>
            <a:ext cx="3818760" cy="5140779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Concept:</a:t>
            </a:r>
            <a:br>
              <a:rPr lang="en-US" b="1" dirty="0" smtClean="0"/>
            </a:br>
            <a:r>
              <a:rPr lang="en-US" dirty="0" smtClean="0"/>
              <a:t>Coincident scintillation and bubble nucleation</a:t>
            </a:r>
            <a:r>
              <a:rPr lang="en-US" dirty="0"/>
              <a:t> </a:t>
            </a:r>
            <a:r>
              <a:rPr lang="en-US" dirty="0" smtClean="0"/>
              <a:t>by nuclear recoils</a:t>
            </a:r>
          </a:p>
          <a:p>
            <a:pPr lvl="4"/>
            <a:endParaRPr lang="en-US" dirty="0" smtClean="0"/>
          </a:p>
          <a:p>
            <a:pPr lvl="1"/>
            <a:r>
              <a:rPr lang="en-US" dirty="0" smtClean="0"/>
              <a:t>Extreme electron recoil discrimination as in </a:t>
            </a:r>
            <a:r>
              <a:rPr lang="en-US" dirty="0" err="1" smtClean="0"/>
              <a:t>freon</a:t>
            </a:r>
            <a:r>
              <a:rPr lang="en-US" dirty="0" smtClean="0"/>
              <a:t> bubble chambers</a:t>
            </a:r>
          </a:p>
          <a:p>
            <a:pPr lvl="4"/>
            <a:endParaRPr lang="en-US" dirty="0" smtClean="0"/>
          </a:p>
          <a:p>
            <a:pPr lvl="1"/>
            <a:r>
              <a:rPr lang="en-US" dirty="0" smtClean="0"/>
              <a:t>Event-by-event energy from scintillation signal</a:t>
            </a:r>
          </a:p>
          <a:p>
            <a:pPr lvl="4"/>
            <a:endParaRPr lang="en-US" dirty="0" smtClean="0"/>
          </a:p>
          <a:p>
            <a:pPr lvl="1"/>
            <a:r>
              <a:rPr lang="en-US" dirty="0" smtClean="0"/>
              <a:t>Now demonstrated in liquid xenon</a:t>
            </a:r>
            <a:br>
              <a:rPr lang="en-US" dirty="0" smtClean="0"/>
            </a:br>
            <a:r>
              <a:rPr lang="en-US" sz="13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arXiv:1702.08861</a:t>
            </a:r>
            <a:br>
              <a:rPr lang="en-US" sz="2200" dirty="0" smtClean="0"/>
            </a:br>
            <a:r>
              <a:rPr lang="en-US" sz="2200" dirty="0" smtClean="0"/>
              <a:t>[PRL </a:t>
            </a:r>
            <a:r>
              <a:rPr lang="en-US" sz="2200" b="1" dirty="0" smtClean="0"/>
              <a:t>118</a:t>
            </a:r>
            <a:r>
              <a:rPr lang="en-US" sz="2200" dirty="0" smtClean="0"/>
              <a:t>, 231301]</a:t>
            </a:r>
            <a:br>
              <a:rPr lang="en-US" sz="2200" dirty="0" smtClean="0"/>
            </a:br>
            <a:endParaRPr lang="en-US" sz="22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5439103" y="113862"/>
            <a:ext cx="2741449" cy="77075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501089" y="1"/>
            <a:ext cx="2741449" cy="6481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82352" y="35031"/>
            <a:ext cx="4461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/>
              <a:t>Xenon Bubble Chamber Prototype</a:t>
            </a:r>
          </a:p>
          <a:p>
            <a:pPr algn="r"/>
            <a:r>
              <a:rPr lang="en-US" sz="2000" dirty="0" smtClean="0"/>
              <a:t>(Northwestern University)</a:t>
            </a:r>
          </a:p>
        </p:txBody>
      </p:sp>
    </p:spTree>
    <p:extLst>
      <p:ext uri="{BB962C8B-B14F-4D97-AF65-F5344CB8AC3E}">
        <p14:creationId xmlns:p14="http://schemas.microsoft.com/office/powerpoint/2010/main" val="1920144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2999"/>
            <a:ext cx="8229600" cy="1143000"/>
          </a:xfrm>
        </p:spPr>
        <p:txBody>
          <a:bodyPr/>
          <a:lstStyle/>
          <a:p>
            <a:r>
              <a:rPr lang="en-US" dirty="0" smtClean="0"/>
              <a:t>Sample Nuclear Recoil Event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53</a:t>
            </a:fld>
            <a:endParaRPr lang="en-US" dirty="0"/>
          </a:p>
        </p:txBody>
      </p:sp>
      <p:pic>
        <p:nvPicPr>
          <p:cNvPr id="7" name="Picture 6" descr="ExampleEven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9710"/>
            <a:ext cx="9144000" cy="456628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2590800" y="1841500"/>
            <a:ext cx="0" cy="5442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51848" y="2213433"/>
            <a:ext cx="380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z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9606" y="2830540"/>
            <a:ext cx="380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z</a:t>
            </a:r>
            <a:endParaRPr lang="en-US" sz="2400" i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98285" y="2609978"/>
            <a:ext cx="640080" cy="4543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51346" y="3644899"/>
            <a:ext cx="404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FF0000"/>
                </a:solidFill>
              </a:rPr>
              <a:t>t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437416" y="3644899"/>
            <a:ext cx="0" cy="369332"/>
          </a:xfrm>
          <a:prstGeom prst="straightConnector1">
            <a:avLst/>
          </a:prstGeom>
          <a:ln w="19050" cmpd="sng"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355773" y="3667702"/>
            <a:ext cx="195942" cy="169512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246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Acoustic – Scintillation Coincidence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8482"/>
            <a:ext cx="3516086" cy="4547734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&lt; 1%</a:t>
            </a:r>
            <a:r>
              <a:rPr lang="en-US" dirty="0" smtClean="0"/>
              <a:t> accidental coincidence rate in calibration data</a:t>
            </a:r>
          </a:p>
          <a:p>
            <a:endParaRPr lang="en-US" dirty="0"/>
          </a:p>
          <a:p>
            <a:r>
              <a:rPr lang="en-US" dirty="0" smtClean="0"/>
              <a:t>Slope = speed of sound in xenon (to 20%)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54</a:t>
            </a:fld>
            <a:endParaRPr lang="en-US"/>
          </a:p>
        </p:txBody>
      </p:sp>
      <p:pic>
        <p:nvPicPr>
          <p:cNvPr id="6" name="Picture 5" descr="t0_and_S1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96"/>
          <a:stretch/>
        </p:blipFill>
        <p:spPr>
          <a:xfrm>
            <a:off x="4289878" y="1576507"/>
            <a:ext cx="4526643" cy="457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23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3311"/>
            <a:ext cx="8229600" cy="1143000"/>
          </a:xfrm>
        </p:spPr>
        <p:txBody>
          <a:bodyPr/>
          <a:lstStyle/>
          <a:p>
            <a:r>
              <a:rPr lang="en-US" dirty="0" smtClean="0"/>
              <a:t>Gamma 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992" y="5766095"/>
            <a:ext cx="6460067" cy="89640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Without scintillation, we would expect poorer discrimination in xenon than CF</a:t>
            </a:r>
            <a:r>
              <a:rPr lang="en-US" baseline="-25000" dirty="0" smtClean="0"/>
              <a:t>3</a:t>
            </a:r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55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657014" y="676056"/>
            <a:ext cx="7416799" cy="5056171"/>
            <a:chOff x="640080" y="633721"/>
            <a:chExt cx="7416799" cy="5056171"/>
          </a:xfrm>
        </p:grpSpPr>
        <p:pic>
          <p:nvPicPr>
            <p:cNvPr id="6" name="Picture 5" descr="gammarejection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080" y="633721"/>
              <a:ext cx="7416799" cy="5056171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>
              <a:off x="3335867" y="2641600"/>
              <a:ext cx="381000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530601" y="2641600"/>
              <a:ext cx="0" cy="364067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115729" y="1403403"/>
              <a:ext cx="48083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Xenon (90% CL, no bubbles from gammas so far)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3530601" y="1772735"/>
              <a:ext cx="304799" cy="750332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9891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ullSpectrum.ep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005" y="1152075"/>
            <a:ext cx="7546002" cy="4532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356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Scintillation Spectrum for Bubble Events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56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4754" y="1115785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E</a:t>
            </a:r>
            <a:r>
              <a:rPr lang="en-US" sz="2400" baseline="-25000" dirty="0" smtClean="0">
                <a:solidFill>
                  <a:srgbClr val="008000"/>
                </a:solidFill>
              </a:rPr>
              <a:t>T</a:t>
            </a:r>
            <a:r>
              <a:rPr lang="en-US" sz="2400" dirty="0" smtClean="0">
                <a:solidFill>
                  <a:srgbClr val="008000"/>
                </a:solidFill>
              </a:rPr>
              <a:t> = 8.2 – 8.6 </a:t>
            </a:r>
            <a:r>
              <a:rPr lang="en-US" sz="2400" dirty="0" err="1" smtClean="0">
                <a:solidFill>
                  <a:srgbClr val="008000"/>
                </a:solidFill>
              </a:rPr>
              <a:t>keV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4754" y="1456451"/>
            <a:ext cx="2262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E</a:t>
            </a:r>
            <a:r>
              <a:rPr lang="en-US" sz="2400" baseline="-25000" dirty="0" smtClean="0">
                <a:solidFill>
                  <a:srgbClr val="008000"/>
                </a:solidFill>
              </a:rPr>
              <a:t>T</a:t>
            </a:r>
            <a:r>
              <a:rPr lang="en-US" sz="2400" dirty="0" smtClean="0">
                <a:solidFill>
                  <a:srgbClr val="008000"/>
                </a:solidFill>
              </a:rPr>
              <a:t> = 8.6 – 15 </a:t>
            </a:r>
            <a:r>
              <a:rPr lang="en-US" sz="2400" dirty="0" err="1" smtClean="0">
                <a:solidFill>
                  <a:srgbClr val="008000"/>
                </a:solidFill>
              </a:rPr>
              <a:t>keV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4754" y="5025573"/>
            <a:ext cx="2794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*Simulation assumes</a:t>
            </a:r>
            <a:br>
              <a:rPr lang="en-US" sz="2400" dirty="0" smtClean="0"/>
            </a:br>
            <a:r>
              <a:rPr lang="en-US" sz="2400" dirty="0" smtClean="0"/>
              <a:t>15-keV threshold for bubble nucleation</a:t>
            </a: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376714" y="1423933"/>
            <a:ext cx="644072" cy="26335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376714" y="1768929"/>
            <a:ext cx="644072" cy="58782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65287" y="5811413"/>
            <a:ext cx="4390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Bubbles with no PMT Trigger</a:t>
            </a:r>
            <a:endParaRPr lang="en-US" sz="28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3347357" y="5433787"/>
            <a:ext cx="217714" cy="4989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4754" y="2004785"/>
            <a:ext cx="21026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 E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dependence </a:t>
            </a:r>
            <a:br>
              <a:rPr lang="en-US" sz="2000" dirty="0" smtClean="0"/>
            </a:br>
            <a:r>
              <a:rPr lang="en-US" sz="2000" dirty="0" smtClean="0"/>
              <a:t>observed in</a:t>
            </a:r>
            <a:br>
              <a:rPr lang="en-US" sz="2000" dirty="0" smtClean="0"/>
            </a:br>
            <a:r>
              <a:rPr lang="en-US" sz="2000" dirty="0" smtClean="0"/>
              <a:t>other bins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8091720" y="2065683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143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558"/>
            <a:ext cx="8229600" cy="1143000"/>
          </a:xfrm>
        </p:spPr>
        <p:txBody>
          <a:bodyPr/>
          <a:lstStyle/>
          <a:p>
            <a:r>
              <a:rPr lang="en-US" dirty="0"/>
              <a:t>WIMP Direct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4457700"/>
            <a:ext cx="5158353" cy="18986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Spin-Independent:</a:t>
            </a:r>
          </a:p>
          <a:p>
            <a:pPr lvl="1"/>
            <a:r>
              <a:rPr lang="en-US" dirty="0" smtClean="0"/>
              <a:t>Prefer</a:t>
            </a:r>
            <a:r>
              <a:rPr lang="en-US" b="1" dirty="0" smtClean="0"/>
              <a:t> Big</a:t>
            </a:r>
            <a:r>
              <a:rPr lang="en-US" dirty="0" smtClean="0"/>
              <a:t> nuclei</a:t>
            </a:r>
          </a:p>
          <a:p>
            <a:r>
              <a:rPr lang="en-US" dirty="0" smtClean="0"/>
              <a:t>Spin-Dependent:</a:t>
            </a:r>
          </a:p>
          <a:p>
            <a:pPr lvl="1"/>
            <a:r>
              <a:rPr lang="en-US" dirty="0" smtClean="0"/>
              <a:t>Prefer </a:t>
            </a:r>
            <a:r>
              <a:rPr lang="en-US" b="1" dirty="0" smtClean="0"/>
              <a:t>Lots</a:t>
            </a:r>
            <a:r>
              <a:rPr lang="en-US" dirty="0" smtClean="0"/>
              <a:t> of nuclei (with spin)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6</a:t>
            </a:fld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4490332" y="3187046"/>
            <a:ext cx="985520" cy="1040130"/>
            <a:chOff x="6525260" y="2748280"/>
            <a:chExt cx="985520" cy="104013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4128" y="1615440"/>
            <a:ext cx="721360" cy="833120"/>
            <a:chOff x="751840" y="1808480"/>
            <a:chExt cx="721360" cy="833120"/>
          </a:xfrm>
        </p:grpSpPr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751840" y="1920240"/>
              <a:ext cx="721360" cy="7213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79575" y="1808480"/>
              <a:ext cx="4661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latin typeface="Symbol" charset="2"/>
                  <a:cs typeface="Symbol" charset="2"/>
                </a:rPr>
                <a:t>c</a:t>
              </a:r>
              <a:endParaRPr lang="en-US" sz="4000" dirty="0">
                <a:latin typeface="Symbol" charset="2"/>
                <a:cs typeface="Symbol" charset="2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380480" y="1558012"/>
            <a:ext cx="721360" cy="833120"/>
            <a:chOff x="751840" y="1808480"/>
            <a:chExt cx="721360" cy="833120"/>
          </a:xfrm>
        </p:grpSpPr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751840" y="1920240"/>
              <a:ext cx="721360" cy="7213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79575" y="1808480"/>
              <a:ext cx="4661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latin typeface="Symbol" charset="2"/>
                  <a:cs typeface="Symbol" charset="2"/>
                </a:rPr>
                <a:t>c</a:t>
              </a:r>
              <a:endParaRPr lang="en-US" sz="4000" dirty="0">
                <a:latin typeface="Symbol" charset="2"/>
                <a:cs typeface="Symbol" charset="2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659880" y="4584700"/>
            <a:ext cx="985520" cy="1040130"/>
            <a:chOff x="6525260" y="2748280"/>
            <a:chExt cx="985520" cy="1040130"/>
          </a:xfrm>
        </p:grpSpPr>
        <p:sp>
          <p:nvSpPr>
            <p:cNvPr id="50" name="Oval 49"/>
            <p:cNvSpPr>
              <a:spLocks noChangeAspect="1"/>
            </p:cNvSpPr>
            <p:nvPr/>
          </p:nvSpPr>
          <p:spPr>
            <a:xfrm>
              <a:off x="65252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7099300" y="325247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>
              <a:spLocks noChangeAspect="1"/>
            </p:cNvSpPr>
            <p:nvPr/>
          </p:nvSpPr>
          <p:spPr>
            <a:xfrm>
              <a:off x="7084060" y="29387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6893560" y="274828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525260" y="321310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667258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>
              <a:spLocks noChangeAspect="1"/>
            </p:cNvSpPr>
            <p:nvPr/>
          </p:nvSpPr>
          <p:spPr>
            <a:xfrm>
              <a:off x="6672580" y="28016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6672580" y="314452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6878320" y="299212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>
              <a:spLocks noChangeAspect="1"/>
            </p:cNvSpPr>
            <p:nvPr/>
          </p:nvSpPr>
          <p:spPr>
            <a:xfrm>
              <a:off x="6814820" y="317119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7010400" y="3376930"/>
              <a:ext cx="411480" cy="411480"/>
            </a:xfrm>
            <a:prstGeom prst="ellipse">
              <a:avLst/>
            </a:prstGeom>
            <a:solidFill>
              <a:srgbClr val="3366FF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7084060" y="3046730"/>
              <a:ext cx="411480" cy="411480"/>
            </a:xfrm>
            <a:prstGeom prst="ellipse">
              <a:avLst/>
            </a:prstGeom>
            <a:solidFill>
              <a:srgbClr val="FF0000"/>
            </a:solidFill>
            <a:ln w="31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94128" y="1092220"/>
            <a:ext cx="2519398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20400000"/>
              </a:camera>
              <a:lightRig rig="threePt" dir="t"/>
            </a:scene3d>
            <a:flatTx/>
          </a:bodyPr>
          <a:lstStyle/>
          <a:p>
            <a:r>
              <a:rPr lang="en-US" sz="2800" dirty="0" err="1" smtClean="0">
                <a:latin typeface="Times New Roman"/>
                <a:cs typeface="Times New Roman"/>
              </a:rPr>
              <a:t>M</a:t>
            </a:r>
            <a:r>
              <a:rPr lang="en-US" sz="2800" baseline="-25000" dirty="0" err="1" smtClean="0">
                <a:latin typeface="Symbol"/>
                <a:cs typeface="Times New Roman"/>
              </a:rPr>
              <a:t>c</a:t>
            </a:r>
            <a:r>
              <a:rPr lang="en-US" sz="2800" dirty="0" smtClean="0">
                <a:latin typeface="Times New Roman"/>
                <a:cs typeface="Times New Roman"/>
              </a:rPr>
              <a:t> ≈ </a:t>
            </a:r>
            <a:r>
              <a:rPr lang="en-US" sz="2800" dirty="0" err="1" smtClean="0"/>
              <a:t>GeV</a:t>
            </a:r>
            <a:r>
              <a:rPr lang="en-US" sz="2800" dirty="0" smtClean="0"/>
              <a:t> – </a:t>
            </a:r>
            <a:r>
              <a:rPr lang="en-US" sz="2800" dirty="0" err="1" smtClean="0"/>
              <a:t>TeV</a:t>
            </a:r>
            <a:endParaRPr lang="en-US" sz="2800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949264" y="2198370"/>
            <a:ext cx="3597466" cy="98867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4546730" y="2198370"/>
            <a:ext cx="1833750" cy="98867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99394" y="2664056"/>
            <a:ext cx="3724898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20700000"/>
              </a:camera>
              <a:lightRig rig="threePt" dir="t"/>
            </a:scene3d>
          </a:bodyPr>
          <a:lstStyle/>
          <a:p>
            <a:r>
              <a:rPr lang="en-US" sz="2800" dirty="0" err="1" smtClean="0"/>
              <a:t>v</a:t>
            </a:r>
            <a:r>
              <a:rPr lang="en-US" sz="2800" baseline="-25000" dirty="0" err="1" smtClean="0">
                <a:latin typeface="Symbol" charset="2"/>
                <a:cs typeface="Symbol" charset="2"/>
              </a:rPr>
              <a:t>c</a:t>
            </a:r>
            <a:r>
              <a:rPr lang="en-US" sz="2800" dirty="0" smtClean="0"/>
              <a:t> </a:t>
            </a:r>
            <a:r>
              <a:rPr lang="en-US" sz="2800" dirty="0">
                <a:latin typeface="Times New Roman"/>
                <a:cs typeface="Times New Roman"/>
              </a:rPr>
              <a:t>≈</a:t>
            </a:r>
            <a:r>
              <a:rPr lang="en-US" sz="2800" dirty="0" smtClean="0"/>
              <a:t> 220 km/sec (</a:t>
            </a:r>
            <a:r>
              <a:rPr lang="en-US" sz="2800" dirty="0" err="1" smtClean="0"/>
              <a:t>rms</a:t>
            </a:r>
            <a:r>
              <a:rPr lang="en-US" sz="2800" dirty="0" smtClean="0"/>
              <a:t>) +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232 km/sec (earth)  </a:t>
            </a:r>
            <a:endParaRPr lang="en-US" sz="2800" dirty="0"/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5520837" y="4063346"/>
            <a:ext cx="1098403" cy="70226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172114" y="5710019"/>
            <a:ext cx="2377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err="1" smtClean="0"/>
              <a:t>E</a:t>
            </a:r>
            <a:r>
              <a:rPr lang="en-US" sz="3600" i="1" baseline="-25000" dirty="0" err="1" smtClean="0"/>
              <a:t>r</a:t>
            </a:r>
            <a:r>
              <a:rPr lang="en-US" sz="3600" dirty="0" smtClean="0"/>
              <a:t> </a:t>
            </a:r>
            <a:r>
              <a:rPr lang="en-US" sz="3600" dirty="0" smtClean="0">
                <a:latin typeface="Times New Roman"/>
                <a:cs typeface="Times New Roman"/>
              </a:rPr>
              <a:t>≈ 10 </a:t>
            </a:r>
            <a:r>
              <a:rPr lang="en-US" sz="3600" dirty="0" err="1" smtClean="0">
                <a:latin typeface="Times New Roman"/>
                <a:cs typeface="Times New Roman"/>
              </a:rPr>
              <a:t>keV</a:t>
            </a:r>
            <a:endParaRPr lang="en-US" sz="3600" dirty="0"/>
          </a:p>
        </p:txBody>
      </p:sp>
      <p:pic>
        <p:nvPicPr>
          <p:cNvPr id="7" name="Picture 6" descr="Screen Shot 2017-08-16 at 8.09.55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901" y="4367048"/>
            <a:ext cx="1690895" cy="613892"/>
          </a:xfrm>
          <a:prstGeom prst="rect">
            <a:avLst/>
          </a:prstGeom>
        </p:spPr>
      </p:pic>
      <p:pic>
        <p:nvPicPr>
          <p:cNvPr id="9" name="Picture 8" descr="Screen Shot 2017-08-16 at 8.12.19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358" y="5313779"/>
            <a:ext cx="1970744" cy="67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462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LiamsBlock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36" t="9887"/>
          <a:stretch/>
        </p:blipFill>
        <p:spPr>
          <a:xfrm>
            <a:off x="5407820" y="3418503"/>
            <a:ext cx="3450413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3042"/>
            <a:ext cx="8229600" cy="1143000"/>
          </a:xfrm>
        </p:spPr>
        <p:txBody>
          <a:bodyPr/>
          <a:lstStyle/>
          <a:p>
            <a:r>
              <a:rPr lang="en-US" dirty="0" smtClean="0"/>
              <a:t>WIMP Detection – Interactions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7</a:t>
            </a:fld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636278" y="586938"/>
            <a:ext cx="1518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A. Liam Fitzpatrick</a:t>
            </a:r>
            <a:endParaRPr lang="en-US" sz="1400" dirty="0"/>
          </a:p>
        </p:txBody>
      </p:sp>
      <p:pic>
        <p:nvPicPr>
          <p:cNvPr id="62" name="Picture 61" descr="LiamsBlocks.pdf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04" r="50440"/>
          <a:stretch/>
        </p:blipFill>
        <p:spPr>
          <a:xfrm>
            <a:off x="5684728" y="655144"/>
            <a:ext cx="3294992" cy="2971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8044900" y="1933839"/>
            <a:ext cx="170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 Coupling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7971792" y="4644381"/>
            <a:ext cx="1846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Neutron Coupling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1121" y="4553009"/>
            <a:ext cx="5613607" cy="180334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Even for xenon (A=128</a:t>
            </a:r>
            <a:r>
              <a:rPr lang="mr-IN" dirty="0" smtClean="0"/>
              <a:t>–</a:t>
            </a:r>
            <a:r>
              <a:rPr lang="en-US" dirty="0" smtClean="0"/>
              <a:t>136), detection may come via SD interaction</a:t>
            </a:r>
          </a:p>
          <a:p>
            <a:pPr lvl="6"/>
            <a:endParaRPr lang="en-US" dirty="0" smtClean="0"/>
          </a:p>
          <a:p>
            <a:r>
              <a:rPr lang="en-US" dirty="0" smtClean="0"/>
              <a:t> Xenon alone cannot</a:t>
            </a:r>
            <a:br>
              <a:rPr lang="en-US" dirty="0" smtClean="0"/>
            </a:br>
            <a:r>
              <a:rPr lang="en-US" dirty="0" smtClean="0"/>
              <a:t>distinguish SD from SI</a:t>
            </a:r>
            <a:endParaRPr lang="en-US" dirty="0"/>
          </a:p>
        </p:txBody>
      </p:sp>
      <p:pic>
        <p:nvPicPr>
          <p:cNvPr id="67" name="Picture 66" descr="SD-SI-theorie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1" y="714058"/>
            <a:ext cx="5755149" cy="3657600"/>
          </a:xfrm>
          <a:prstGeom prst="rect">
            <a:avLst/>
          </a:prstGeom>
        </p:spPr>
      </p:pic>
      <p:cxnSp>
        <p:nvCxnSpPr>
          <p:cNvPr id="69" name="Straight Connector 68"/>
          <p:cNvCxnSpPr>
            <a:cxnSpLocks noChangeAspect="1"/>
          </p:cNvCxnSpPr>
          <p:nvPr/>
        </p:nvCxnSpPr>
        <p:spPr>
          <a:xfrm flipV="1">
            <a:off x="2180446" y="2494222"/>
            <a:ext cx="3351558" cy="1359487"/>
          </a:xfrm>
          <a:prstGeom prst="line">
            <a:avLst/>
          </a:prstGeom>
          <a:ln w="3175" cmpd="sng"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2700" y="4042686"/>
            <a:ext cx="2823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/>
              <a:t>Barger</a:t>
            </a:r>
            <a:r>
              <a:rPr lang="fr-FR" sz="1400" dirty="0"/>
              <a:t> et al., PRD 78, 056007 (2008) 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121400" y="6267449"/>
            <a:ext cx="0" cy="457199"/>
          </a:xfrm>
          <a:prstGeom prst="straightConnector1">
            <a:avLst/>
          </a:prstGeom>
          <a:ln w="38100" cmpd="sng">
            <a:solidFill>
              <a:srgbClr val="008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91814" y="6313210"/>
            <a:ext cx="450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</a:rPr>
              <a:t>SI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13" name="Right Brace 12"/>
          <p:cNvSpPr/>
          <p:nvPr/>
        </p:nvSpPr>
        <p:spPr>
          <a:xfrm rot="5400000">
            <a:off x="7185705" y="5382686"/>
            <a:ext cx="392672" cy="2081706"/>
          </a:xfrm>
          <a:prstGeom prst="rightBrac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856671" y="6318250"/>
            <a:ext cx="580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SD</a:t>
            </a:r>
            <a:endParaRPr 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634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8-16 at 1.00.49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90" y="789137"/>
            <a:ext cx="5040330" cy="3410169"/>
          </a:xfrm>
          <a:prstGeom prst="rect">
            <a:avLst/>
          </a:prstGeom>
        </p:spPr>
      </p:pic>
      <p:pic>
        <p:nvPicPr>
          <p:cNvPr id="45" name="Picture 44" descr="LiamsBlock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36" t="9887"/>
          <a:stretch/>
        </p:blipFill>
        <p:spPr>
          <a:xfrm>
            <a:off x="5407820" y="3418503"/>
            <a:ext cx="3450413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3042"/>
            <a:ext cx="8229600" cy="1143000"/>
          </a:xfrm>
        </p:spPr>
        <p:txBody>
          <a:bodyPr/>
          <a:lstStyle/>
          <a:p>
            <a:r>
              <a:rPr lang="en-US" dirty="0" smtClean="0"/>
              <a:t>WIMP Detection – Interactions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D2FA7-68B7-0249-B6FF-D49EBA77AE63}" type="slidenum">
              <a:rPr lang="en-US" smtClean="0"/>
              <a:t>8</a:t>
            </a:fld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636278" y="586938"/>
            <a:ext cx="1518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A. Liam Fitzpatrick</a:t>
            </a:r>
            <a:endParaRPr lang="en-US" sz="1400" dirty="0"/>
          </a:p>
        </p:txBody>
      </p:sp>
      <p:pic>
        <p:nvPicPr>
          <p:cNvPr id="62" name="Picture 61" descr="LiamsBlocks.pdf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04" r="50440"/>
          <a:stretch/>
        </p:blipFill>
        <p:spPr>
          <a:xfrm>
            <a:off x="5684728" y="655144"/>
            <a:ext cx="3294992" cy="2971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8044900" y="1933839"/>
            <a:ext cx="170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 Coupling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7971792" y="4644381"/>
            <a:ext cx="1846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Neutron Coupling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1121" y="4553009"/>
            <a:ext cx="5613607" cy="180334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Even for xenon (A=128</a:t>
            </a:r>
            <a:r>
              <a:rPr lang="mr-IN" dirty="0" smtClean="0"/>
              <a:t>–</a:t>
            </a:r>
            <a:r>
              <a:rPr lang="en-US" dirty="0" smtClean="0"/>
              <a:t>136), detection may come via SD interaction</a:t>
            </a:r>
          </a:p>
          <a:p>
            <a:pPr lvl="6"/>
            <a:endParaRPr lang="en-US" dirty="0" smtClean="0"/>
          </a:p>
          <a:p>
            <a:r>
              <a:rPr lang="en-US" dirty="0" smtClean="0"/>
              <a:t> Xenon alone cannot</a:t>
            </a:r>
            <a:br>
              <a:rPr lang="en-US" dirty="0" smtClean="0"/>
            </a:br>
            <a:r>
              <a:rPr lang="en-US" dirty="0" smtClean="0"/>
              <a:t>distinguish SD from SI</a:t>
            </a:r>
            <a:endParaRPr lang="en-US" dirty="0"/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 flipV="1">
            <a:off x="961246" y="929958"/>
            <a:ext cx="1875427" cy="1210200"/>
          </a:xfrm>
          <a:prstGeom prst="line">
            <a:avLst/>
          </a:prstGeom>
          <a:ln w="3175" cmpd="sng"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2700" y="4042686"/>
            <a:ext cx="2827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Riffard</a:t>
            </a:r>
            <a:r>
              <a:rPr lang="fr-FR" sz="1400" dirty="0" smtClean="0"/>
              <a:t> et </a:t>
            </a:r>
            <a:r>
              <a:rPr lang="fr-FR" sz="1400" dirty="0"/>
              <a:t>al., PRD </a:t>
            </a:r>
            <a:r>
              <a:rPr lang="fr-FR" sz="1400" dirty="0" smtClean="0"/>
              <a:t>93, 035022 (2016) </a:t>
            </a:r>
            <a:endParaRPr lang="fr-FR" sz="14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121400" y="6267449"/>
            <a:ext cx="0" cy="457199"/>
          </a:xfrm>
          <a:prstGeom prst="straightConnector1">
            <a:avLst/>
          </a:prstGeom>
          <a:ln w="38100" cmpd="sng">
            <a:solidFill>
              <a:srgbClr val="008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91814" y="6313210"/>
            <a:ext cx="450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</a:rPr>
              <a:t>SI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13" name="Right Brace 12"/>
          <p:cNvSpPr/>
          <p:nvPr/>
        </p:nvSpPr>
        <p:spPr>
          <a:xfrm rot="5400000">
            <a:off x="7185705" y="5382686"/>
            <a:ext cx="392672" cy="2081706"/>
          </a:xfrm>
          <a:prstGeom prst="rightBrac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856671" y="6318250"/>
            <a:ext cx="580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SD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66537" y="887623"/>
            <a:ext cx="1499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(Scan of MSSM)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44278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4342" b="4478"/>
          <a:stretch/>
        </p:blipFill>
        <p:spPr>
          <a:xfrm>
            <a:off x="1498600" y="685798"/>
            <a:ext cx="5969000" cy="447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4741"/>
            <a:ext cx="8229600" cy="1143000"/>
          </a:xfrm>
        </p:spPr>
        <p:txBody>
          <a:bodyPr/>
          <a:lstStyle/>
          <a:p>
            <a:r>
              <a:rPr lang="en-US" dirty="0" smtClean="0"/>
              <a:t>WIMP Detection </a:t>
            </a:r>
            <a:r>
              <a:rPr lang="mr-IN" dirty="0" smtClean="0"/>
              <a:t>–</a:t>
            </a:r>
            <a:r>
              <a:rPr lang="en-US" dirty="0" smtClean="0"/>
              <a:t> Neutrino Floor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63064"/>
            <a:ext cx="8229600" cy="13128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Elastic neutrino-nucleus scattering is an SI process</a:t>
            </a:r>
          </a:p>
          <a:p>
            <a:r>
              <a:rPr lang="en-US" dirty="0" smtClean="0"/>
              <a:t>Can suppress neutrino floor using targets with </a:t>
            </a:r>
            <a:r>
              <a:rPr lang="en-US" i="1" dirty="0" smtClean="0"/>
              <a:t>low</a:t>
            </a:r>
            <a:r>
              <a:rPr lang="en-US" dirty="0" smtClean="0"/>
              <a:t> SI sensitivity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Dahl - August 16, 2017                      SLAC Summer Institute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1717-BD67-6A4C-B1D5-CC4BC0B9FA22}" type="slidenum">
              <a:rPr lang="en-US" smtClean="0"/>
              <a:t>9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332"/>
          <a:stretch/>
        </p:blipFill>
        <p:spPr>
          <a:xfrm>
            <a:off x="1201539" y="1143000"/>
            <a:ext cx="297061" cy="393080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8678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3490</TotalTime>
  <Words>2157</Words>
  <Application>Microsoft Macintosh PowerPoint</Application>
  <PresentationFormat>On-screen Show (4:3)</PresentationFormat>
  <Paragraphs>520</Paragraphs>
  <Slides>56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Tiny Bubbles in the Mine: Results from PICO-60</vt:lpstr>
      <vt:lpstr>Roadmap</vt:lpstr>
      <vt:lpstr>PowerPoint Presentation</vt:lpstr>
      <vt:lpstr>Relics and Miracles</vt:lpstr>
      <vt:lpstr>WIMP Direct Detection</vt:lpstr>
      <vt:lpstr>WIMP Direct Detection</vt:lpstr>
      <vt:lpstr>WIMP Detection – Interactions</vt:lpstr>
      <vt:lpstr>WIMP Detection – Interactions</vt:lpstr>
      <vt:lpstr>WIMP Detection – Neutrino Floor</vt:lpstr>
      <vt:lpstr>WIMP Detection – Neutrino Floor</vt:lpstr>
      <vt:lpstr>WIMP Detection – Backgrounds</vt:lpstr>
      <vt:lpstr>WIMP Detection – Backgrounds</vt:lpstr>
      <vt:lpstr>Background?  Or Signal?</vt:lpstr>
      <vt:lpstr>Bubble Chambers</vt:lpstr>
      <vt:lpstr>Bubble Chambers</vt:lpstr>
      <vt:lpstr>Bubble Chamber Thermodynamics</vt:lpstr>
      <vt:lpstr>Bubble Chamber Thermodynamics</vt:lpstr>
      <vt:lpstr>Bubble Chamber Thermodynamics</vt:lpstr>
      <vt:lpstr>Bubble Chamber Thermodynamics</vt:lpstr>
      <vt:lpstr>Bubble Chamber Discrimination</vt:lpstr>
      <vt:lpstr>Nuclear Recoil Threshold</vt:lpstr>
      <vt:lpstr>Alpha-Decay Discrimination</vt:lpstr>
      <vt:lpstr>Sudbury, Ontario</vt:lpstr>
      <vt:lpstr>PICO-60</vt:lpstr>
      <vt:lpstr>PICO-60 Background Characteristics</vt:lpstr>
      <vt:lpstr>PICO-2L</vt:lpstr>
      <vt:lpstr>The Culprit:  Particulate</vt:lpstr>
      <vt:lpstr>Particulate Mitigation in PICO-2L</vt:lpstr>
      <vt:lpstr>PICO-60 C3F8</vt:lpstr>
      <vt:lpstr>Commissioning</vt:lpstr>
      <vt:lpstr>Before Opening the Box</vt:lpstr>
      <vt:lpstr>After Opening the Box</vt:lpstr>
      <vt:lpstr>Spin-dependent Limits</vt:lpstr>
      <vt:lpstr>Nucleon Coupling Limits</vt:lpstr>
      <vt:lpstr>Spin-independent Limits</vt:lpstr>
      <vt:lpstr>Comparison to Collider</vt:lpstr>
      <vt:lpstr>The Future of PICO</vt:lpstr>
      <vt:lpstr>How to get Bubbles from Particulate</vt:lpstr>
      <vt:lpstr>Particulate Mitigation in PICO-2L</vt:lpstr>
      <vt:lpstr>Solution:  PICO-40L no-buffer-fluid bubble chamber</vt:lpstr>
      <vt:lpstr>PICO-40L:  “Right-side-up”</vt:lpstr>
      <vt:lpstr>PICO-40L:  “Right-side-up”</vt:lpstr>
      <vt:lpstr>Bubble Chambers</vt:lpstr>
      <vt:lpstr>Scintillating Bubble Chambers</vt:lpstr>
      <vt:lpstr>Bubble Chamber Backgrounds</vt:lpstr>
      <vt:lpstr>Scintillating Bubble Chamber</vt:lpstr>
      <vt:lpstr>PICO-500</vt:lpstr>
      <vt:lpstr>PowerPoint Presentation</vt:lpstr>
      <vt:lpstr>Summary</vt:lpstr>
      <vt:lpstr>Summary</vt:lpstr>
      <vt:lpstr>Backup</vt:lpstr>
      <vt:lpstr>Scintillating Bubble Chamber</vt:lpstr>
      <vt:lpstr>Sample Nuclear Recoil Event</vt:lpstr>
      <vt:lpstr>Acoustic – Scintillation Coincidence</vt:lpstr>
      <vt:lpstr>Gamma Discrimination</vt:lpstr>
      <vt:lpstr>Scintillation Spectrum for Bubble Events</vt:lpstr>
    </vt:vector>
  </TitlesOfParts>
  <Company>Northwestern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 Eric Dahl</dc:creator>
  <cp:lastModifiedBy>C Eric Dahl</cp:lastModifiedBy>
  <cp:revision>238</cp:revision>
  <dcterms:created xsi:type="dcterms:W3CDTF">2017-02-06T03:29:58Z</dcterms:created>
  <dcterms:modified xsi:type="dcterms:W3CDTF">2017-08-16T18:38:29Z</dcterms:modified>
</cp:coreProperties>
</file>