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78" r:id="rId4"/>
    <p:sldId id="275" r:id="rId5"/>
    <p:sldId id="276" r:id="rId6"/>
    <p:sldId id="265" r:id="rId7"/>
    <p:sldId id="259" r:id="rId8"/>
    <p:sldId id="267" r:id="rId9"/>
    <p:sldId id="260" r:id="rId10"/>
    <p:sldId id="261" r:id="rId11"/>
    <p:sldId id="262" r:id="rId12"/>
    <p:sldId id="268" r:id="rId13"/>
    <p:sldId id="279" r:id="rId14"/>
    <p:sldId id="280" r:id="rId15"/>
    <p:sldId id="271" r:id="rId16"/>
    <p:sldId id="272" r:id="rId17"/>
    <p:sldId id="281" r:id="rId18"/>
    <p:sldId id="283" r:id="rId19"/>
    <p:sldId id="284" r:id="rId20"/>
    <p:sldId id="282" r:id="rId21"/>
    <p:sldId id="285" r:id="rId22"/>
    <p:sldId id="277" r:id="rId23"/>
    <p:sldId id="270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E7FE"/>
    <a:srgbClr val="A1FD0B"/>
    <a:srgbClr val="FC0CFF"/>
    <a:srgbClr val="9999FF"/>
    <a:srgbClr val="FF5050"/>
    <a:srgbClr val="9933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94" autoAdjust="0"/>
    <p:restoredTop sz="94712"/>
  </p:normalViewPr>
  <p:slideViewPr>
    <p:cSldViewPr snapToGrid="0" snapToObjects="1">
      <p:cViewPr>
        <p:scale>
          <a:sx n="70" d="100"/>
          <a:sy n="70" d="100"/>
        </p:scale>
        <p:origin x="-816" y="-2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0F8B7-94C9-4D4F-A98D-484813F4F2D0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41E7F8-3DFE-0346-B26C-4BF88789A2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239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B6425-D80E-7E45-A5E2-1C4C745DE29F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453F-8342-CD42-BDEA-16FBF780FA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4242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B6425-D80E-7E45-A5E2-1C4C745DE29F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453F-8342-CD42-BDEA-16FBF780FA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1883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B6425-D80E-7E45-A5E2-1C4C745DE29F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453F-8342-CD42-BDEA-16FBF780FA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9972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B6425-D80E-7E45-A5E2-1C4C745DE29F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453F-8342-CD42-BDEA-16FBF780FA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09589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B6425-D80E-7E45-A5E2-1C4C745DE29F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453F-8342-CD42-BDEA-16FBF780FA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08141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B6425-D80E-7E45-A5E2-1C4C745DE29F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453F-8342-CD42-BDEA-16FBF780FA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51449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B6425-D80E-7E45-A5E2-1C4C745DE29F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453F-8342-CD42-BDEA-16FBF780FA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57220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B6425-D80E-7E45-A5E2-1C4C745DE29F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453F-8342-CD42-BDEA-16FBF780FA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7765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B6425-D80E-7E45-A5E2-1C4C745DE29F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453F-8342-CD42-BDEA-16FBF780FA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69735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B6425-D80E-7E45-A5E2-1C4C745DE29F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453F-8342-CD42-BDEA-16FBF780FA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8644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B6425-D80E-7E45-A5E2-1C4C745DE29F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453F-8342-CD42-BDEA-16FBF780FA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00557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B6425-D80E-7E45-A5E2-1C4C745DE29F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9453F-8342-CD42-BDEA-16FBF780FA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49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unescience.org/" TargetMode="External"/><Relationship Id="rId2" Type="http://schemas.openxmlformats.org/officeDocument/2006/relationships/hyperlink" Target="https://www.katrin.kit.edu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7.jpe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071563"/>
            <a:ext cx="9997440" cy="23876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 Possible Scenario about Neutrino mass </a:t>
            </a:r>
            <a:endParaRPr lang="en-US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819973"/>
            <a:ext cx="9144000" cy="1530028"/>
          </a:xfrm>
        </p:spPr>
        <p:txBody>
          <a:bodyPr>
            <a:noAutofit/>
          </a:bodyPr>
          <a:lstStyle/>
          <a:p>
            <a:r>
              <a:rPr lang="en-US" sz="280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Gongjun</a:t>
            </a:r>
            <a:r>
              <a:rPr lang="en-US" sz="2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Choi</a:t>
            </a:r>
            <a:r>
              <a:rPr lang="en-US" sz="2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(YITP, Stony Brook Univ. )</a:t>
            </a:r>
          </a:p>
          <a:p>
            <a:r>
              <a:rPr lang="en-US" sz="280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Rahulkumar</a:t>
            </a:r>
            <a:r>
              <a:rPr lang="en-US" sz="2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Solanki</a:t>
            </a:r>
            <a:r>
              <a:rPr lang="en-US" sz="2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(Univ. of Texas at Dallas)</a:t>
            </a:r>
          </a:p>
        </p:txBody>
      </p:sp>
    </p:spTree>
    <p:extLst>
      <p:ext uri="{BB962C8B-B14F-4D97-AF65-F5344CB8AC3E}">
        <p14:creationId xmlns:p14="http://schemas.microsoft.com/office/powerpoint/2010/main" xmlns="" val="4094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66439" y="0"/>
            <a:ext cx="7059124" cy="6859339"/>
          </a:xfrm>
        </p:spPr>
      </p:pic>
    </p:spTree>
    <p:extLst>
      <p:ext uri="{BB962C8B-B14F-4D97-AF65-F5344CB8AC3E}">
        <p14:creationId xmlns:p14="http://schemas.microsoft.com/office/powerpoint/2010/main" xmlns="" val="174360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337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u="sng" dirty="0">
                <a:latin typeface="Arial" pitchFamily="34" charset="0"/>
                <a:cs typeface="Arial" pitchFamily="34" charset="0"/>
              </a:rPr>
              <a:t>CMB-Stage 4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53812" y="1175937"/>
            <a:ext cx="6043279" cy="5422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46380" y="1322193"/>
            <a:ext cx="589992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>
              <a:lnSpc>
                <a:spcPct val="150000"/>
              </a:lnSpc>
              <a:buFont typeface="Arial" charset="0"/>
              <a:buChar char="•"/>
            </a:pPr>
            <a:r>
              <a:rPr lang="en-US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The greater neutrino mass           </a:t>
            </a:r>
          </a:p>
          <a:p>
            <a:pPr marL="342891" indent="-342891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the small scale of matter power spectrum </a:t>
            </a:r>
            <a:r>
              <a:rPr lang="en-US" sz="2800" dirty="0">
                <a:solidFill>
                  <a:srgbClr val="002060"/>
                </a:solidFill>
                <a:latin typeface="Arial"/>
                <a:cs typeface="Arial"/>
              </a:rPr>
              <a:t>↓</a:t>
            </a:r>
            <a:endParaRPr lang="en-US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891" indent="-342891">
              <a:lnSpc>
                <a:spcPct val="150000"/>
              </a:lnSpc>
              <a:buFont typeface="Arial" charset="0"/>
              <a:buChar char="•"/>
            </a:pPr>
            <a:r>
              <a:rPr lang="en-US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he </a:t>
            </a:r>
            <a:r>
              <a:rPr lang="en-US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small scale of CMB lensing potential power 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spectrum </a:t>
            </a:r>
            <a:r>
              <a:rPr lang="en-US" altLang="ko-KR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800" dirty="0" smtClean="0">
                <a:solidFill>
                  <a:srgbClr val="002060"/>
                </a:solidFill>
                <a:latin typeface="Arial"/>
                <a:cs typeface="Arial"/>
              </a:rPr>
              <a:t>↓</a:t>
            </a:r>
            <a:endParaRPr lang="en-US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오른쪽 화살표 5"/>
          <p:cNvSpPr/>
          <p:nvPr/>
        </p:nvSpPr>
        <p:spPr>
          <a:xfrm>
            <a:off x="21576" y="2183644"/>
            <a:ext cx="816624" cy="348147"/>
          </a:xfrm>
          <a:prstGeom prst="rightArrow">
            <a:avLst/>
          </a:prstGeom>
          <a:solidFill>
            <a:srgbClr val="99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오른쪽 화살표 7"/>
          <p:cNvSpPr/>
          <p:nvPr/>
        </p:nvSpPr>
        <p:spPr>
          <a:xfrm>
            <a:off x="37496" y="3455180"/>
            <a:ext cx="816624" cy="348147"/>
          </a:xfrm>
          <a:prstGeom prst="rightArrow">
            <a:avLst/>
          </a:prstGeom>
          <a:solidFill>
            <a:srgbClr val="99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2928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Oval 3"/>
              <p:cNvSpPr/>
              <p:nvPr/>
            </p:nvSpPr>
            <p:spPr>
              <a:xfrm>
                <a:off x="4100515" y="2600326"/>
                <a:ext cx="3771900" cy="1943100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accent2"/>
                    </a:solidFill>
                    <a:latin typeface="Arial" charset="0"/>
                    <a:ea typeface="Arial" charset="0"/>
                    <a:cs typeface="Arial" charset="0"/>
                  </a:rPr>
                  <a:t>Determination of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accent2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𝑚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solidFill>
                            <a:schemeClr val="accent2"/>
                          </a:solidFill>
                          <a:latin typeface="Cambria Math" charset="0"/>
                          <a:ea typeface="Arial" charset="0"/>
                          <a:cs typeface="Arial" charset="0"/>
                        </a:rPr>
                        <m:t>,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accent2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𝑚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solidFill>
                            <a:schemeClr val="accent2"/>
                          </a:solidFill>
                          <a:latin typeface="Cambria Math" charset="0"/>
                          <a:ea typeface="Arial" charset="0"/>
                          <a:cs typeface="Arial" charset="0"/>
                        </a:rPr>
                        <m:t>, 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accent2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𝑚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3</m:t>
                          </m:r>
                        </m:sub>
                      </m:sSub>
                      <m:r>
                        <a:rPr lang="en-US" i="1">
                          <a:solidFill>
                            <a:schemeClr val="accent2"/>
                          </a:solidFill>
                          <a:latin typeface="Cambria Math" charset="0"/>
                          <a:ea typeface="Arial" charset="0"/>
                          <a:cs typeface="Arial" charset="0"/>
                        </a:rPr>
                        <m:t>, 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accent2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𝛿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𝐶𝑃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endParaRPr>
              </a:p>
              <a:p>
                <a:pPr algn="ctr"/>
                <a:r>
                  <a:rPr lang="en-US" dirty="0">
                    <a:solidFill>
                      <a:schemeClr val="accent2"/>
                    </a:solidFill>
                    <a:latin typeface="Arial" charset="0"/>
                    <a:ea typeface="Arial" charset="0"/>
                    <a:cs typeface="Arial" charset="0"/>
                  </a:rPr>
                  <a:t>and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accent2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𝜃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12</m:t>
                          </m:r>
                        </m:sub>
                      </m:sSub>
                      <m:r>
                        <a:rPr lang="en-US" i="1">
                          <a:solidFill>
                            <a:schemeClr val="accent2"/>
                          </a:solidFill>
                          <a:latin typeface="Cambria Math" charset="0"/>
                          <a:ea typeface="Arial" charset="0"/>
                          <a:cs typeface="Arial" charset="0"/>
                        </a:rPr>
                        <m:t>, 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accent2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𝜃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23</m:t>
                          </m:r>
                        </m:sub>
                      </m:sSub>
                      <m:r>
                        <a:rPr lang="en-US" i="1">
                          <a:solidFill>
                            <a:schemeClr val="accent2"/>
                          </a:solidFill>
                          <a:latin typeface="Cambria Math" charset="0"/>
                          <a:ea typeface="Arial" charset="0"/>
                          <a:cs typeface="Arial" charset="0"/>
                        </a:rPr>
                        <m:t>, 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accent2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𝜃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13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>
          <p:sp>
            <p:nvSpPr>
              <p:cNvPr id="4" name="Oval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0515" y="2600326"/>
                <a:ext cx="3771900" cy="1943100"/>
              </a:xfrm>
              <a:prstGeom prst="ellipse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Oval 4"/>
              <p:cNvSpPr/>
              <p:nvPr/>
            </p:nvSpPr>
            <p:spPr>
              <a:xfrm>
                <a:off x="9129713" y="323850"/>
                <a:ext cx="1952627" cy="833439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 charset="0"/>
                          <a:ea typeface="Arial" charset="0"/>
                          <a:cs typeface="Arial" charset="0"/>
                        </a:rPr>
                        <m:t>0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charset="0"/>
                          <a:ea typeface="Arial" charset="0"/>
                          <a:cs typeface="Arial" charset="0"/>
                        </a:rPr>
                        <m:t>𝜈𝛽𝛽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>
          <p:sp>
            <p:nvSpPr>
              <p:cNvPr id="5" name="Oval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9713" y="323850"/>
                <a:ext cx="1952626" cy="833438"/>
              </a:xfrm>
              <a:prstGeom prst="ellipse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 5"/>
          <p:cNvSpPr/>
          <p:nvPr/>
        </p:nvSpPr>
        <p:spPr>
          <a:xfrm>
            <a:off x="9958388" y="2847975"/>
            <a:ext cx="1952627" cy="83343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KATRIN</a:t>
            </a:r>
          </a:p>
        </p:txBody>
      </p:sp>
      <p:sp>
        <p:nvSpPr>
          <p:cNvPr id="7" name="Oval 6"/>
          <p:cNvSpPr/>
          <p:nvPr/>
        </p:nvSpPr>
        <p:spPr>
          <a:xfrm>
            <a:off x="9129713" y="5724526"/>
            <a:ext cx="1952627" cy="83343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CMB S4</a:t>
            </a:r>
          </a:p>
        </p:txBody>
      </p:sp>
      <p:sp>
        <p:nvSpPr>
          <p:cNvPr id="8" name="Oval 7"/>
          <p:cNvSpPr/>
          <p:nvPr/>
        </p:nvSpPr>
        <p:spPr>
          <a:xfrm>
            <a:off x="1610296" y="5724526"/>
            <a:ext cx="1952627" cy="83343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DUNE</a:t>
            </a:r>
          </a:p>
        </p:txBody>
      </p:sp>
      <p:sp>
        <p:nvSpPr>
          <p:cNvPr id="9" name="Oval 8"/>
          <p:cNvSpPr/>
          <p:nvPr/>
        </p:nvSpPr>
        <p:spPr>
          <a:xfrm>
            <a:off x="1595439" y="323849"/>
            <a:ext cx="2305051" cy="1314451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Solar neutrino oscillations</a:t>
            </a:r>
          </a:p>
        </p:txBody>
      </p:sp>
      <p:sp>
        <p:nvSpPr>
          <p:cNvPr id="11" name="Oval 10"/>
          <p:cNvSpPr/>
          <p:nvPr/>
        </p:nvSpPr>
        <p:spPr>
          <a:xfrm>
            <a:off x="190609" y="3174207"/>
            <a:ext cx="2238268" cy="1014413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Atmospheric neutrinos</a:t>
            </a:r>
          </a:p>
        </p:txBody>
      </p:sp>
      <p:cxnSp>
        <p:nvCxnSpPr>
          <p:cNvPr id="13" name="Straight Arrow Connector 12"/>
          <p:cNvCxnSpPr>
            <a:stCxn id="9" idx="5"/>
            <a:endCxn id="4" idx="1"/>
          </p:cNvCxnSpPr>
          <p:nvPr/>
        </p:nvCxnSpPr>
        <p:spPr>
          <a:xfrm>
            <a:off x="3562922" y="1445803"/>
            <a:ext cx="1089975" cy="143908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5" idx="3"/>
            <a:endCxn id="4" idx="7"/>
          </p:cNvCxnSpPr>
          <p:nvPr/>
        </p:nvCxnSpPr>
        <p:spPr>
          <a:xfrm flipH="1">
            <a:off x="7320033" y="1035235"/>
            <a:ext cx="2095636" cy="184965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6" idx="2"/>
            <a:endCxn id="4" idx="6"/>
          </p:cNvCxnSpPr>
          <p:nvPr/>
        </p:nvCxnSpPr>
        <p:spPr>
          <a:xfrm flipH="1">
            <a:off x="7872414" y="3264695"/>
            <a:ext cx="2085975" cy="30718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1" idx="6"/>
            <a:endCxn id="4" idx="2"/>
          </p:cNvCxnSpPr>
          <p:nvPr/>
        </p:nvCxnSpPr>
        <p:spPr>
          <a:xfrm flipV="1">
            <a:off x="2428877" y="3571875"/>
            <a:ext cx="1671639" cy="1095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8" idx="7"/>
            <a:endCxn id="4" idx="3"/>
          </p:cNvCxnSpPr>
          <p:nvPr/>
        </p:nvCxnSpPr>
        <p:spPr>
          <a:xfrm flipV="1">
            <a:off x="3276969" y="4258865"/>
            <a:ext cx="1375929" cy="158771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7" idx="1"/>
          </p:cNvCxnSpPr>
          <p:nvPr/>
        </p:nvCxnSpPr>
        <p:spPr>
          <a:xfrm flipH="1" flipV="1">
            <a:off x="7320033" y="4258865"/>
            <a:ext cx="2095636" cy="158771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1" name="TextBox 30"/>
              <p:cNvSpPr txBox="1"/>
              <p:nvPr/>
            </p:nvSpPr>
            <p:spPr>
              <a:xfrm>
                <a:off x="6915203" y="561034"/>
                <a:ext cx="2157310" cy="9484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𝒎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𝜷𝜷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endParaRPr>
              </a:p>
              <a:p>
                <a:r>
                  <a:rPr lang="en-US" b="1" dirty="0">
                    <a:solidFill>
                      <a:schemeClr val="accent1"/>
                    </a:solidFill>
                    <a:latin typeface="Arial" charset="0"/>
                    <a:ea typeface="Arial" charset="0"/>
                    <a:cs typeface="Arial" charset="0"/>
                  </a:rPr>
                  <a:t>mass ordering, mass mechanism</a:t>
                </a:r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5203" y="561034"/>
                <a:ext cx="2157310" cy="948401"/>
              </a:xfrm>
              <a:prstGeom prst="rect">
                <a:avLst/>
              </a:prstGeom>
              <a:blipFill rotWithShape="0">
                <a:blip r:embed="rId4"/>
                <a:stretch>
                  <a:fillRect l="-2260" b="-9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3" name="TextBox 32"/>
              <p:cNvSpPr txBox="1"/>
              <p:nvPr/>
            </p:nvSpPr>
            <p:spPr>
              <a:xfrm>
                <a:off x="8501066" y="2874049"/>
                <a:ext cx="1857477" cy="3944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accent1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accent1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𝒎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accent1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𝜷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1066" y="2874049"/>
                <a:ext cx="1857477" cy="394403"/>
              </a:xfrm>
              <a:prstGeom prst="rect">
                <a:avLst/>
              </a:prstGeom>
              <a:blipFill rotWithShape="0">
                <a:blip r:embed="rId5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4" name="TextBox 33"/>
              <p:cNvSpPr txBox="1"/>
              <p:nvPr/>
            </p:nvSpPr>
            <p:spPr>
              <a:xfrm>
                <a:off x="8339090" y="5101828"/>
                <a:ext cx="185747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>
                          <a:solidFill>
                            <a:schemeClr val="accent1"/>
                          </a:solidFill>
                          <a:latin typeface="Cambria Math" charset="0"/>
                          <a:ea typeface="Arial" charset="0"/>
                          <a:cs typeface="Arial" charset="0"/>
                        </a:rPr>
                        <m:t>𝚺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𝒎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𝝂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9090" y="5101828"/>
                <a:ext cx="1857477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5" name="TextBox 34"/>
              <p:cNvSpPr txBox="1"/>
              <p:nvPr/>
            </p:nvSpPr>
            <p:spPr>
              <a:xfrm>
                <a:off x="3200250" y="1476562"/>
                <a:ext cx="1857477" cy="3871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>
                          <a:solidFill>
                            <a:schemeClr val="accent1"/>
                          </a:solidFill>
                          <a:latin typeface="Cambria Math" charset="0"/>
                        </a:rPr>
                        <m:t>𝚫</m:t>
                      </m:r>
                      <m:sSubSup>
                        <m:sSubSupPr>
                          <m:ctrlPr>
                            <a:rPr lang="en-US" b="1" i="1">
                              <a:solidFill>
                                <a:schemeClr val="accent1"/>
                              </a:solidFill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b="1">
                              <a:solidFill>
                                <a:schemeClr val="accent1"/>
                              </a:solidFill>
                              <a:latin typeface="Cambria Math" charset="0"/>
                            </a:rPr>
                            <m:t>𝐦</m:t>
                          </m:r>
                        </m:e>
                        <m:sub>
                          <m:r>
                            <a:rPr lang="en-US" b="1">
                              <a:solidFill>
                                <a:schemeClr val="accent1"/>
                              </a:solidFill>
                              <a:latin typeface="Cambria Math" charset="0"/>
                            </a:rPr>
                            <m:t>𝟏𝟐</m:t>
                          </m:r>
                        </m:sub>
                        <m:sup>
                          <m:r>
                            <a:rPr lang="en-US" b="1">
                              <a:solidFill>
                                <a:schemeClr val="accent1"/>
                              </a:solidFill>
                              <a:latin typeface="Cambria Math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US" b="1" dirty="0">
                  <a:solidFill>
                    <a:schemeClr val="accent1"/>
                  </a:solidFill>
                </a:endParaRPr>
              </a:p>
            </p:txBody>
          </p:sp>
        </mc:Choice>
        <mc:Fallback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249" y="1476561"/>
                <a:ext cx="1857477" cy="387157"/>
              </a:xfrm>
              <a:prstGeom prst="rect">
                <a:avLst/>
              </a:prstGeom>
              <a:blipFill rotWithShape="0">
                <a:blip r:embed="rId7"/>
                <a:stretch>
                  <a:fillRect b="-15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6" name="TextBox 35"/>
              <p:cNvSpPr txBox="1"/>
              <p:nvPr/>
            </p:nvSpPr>
            <p:spPr>
              <a:xfrm>
                <a:off x="3465408" y="5168503"/>
                <a:ext cx="185747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𝜹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𝑪𝑷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endParaRPr>
              </a:p>
              <a:p>
                <a:r>
                  <a:rPr lang="en-US" b="1" dirty="0">
                    <a:solidFill>
                      <a:schemeClr val="accent1"/>
                    </a:solidFill>
                    <a:latin typeface="Arial" charset="0"/>
                    <a:ea typeface="Arial" charset="0"/>
                    <a:cs typeface="Arial" charset="0"/>
                  </a:rPr>
                  <a:t>mass ordering</a:t>
                </a:r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5408" y="5168503"/>
                <a:ext cx="1857477" cy="646331"/>
              </a:xfrm>
              <a:prstGeom prst="rect">
                <a:avLst/>
              </a:prstGeom>
              <a:blipFill rotWithShape="0">
                <a:blip r:embed="rId8"/>
                <a:stretch>
                  <a:fillRect l="-2623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9" name="TextBox 38"/>
              <p:cNvSpPr txBox="1"/>
              <p:nvPr/>
            </p:nvSpPr>
            <p:spPr>
              <a:xfrm>
                <a:off x="2164306" y="3264695"/>
                <a:ext cx="1307559" cy="9616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>
                          <a:solidFill>
                            <a:schemeClr val="accent1"/>
                          </a:solidFill>
                          <a:latin typeface="Cambria Math" charset="0"/>
                          <a:ea typeface="Arial" charset="0"/>
                          <a:cs typeface="Arial" charset="0"/>
                        </a:rPr>
                        <m:t>𝚫</m:t>
                      </m:r>
                      <m:sSubSup>
                        <m:sSubSupPr>
                          <m:ctrlPr>
                            <a:rPr lang="en-US" b="1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</m:ctrlPr>
                        </m:sSubSupPr>
                        <m:e>
                          <m:r>
                            <a:rPr lang="en-US" b="1">
                              <a:solidFill>
                                <a:schemeClr val="accent1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𝐦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𝟑𝟐</m:t>
                          </m:r>
                        </m:sub>
                        <m:sup>
                          <m:r>
                            <a:rPr lang="en-US" b="1">
                              <a:solidFill>
                                <a:schemeClr val="accent1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US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endParaRPr>
              </a:p>
              <a:p>
                <a:pPr algn="ctr"/>
                <a:r>
                  <a:rPr lang="en-US" b="1" dirty="0">
                    <a:solidFill>
                      <a:schemeClr val="accent1"/>
                    </a:solidFill>
                    <a:latin typeface="Arial" charset="0"/>
                    <a:ea typeface="Arial" charset="0"/>
                    <a:cs typeface="Arial" charset="0"/>
                  </a:rPr>
                  <a:t>or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>
                          <a:solidFill>
                            <a:schemeClr val="accent1"/>
                          </a:solidFill>
                          <a:latin typeface="Cambria Math" charset="0"/>
                          <a:ea typeface="Arial" charset="0"/>
                          <a:cs typeface="Arial" charset="0"/>
                        </a:rPr>
                        <m:t>𝚫</m:t>
                      </m:r>
                      <m:sSubSup>
                        <m:sSubSupPr>
                          <m:ctrlPr>
                            <a:rPr lang="en-US" b="1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</m:ctrlPr>
                        </m:sSubSupPr>
                        <m:e>
                          <m:r>
                            <a:rPr lang="en-US" b="1">
                              <a:solidFill>
                                <a:schemeClr val="accent1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𝐦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𝟏𝟑</m:t>
                          </m:r>
                        </m:sub>
                        <m:sup>
                          <m:r>
                            <a:rPr lang="en-US" b="1">
                              <a:solidFill>
                                <a:schemeClr val="accent1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US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4306" y="3264695"/>
                <a:ext cx="1307559" cy="961674"/>
              </a:xfrm>
              <a:prstGeom prst="rect">
                <a:avLst/>
              </a:prstGeom>
              <a:blipFill rotWithShape="0">
                <a:blip r:embed="rId9"/>
                <a:stretch>
                  <a:fillRect b="-6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83529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37575"/>
            <a:ext cx="10515600" cy="1325563"/>
          </a:xfrm>
        </p:spPr>
        <p:txBody>
          <a:bodyPr/>
          <a:lstStyle/>
          <a:p>
            <a:pPr algn="ctr"/>
            <a:r>
              <a:rPr lang="en-US" altLang="ko-KR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In 3+1 scenario..with sterile </a:t>
            </a:r>
            <a:r>
              <a:rPr lang="el-GR" altLang="ko-KR" dirty="0" smtClean="0">
                <a:latin typeface="HY견고딕" pitchFamily="18" charset="-127"/>
                <a:ea typeface="HY견고딕" pitchFamily="18" charset="-127"/>
                <a:cs typeface="Arial" pitchFamily="34" charset="0"/>
              </a:rPr>
              <a:t>ν</a:t>
            </a:r>
            <a:endParaRPr lang="ko-KR" altLang="en-US" dirty="0"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50128" y="1364779"/>
            <a:ext cx="13006314" cy="5276312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Effective </a:t>
            </a:r>
            <a:r>
              <a:rPr lang="el-GR" altLang="ko-KR" sz="3200" dirty="0" smtClean="0">
                <a:latin typeface="HY견고딕" pitchFamily="18" charset="-127"/>
                <a:ea typeface="HY견고딕" pitchFamily="18" charset="-127"/>
              </a:rPr>
              <a:t>ν</a:t>
            </a: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e   </a:t>
            </a:r>
            <a:r>
              <a:rPr lang="en-US" altLang="ko-KR" sz="3200" dirty="0" smtClean="0"/>
              <a:t>mass(absolute scale of </a:t>
            </a:r>
            <a:r>
              <a:rPr lang="el-GR" altLang="ko-KR" sz="3200" dirty="0" smtClean="0">
                <a:latin typeface="HY견고딕" pitchFamily="18" charset="-127"/>
                <a:ea typeface="HY견고딕" pitchFamily="18" charset="-127"/>
              </a:rPr>
              <a:t>ν</a:t>
            </a:r>
            <a:r>
              <a:rPr lang="en-US" altLang="ko-KR" sz="3200" dirty="0" smtClean="0"/>
              <a:t> mass)</a:t>
            </a:r>
          </a:p>
          <a:p>
            <a:r>
              <a:rPr lang="en-US" altLang="ko-KR" sz="3200" dirty="0" smtClean="0"/>
              <a:t>Mass sum                                </a:t>
            </a:r>
          </a:p>
          <a:p>
            <a:pPr>
              <a:buNone/>
            </a:pPr>
            <a:r>
              <a:rPr lang="en-US" altLang="ko-KR" sz="3200" dirty="0" smtClean="0"/>
              <a:t>       Sterile </a:t>
            </a:r>
            <a:r>
              <a:rPr lang="el-GR" altLang="ko-KR" sz="3200" dirty="0" smtClean="0">
                <a:latin typeface="HY견고딕" pitchFamily="18" charset="-127"/>
                <a:ea typeface="HY견고딕" pitchFamily="18" charset="-127"/>
              </a:rPr>
              <a:t>ν</a:t>
            </a:r>
            <a:r>
              <a:rPr lang="en-US" altLang="ko-KR" sz="3200" dirty="0" smtClean="0"/>
              <a:t> is already non-relativistic after mat-</a:t>
            </a:r>
            <a:r>
              <a:rPr lang="en-US" altLang="ko-KR" sz="3200" dirty="0" err="1" smtClean="0"/>
              <a:t>rad</a:t>
            </a:r>
            <a:r>
              <a:rPr lang="en-US" altLang="ko-KR" sz="3200" dirty="0" smtClean="0"/>
              <a:t> equality (T=0.75eV)</a:t>
            </a:r>
          </a:p>
          <a:p>
            <a:r>
              <a:rPr lang="en-US" altLang="ko-KR" sz="3200" dirty="0" smtClean="0"/>
              <a:t>If </a:t>
            </a:r>
            <a:r>
              <a:rPr lang="el-GR" altLang="ko-KR" sz="3200" dirty="0" smtClean="0">
                <a:latin typeface="HY견고딕" pitchFamily="18" charset="-127"/>
                <a:ea typeface="HY견고딕" pitchFamily="18" charset="-127"/>
              </a:rPr>
              <a:t>ν</a:t>
            </a:r>
            <a:r>
              <a:rPr lang="en-US" altLang="ko-KR" sz="3200" dirty="0" smtClean="0"/>
              <a:t> is </a:t>
            </a:r>
            <a:r>
              <a:rPr lang="en-US" altLang="ko-KR" sz="3200" b="1" i="1" dirty="0" err="1" smtClean="0"/>
              <a:t>Majorana</a:t>
            </a:r>
            <a:r>
              <a:rPr lang="en-US" altLang="ko-KR" sz="3200" dirty="0" smtClean="0"/>
              <a:t>, then Effective </a:t>
            </a:r>
            <a:r>
              <a:rPr lang="en-US" altLang="ko-KR" sz="3200" dirty="0" err="1" smtClean="0"/>
              <a:t>Majorana</a:t>
            </a:r>
            <a:r>
              <a:rPr lang="en-US" altLang="ko-KR" sz="3200" dirty="0" smtClean="0"/>
              <a:t> </a:t>
            </a:r>
            <a:r>
              <a:rPr lang="el-GR" altLang="ko-KR" sz="3200" dirty="0" smtClean="0">
                <a:latin typeface="HY견고딕" pitchFamily="18" charset="-127"/>
                <a:ea typeface="HY견고딕" pitchFamily="18" charset="-127"/>
              </a:rPr>
              <a:t>ν</a:t>
            </a:r>
            <a:r>
              <a:rPr lang="en-US" altLang="ko-KR" sz="3200" dirty="0" smtClean="0"/>
              <a:t> mass</a:t>
            </a:r>
          </a:p>
          <a:p>
            <a:endParaRPr lang="en-US" altLang="ko-KR" sz="3200" dirty="0" smtClean="0"/>
          </a:p>
          <a:p>
            <a:endParaRPr lang="en-US" altLang="ko-KR" sz="3200" dirty="0" smtClean="0"/>
          </a:p>
          <a:p>
            <a:pPr>
              <a:buNone/>
            </a:pPr>
            <a:r>
              <a:rPr lang="en-US" altLang="ko-KR" sz="3200" dirty="0" smtClean="0"/>
              <a:t>      with                                      and </a:t>
            </a:r>
            <a:endParaRPr lang="ko-KR" altLang="en-US" sz="16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34912" y="1895410"/>
            <a:ext cx="4985588" cy="52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77546" y="2007291"/>
            <a:ext cx="2590232" cy="468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오른쪽 화살표 8"/>
          <p:cNvSpPr/>
          <p:nvPr/>
        </p:nvSpPr>
        <p:spPr>
          <a:xfrm>
            <a:off x="802976" y="3766458"/>
            <a:ext cx="816624" cy="348147"/>
          </a:xfrm>
          <a:prstGeom prst="rightArrow">
            <a:avLst/>
          </a:prstGeom>
          <a:solidFill>
            <a:srgbClr val="99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9832" y="3766458"/>
            <a:ext cx="4935876" cy="522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05719" y="4464086"/>
            <a:ext cx="3438858" cy="1648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9826" y="4731529"/>
            <a:ext cx="2036518" cy="556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오른쪽 화살표 12"/>
          <p:cNvSpPr/>
          <p:nvPr/>
        </p:nvSpPr>
        <p:spPr>
          <a:xfrm>
            <a:off x="-11376" y="2575007"/>
            <a:ext cx="816624" cy="348147"/>
          </a:xfrm>
          <a:prstGeom prst="rightArrow">
            <a:avLst/>
          </a:prstGeom>
          <a:solidFill>
            <a:srgbClr val="99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37575"/>
            <a:ext cx="10515600" cy="1325563"/>
          </a:xfrm>
        </p:spPr>
        <p:txBody>
          <a:bodyPr/>
          <a:lstStyle/>
          <a:p>
            <a:pPr algn="ctr"/>
            <a:r>
              <a:rPr lang="en-US" altLang="ko-KR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Appealing mass scenario </a:t>
            </a:r>
            <a:endParaRPr lang="ko-KR" altLang="en-US" dirty="0">
              <a:solidFill>
                <a:srgbClr val="002060"/>
              </a:solidFill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0" y="1090177"/>
            <a:ext cx="121369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>
              <a:lnSpc>
                <a:spcPct val="150000"/>
              </a:lnSpc>
              <a:buFont typeface="Arial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Q. Mass Parameter Space for consistency of all mentioned exp?</a:t>
            </a:r>
          </a:p>
          <a:p>
            <a:pPr marL="342891" indent="-342891">
              <a:lnSpc>
                <a:spcPct val="150000"/>
              </a:lnSpc>
              <a:buFont typeface="Arial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Ice Cube excluded only part of LSND anomaly</a:t>
            </a:r>
          </a:p>
        </p:txBody>
      </p:sp>
      <p:pic>
        <p:nvPicPr>
          <p:cNvPr id="1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32821" y="2579424"/>
            <a:ext cx="4304366" cy="413219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8550" y="2770496"/>
            <a:ext cx="4203752" cy="4028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타원 13"/>
          <p:cNvSpPr/>
          <p:nvPr/>
        </p:nvSpPr>
        <p:spPr>
          <a:xfrm>
            <a:off x="7178722" y="2770496"/>
            <a:ext cx="1528550" cy="2784143"/>
          </a:xfrm>
          <a:prstGeom prst="ellipse">
            <a:avLst/>
          </a:prstGeom>
          <a:noFill/>
          <a:ln w="50800">
            <a:solidFill>
              <a:srgbClr val="A1FD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9653147" y="1801509"/>
            <a:ext cx="2493370" cy="11802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Still possible !</a:t>
            </a:r>
            <a:endParaRPr lang="ko-KR" altLang="en-US" sz="2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6" name="직선 화살표 연결선 15"/>
          <p:cNvCxnSpPr/>
          <p:nvPr/>
        </p:nvCxnSpPr>
        <p:spPr>
          <a:xfrm flipH="1">
            <a:off x="8284191" y="2475172"/>
            <a:ext cx="1335680" cy="506537"/>
          </a:xfrm>
          <a:prstGeom prst="straightConnector1">
            <a:avLst/>
          </a:prstGeom>
          <a:ln w="76200">
            <a:solidFill>
              <a:srgbClr val="FC0C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ctr"/>
                <a:r>
                  <a:rPr lang="en-US" u="sng" dirty="0" smtClean="0">
                    <a:latin typeface="Arial" charset="0"/>
                    <a:ea typeface="Arial" charset="0"/>
                    <a:cs typeface="Arial" charset="0"/>
                  </a:rPr>
                  <a:t>CMB S4 and </a:t>
                </a:r>
                <a14:m>
                  <m:oMath xmlns:m="http://schemas.openxmlformats.org/officeDocument/2006/math">
                    <m:r>
                      <a:rPr lang="en-US" b="0" i="1" u="sng" smtClean="0">
                        <a:latin typeface="Cambria Math" charset="0"/>
                        <a:ea typeface="Arial" charset="0"/>
                        <a:cs typeface="Arial" charset="0"/>
                      </a:rPr>
                      <m:t>0</m:t>
                    </m:r>
                    <m:r>
                      <a:rPr lang="en-US" b="0" i="1" u="sng" smtClean="0">
                        <a:latin typeface="Cambria Math" charset="0"/>
                        <a:ea typeface="Arial" charset="0"/>
                        <a:cs typeface="Arial" charset="0"/>
                      </a:rPr>
                      <m:t>𝜈𝛽𝛽</m:t>
                    </m:r>
                  </m:oMath>
                </a14:m>
                <a:endParaRPr lang="en-US" u="sng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9388" y="1451422"/>
            <a:ext cx="5319060" cy="52855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00801" y="1431340"/>
            <a:ext cx="5381811" cy="5426660"/>
          </a:xfrm>
          <a:prstGeom prst="rect">
            <a:avLst/>
          </a:prstGeom>
        </p:spPr>
      </p:pic>
      <p:cxnSp>
        <p:nvCxnSpPr>
          <p:cNvPr id="9" name="직선 연결선 8"/>
          <p:cNvCxnSpPr/>
          <p:nvPr/>
        </p:nvCxnSpPr>
        <p:spPr>
          <a:xfrm flipV="1">
            <a:off x="8291383" y="2391021"/>
            <a:ext cx="0" cy="3586698"/>
          </a:xfrm>
          <a:prstGeom prst="line">
            <a:avLst/>
          </a:prstGeom>
          <a:ln w="63500">
            <a:solidFill>
              <a:srgbClr val="A1FD0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 flipV="1">
            <a:off x="2893326" y="2391021"/>
            <a:ext cx="0" cy="3493440"/>
          </a:xfrm>
          <a:prstGeom prst="line">
            <a:avLst/>
          </a:prstGeom>
          <a:ln w="63500">
            <a:solidFill>
              <a:srgbClr val="A1FD0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/>
          <p:cNvCxnSpPr>
            <a:stCxn id="16" idx="0"/>
          </p:cNvCxnSpPr>
          <p:nvPr/>
        </p:nvCxnSpPr>
        <p:spPr>
          <a:xfrm flipH="1" flipV="1">
            <a:off x="2893326" y="4517409"/>
            <a:ext cx="2794178" cy="1211189"/>
          </a:xfrm>
          <a:prstGeom prst="straightConnector1">
            <a:avLst/>
          </a:prstGeom>
          <a:ln w="76200">
            <a:solidFill>
              <a:srgbClr val="FC0C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모서리가 둥근 직사각형 15"/>
          <p:cNvSpPr/>
          <p:nvPr/>
        </p:nvSpPr>
        <p:spPr>
          <a:xfrm>
            <a:off x="4175445" y="5728598"/>
            <a:ext cx="3024118" cy="112940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solidFill>
                  <a:srgbClr val="00B050"/>
                </a:solidFill>
              </a:rPr>
              <a:t>PLANCK 2015</a:t>
            </a:r>
          </a:p>
          <a:p>
            <a:pPr algn="ctr"/>
            <a:r>
              <a:rPr lang="en-US" altLang="ko-KR" sz="2800" dirty="0" smtClean="0">
                <a:solidFill>
                  <a:srgbClr val="00B050"/>
                </a:solidFill>
              </a:rPr>
              <a:t>∑m</a:t>
            </a:r>
            <a:r>
              <a:rPr lang="el-GR" altLang="ko-KR" sz="1400" dirty="0" smtClean="0">
                <a:solidFill>
                  <a:srgbClr val="00B050"/>
                </a:solidFill>
              </a:rPr>
              <a:t>ν</a:t>
            </a:r>
            <a:r>
              <a:rPr lang="en-US" altLang="ko-KR" sz="2800" dirty="0" smtClean="0">
                <a:solidFill>
                  <a:srgbClr val="00B050"/>
                </a:solidFill>
              </a:rPr>
              <a:t> &lt; 0.194 </a:t>
            </a:r>
            <a:r>
              <a:rPr lang="en-US" altLang="ko-KR" sz="2800" dirty="0" err="1" smtClean="0">
                <a:solidFill>
                  <a:srgbClr val="00B050"/>
                </a:solidFill>
              </a:rPr>
              <a:t>eV</a:t>
            </a:r>
            <a:endParaRPr lang="ko-KR" altLang="en-US" sz="2800" dirty="0">
              <a:solidFill>
                <a:srgbClr val="00B050"/>
              </a:solidFill>
            </a:endParaRPr>
          </a:p>
        </p:txBody>
      </p:sp>
      <p:cxnSp>
        <p:nvCxnSpPr>
          <p:cNvPr id="18" name="직선 화살표 연결선 17"/>
          <p:cNvCxnSpPr/>
          <p:nvPr/>
        </p:nvCxnSpPr>
        <p:spPr>
          <a:xfrm flipV="1">
            <a:off x="5728448" y="5213445"/>
            <a:ext cx="2562935" cy="515154"/>
          </a:xfrm>
          <a:prstGeom prst="straightConnector1">
            <a:avLst/>
          </a:prstGeom>
          <a:ln w="76200">
            <a:solidFill>
              <a:srgbClr val="FC0C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타원 16"/>
          <p:cNvSpPr/>
          <p:nvPr/>
        </p:nvSpPr>
        <p:spPr>
          <a:xfrm>
            <a:off x="1337481" y="2281837"/>
            <a:ext cx="1378423" cy="3586698"/>
          </a:xfrm>
          <a:prstGeom prst="ellipse">
            <a:avLst/>
          </a:prstGeom>
          <a:noFill/>
          <a:ln w="76200">
            <a:solidFill>
              <a:srgbClr val="A1FD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>
            <a:off x="7199564" y="2393293"/>
            <a:ext cx="1009932" cy="3586698"/>
          </a:xfrm>
          <a:prstGeom prst="ellipse">
            <a:avLst/>
          </a:prstGeom>
          <a:noFill/>
          <a:ln w="76200">
            <a:solidFill>
              <a:srgbClr val="A1FD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2574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ctr"/>
                <a:r>
                  <a:rPr lang="en-US" u="sng" dirty="0" smtClean="0">
                    <a:latin typeface="Arial" charset="0"/>
                    <a:ea typeface="Arial" charset="0"/>
                    <a:cs typeface="Arial" charset="0"/>
                  </a:rPr>
                  <a:t>KATRIN and </a:t>
                </a:r>
                <a14:m>
                  <m:oMath xmlns:m="http://schemas.openxmlformats.org/officeDocument/2006/math">
                    <m:r>
                      <a:rPr lang="en-US" b="0" i="1" u="sng" smtClean="0">
                        <a:latin typeface="Cambria Math" charset="0"/>
                        <a:ea typeface="Arial" charset="0"/>
                        <a:cs typeface="Arial" charset="0"/>
                      </a:rPr>
                      <m:t>0</m:t>
                    </m:r>
                    <m:r>
                      <a:rPr lang="en-US" b="0" i="1" u="sng" smtClean="0">
                        <a:latin typeface="Cambria Math" charset="0"/>
                        <a:ea typeface="Arial" charset="0"/>
                        <a:cs typeface="Arial" charset="0"/>
                      </a:rPr>
                      <m:t>𝜈𝛽𝛽</m:t>
                    </m:r>
                  </m:oMath>
                </a14:m>
                <a:endParaRPr lang="en-US" u="sng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690690"/>
            <a:ext cx="5193077" cy="51362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40017" y="1589607"/>
            <a:ext cx="5396005" cy="5123283"/>
          </a:xfrm>
          <a:prstGeom prst="rect">
            <a:avLst/>
          </a:prstGeom>
        </p:spPr>
      </p:pic>
      <p:sp>
        <p:nvSpPr>
          <p:cNvPr id="6" name="타원 5"/>
          <p:cNvSpPr/>
          <p:nvPr/>
        </p:nvSpPr>
        <p:spPr>
          <a:xfrm>
            <a:off x="3491542" y="5784376"/>
            <a:ext cx="1353413" cy="413984"/>
          </a:xfrm>
          <a:prstGeom prst="ellipse">
            <a:avLst/>
          </a:prstGeom>
          <a:noFill/>
          <a:ln w="73025">
            <a:solidFill>
              <a:srgbClr val="A1FD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8134066" y="5818497"/>
            <a:ext cx="1394346" cy="131928"/>
          </a:xfrm>
          <a:prstGeom prst="ellipse">
            <a:avLst/>
          </a:prstGeom>
          <a:noFill/>
          <a:ln w="73025">
            <a:solidFill>
              <a:srgbClr val="A1FD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/>
          <p:cNvCxnSpPr>
            <a:stCxn id="10" idx="0"/>
          </p:cNvCxnSpPr>
          <p:nvPr/>
        </p:nvCxnSpPr>
        <p:spPr>
          <a:xfrm flipH="1">
            <a:off x="4844955" y="5936776"/>
            <a:ext cx="1497653" cy="0"/>
          </a:xfrm>
          <a:prstGeom prst="straightConnector1">
            <a:avLst/>
          </a:prstGeom>
          <a:ln w="76200">
            <a:solidFill>
              <a:srgbClr val="FC0C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모서리가 둥근 직사각형 9"/>
          <p:cNvSpPr/>
          <p:nvPr/>
        </p:nvSpPr>
        <p:spPr>
          <a:xfrm>
            <a:off x="5342720" y="5936776"/>
            <a:ext cx="1999776" cy="71304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solidFill>
                  <a:srgbClr val="00B050"/>
                </a:solidFill>
              </a:rPr>
              <a:t>sensitive</a:t>
            </a:r>
            <a:endParaRPr lang="ko-KR" altLang="en-US" sz="2800" dirty="0">
              <a:solidFill>
                <a:srgbClr val="00B050"/>
              </a:solidFill>
            </a:endParaRPr>
          </a:p>
        </p:txBody>
      </p:sp>
      <p:cxnSp>
        <p:nvCxnSpPr>
          <p:cNvPr id="11" name="직선 화살표 연결선 10"/>
          <p:cNvCxnSpPr>
            <a:stCxn id="10" idx="0"/>
            <a:endCxn id="8" idx="0"/>
          </p:cNvCxnSpPr>
          <p:nvPr/>
        </p:nvCxnSpPr>
        <p:spPr>
          <a:xfrm flipV="1">
            <a:off x="6342608" y="5818497"/>
            <a:ext cx="2488631" cy="118279"/>
          </a:xfrm>
          <a:prstGeom prst="straightConnector1">
            <a:avLst/>
          </a:prstGeom>
          <a:ln w="76200">
            <a:solidFill>
              <a:srgbClr val="FC0C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타원 20"/>
          <p:cNvSpPr/>
          <p:nvPr/>
        </p:nvSpPr>
        <p:spPr>
          <a:xfrm>
            <a:off x="2429301" y="2906973"/>
            <a:ext cx="1446683" cy="3193578"/>
          </a:xfrm>
          <a:prstGeom prst="ellipse">
            <a:avLst/>
          </a:prstGeom>
          <a:noFill/>
          <a:ln w="76200">
            <a:solidFill>
              <a:srgbClr val="A1FD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/>
        </p:nvSpPr>
        <p:spPr>
          <a:xfrm>
            <a:off x="7342496" y="2661303"/>
            <a:ext cx="1201067" cy="3193578"/>
          </a:xfrm>
          <a:prstGeom prst="ellipse">
            <a:avLst/>
          </a:prstGeom>
          <a:noFill/>
          <a:ln w="76200">
            <a:solidFill>
              <a:srgbClr val="A1FD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7081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838200" y="-44313"/>
            <a:ext cx="10515600" cy="1325563"/>
          </a:xfrm>
        </p:spPr>
        <p:txBody>
          <a:bodyPr/>
          <a:lstStyle/>
          <a:p>
            <a:pPr algn="ctr"/>
            <a:r>
              <a:rPr lang="en-US" altLang="ko-KR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The lightest </a:t>
            </a:r>
            <a:r>
              <a:rPr lang="el-GR" altLang="ko-KR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ν</a:t>
            </a:r>
            <a:r>
              <a:rPr lang="en-US" altLang="ko-KR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 mass ?</a:t>
            </a:r>
            <a:endParaRPr lang="ko-KR" altLang="en-US" dirty="0">
              <a:solidFill>
                <a:srgbClr val="002060"/>
              </a:solidFill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499" y="1049234"/>
            <a:ext cx="4962525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0583" y="1096943"/>
            <a:ext cx="48958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타원 22"/>
          <p:cNvSpPr/>
          <p:nvPr/>
        </p:nvSpPr>
        <p:spPr>
          <a:xfrm>
            <a:off x="1337481" y="2129046"/>
            <a:ext cx="2579447" cy="1296538"/>
          </a:xfrm>
          <a:prstGeom prst="ellipse">
            <a:avLst/>
          </a:prstGeom>
          <a:noFill/>
          <a:ln w="76200">
            <a:solidFill>
              <a:srgbClr val="A1FD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7081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ctr"/>
                <a:r>
                  <a:rPr lang="en-US" u="sng" dirty="0" smtClean="0">
                    <a:latin typeface="Arial" charset="0"/>
                    <a:ea typeface="Arial" charset="0"/>
                    <a:cs typeface="Arial" charset="0"/>
                  </a:rPr>
                  <a:t>CMB S4 and </a:t>
                </a:r>
                <a14:m>
                  <m:oMath xmlns:m="http://schemas.openxmlformats.org/officeDocument/2006/math">
                    <m:r>
                      <a:rPr lang="en-US" b="0" i="1" u="sng" smtClean="0">
                        <a:latin typeface="Cambria Math" charset="0"/>
                        <a:ea typeface="Arial" charset="0"/>
                        <a:cs typeface="Arial" charset="0"/>
                      </a:rPr>
                      <m:t>0</m:t>
                    </m:r>
                    <m:r>
                      <a:rPr lang="en-US" b="0" i="1" u="sng" smtClean="0">
                        <a:latin typeface="Cambria Math" charset="0"/>
                        <a:ea typeface="Arial" charset="0"/>
                        <a:cs typeface="Arial" charset="0"/>
                      </a:rPr>
                      <m:t>𝜈𝛽𝛽</m:t>
                    </m:r>
                  </m:oMath>
                </a14:m>
                <a:endParaRPr lang="en-US" u="sng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9388" y="1451422"/>
            <a:ext cx="5319060" cy="52855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00801" y="1431340"/>
            <a:ext cx="5381811" cy="5426660"/>
          </a:xfrm>
          <a:prstGeom prst="rect">
            <a:avLst/>
          </a:prstGeom>
        </p:spPr>
      </p:pic>
      <p:cxnSp>
        <p:nvCxnSpPr>
          <p:cNvPr id="9" name="직선 연결선 8"/>
          <p:cNvCxnSpPr/>
          <p:nvPr/>
        </p:nvCxnSpPr>
        <p:spPr>
          <a:xfrm flipV="1">
            <a:off x="8291383" y="2391021"/>
            <a:ext cx="0" cy="3586698"/>
          </a:xfrm>
          <a:prstGeom prst="line">
            <a:avLst/>
          </a:prstGeom>
          <a:ln w="63500">
            <a:solidFill>
              <a:srgbClr val="A1FD0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 flipV="1">
            <a:off x="2893326" y="2391021"/>
            <a:ext cx="0" cy="3493440"/>
          </a:xfrm>
          <a:prstGeom prst="line">
            <a:avLst/>
          </a:prstGeom>
          <a:ln w="63500">
            <a:solidFill>
              <a:srgbClr val="A1FD0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/>
          <p:cNvCxnSpPr>
            <a:stCxn id="16" idx="0"/>
          </p:cNvCxnSpPr>
          <p:nvPr/>
        </p:nvCxnSpPr>
        <p:spPr>
          <a:xfrm flipH="1" flipV="1">
            <a:off x="2893326" y="4517409"/>
            <a:ext cx="2794178" cy="1211189"/>
          </a:xfrm>
          <a:prstGeom prst="straightConnector1">
            <a:avLst/>
          </a:prstGeom>
          <a:ln w="76200">
            <a:solidFill>
              <a:srgbClr val="FC0C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모서리가 둥근 직사각형 15"/>
          <p:cNvSpPr/>
          <p:nvPr/>
        </p:nvSpPr>
        <p:spPr>
          <a:xfrm>
            <a:off x="4175445" y="5728598"/>
            <a:ext cx="3024118" cy="112940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solidFill>
                  <a:srgbClr val="00B050"/>
                </a:solidFill>
              </a:rPr>
              <a:t>PLANCK 2015</a:t>
            </a:r>
          </a:p>
          <a:p>
            <a:pPr algn="ctr"/>
            <a:r>
              <a:rPr lang="en-US" altLang="ko-KR" sz="2800" dirty="0" smtClean="0">
                <a:solidFill>
                  <a:srgbClr val="00B050"/>
                </a:solidFill>
              </a:rPr>
              <a:t>∑m</a:t>
            </a:r>
            <a:r>
              <a:rPr lang="el-GR" altLang="ko-KR" sz="1400" dirty="0" smtClean="0">
                <a:solidFill>
                  <a:srgbClr val="00B050"/>
                </a:solidFill>
              </a:rPr>
              <a:t>ν</a:t>
            </a:r>
            <a:r>
              <a:rPr lang="en-US" altLang="ko-KR" sz="2800" dirty="0" smtClean="0">
                <a:solidFill>
                  <a:srgbClr val="00B050"/>
                </a:solidFill>
              </a:rPr>
              <a:t> &lt; 0.194 </a:t>
            </a:r>
            <a:r>
              <a:rPr lang="en-US" altLang="ko-KR" sz="2800" dirty="0" err="1" smtClean="0">
                <a:solidFill>
                  <a:srgbClr val="00B050"/>
                </a:solidFill>
              </a:rPr>
              <a:t>eV</a:t>
            </a:r>
            <a:endParaRPr lang="ko-KR" altLang="en-US" sz="2800" dirty="0">
              <a:solidFill>
                <a:srgbClr val="00B050"/>
              </a:solidFill>
            </a:endParaRPr>
          </a:p>
        </p:txBody>
      </p:sp>
      <p:cxnSp>
        <p:nvCxnSpPr>
          <p:cNvPr id="18" name="직선 화살표 연결선 17"/>
          <p:cNvCxnSpPr/>
          <p:nvPr/>
        </p:nvCxnSpPr>
        <p:spPr>
          <a:xfrm flipV="1">
            <a:off x="5728448" y="5213445"/>
            <a:ext cx="2562935" cy="515154"/>
          </a:xfrm>
          <a:prstGeom prst="straightConnector1">
            <a:avLst/>
          </a:prstGeom>
          <a:ln w="76200">
            <a:solidFill>
              <a:srgbClr val="FC0C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타원 16"/>
          <p:cNvSpPr/>
          <p:nvPr/>
        </p:nvSpPr>
        <p:spPr>
          <a:xfrm>
            <a:off x="1569493" y="2391021"/>
            <a:ext cx="1146411" cy="3586698"/>
          </a:xfrm>
          <a:prstGeom prst="ellipse">
            <a:avLst/>
          </a:prstGeom>
          <a:noFill/>
          <a:ln w="76200">
            <a:solidFill>
              <a:srgbClr val="A1FD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>
            <a:off x="7199564" y="2516125"/>
            <a:ext cx="1009932" cy="3586698"/>
          </a:xfrm>
          <a:prstGeom prst="ellipse">
            <a:avLst/>
          </a:prstGeom>
          <a:noFill/>
          <a:ln w="76200">
            <a:solidFill>
              <a:srgbClr val="A1FD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1569493" y="2743189"/>
            <a:ext cx="1148683" cy="785114"/>
          </a:xfrm>
          <a:prstGeom prst="ellipse">
            <a:avLst/>
          </a:prstGeom>
          <a:noFill/>
          <a:ln w="76200">
            <a:solidFill>
              <a:srgbClr val="0AE7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/>
        </p:nvSpPr>
        <p:spPr>
          <a:xfrm>
            <a:off x="7199564" y="2715893"/>
            <a:ext cx="1009931" cy="785114"/>
          </a:xfrm>
          <a:prstGeom prst="ellipse">
            <a:avLst/>
          </a:prstGeom>
          <a:noFill/>
          <a:ln w="76200">
            <a:solidFill>
              <a:srgbClr val="0AE7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2574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ctr"/>
                <a:r>
                  <a:rPr lang="en-US" u="sng" dirty="0" smtClean="0">
                    <a:latin typeface="Arial" charset="0"/>
                    <a:ea typeface="Arial" charset="0"/>
                    <a:cs typeface="Arial" charset="0"/>
                  </a:rPr>
                  <a:t>KATRIN and </a:t>
                </a:r>
                <a14:m>
                  <m:oMath xmlns:m="http://schemas.openxmlformats.org/officeDocument/2006/math">
                    <m:r>
                      <a:rPr lang="en-US" b="0" i="1" u="sng" smtClean="0">
                        <a:latin typeface="Cambria Math" charset="0"/>
                        <a:ea typeface="Arial" charset="0"/>
                        <a:cs typeface="Arial" charset="0"/>
                      </a:rPr>
                      <m:t>0</m:t>
                    </m:r>
                    <m:r>
                      <a:rPr lang="en-US" b="0" i="1" u="sng" smtClean="0">
                        <a:latin typeface="Cambria Math" charset="0"/>
                        <a:ea typeface="Arial" charset="0"/>
                        <a:cs typeface="Arial" charset="0"/>
                      </a:rPr>
                      <m:t>𝜈𝛽𝛽</m:t>
                    </m:r>
                  </m:oMath>
                </a14:m>
                <a:endParaRPr lang="en-US" u="sng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690690"/>
            <a:ext cx="5193077" cy="51362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40017" y="1589607"/>
            <a:ext cx="5396005" cy="5123283"/>
          </a:xfrm>
          <a:prstGeom prst="rect">
            <a:avLst/>
          </a:prstGeom>
        </p:spPr>
      </p:pic>
      <p:sp>
        <p:nvSpPr>
          <p:cNvPr id="6" name="타원 5"/>
          <p:cNvSpPr/>
          <p:nvPr/>
        </p:nvSpPr>
        <p:spPr>
          <a:xfrm>
            <a:off x="3491542" y="5784376"/>
            <a:ext cx="1353413" cy="413984"/>
          </a:xfrm>
          <a:prstGeom prst="ellipse">
            <a:avLst/>
          </a:prstGeom>
          <a:noFill/>
          <a:ln w="73025">
            <a:solidFill>
              <a:srgbClr val="A1FD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8134066" y="5818497"/>
            <a:ext cx="1394346" cy="131928"/>
          </a:xfrm>
          <a:prstGeom prst="ellipse">
            <a:avLst/>
          </a:prstGeom>
          <a:noFill/>
          <a:ln w="73025">
            <a:solidFill>
              <a:srgbClr val="A1FD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/>
          <p:cNvCxnSpPr>
            <a:stCxn id="10" idx="0"/>
          </p:cNvCxnSpPr>
          <p:nvPr/>
        </p:nvCxnSpPr>
        <p:spPr>
          <a:xfrm flipH="1">
            <a:off x="4844955" y="5936776"/>
            <a:ext cx="1497653" cy="0"/>
          </a:xfrm>
          <a:prstGeom prst="straightConnector1">
            <a:avLst/>
          </a:prstGeom>
          <a:ln w="76200">
            <a:solidFill>
              <a:srgbClr val="FC0C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모서리가 둥근 직사각형 9"/>
          <p:cNvSpPr/>
          <p:nvPr/>
        </p:nvSpPr>
        <p:spPr>
          <a:xfrm>
            <a:off x="5342720" y="5936776"/>
            <a:ext cx="1999776" cy="71304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solidFill>
                  <a:srgbClr val="00B050"/>
                </a:solidFill>
              </a:rPr>
              <a:t>sensitive</a:t>
            </a:r>
            <a:endParaRPr lang="ko-KR" altLang="en-US" sz="2800" dirty="0">
              <a:solidFill>
                <a:srgbClr val="00B050"/>
              </a:solidFill>
            </a:endParaRPr>
          </a:p>
        </p:txBody>
      </p:sp>
      <p:cxnSp>
        <p:nvCxnSpPr>
          <p:cNvPr id="11" name="직선 화살표 연결선 10"/>
          <p:cNvCxnSpPr>
            <a:stCxn id="10" idx="0"/>
            <a:endCxn id="8" idx="0"/>
          </p:cNvCxnSpPr>
          <p:nvPr/>
        </p:nvCxnSpPr>
        <p:spPr>
          <a:xfrm flipV="1">
            <a:off x="6342608" y="5818497"/>
            <a:ext cx="2488631" cy="118279"/>
          </a:xfrm>
          <a:prstGeom prst="straightConnector1">
            <a:avLst/>
          </a:prstGeom>
          <a:ln w="76200">
            <a:solidFill>
              <a:srgbClr val="FC0C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타원 20"/>
          <p:cNvSpPr/>
          <p:nvPr/>
        </p:nvSpPr>
        <p:spPr>
          <a:xfrm>
            <a:off x="2429301" y="2906973"/>
            <a:ext cx="1446683" cy="3193578"/>
          </a:xfrm>
          <a:prstGeom prst="ellipse">
            <a:avLst/>
          </a:prstGeom>
          <a:noFill/>
          <a:ln w="76200">
            <a:solidFill>
              <a:srgbClr val="A1FD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/>
        </p:nvSpPr>
        <p:spPr>
          <a:xfrm>
            <a:off x="7601804" y="2770487"/>
            <a:ext cx="941760" cy="3193578"/>
          </a:xfrm>
          <a:prstGeom prst="ellipse">
            <a:avLst/>
          </a:prstGeom>
          <a:noFill/>
          <a:ln w="76200">
            <a:solidFill>
              <a:srgbClr val="A1FD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2800077" y="3098037"/>
            <a:ext cx="736979" cy="785114"/>
          </a:xfrm>
          <a:prstGeom prst="ellipse">
            <a:avLst/>
          </a:prstGeom>
          <a:noFill/>
          <a:ln w="76200">
            <a:solidFill>
              <a:srgbClr val="0AE7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/>
        </p:nvSpPr>
        <p:spPr>
          <a:xfrm>
            <a:off x="7683752" y="2975213"/>
            <a:ext cx="736979" cy="785114"/>
          </a:xfrm>
          <a:prstGeom prst="ellipse">
            <a:avLst/>
          </a:prstGeom>
          <a:noFill/>
          <a:ln w="76200">
            <a:solidFill>
              <a:srgbClr val="0AE7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7081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88185"/>
            <a:ext cx="10515600" cy="435133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About sterile neutrino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Relevant neutrino future experiments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Information on neutrino mass from each experiment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 scenario on neutrino mass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Conclusion</a:t>
            </a:r>
          </a:p>
          <a:p>
            <a:pPr>
              <a:lnSpc>
                <a:spcPct val="150000"/>
              </a:lnSpc>
            </a:pP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657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1737"/>
            <a:ext cx="12192000" cy="132556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The lightest neutrino mass in tension with </a:t>
            </a:r>
            <a:r>
              <a:rPr lang="el-GR" altLang="ko-KR" dirty="0" smtClean="0">
                <a:solidFill>
                  <a:srgbClr val="002060"/>
                </a:solidFill>
                <a:latin typeface="Arial"/>
                <a:cs typeface="Arial"/>
              </a:rPr>
              <a:t>Ω</a:t>
            </a:r>
            <a:r>
              <a:rPr lang="en-US" altLang="ko-KR" sz="2400" dirty="0" smtClean="0">
                <a:solidFill>
                  <a:srgbClr val="002060"/>
                </a:solidFill>
                <a:latin typeface="Arial"/>
                <a:cs typeface="Arial"/>
              </a:rPr>
              <a:t>m</a:t>
            </a:r>
            <a:r>
              <a:rPr lang="en-US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</a:t>
            </a:r>
            <a:endParaRPr lang="en-US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3188" y="858161"/>
            <a:ext cx="1170931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>
              <a:lnSpc>
                <a:spcPct val="150000"/>
              </a:lnSpc>
              <a:buFont typeface="Arial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If 3+1 scenario holds and </a:t>
            </a:r>
            <a:r>
              <a:rPr lang="el-GR" sz="280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ν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is </a:t>
            </a:r>
            <a:r>
              <a:rPr lang="en-US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Majorana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marL="342891" indent="-342891">
              <a:lnSpc>
                <a:spcPct val="150000"/>
              </a:lnSpc>
              <a:buFont typeface="Arial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In NO, for m</a:t>
            </a:r>
            <a:r>
              <a:rPr lang="el-GR" sz="1400" dirty="0" smtClean="0">
                <a:solidFill>
                  <a:srgbClr val="002060"/>
                </a:solidFill>
                <a:latin typeface="Arial"/>
                <a:cs typeface="Arial"/>
              </a:rPr>
              <a:t>ββ</a:t>
            </a:r>
            <a:r>
              <a:rPr lang="en-US" sz="2800" dirty="0" smtClean="0">
                <a:solidFill>
                  <a:srgbClr val="002060"/>
                </a:solidFill>
                <a:latin typeface="Arial"/>
                <a:cs typeface="Arial"/>
              </a:rPr>
              <a:t> ≈ 2X10^(-2) </a:t>
            </a:r>
            <a:r>
              <a:rPr lang="en-US" sz="2800" dirty="0" err="1" smtClean="0">
                <a:solidFill>
                  <a:srgbClr val="002060"/>
                </a:solidFill>
                <a:latin typeface="Arial"/>
                <a:cs typeface="Arial"/>
              </a:rPr>
              <a:t>eV</a:t>
            </a:r>
            <a:r>
              <a:rPr lang="en-US" sz="2800" dirty="0" smtClean="0">
                <a:solidFill>
                  <a:srgbClr val="002060"/>
                </a:solidFill>
                <a:latin typeface="Arial"/>
                <a:cs typeface="Arial"/>
              </a:rPr>
              <a:t> ~ 6X10^(-2) </a:t>
            </a:r>
            <a:r>
              <a:rPr lang="en-US" sz="2800" dirty="0" err="1" smtClean="0">
                <a:solidFill>
                  <a:srgbClr val="002060"/>
                </a:solidFill>
                <a:latin typeface="Arial"/>
                <a:cs typeface="Arial"/>
              </a:rPr>
              <a:t>eV</a:t>
            </a:r>
            <a:r>
              <a:rPr lang="en-US" sz="2800" dirty="0" smtClean="0">
                <a:solidFill>
                  <a:srgbClr val="002060"/>
                </a:solidFill>
                <a:latin typeface="Arial"/>
                <a:cs typeface="Arial"/>
              </a:rPr>
              <a:t>,</a:t>
            </a:r>
          </a:p>
          <a:p>
            <a:pPr marL="342891" indent="-342891">
              <a:lnSpc>
                <a:spcPct val="150000"/>
              </a:lnSpc>
              <a:buFont typeface="Arial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Arial"/>
                <a:cs typeface="Arial"/>
              </a:rPr>
              <a:t> m</a:t>
            </a:r>
            <a:r>
              <a:rPr lang="en-US" sz="1400" dirty="0" smtClean="0">
                <a:solidFill>
                  <a:srgbClr val="002060"/>
                </a:solidFill>
                <a:latin typeface="Arial"/>
                <a:cs typeface="Arial"/>
              </a:rPr>
              <a:t>1</a:t>
            </a:r>
            <a:r>
              <a:rPr lang="en-US" sz="2800" dirty="0" smtClean="0">
                <a:solidFill>
                  <a:srgbClr val="002060"/>
                </a:solidFill>
                <a:latin typeface="Arial"/>
                <a:cs typeface="Arial"/>
              </a:rPr>
              <a:t> ~ 0.001 </a:t>
            </a:r>
            <a:r>
              <a:rPr lang="en-US" sz="2800" dirty="0" err="1" smtClean="0">
                <a:solidFill>
                  <a:srgbClr val="002060"/>
                </a:solidFill>
                <a:latin typeface="Arial"/>
                <a:cs typeface="Arial"/>
              </a:rPr>
              <a:t>eV</a:t>
            </a:r>
            <a:r>
              <a:rPr lang="en-US" sz="2800" dirty="0" smtClean="0">
                <a:solidFill>
                  <a:srgbClr val="002060"/>
                </a:solidFill>
                <a:latin typeface="Arial"/>
                <a:cs typeface="Arial"/>
              </a:rPr>
              <a:t>             m</a:t>
            </a:r>
            <a:r>
              <a:rPr lang="en-US" sz="1400" dirty="0" smtClean="0">
                <a:solidFill>
                  <a:srgbClr val="002060"/>
                </a:solidFill>
                <a:latin typeface="Arial"/>
                <a:cs typeface="Arial"/>
              </a:rPr>
              <a:t>2</a:t>
            </a:r>
            <a:r>
              <a:rPr lang="en-US" sz="2800" dirty="0" smtClean="0">
                <a:solidFill>
                  <a:srgbClr val="002060"/>
                </a:solidFill>
                <a:latin typeface="Arial"/>
                <a:cs typeface="Arial"/>
              </a:rPr>
              <a:t> ~ </a:t>
            </a:r>
            <a:r>
              <a:rPr lang="en-US" altLang="ko-KR" sz="2800" dirty="0" smtClean="0">
                <a:solidFill>
                  <a:srgbClr val="002060"/>
                </a:solidFill>
                <a:latin typeface="Arial"/>
                <a:cs typeface="Arial"/>
              </a:rPr>
              <a:t>0.0087 </a:t>
            </a:r>
            <a:r>
              <a:rPr lang="en-US" altLang="ko-KR" sz="2800" dirty="0" err="1" smtClean="0">
                <a:solidFill>
                  <a:srgbClr val="002060"/>
                </a:solidFill>
                <a:latin typeface="Arial"/>
                <a:cs typeface="Arial"/>
              </a:rPr>
              <a:t>eV</a:t>
            </a:r>
            <a:r>
              <a:rPr lang="en-US" altLang="ko-KR" sz="2800" dirty="0" smtClean="0">
                <a:solidFill>
                  <a:srgbClr val="002060"/>
                </a:solidFill>
                <a:latin typeface="Arial"/>
                <a:cs typeface="Arial"/>
              </a:rPr>
              <a:t> and m</a:t>
            </a:r>
            <a:r>
              <a:rPr lang="en-US" altLang="ko-KR" sz="1400" dirty="0" smtClean="0">
                <a:solidFill>
                  <a:srgbClr val="002060"/>
                </a:solidFill>
                <a:latin typeface="Arial"/>
                <a:cs typeface="Arial"/>
              </a:rPr>
              <a:t>3</a:t>
            </a:r>
            <a:r>
              <a:rPr lang="en-US" altLang="ko-KR" sz="2800" dirty="0" smtClean="0">
                <a:solidFill>
                  <a:srgbClr val="002060"/>
                </a:solidFill>
                <a:latin typeface="Arial"/>
                <a:cs typeface="Arial"/>
              </a:rPr>
              <a:t> ~ 0.0497eV</a:t>
            </a:r>
          </a:p>
          <a:p>
            <a:pPr marL="342891" indent="-342891">
              <a:lnSpc>
                <a:spcPct val="150000"/>
              </a:lnSpc>
            </a:pPr>
            <a:r>
              <a:rPr lang="en-US" altLang="ko-KR" sz="2800" dirty="0" smtClean="0">
                <a:solidFill>
                  <a:srgbClr val="002060"/>
                </a:solidFill>
                <a:latin typeface="Arial"/>
                <a:cs typeface="Arial"/>
              </a:rPr>
              <a:t>      </a:t>
            </a:r>
            <a:r>
              <a:rPr lang="en-US" altLang="ko-KR" sz="2800" dirty="0" smtClean="0">
                <a:solidFill>
                  <a:srgbClr val="002060"/>
                </a:solidFill>
                <a:latin typeface="Arial"/>
                <a:cs typeface="Arial"/>
              </a:rPr>
              <a:t>    ∑ </a:t>
            </a:r>
            <a:r>
              <a:rPr lang="en-US" altLang="ko-KR" sz="2800" dirty="0" smtClean="0">
                <a:solidFill>
                  <a:srgbClr val="002060"/>
                </a:solidFill>
                <a:latin typeface="Arial"/>
                <a:cs typeface="Arial"/>
              </a:rPr>
              <a:t>m</a:t>
            </a:r>
            <a:r>
              <a:rPr lang="el-GR" altLang="ko-KR" sz="1400" dirty="0" smtClean="0">
                <a:solidFill>
                  <a:srgbClr val="002060"/>
                </a:solidFill>
                <a:latin typeface="Arial"/>
                <a:cs typeface="Arial"/>
              </a:rPr>
              <a:t>ν</a:t>
            </a:r>
            <a:r>
              <a:rPr lang="en-US" altLang="ko-KR" sz="2800" dirty="0" smtClean="0">
                <a:solidFill>
                  <a:srgbClr val="002060"/>
                </a:solidFill>
                <a:latin typeface="Arial"/>
                <a:cs typeface="Arial"/>
              </a:rPr>
              <a:t> ≈ 0.059eV (in tension with the lower bound from </a:t>
            </a:r>
            <a:r>
              <a:rPr lang="el-GR" altLang="ko-KR" sz="2800" dirty="0" smtClean="0">
                <a:solidFill>
                  <a:srgbClr val="002060"/>
                </a:solidFill>
                <a:latin typeface="Arial"/>
                <a:cs typeface="Arial"/>
              </a:rPr>
              <a:t>Ω</a:t>
            </a:r>
            <a:r>
              <a:rPr lang="en-US" altLang="ko-KR" sz="1400" dirty="0" smtClean="0">
                <a:solidFill>
                  <a:srgbClr val="002060"/>
                </a:solidFill>
                <a:latin typeface="Arial"/>
                <a:cs typeface="Arial"/>
              </a:rPr>
              <a:t>m</a:t>
            </a:r>
            <a:r>
              <a:rPr lang="en-US" altLang="ko-KR" sz="2800" dirty="0" smtClean="0">
                <a:solidFill>
                  <a:srgbClr val="002060"/>
                </a:solidFill>
                <a:latin typeface="Arial"/>
                <a:cs typeface="Arial"/>
              </a:rPr>
              <a:t>=0.058eV)</a:t>
            </a:r>
            <a:endParaRPr lang="en-US" altLang="ko-KR" sz="2800" dirty="0" smtClean="0">
              <a:solidFill>
                <a:srgbClr val="002060"/>
              </a:solidFill>
              <a:latin typeface="Arial"/>
              <a:cs typeface="Arial"/>
            </a:endParaRPr>
          </a:p>
          <a:p>
            <a:pPr marL="342891" indent="-342891">
              <a:lnSpc>
                <a:spcPct val="150000"/>
              </a:lnSpc>
              <a:buFont typeface="Arial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In IO, for </a:t>
            </a:r>
            <a:r>
              <a:rPr lang="en-US" altLang="ko-KR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en-US" altLang="ko-KR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m</a:t>
            </a:r>
            <a:r>
              <a:rPr lang="el-GR" altLang="ko-KR" sz="1400" dirty="0" smtClean="0">
                <a:solidFill>
                  <a:srgbClr val="002060"/>
                </a:solidFill>
                <a:latin typeface="Arial"/>
                <a:cs typeface="Arial"/>
              </a:rPr>
              <a:t>ββ</a:t>
            </a:r>
            <a:r>
              <a:rPr lang="en-US" altLang="ko-KR" sz="2800" dirty="0" smtClean="0">
                <a:solidFill>
                  <a:srgbClr val="002060"/>
                </a:solidFill>
                <a:latin typeface="Arial"/>
                <a:cs typeface="Arial"/>
              </a:rPr>
              <a:t> ≈ 2X10^(-2) </a:t>
            </a:r>
            <a:r>
              <a:rPr lang="en-US" altLang="ko-KR" sz="2800" dirty="0" err="1" smtClean="0">
                <a:solidFill>
                  <a:srgbClr val="002060"/>
                </a:solidFill>
                <a:latin typeface="Arial"/>
                <a:cs typeface="Arial"/>
              </a:rPr>
              <a:t>eV</a:t>
            </a:r>
            <a:r>
              <a:rPr lang="en-US" altLang="ko-KR" sz="2800" dirty="0" smtClean="0">
                <a:solidFill>
                  <a:srgbClr val="002060"/>
                </a:solidFill>
                <a:latin typeface="Arial"/>
                <a:cs typeface="Arial"/>
              </a:rPr>
              <a:t> ~ 6X10^(-2) </a:t>
            </a:r>
            <a:r>
              <a:rPr lang="en-US" altLang="ko-KR" sz="2800" dirty="0" err="1" smtClean="0">
                <a:solidFill>
                  <a:srgbClr val="002060"/>
                </a:solidFill>
                <a:latin typeface="Arial"/>
                <a:cs typeface="Arial"/>
              </a:rPr>
              <a:t>eV</a:t>
            </a:r>
            <a:r>
              <a:rPr lang="en-US" altLang="ko-KR" sz="2800" dirty="0" smtClean="0">
                <a:solidFill>
                  <a:srgbClr val="002060"/>
                </a:solidFill>
                <a:latin typeface="Arial"/>
                <a:cs typeface="Arial"/>
              </a:rPr>
              <a:t>,</a:t>
            </a:r>
          </a:p>
          <a:p>
            <a:pPr marL="342891" indent="-342891">
              <a:lnSpc>
                <a:spcPct val="150000"/>
              </a:lnSpc>
              <a:buFont typeface="Arial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~ 0.001eV</a:t>
            </a:r>
          </a:p>
          <a:p>
            <a:pPr marL="342891" indent="-342891">
              <a:lnSpc>
                <a:spcPct val="150000"/>
              </a:lnSpc>
            </a:pP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m</a:t>
            </a:r>
            <a:r>
              <a:rPr lang="en-US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~ 0.049eV, m</a:t>
            </a:r>
            <a:r>
              <a:rPr lang="en-US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~ 0.0497eV</a:t>
            </a:r>
          </a:p>
          <a:p>
            <a:pPr marL="342891" indent="-342891">
              <a:lnSpc>
                <a:spcPct val="150000"/>
              </a:lnSpc>
            </a:pP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</a:t>
            </a:r>
            <a:r>
              <a:rPr lang="en-US" altLang="ko-KR" sz="2800" dirty="0" smtClean="0">
                <a:solidFill>
                  <a:srgbClr val="002060"/>
                </a:solidFill>
                <a:latin typeface="Arial"/>
                <a:cs typeface="Arial"/>
              </a:rPr>
              <a:t>∑ m</a:t>
            </a:r>
            <a:r>
              <a:rPr lang="el-GR" altLang="ko-KR" sz="1400" dirty="0" smtClean="0">
                <a:solidFill>
                  <a:srgbClr val="002060"/>
                </a:solidFill>
                <a:latin typeface="Arial"/>
                <a:cs typeface="Arial"/>
              </a:rPr>
              <a:t>ν</a:t>
            </a:r>
            <a:r>
              <a:rPr lang="en-US" altLang="ko-KR" sz="2800" dirty="0" smtClean="0">
                <a:solidFill>
                  <a:srgbClr val="002060"/>
                </a:solidFill>
                <a:latin typeface="Arial"/>
                <a:cs typeface="Arial"/>
              </a:rPr>
              <a:t> ≈ 0.0997eV (exceed the lower bound from </a:t>
            </a:r>
            <a:r>
              <a:rPr lang="el-GR" altLang="ko-KR" sz="2800" dirty="0" smtClean="0">
                <a:solidFill>
                  <a:srgbClr val="002060"/>
                </a:solidFill>
                <a:latin typeface="Arial"/>
                <a:cs typeface="Arial"/>
              </a:rPr>
              <a:t>Ω</a:t>
            </a:r>
            <a:r>
              <a:rPr lang="en-US" altLang="ko-KR" sz="1400" dirty="0" smtClean="0">
                <a:solidFill>
                  <a:srgbClr val="002060"/>
                </a:solidFill>
                <a:latin typeface="Arial"/>
                <a:cs typeface="Arial"/>
              </a:rPr>
              <a:t>m</a:t>
            </a:r>
            <a:r>
              <a:rPr lang="en-US" altLang="ko-KR" sz="2800" dirty="0" smtClean="0">
                <a:solidFill>
                  <a:srgbClr val="002060"/>
                </a:solidFill>
                <a:latin typeface="Arial"/>
                <a:cs typeface="Arial"/>
              </a:rPr>
              <a:t>)</a:t>
            </a:r>
          </a:p>
          <a:p>
            <a:pPr marL="342891" indent="-342891">
              <a:lnSpc>
                <a:spcPct val="150000"/>
              </a:lnSpc>
            </a:pPr>
            <a:r>
              <a:rPr lang="en-US" sz="2800" dirty="0" smtClean="0">
                <a:solidFill>
                  <a:srgbClr val="002060"/>
                </a:solidFill>
                <a:latin typeface="Arial"/>
                <a:cs typeface="Arial"/>
              </a:rPr>
              <a:t>We can set the upper bound on the </a:t>
            </a:r>
            <a:r>
              <a:rPr lang="en-US" sz="2800" dirty="0" err="1" smtClean="0">
                <a:solidFill>
                  <a:srgbClr val="002060"/>
                </a:solidFill>
                <a:latin typeface="Arial"/>
                <a:cs typeface="Arial"/>
              </a:rPr>
              <a:t>m</a:t>
            </a:r>
            <a:r>
              <a:rPr lang="en-US" sz="1400" dirty="0" err="1" smtClean="0">
                <a:solidFill>
                  <a:srgbClr val="002060"/>
                </a:solidFill>
                <a:latin typeface="Arial"/>
                <a:cs typeface="Arial"/>
              </a:rPr>
              <a:t>lightest</a:t>
            </a:r>
            <a:r>
              <a:rPr lang="en-US" sz="1400" dirty="0" smtClean="0">
                <a:solidFill>
                  <a:srgbClr val="002060"/>
                </a:solidFill>
                <a:latin typeface="Arial"/>
                <a:cs typeface="Arial"/>
              </a:rPr>
              <a:t>   </a:t>
            </a:r>
            <a:r>
              <a:rPr lang="en-US" sz="2800" dirty="0" smtClean="0">
                <a:solidFill>
                  <a:srgbClr val="002060"/>
                </a:solidFill>
                <a:latin typeface="Arial"/>
                <a:cs typeface="Arial"/>
              </a:rPr>
              <a:t>&lt;  O(10^(-3))</a:t>
            </a:r>
            <a:endParaRPr lang="en-US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오른쪽 화살표 5"/>
          <p:cNvSpPr/>
          <p:nvPr/>
        </p:nvSpPr>
        <p:spPr>
          <a:xfrm>
            <a:off x="429888" y="4967690"/>
            <a:ext cx="816624" cy="348147"/>
          </a:xfrm>
          <a:prstGeom prst="rightArrow">
            <a:avLst/>
          </a:prstGeom>
          <a:solidFill>
            <a:srgbClr val="99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오른쪽 화살표 6"/>
          <p:cNvSpPr/>
          <p:nvPr/>
        </p:nvSpPr>
        <p:spPr>
          <a:xfrm>
            <a:off x="2993372" y="2356378"/>
            <a:ext cx="816624" cy="348147"/>
          </a:xfrm>
          <a:prstGeom prst="rightArrow">
            <a:avLst/>
          </a:prstGeom>
          <a:solidFill>
            <a:srgbClr val="99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오른쪽 화살표 8"/>
          <p:cNvSpPr/>
          <p:nvPr/>
        </p:nvSpPr>
        <p:spPr>
          <a:xfrm>
            <a:off x="21576" y="3013754"/>
            <a:ext cx="816624" cy="348147"/>
          </a:xfrm>
          <a:prstGeom prst="rightArrow">
            <a:avLst/>
          </a:prstGeom>
          <a:solidFill>
            <a:srgbClr val="99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오른쪽 화살표 9"/>
          <p:cNvSpPr/>
          <p:nvPr/>
        </p:nvSpPr>
        <p:spPr>
          <a:xfrm>
            <a:off x="429888" y="5547680"/>
            <a:ext cx="816624" cy="348147"/>
          </a:xfrm>
          <a:prstGeom prst="rightArrow">
            <a:avLst/>
          </a:prstGeom>
          <a:solidFill>
            <a:srgbClr val="99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621531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3369"/>
            <a:ext cx="10515600" cy="132556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Conclusion</a:t>
            </a:r>
            <a:endParaRPr lang="en-US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0716" y="1281249"/>
            <a:ext cx="11709314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>
              <a:lnSpc>
                <a:spcPct val="150000"/>
              </a:lnSpc>
              <a:buFont typeface="Arial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Still need to consider 3+1 scenario</a:t>
            </a:r>
          </a:p>
          <a:p>
            <a:pPr marL="342891" indent="-342891">
              <a:lnSpc>
                <a:spcPct val="150000"/>
              </a:lnSpc>
              <a:buFont typeface="Arial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Within 3+1, there is a scenario of </a:t>
            </a:r>
            <a:r>
              <a:rPr lang="el-GR" altLang="ko-KR" sz="280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  <a:cs typeface="Arial"/>
              </a:rPr>
              <a:t>ν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masses satisfying </a:t>
            </a:r>
          </a:p>
          <a:p>
            <a:pPr marL="342891" indent="-342891">
              <a:lnSpc>
                <a:spcPct val="150000"/>
              </a:lnSpc>
              <a:buFont typeface="Arial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(1) oscillation exp result (DUNE)   (2) lower bound of </a:t>
            </a:r>
            <a:r>
              <a:rPr lang="en-US" altLang="ko-KR" sz="2800" dirty="0" smtClean="0">
                <a:solidFill>
                  <a:srgbClr val="002060"/>
                </a:solidFill>
                <a:latin typeface="Arial"/>
                <a:cs typeface="Arial"/>
              </a:rPr>
              <a:t>∑m</a:t>
            </a:r>
            <a:r>
              <a:rPr lang="el-GR" altLang="ko-KR" sz="1400" dirty="0" smtClean="0">
                <a:solidFill>
                  <a:srgbClr val="002060"/>
                </a:solidFill>
                <a:latin typeface="Arial"/>
                <a:cs typeface="Arial"/>
              </a:rPr>
              <a:t>ν </a:t>
            </a:r>
            <a:r>
              <a:rPr lang="en-US" altLang="ko-KR" sz="1400" dirty="0" smtClean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from </a:t>
            </a:r>
            <a:r>
              <a:rPr lang="el-GR" altLang="ko-KR" sz="2800" dirty="0" smtClean="0">
                <a:solidFill>
                  <a:srgbClr val="002060"/>
                </a:solidFill>
                <a:latin typeface="Arial"/>
                <a:cs typeface="Arial"/>
              </a:rPr>
              <a:t>Ω</a:t>
            </a:r>
            <a:r>
              <a:rPr lang="en-US" altLang="ko-KR" sz="1400" dirty="0" smtClean="0">
                <a:solidFill>
                  <a:srgbClr val="002060"/>
                </a:solidFill>
                <a:latin typeface="Arial"/>
                <a:cs typeface="Arial"/>
              </a:rPr>
              <a:t>m </a:t>
            </a:r>
            <a:r>
              <a:rPr lang="en-US" altLang="ko-KR" sz="2800" dirty="0" smtClean="0">
                <a:solidFill>
                  <a:srgbClr val="002060"/>
                </a:solidFill>
                <a:latin typeface="Arial"/>
                <a:cs typeface="Arial"/>
              </a:rPr>
              <a:t>  </a:t>
            </a:r>
          </a:p>
          <a:p>
            <a:pPr marL="342891" indent="-342891">
              <a:lnSpc>
                <a:spcPct val="150000"/>
              </a:lnSpc>
              <a:buFont typeface="Arial" charset="0"/>
              <a:buChar char="•"/>
            </a:pPr>
            <a:r>
              <a:rPr lang="en-US" altLang="ko-KR" sz="2800" dirty="0" smtClean="0">
                <a:solidFill>
                  <a:srgbClr val="002060"/>
                </a:solidFill>
                <a:latin typeface="Arial"/>
                <a:cs typeface="Arial"/>
              </a:rPr>
              <a:t>(3) upper bound of ∑m</a:t>
            </a:r>
            <a:r>
              <a:rPr lang="el-GR" altLang="ko-KR" sz="1400" dirty="0" smtClean="0">
                <a:solidFill>
                  <a:srgbClr val="002060"/>
                </a:solidFill>
                <a:latin typeface="Arial"/>
                <a:cs typeface="Arial"/>
              </a:rPr>
              <a:t>ν</a:t>
            </a:r>
            <a:r>
              <a:rPr lang="en-US" altLang="ko-KR" sz="2800" dirty="0" smtClean="0">
                <a:solidFill>
                  <a:srgbClr val="002060"/>
                </a:solidFill>
                <a:latin typeface="Arial"/>
                <a:cs typeface="Arial"/>
              </a:rPr>
              <a:t> from CMB-S4  </a:t>
            </a:r>
          </a:p>
          <a:p>
            <a:pPr marL="342891" indent="-342891">
              <a:lnSpc>
                <a:spcPct val="150000"/>
              </a:lnSpc>
              <a:buFont typeface="Arial" charset="0"/>
              <a:buChar char="•"/>
            </a:pPr>
            <a:r>
              <a:rPr lang="en-US" altLang="ko-KR" sz="2800" dirty="0" smtClean="0">
                <a:solidFill>
                  <a:srgbClr val="002060"/>
                </a:solidFill>
                <a:latin typeface="Arial"/>
                <a:cs typeface="Arial"/>
              </a:rPr>
              <a:t>(4) sensitive to next generation of KATRIN</a:t>
            </a:r>
          </a:p>
          <a:p>
            <a:pPr marL="342891" indent="-342891">
              <a:lnSpc>
                <a:spcPct val="150000"/>
              </a:lnSpc>
              <a:buFont typeface="Arial" charset="0"/>
              <a:buChar char="•"/>
            </a:pPr>
            <a:r>
              <a:rPr lang="en-US" altLang="ko-KR" sz="2800" dirty="0" smtClean="0">
                <a:solidFill>
                  <a:srgbClr val="002060"/>
                </a:solidFill>
                <a:latin typeface="Arial"/>
                <a:cs typeface="Arial"/>
              </a:rPr>
              <a:t>(5)</a:t>
            </a:r>
            <a:r>
              <a:rPr lang="el-GR" altLang="ko-KR" sz="280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  <a:cs typeface="Arial"/>
              </a:rPr>
              <a:t> ν</a:t>
            </a:r>
            <a:r>
              <a:rPr lang="en-US" altLang="ko-KR" sz="2800" dirty="0" smtClean="0">
                <a:solidFill>
                  <a:srgbClr val="002060"/>
                </a:solidFill>
                <a:latin typeface="Arial"/>
                <a:cs typeface="Arial"/>
              </a:rPr>
              <a:t> is </a:t>
            </a:r>
            <a:r>
              <a:rPr lang="en-US" altLang="ko-KR" sz="2800" dirty="0" err="1" smtClean="0">
                <a:solidFill>
                  <a:srgbClr val="002060"/>
                </a:solidFill>
                <a:latin typeface="Arial"/>
                <a:cs typeface="Arial"/>
              </a:rPr>
              <a:t>Majorana</a:t>
            </a:r>
            <a:r>
              <a:rPr lang="en-US" altLang="ko-KR" sz="2800" dirty="0" smtClean="0">
                <a:solidFill>
                  <a:srgbClr val="002060"/>
                </a:solidFill>
                <a:latin typeface="Arial"/>
                <a:cs typeface="Arial"/>
              </a:rPr>
              <a:t> (success of 0</a:t>
            </a:r>
            <a:r>
              <a:rPr lang="el-GR" altLang="ko-KR" sz="280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  <a:cs typeface="Arial"/>
              </a:rPr>
              <a:t> ν</a:t>
            </a:r>
            <a:r>
              <a:rPr lang="el-GR" altLang="ko-KR" sz="2800" dirty="0" smtClean="0">
                <a:solidFill>
                  <a:srgbClr val="002060"/>
                </a:solidFill>
                <a:latin typeface="Arial"/>
                <a:ea typeface="HY견고딕" pitchFamily="18" charset="-127"/>
                <a:cs typeface="Arial"/>
              </a:rPr>
              <a:t>ββ</a:t>
            </a:r>
            <a:r>
              <a:rPr lang="en-US" altLang="ko-KR" sz="2800" dirty="0" smtClean="0">
                <a:solidFill>
                  <a:srgbClr val="002060"/>
                </a:solidFill>
                <a:latin typeface="Arial"/>
                <a:cs typeface="Arial"/>
              </a:rPr>
              <a:t>)</a:t>
            </a:r>
          </a:p>
          <a:p>
            <a:pPr marL="342891" indent="-342891">
              <a:lnSpc>
                <a:spcPct val="150000"/>
              </a:lnSpc>
              <a:buFont typeface="Arial" charset="0"/>
              <a:buChar char="•"/>
            </a:pPr>
            <a:r>
              <a:rPr lang="en-US" sz="2800" dirty="0" err="1" smtClean="0">
                <a:solidFill>
                  <a:srgbClr val="002060"/>
                </a:solidFill>
                <a:latin typeface="Arial"/>
                <a:cs typeface="Arial"/>
              </a:rPr>
              <a:t>m</a:t>
            </a:r>
            <a:r>
              <a:rPr lang="en-US" sz="1400" dirty="0" err="1" smtClean="0">
                <a:solidFill>
                  <a:srgbClr val="002060"/>
                </a:solidFill>
                <a:latin typeface="Arial"/>
                <a:cs typeface="Arial"/>
              </a:rPr>
              <a:t>lightest</a:t>
            </a:r>
            <a:r>
              <a:rPr lang="en-US" sz="2800" dirty="0" smtClean="0">
                <a:solidFill>
                  <a:srgbClr val="002060"/>
                </a:solidFill>
                <a:latin typeface="Arial"/>
                <a:cs typeface="Arial"/>
              </a:rPr>
              <a:t> ~ or &lt; O(10^(-4))</a:t>
            </a:r>
            <a:endParaRPr lang="en-US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21531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>
                <a:latin typeface="Arial" charset="0"/>
                <a:ea typeface="Arial" charset="0"/>
                <a:cs typeface="Arial" charset="0"/>
              </a:rPr>
              <a:t>References</a:t>
            </a:r>
            <a:endParaRPr lang="en-US" u="sng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999" y="1825625"/>
            <a:ext cx="11567615" cy="4351338"/>
          </a:xfrm>
        </p:spPr>
        <p:txBody>
          <a:bodyPr/>
          <a:lstStyle/>
          <a:p>
            <a:r>
              <a:rPr lang="is-IS" dirty="0" smtClean="0"/>
              <a:t>C. Giunti and E. Zavanin,</a:t>
            </a:r>
            <a:r>
              <a:rPr lang="is-IS" altLang="ko-KR" dirty="0" smtClean="0"/>
              <a:t> arXiv:1505.00978</a:t>
            </a:r>
            <a:endParaRPr lang="is-IS" dirty="0" smtClean="0"/>
          </a:p>
          <a:p>
            <a:r>
              <a:rPr lang="nb-NO" altLang="ko-KR" dirty="0" smtClean="0"/>
              <a:t>CMB S4 science book, </a:t>
            </a:r>
            <a:r>
              <a:rPr lang="nb-NO" dirty="0" smtClean="0"/>
              <a:t>arXiv:1610.02743</a:t>
            </a:r>
          </a:p>
          <a:p>
            <a:r>
              <a:rPr lang="nb-NO" dirty="0" smtClean="0"/>
              <a:t> </a:t>
            </a:r>
            <a:r>
              <a:rPr lang="nb-NO" altLang="ko-KR" dirty="0" smtClean="0"/>
              <a:t>Long Baseline Neutrino Experiment , </a:t>
            </a:r>
            <a:r>
              <a:rPr lang="nb-NO" dirty="0" smtClean="0"/>
              <a:t>arXiv:1307.7335</a:t>
            </a:r>
          </a:p>
          <a:p>
            <a:r>
              <a:rPr lang="nb-NO" altLang="ko-KR" dirty="0" smtClean="0"/>
              <a:t>Neutrinoless double beta decay review , </a:t>
            </a:r>
            <a:r>
              <a:rPr lang="nb-NO" dirty="0" smtClean="0"/>
              <a:t>arXiv:1601.07512</a:t>
            </a:r>
          </a:p>
          <a:p>
            <a:r>
              <a:rPr lang="en-US" altLang="ko-KR" dirty="0" smtClean="0"/>
              <a:t>Searches for Sterile Neutrinos with the </a:t>
            </a:r>
            <a:r>
              <a:rPr lang="en-US" altLang="ko-KR" dirty="0" err="1" smtClean="0"/>
              <a:t>IceCube</a:t>
            </a:r>
            <a:r>
              <a:rPr lang="en-US" altLang="ko-KR" dirty="0" smtClean="0"/>
              <a:t> Detector, arXiv:1605.01990</a:t>
            </a:r>
            <a:endParaRPr lang="nb-NO" dirty="0" smtClean="0"/>
          </a:p>
          <a:p>
            <a:r>
              <a:rPr lang="nb-NO" dirty="0">
                <a:hlinkClick r:id="rId2"/>
              </a:rPr>
              <a:t>https://www.katrin.kit.edu</a:t>
            </a:r>
            <a:r>
              <a:rPr lang="nb-NO" dirty="0" smtClean="0">
                <a:hlinkClick r:id="rId2"/>
              </a:rPr>
              <a:t>/</a:t>
            </a:r>
            <a:endParaRPr lang="nb-NO" dirty="0" smtClean="0"/>
          </a:p>
          <a:p>
            <a:r>
              <a:rPr lang="nb-NO" dirty="0">
                <a:hlinkClick r:id="rId3"/>
              </a:rPr>
              <a:t>http://www.dunescience.org</a:t>
            </a:r>
            <a:r>
              <a:rPr lang="nb-NO" dirty="0" smtClean="0">
                <a:hlinkClick r:id="rId3"/>
              </a:rPr>
              <a:t>/</a:t>
            </a:r>
            <a:endParaRPr lang="nb-NO" dirty="0" smtClean="0"/>
          </a:p>
          <a:p>
            <a:r>
              <a:rPr lang="nb-NO" dirty="0" smtClean="0"/>
              <a:t>Talks by L </a:t>
            </a:r>
            <a:r>
              <a:rPr lang="nb-NO" dirty="0" err="1" smtClean="0"/>
              <a:t>Kaufman</a:t>
            </a:r>
            <a:r>
              <a:rPr lang="nb-NO" dirty="0" smtClean="0"/>
              <a:t>, H </a:t>
            </a:r>
            <a:r>
              <a:rPr lang="nb-NO" dirty="0" err="1" smtClean="0"/>
              <a:t>Tanaka</a:t>
            </a:r>
            <a:r>
              <a:rPr lang="nb-NO" dirty="0" smtClean="0"/>
              <a:t>, A </a:t>
            </a:r>
            <a:r>
              <a:rPr lang="nb-NO" dirty="0" err="1" smtClean="0"/>
              <a:t>Friedland</a:t>
            </a:r>
            <a:endParaRPr lang="nb-NO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621531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9073" y="557189"/>
            <a:ext cx="9271000" cy="1854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2323" y="2730500"/>
            <a:ext cx="10604500" cy="1384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5973" y="4433911"/>
            <a:ext cx="10617200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3398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589" y="111213"/>
            <a:ext cx="11804822" cy="6312426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Q. Examine one or more “interesting”</a:t>
            </a:r>
            <a:br>
              <a:rPr lang="en-US" sz="4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</a:br>
            <a:r>
              <a:rPr lang="en-US" sz="4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    scenarios (i.e. non-trivial) for combining </a:t>
            </a:r>
            <a:br>
              <a:rPr lang="en-US" sz="4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</a:br>
            <a:r>
              <a:rPr lang="en-US" sz="4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    DUNE, CMB S4, KATRIN, and future </a:t>
            </a:r>
            <a:br>
              <a:rPr lang="en-US" sz="4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</a:br>
            <a:r>
              <a:rPr lang="en-US" sz="4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    neutrino-less double beta decay </a:t>
            </a:r>
            <a:br>
              <a:rPr lang="en-US" sz="4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</a:br>
            <a:r>
              <a:rPr lang="en-US" sz="4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    experiment results from the perspective </a:t>
            </a:r>
            <a:br>
              <a:rPr lang="en-US" sz="4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</a:br>
            <a:r>
              <a:rPr lang="en-US" sz="4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    of understanding (and precisely </a:t>
            </a:r>
            <a:br>
              <a:rPr lang="en-US" sz="4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</a:br>
            <a:r>
              <a:rPr lang="en-US" sz="4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    measuring) the neutrino masses.</a:t>
            </a:r>
            <a:endParaRPr lang="en-US" sz="4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841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5086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6000" u="sng" dirty="0" smtClean="0">
                <a:latin typeface="Arial" pitchFamily="34" charset="0"/>
                <a:cs typeface="Arial" pitchFamily="34" charset="0"/>
              </a:rPr>
              <a:t>About sterile neutrino</a:t>
            </a:r>
            <a:endParaRPr lang="en-US" sz="6000" u="sng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841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0" y="537519"/>
            <a:ext cx="5715000" cy="5486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2477" y="284190"/>
            <a:ext cx="5573964" cy="8494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>
              <a:lnSpc>
                <a:spcPct val="150000"/>
              </a:lnSpc>
              <a:buFont typeface="Arial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Even the lowest allowed</a:t>
            </a:r>
          </a:p>
          <a:p>
            <a:pPr marL="342891" indent="-342891">
              <a:lnSpc>
                <a:spcPct val="150000"/>
              </a:lnSpc>
            </a:pP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region of LSND result</a:t>
            </a:r>
          </a:p>
          <a:p>
            <a:pPr marL="342891" indent="-342891">
              <a:lnSpc>
                <a:spcPct val="150000"/>
              </a:lnSpc>
            </a:pP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=&gt;  Violate the summation law</a:t>
            </a:r>
            <a:endParaRPr lang="en-US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891" indent="-342891">
              <a:lnSpc>
                <a:spcPct val="150000"/>
              </a:lnSpc>
            </a:pP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l-GR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lang="en-US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(m</a:t>
            </a:r>
            <a:r>
              <a:rPr lang="en-US" sz="14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13</a:t>
            </a:r>
            <a:r>
              <a:rPr lang="en-US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^2) = </a:t>
            </a:r>
            <a:r>
              <a:rPr lang="el-GR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lang="en-US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(m</a:t>
            </a:r>
            <a:r>
              <a:rPr lang="en-US" sz="14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12</a:t>
            </a:r>
            <a:r>
              <a:rPr lang="en-US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^2) + </a:t>
            </a:r>
            <a:r>
              <a:rPr lang="el-GR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lang="en-US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(m</a:t>
            </a:r>
            <a:r>
              <a:rPr lang="en-US" sz="14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23</a:t>
            </a:r>
            <a:r>
              <a:rPr lang="en-US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^2)</a:t>
            </a:r>
            <a:endParaRPr lang="en-US" sz="2800" u="sng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891" indent="-342891">
              <a:lnSpc>
                <a:spcPct val="150000"/>
              </a:lnSpc>
              <a:buFont typeface="Arial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Other reactor anti-</a:t>
            </a:r>
            <a:r>
              <a:rPr lang="el-GR" sz="280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ν</a:t>
            </a:r>
            <a:r>
              <a:rPr lang="en-US" sz="280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anomaly</a:t>
            </a:r>
          </a:p>
          <a:p>
            <a:pPr marL="342891" indent="-342891">
              <a:lnSpc>
                <a:spcPct val="150000"/>
              </a:lnSpc>
            </a:pPr>
            <a:r>
              <a:rPr lang="en-US" altLang="ko-KR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=&gt;  GALLEX and SAGE</a:t>
            </a:r>
            <a:endParaRPr lang="en-US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891" indent="-342891">
              <a:lnSpc>
                <a:spcPct val="150000"/>
              </a:lnSpc>
              <a:buFont typeface="Arial" charset="0"/>
              <a:buChar char="•"/>
            </a:pPr>
            <a:r>
              <a:rPr lang="en-US" sz="2800" dirty="0" smtClean="0">
                <a:solidFill>
                  <a:srgbClr val="FF5050"/>
                </a:solidFill>
                <a:latin typeface="Arial" pitchFamily="34" charset="0"/>
                <a:cs typeface="Arial" pitchFamily="34" charset="0"/>
              </a:rPr>
              <a:t>3+1 scenario</a:t>
            </a:r>
          </a:p>
          <a:p>
            <a:pPr marL="342891" indent="-342891">
              <a:lnSpc>
                <a:spcPct val="150000"/>
              </a:lnSpc>
              <a:buFont typeface="Arial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An additional massive </a:t>
            </a:r>
            <a:r>
              <a:rPr lang="el-GR" sz="280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ν</a:t>
            </a:r>
            <a:r>
              <a:rPr lang="en-US" sz="280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with mass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at the </a:t>
            </a:r>
            <a:r>
              <a:rPr lang="en-US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eV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scale and </a:t>
            </a:r>
            <a:r>
              <a:rPr lang="en-US" sz="2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mass of other 3 much smaller</a:t>
            </a:r>
          </a:p>
          <a:p>
            <a:pPr marL="342891" indent="-342891">
              <a:lnSpc>
                <a:spcPct val="150000"/>
              </a:lnSpc>
              <a:buFont typeface="Arial" charset="0"/>
              <a:buChar char="•"/>
            </a:pPr>
            <a:endParaRPr lang="en-US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891" indent="-342891">
              <a:lnSpc>
                <a:spcPct val="150000"/>
              </a:lnSpc>
              <a:buFont typeface="Arial" charset="0"/>
              <a:buChar char="•"/>
            </a:pPr>
            <a:endParaRPr lang="en-US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891" indent="-342891">
              <a:lnSpc>
                <a:spcPct val="150000"/>
              </a:lnSpc>
            </a:pP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오른쪽 화살표 3"/>
          <p:cNvSpPr/>
          <p:nvPr/>
        </p:nvSpPr>
        <p:spPr>
          <a:xfrm>
            <a:off x="61785" y="1761355"/>
            <a:ext cx="816624" cy="348147"/>
          </a:xfrm>
          <a:prstGeom prst="rightArrow">
            <a:avLst/>
          </a:prstGeom>
          <a:solidFill>
            <a:srgbClr val="99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오른쪽 화살표 4"/>
          <p:cNvSpPr/>
          <p:nvPr/>
        </p:nvSpPr>
        <p:spPr>
          <a:xfrm>
            <a:off x="65901" y="3693163"/>
            <a:ext cx="816624" cy="348147"/>
          </a:xfrm>
          <a:prstGeom prst="rightArrow">
            <a:avLst/>
          </a:prstGeom>
          <a:solidFill>
            <a:srgbClr val="99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638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5086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6000" u="sng" dirty="0" smtClean="0">
                <a:latin typeface="Arial" pitchFamily="34" charset="0"/>
                <a:cs typeface="Arial" pitchFamily="34" charset="0"/>
              </a:rPr>
              <a:t>Some Future </a:t>
            </a:r>
            <a:r>
              <a:rPr lang="el-GR" sz="6000" u="sng" dirty="0">
                <a:latin typeface="HY강M" pitchFamily="18" charset="-127"/>
                <a:ea typeface="HY강M" pitchFamily="18" charset="-127"/>
                <a:cs typeface="Arial" pitchFamily="34" charset="0"/>
              </a:rPr>
              <a:t>ν</a:t>
            </a:r>
            <a:r>
              <a:rPr lang="en-US" sz="6000" u="sng" dirty="0">
                <a:latin typeface="Arial" pitchFamily="34" charset="0"/>
                <a:cs typeface="Arial" pitchFamily="34" charset="0"/>
              </a:rPr>
              <a:t>-Exp</a:t>
            </a:r>
          </a:p>
        </p:txBody>
      </p:sp>
    </p:spTree>
    <p:extLst>
      <p:ext uri="{BB962C8B-B14F-4D97-AF65-F5344CB8AC3E}">
        <p14:creationId xmlns:p14="http://schemas.microsoft.com/office/powerpoint/2010/main" xmlns="" val="95657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7412" y="2754422"/>
            <a:ext cx="6408712" cy="3620922"/>
          </a:xfrm>
        </p:spPr>
      </p:pic>
      <p:sp>
        <p:nvSpPr>
          <p:cNvPr id="3" name="TextBox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585994" y="1690688"/>
            <a:ext cx="9020015" cy="688395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</p:spPr>
        <p:txBody>
          <a:bodyPr/>
          <a:lstStyle/>
          <a:p>
            <a:r>
              <a:rPr lang="en-US">
                <a:noFill/>
                <a:latin typeface="Arial" pitchFamily="34" charset="0"/>
                <a:cs typeface="Arial" pitchFamily="34" charset="0"/>
              </a:rPr>
              <a:t> 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4332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KATRIN(</a:t>
            </a:r>
            <a:r>
              <a:rPr kumimoji="0" lang="en-US" sz="4400" b="0" i="0" u="sng" strike="noStrike" kern="1200" cap="none" spc="0" normalizeH="0" baseline="0" noProof="0" dirty="0" err="1" smtClean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KA</a:t>
            </a:r>
            <a:r>
              <a:rPr kumimoji="0" lang="en-US" sz="4400" b="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rlsruhe</a:t>
            </a:r>
            <a:r>
              <a:rPr kumimoji="0" lang="en-US" sz="4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4400" b="0" i="0" u="sng" strike="noStrike" kern="1200" cap="none" spc="0" normalizeH="0" baseline="0" noProof="0" dirty="0" err="1" smtClean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TRI</a:t>
            </a:r>
            <a:r>
              <a:rPr kumimoji="0" lang="en-US" sz="4400" b="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tium</a:t>
            </a:r>
            <a:r>
              <a:rPr kumimoji="0" lang="en-US" sz="4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44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N</a:t>
            </a:r>
            <a:r>
              <a:rPr kumimoji="0" lang="en-US" sz="4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eutrino exp)</a:t>
            </a:r>
            <a:endParaRPr kumimoji="0" lang="en-US" sz="44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3320" y="4053016"/>
            <a:ext cx="3540923" cy="9292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1732" y="2136550"/>
            <a:ext cx="55739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>
              <a:lnSpc>
                <a:spcPct val="150000"/>
              </a:lnSpc>
              <a:buFont typeface="Arial" charset="0"/>
              <a:buChar char="•"/>
            </a:pPr>
            <a:endParaRPr lang="en-US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891" indent="-342891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End point of E – spectrum</a:t>
            </a:r>
          </a:p>
          <a:p>
            <a:pPr marL="342891" indent="-342891">
              <a:lnSpc>
                <a:spcPct val="150000"/>
              </a:lnSpc>
            </a:pP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=&gt; quantifies m</a:t>
            </a:r>
            <a:r>
              <a:rPr lang="el-GR" sz="1400" dirty="0" smtClean="0">
                <a:solidFill>
                  <a:srgbClr val="002060"/>
                </a:solidFill>
                <a:latin typeface="Arial"/>
                <a:cs typeface="Arial"/>
              </a:rPr>
              <a:t>β</a:t>
            </a:r>
            <a:endParaRPr lang="en-US" sz="1400" dirty="0" smtClean="0">
              <a:solidFill>
                <a:srgbClr val="002060"/>
              </a:solidFill>
              <a:latin typeface="Arial"/>
              <a:cs typeface="Arial"/>
            </a:endParaRPr>
          </a:p>
          <a:p>
            <a:pPr marL="342891" indent="-342891">
              <a:lnSpc>
                <a:spcPct val="150000"/>
              </a:lnSpc>
            </a:pPr>
            <a:r>
              <a:rPr lang="en-US" sz="2800" dirty="0" smtClean="0">
                <a:solidFill>
                  <a:srgbClr val="002060"/>
                </a:solidFill>
                <a:latin typeface="Arial"/>
                <a:cs typeface="Arial"/>
              </a:rPr>
              <a:t>-  </a:t>
            </a:r>
            <a:endParaRPr lang="en-US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오른쪽 화살표 9"/>
          <p:cNvSpPr/>
          <p:nvPr/>
        </p:nvSpPr>
        <p:spPr>
          <a:xfrm>
            <a:off x="211438" y="3643084"/>
            <a:ext cx="816624" cy="348147"/>
          </a:xfrm>
          <a:prstGeom prst="rightArrow">
            <a:avLst/>
          </a:prstGeom>
          <a:solidFill>
            <a:srgbClr val="99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9713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851078" y="88001"/>
                <a:ext cx="10515600" cy="1325563"/>
              </a:xfrm>
            </p:spPr>
            <p:txBody>
              <a:bodyPr/>
              <a:lstStyle/>
              <a:p>
                <a:pPr algn="ctr"/>
                <a14:m>
                  <m:oMath xmlns:m="http://schemas.openxmlformats.org/officeDocument/2006/math">
                    <m:r>
                      <a:rPr lang="en-US" b="0" i="1" u="sng" dirty="0" smtClean="0">
                        <a:latin typeface="Cambria Math" charset="0"/>
                        <a:ea typeface="Arial" charset="0"/>
                        <a:cs typeface="Arial" charset="0"/>
                      </a:rPr>
                      <m:t>𝜈</m:t>
                    </m:r>
                  </m:oMath>
                </a14:m>
                <a:r>
                  <a:rPr lang="en-US" u="sng" dirty="0" smtClean="0">
                    <a:latin typeface="Arial" charset="0"/>
                    <a:ea typeface="Arial" charset="0"/>
                    <a:cs typeface="Arial" charset="0"/>
                  </a:rPr>
                  <a:t>-less </a:t>
                </a:r>
                <a14:m>
                  <m:oMath xmlns:m="http://schemas.openxmlformats.org/officeDocument/2006/math">
                    <m:r>
                      <a:rPr lang="en-US" i="1" u="sng" dirty="0">
                        <a:latin typeface="Cambria Math" charset="0"/>
                        <a:ea typeface="Arial" charset="0"/>
                        <a:cs typeface="Arial" charset="0"/>
                      </a:rPr>
                      <m:t>𝛽𝛽</m:t>
                    </m:r>
                  </m:oMath>
                </a14:m>
                <a:r>
                  <a:rPr lang="en-US" u="sng" dirty="0" smtClean="0">
                    <a:latin typeface="Arial" charset="0"/>
                    <a:ea typeface="Arial" charset="0"/>
                    <a:cs typeface="Arial" charset="0"/>
                  </a:rPr>
                  <a:t> decay</a:t>
                </a:r>
                <a:endParaRPr lang="en-US" u="sng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51078" y="88001"/>
                <a:ext cx="10515600" cy="1325563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353503"/>
            <a:ext cx="6528530" cy="2664705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243990" y="1336726"/>
            <a:ext cx="3781223" cy="5435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4515118" y="4726737"/>
            <a:ext cx="2890233" cy="1695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 defTabSz="914377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/>
            </a:pPr>
            <a:r>
              <a:rPr lang="en-US" sz="2200" dirty="0" smtClean="0">
                <a:solidFill>
                  <a:srgbClr val="7030A0"/>
                </a:solidFill>
                <a:latin typeface="Arial"/>
                <a:cs typeface="Arial"/>
              </a:rPr>
              <a:t>GERDA</a:t>
            </a:r>
          </a:p>
          <a:p>
            <a:pPr marL="228594" indent="-228594" defTabSz="914377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/>
            </a:pPr>
            <a:r>
              <a:rPr lang="en-US" sz="2200" dirty="0">
                <a:solidFill>
                  <a:srgbClr val="7030A0"/>
                </a:solidFill>
                <a:latin typeface="Arial"/>
                <a:cs typeface="Arial"/>
              </a:rPr>
              <a:t>SNO+</a:t>
            </a:r>
            <a:endParaRPr lang="en-US" sz="2200" dirty="0" smtClean="0">
              <a:solidFill>
                <a:srgbClr val="7030A0"/>
              </a:solidFill>
              <a:latin typeface="Arial"/>
              <a:cs typeface="Arial"/>
            </a:endParaRPr>
          </a:p>
          <a:p>
            <a:pPr marL="228594" indent="-228594" defTabSz="914377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/>
            </a:pPr>
            <a:r>
              <a:rPr lang="en-US" sz="2200" dirty="0" smtClean="0">
                <a:solidFill>
                  <a:srgbClr val="7030A0"/>
                </a:solidFill>
                <a:latin typeface="Arial"/>
                <a:cs typeface="Arial"/>
              </a:rPr>
              <a:t>KamLAND-ZEN</a:t>
            </a:r>
          </a:p>
          <a:p>
            <a:pPr marL="228594" indent="-228594" defTabSz="914377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/>
            </a:pPr>
            <a:r>
              <a:rPr lang="en-US" sz="2200" dirty="0" smtClean="0">
                <a:solidFill>
                  <a:srgbClr val="7030A0"/>
                </a:solidFill>
                <a:latin typeface="Arial"/>
                <a:cs typeface="Arial"/>
              </a:rPr>
              <a:t>EXO-200</a:t>
            </a:r>
            <a:r>
              <a:rPr lang="en-US" sz="2200" dirty="0">
                <a:solidFill>
                  <a:srgbClr val="7030A0"/>
                </a:solidFill>
                <a:latin typeface="Arial"/>
                <a:cs typeface="Arial"/>
              </a:rPr>
              <a:t>, </a:t>
            </a:r>
            <a:r>
              <a:rPr lang="en-US" sz="2200" dirty="0" smtClean="0">
                <a:solidFill>
                  <a:srgbClr val="7030A0"/>
                </a:solidFill>
                <a:latin typeface="Arial"/>
                <a:cs typeface="Arial"/>
              </a:rPr>
              <a:t>nEXO</a:t>
            </a:r>
            <a:endParaRPr lang="en-US" sz="2200" dirty="0">
              <a:solidFill>
                <a:srgbClr val="7030A0"/>
              </a:solidFill>
              <a:latin typeface="Arial"/>
              <a:cs typeface="Arial"/>
            </a:endParaRPr>
          </a:p>
        </p:txBody>
      </p:sp>
      <p:cxnSp>
        <p:nvCxnSpPr>
          <p:cNvPr id="14" name="직선 화살표 연결선 13"/>
          <p:cNvCxnSpPr/>
          <p:nvPr/>
        </p:nvCxnSpPr>
        <p:spPr>
          <a:xfrm flipV="1">
            <a:off x="5885645" y="2858634"/>
            <a:ext cx="2614411" cy="2035338"/>
          </a:xfrm>
          <a:prstGeom prst="straightConnector1">
            <a:avLst/>
          </a:prstGeom>
          <a:ln w="539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3"/>
          <p:cNvCxnSpPr/>
          <p:nvPr/>
        </p:nvCxnSpPr>
        <p:spPr>
          <a:xfrm>
            <a:off x="6928460" y="5731527"/>
            <a:ext cx="1571596" cy="373059"/>
          </a:xfrm>
          <a:prstGeom prst="straightConnector1">
            <a:avLst/>
          </a:prstGeom>
          <a:ln w="539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화살표 연결선 13"/>
          <p:cNvCxnSpPr/>
          <p:nvPr/>
        </p:nvCxnSpPr>
        <p:spPr>
          <a:xfrm>
            <a:off x="5691531" y="5351254"/>
            <a:ext cx="2808525" cy="380273"/>
          </a:xfrm>
          <a:prstGeom prst="straightConnector1">
            <a:avLst/>
          </a:prstGeom>
          <a:ln w="539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13"/>
          <p:cNvCxnSpPr/>
          <p:nvPr/>
        </p:nvCxnSpPr>
        <p:spPr>
          <a:xfrm flipV="1">
            <a:off x="6928460" y="6104586"/>
            <a:ext cx="1571596" cy="64928"/>
          </a:xfrm>
          <a:prstGeom prst="straightConnector1">
            <a:avLst/>
          </a:prstGeom>
          <a:ln w="539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그룹 15"/>
          <p:cNvGrpSpPr/>
          <p:nvPr/>
        </p:nvGrpSpPr>
        <p:grpSpPr>
          <a:xfrm>
            <a:off x="-1581545" y="3610692"/>
            <a:ext cx="5350356" cy="2886320"/>
            <a:chOff x="-1581545" y="3610692"/>
            <a:chExt cx="5350356" cy="2886320"/>
          </a:xfrm>
        </p:grpSpPr>
        <p:grpSp>
          <p:nvGrpSpPr>
            <p:cNvPr id="13" name="그룹 12"/>
            <p:cNvGrpSpPr/>
            <p:nvPr/>
          </p:nvGrpSpPr>
          <p:grpSpPr>
            <a:xfrm>
              <a:off x="-694007" y="4115969"/>
              <a:ext cx="4462818" cy="1307099"/>
              <a:chOff x="-694007" y="4115969"/>
              <a:chExt cx="4462818" cy="1307099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62221" y="4661598"/>
                <a:ext cx="3406590" cy="7614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-694007" y="4115969"/>
                <a:ext cx="500666" cy="4075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17844" y="5604218"/>
              <a:ext cx="3038168" cy="892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-1581545" y="3610692"/>
              <a:ext cx="500666" cy="407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920054" y="4975860"/>
            <a:ext cx="5905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5931" y="5869305"/>
            <a:ext cx="5905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036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27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6000" u="sng" dirty="0">
                <a:latin typeface="Arial" pitchFamily="34" charset="0"/>
                <a:cs typeface="Arial" pitchFamily="34" charset="0"/>
              </a:rPr>
              <a:t>DUNE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65504" y="3713667"/>
            <a:ext cx="9460992" cy="3121152"/>
          </a:xfrm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TextBox 2"/>
              <p:cNvSpPr txBox="1"/>
              <p:nvPr/>
            </p:nvSpPr>
            <p:spPr>
              <a:xfrm>
                <a:off x="1370680" y="1248422"/>
                <a:ext cx="9469464" cy="23529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44" indent="-285744">
                  <a:lnSpc>
                    <a:spcPct val="150000"/>
                  </a:lnSpc>
                  <a:buFont typeface="Arial" charset="0"/>
                  <a:buChar char="•"/>
                </a:pPr>
                <a:r>
                  <a:rPr lang="en-US" sz="2400" b="1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D</a:t>
                </a:r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eep </a:t>
                </a:r>
                <a:r>
                  <a:rPr lang="en-US" sz="2400" b="1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U</a:t>
                </a:r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nderground </a:t>
                </a:r>
                <a:r>
                  <a:rPr lang="en-US" sz="2400" b="1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N</a:t>
                </a:r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eutrino </a:t>
                </a:r>
                <a:r>
                  <a:rPr lang="en-US" sz="2400" b="1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E</a:t>
                </a:r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xperiment</a:t>
                </a:r>
              </a:p>
              <a:p>
                <a:pPr marL="285744" indent="-285744">
                  <a:lnSpc>
                    <a:spcPct val="150000"/>
                  </a:lnSpc>
                  <a:buFont typeface="Arial" charset="0"/>
                  <a:buChar char="•"/>
                </a:pPr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Long base line neutrino experiment (prototype)</a:t>
                </a:r>
              </a:p>
              <a:p>
                <a:pPr marL="285744" indent="-285744">
                  <a:lnSpc>
                    <a:spcPct val="150000"/>
                  </a:lnSpc>
                  <a:buFont typeface="Arial" charset="0"/>
                  <a:buChar char="•"/>
                </a:pPr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40 kt </a:t>
                </a:r>
                <a:r>
                  <a:rPr lang="en-US" sz="2400" i="1" u="sng" dirty="0">
                    <a:latin typeface="Arial" pitchFamily="34" charset="0"/>
                    <a:cs typeface="Arial" pitchFamily="34" charset="0"/>
                  </a:rPr>
                  <a:t>Liquid Argon (Ar) </a:t>
                </a:r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detector at Sanford research facility</a:t>
                </a:r>
              </a:p>
              <a:p>
                <a:pPr marL="285744" indent="-285744">
                  <a:lnSpc>
                    <a:spcPct val="150000"/>
                  </a:lnSpc>
                  <a:buFont typeface="Arial" charset="0"/>
                  <a:buChar char="•"/>
                </a:pPr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Neutrino Oscillation Experiment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charset="0"/>
                            <a:cs typeface="Arial" pitchFamily="34" charset="0"/>
                          </a:rPr>
                          <m:t>𝜈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  <a:cs typeface="Arial" pitchFamily="34" charset="0"/>
                          </a:rPr>
                          <m:t>𝜇</m:t>
                        </m:r>
                      </m:sub>
                    </m:sSub>
                    <m:r>
                      <a:rPr lang="en-US" sz="2400" i="1">
                        <a:latin typeface="Cambria Math" charset="0"/>
                        <a:cs typeface="Arial" pitchFamily="34" charset="0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latin typeface="Cambria Math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charset="0"/>
                            <a:cs typeface="Arial" pitchFamily="34" charset="0"/>
                          </a:rPr>
                          <m:t>𝜈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  <a:cs typeface="Arial" pitchFamily="34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charset="0"/>
                            <a:cs typeface="Arial" pitchFamily="34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i="1">
                                <a:latin typeface="Cambria Math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charset="0"/>
                                <a:cs typeface="Arial" pitchFamily="34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400" i="1">
                                <a:latin typeface="Cambria Math" charset="0"/>
                                <a:cs typeface="Arial" pitchFamily="34" charset="0"/>
                              </a:rPr>
                              <m:t>𝜇</m:t>
                            </m:r>
                          </m:sub>
                        </m:sSub>
                      </m:e>
                    </m:acc>
                    <m:r>
                      <a:rPr lang="en-US" sz="2400" i="1" dirty="0">
                        <a:latin typeface="Cambria Math" charset="0"/>
                        <a:cs typeface="Arial" pitchFamily="34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lang="en-US" sz="2400" i="1" dirty="0">
                            <a:latin typeface="Cambria Math" charset="0"/>
                            <a:cs typeface="Arial" pitchFamily="34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i="1" dirty="0">
                                <a:latin typeface="Cambria Math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2400" i="1" dirty="0">
                                <a:latin typeface="Cambria Math" charset="0"/>
                                <a:cs typeface="Arial" pitchFamily="34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400" i="1" dirty="0">
                                <a:latin typeface="Cambria Math" charset="0"/>
                                <a:cs typeface="Arial" pitchFamily="34" charset="0"/>
                              </a:rPr>
                              <m:t>𝑒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)</a:t>
                </a: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0680" y="1248422"/>
                <a:ext cx="9469464" cy="2352952"/>
              </a:xfrm>
              <a:prstGeom prst="rect">
                <a:avLst/>
              </a:prstGeom>
              <a:blipFill rotWithShape="0">
                <a:blip r:embed="rId3"/>
                <a:stretch>
                  <a:fillRect l="-901" b="-15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05520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1197</TotalTime>
  <Words>536</Words>
  <Application>Microsoft Office PowerPoint</Application>
  <PresentationFormat>사용자 지정</PresentationFormat>
  <Paragraphs>103</Paragraphs>
  <Slides>23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23</vt:i4>
      </vt:variant>
    </vt:vector>
  </HeadingPairs>
  <TitlesOfParts>
    <vt:vector size="24" baseType="lpstr">
      <vt:lpstr>Office Theme</vt:lpstr>
      <vt:lpstr>A Possible Scenario about Neutrino mass </vt:lpstr>
      <vt:lpstr>Outline</vt:lpstr>
      <vt:lpstr>Q. Examine one or more “interesting”      scenarios (i.e. non-trivial) for combining       DUNE, CMB S4, KATRIN, and future       neutrino-less double beta decay       experiment results from the perspective       of understanding (and precisely       measuring) the neutrino masses.</vt:lpstr>
      <vt:lpstr>About sterile neutrino</vt:lpstr>
      <vt:lpstr>슬라이드 5</vt:lpstr>
      <vt:lpstr>Some Future ν-Exp</vt:lpstr>
      <vt:lpstr>슬라이드 7</vt:lpstr>
      <vt:lpstr> </vt:lpstr>
      <vt:lpstr>DUNE</vt:lpstr>
      <vt:lpstr>슬라이드 10</vt:lpstr>
      <vt:lpstr>CMB-Stage 4</vt:lpstr>
      <vt:lpstr>슬라이드 12</vt:lpstr>
      <vt:lpstr>In 3+1 scenario..with sterile ν</vt:lpstr>
      <vt:lpstr>Appealing mass scenario </vt:lpstr>
      <vt:lpstr> </vt:lpstr>
      <vt:lpstr> </vt:lpstr>
      <vt:lpstr>The lightest ν mass ?</vt:lpstr>
      <vt:lpstr> </vt:lpstr>
      <vt:lpstr> </vt:lpstr>
      <vt:lpstr>The lightest neutrino mass in tension with Ωm  </vt:lpstr>
      <vt:lpstr>Conclusion</vt:lpstr>
      <vt:lpstr>References</vt:lpstr>
      <vt:lpstr>슬라이드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vista</cp:lastModifiedBy>
  <cp:revision>216</cp:revision>
  <dcterms:created xsi:type="dcterms:W3CDTF">2017-08-19T08:39:52Z</dcterms:created>
  <dcterms:modified xsi:type="dcterms:W3CDTF">2017-08-24T22:18:18Z</dcterms:modified>
</cp:coreProperties>
</file>