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356" r:id="rId30"/>
    <p:sldId id="357" r:id="rId31"/>
    <p:sldId id="284" r:id="rId32"/>
    <p:sldId id="285" r:id="rId33"/>
    <p:sldId id="286" r:id="rId34"/>
    <p:sldId id="360"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58"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61" r:id="rId96"/>
    <p:sldId id="346" r:id="rId97"/>
    <p:sldId id="347" r:id="rId98"/>
    <p:sldId id="348" r:id="rId99"/>
    <p:sldId id="349" r:id="rId100"/>
    <p:sldId id="350" r:id="rId101"/>
    <p:sldId id="351" r:id="rId102"/>
    <p:sldId id="352" r:id="rId103"/>
    <p:sldId id="353" r:id="rId104"/>
    <p:sldId id="355" r:id="rId105"/>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D653"/>
    <a:srgbClr val="FFEBAB"/>
    <a:srgbClr val="345C8C"/>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069" autoAdjust="0"/>
    <p:restoredTop sz="94592"/>
  </p:normalViewPr>
  <p:slideViewPr>
    <p:cSldViewPr snapToGrid="0" snapToObjects="1">
      <p:cViewPr>
        <p:scale>
          <a:sx n="91" d="100"/>
          <a:sy n="91" d="100"/>
        </p:scale>
        <p:origin x="2976" y="19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notesMaster" Target="notesMasters/notesMaster1.xml"/><Relationship Id="rId107"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8" Type="http://schemas.openxmlformats.org/officeDocument/2006/relationships/viewProps" Target="viewProps.xml"/><Relationship Id="rId109"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10" Type="http://schemas.openxmlformats.org/officeDocument/2006/relationships/tableStyles" Target="tableStyles.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slide" Target="slides/slide99.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8" name="Shape 178"/>
          <p:cNvSpPr>
            <a:spLocks noGrp="1" noRot="1" noChangeAspect="1"/>
          </p:cNvSpPr>
          <p:nvPr>
            <p:ph type="sldImg"/>
          </p:nvPr>
        </p:nvSpPr>
        <p:spPr>
          <a:xfrm>
            <a:off x="1143000" y="685800"/>
            <a:ext cx="4572000" cy="3429000"/>
          </a:xfrm>
          <a:prstGeom prst="rect">
            <a:avLst/>
          </a:prstGeom>
        </p:spPr>
        <p:txBody>
          <a:bodyPr/>
          <a:lstStyle/>
          <a:p>
            <a:endParaRPr/>
          </a:p>
        </p:txBody>
      </p:sp>
      <p:sp>
        <p:nvSpPr>
          <p:cNvPr id="179" name="Shape 17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471433244"/>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Shape 243"/>
          <p:cNvSpPr>
            <a:spLocks noGrp="1" noRot="1" noChangeAspect="1"/>
          </p:cNvSpPr>
          <p:nvPr>
            <p:ph type="sldImg"/>
          </p:nvPr>
        </p:nvSpPr>
        <p:spPr>
          <a:prstGeom prst="rect">
            <a:avLst/>
          </a:prstGeom>
        </p:spPr>
        <p:txBody>
          <a:bodyPr/>
          <a:lstStyle/>
          <a:p>
            <a:endParaRPr/>
          </a:p>
        </p:txBody>
      </p:sp>
      <p:sp>
        <p:nvSpPr>
          <p:cNvPr id="244" name="Shape 244"/>
          <p:cNvSpPr>
            <a:spLocks noGrp="1"/>
          </p:cNvSpPr>
          <p:nvPr>
            <p:ph type="body" sz="quarter" idx="1"/>
          </p:nvPr>
        </p:nvSpPr>
        <p:spPr>
          <a:prstGeom prst="rect">
            <a:avLst/>
          </a:prstGeom>
        </p:spPr>
        <p:txBody>
          <a:bodyPr/>
          <a:lstStyle>
            <a:lvl1pPr>
              <a:defRPr>
                <a:latin typeface="Arial"/>
                <a:ea typeface="Arial"/>
                <a:cs typeface="Arial"/>
                <a:sym typeface="Arial"/>
              </a:defRPr>
            </a:lvl1pPr>
          </a:lstStyle>
          <a:p>
            <a:r>
              <a:t>60 Grössenordnungen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xfrm>
            <a:off x="3884613" y="8685213"/>
            <a:ext cx="2971800" cy="457200"/>
          </a:xfrm>
          <a:prstGeom prst="rect">
            <a:avLst/>
          </a:prstGeom>
          <a:noFill/>
        </p:spPr>
        <p:txBody>
          <a:bodyPr/>
          <a:lstStyle/>
          <a:p>
            <a:fld id="{82CFBEA4-38B3-4EF6-8959-07327A6CD2D5}" type="slidenum">
              <a:rPr lang="el-GR" smtClean="0"/>
              <a:pPr/>
              <a:t>34</a:t>
            </a:fld>
            <a:endParaRPr lang="el-GR" smtClean="0"/>
          </a:p>
        </p:txBody>
      </p:sp>
      <p:sp>
        <p:nvSpPr>
          <p:cNvPr id="15363" name="Slide Image Placeholder 1"/>
          <p:cNvSpPr>
            <a:spLocks noGrp="1" noRot="1" noChangeAspect="1" noTextEdit="1"/>
          </p:cNvSpPr>
          <p:nvPr>
            <p:ph type="sldImg"/>
          </p:nvPr>
        </p:nvSpPr>
        <p:spPr>
          <a:ln/>
        </p:spPr>
      </p:sp>
      <p:sp>
        <p:nvSpPr>
          <p:cNvPr id="15364" name="Notes Placeholder 2"/>
          <p:cNvSpPr>
            <a:spLocks noGrp="1"/>
          </p:cNvSpPr>
          <p:nvPr>
            <p:ph type="body" idx="1"/>
          </p:nvPr>
        </p:nvSpPr>
        <p:spPr>
          <a:noFill/>
          <a:ln/>
        </p:spPr>
        <p:txBody>
          <a:bodyPr/>
          <a:lstStyle/>
          <a:p>
            <a:pPr>
              <a:spcBef>
                <a:spcPct val="0"/>
              </a:spcBef>
            </a:pPr>
            <a:endParaRPr lang="el-GR" smtClean="0"/>
          </a:p>
        </p:txBody>
      </p:sp>
      <p:sp>
        <p:nvSpPr>
          <p:cNvPr id="1536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1670050"/>
            <a:fld id="{D26ED071-27C3-4AAF-8255-BB10826A7427}" type="slidenum">
              <a:rPr lang="en-US" sz="1200"/>
              <a:pPr algn="r" defTabSz="1670050"/>
              <a:t>34</a:t>
            </a:fld>
            <a:endParaRPr lang="en-US" sz="1200"/>
          </a:p>
        </p:txBody>
      </p:sp>
    </p:spTree>
    <p:extLst>
      <p:ext uri="{BB962C8B-B14F-4D97-AF65-F5344CB8AC3E}">
        <p14:creationId xmlns:p14="http://schemas.microsoft.com/office/powerpoint/2010/main" val="1492257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Shape 537"/>
          <p:cNvSpPr>
            <a:spLocks noGrp="1" noRot="1" noChangeAspect="1"/>
          </p:cNvSpPr>
          <p:nvPr>
            <p:ph type="sldImg"/>
          </p:nvPr>
        </p:nvSpPr>
        <p:spPr>
          <a:prstGeom prst="rect">
            <a:avLst/>
          </a:prstGeom>
        </p:spPr>
        <p:txBody>
          <a:bodyPr/>
          <a:lstStyle/>
          <a:p>
            <a:endParaRPr/>
          </a:p>
        </p:txBody>
      </p:sp>
      <p:sp>
        <p:nvSpPr>
          <p:cNvPr id="538" name="Shape 538"/>
          <p:cNvSpPr>
            <a:spLocks noGrp="1"/>
          </p:cNvSpPr>
          <p:nvPr>
            <p:ph type="body" sz="quarter" idx="1"/>
          </p:nvPr>
        </p:nvSpPr>
        <p:spPr>
          <a:prstGeom prst="rect">
            <a:avLst/>
          </a:prstGeom>
        </p:spPr>
        <p:txBody>
          <a:bodyPr/>
          <a:lstStyle>
            <a:lvl1pPr>
              <a:defRPr>
                <a:latin typeface="Arial"/>
                <a:ea typeface="Arial"/>
                <a:cs typeface="Arial"/>
                <a:sym typeface="Arial"/>
              </a:defRPr>
            </a:lvl1pPr>
          </a:lstStyle>
          <a:p>
            <a:r>
              <a:t>60 Grössenordnungen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Διαφάνεια τίτλου">
    <p:spTree>
      <p:nvGrpSpPr>
        <p:cNvPr id="1" name=""/>
        <p:cNvGrpSpPr/>
        <p:nvPr/>
      </p:nvGrpSpPr>
      <p:grpSpPr>
        <a:xfrm>
          <a:off x="0" y="0"/>
          <a:ext cx="0" cy="0"/>
          <a:chOff x="0" y="0"/>
          <a:chExt cx="0" cy="0"/>
        </a:xfrm>
      </p:grpSpPr>
      <p:sp>
        <p:nvSpPr>
          <p:cNvPr id="11" name="Shape 11"/>
          <p:cNvSpPr>
            <a:spLocks noGrp="1"/>
          </p:cNvSpPr>
          <p:nvPr>
            <p:ph type="title"/>
          </p:nvPr>
        </p:nvSpPr>
        <p:spPr>
          <a:xfrm>
            <a:off x="685800" y="2130425"/>
            <a:ext cx="7772400" cy="1470025"/>
          </a:xfrm>
          <a:prstGeom prst="rect">
            <a:avLst/>
          </a:prstGeom>
        </p:spPr>
        <p:txBody>
          <a:bodyPr/>
          <a:lstStyle/>
          <a:p>
            <a:r>
              <a:t>Κείμενο τίτλου</a:t>
            </a:r>
          </a:p>
        </p:txBody>
      </p:sp>
      <p:sp>
        <p:nvSpPr>
          <p:cNvPr id="12" name="Shape 12"/>
          <p:cNvSpPr>
            <a:spLocks noGrp="1"/>
          </p:cNvSpPr>
          <p:nvPr>
            <p:ph type="body" sz="quarter" idx="1"/>
          </p:nvPr>
        </p:nvSpPr>
        <p:spPr>
          <a:xfrm>
            <a:off x="1371600" y="3886200"/>
            <a:ext cx="6400800" cy="1752600"/>
          </a:xfrm>
          <a:prstGeom prst="rect">
            <a:avLst/>
          </a:prstGeom>
        </p:spPr>
        <p:txBody>
          <a:bodyPr/>
          <a:lstStyle>
            <a:lvl1pPr marL="0" indent="0" algn="ctr">
              <a:buSzTx/>
              <a:buFontTx/>
              <a:buNone/>
            </a:lvl1pPr>
            <a:lvl2pPr marL="0" indent="457200" algn="ctr">
              <a:buSzTx/>
              <a:buFontTx/>
              <a:buNone/>
            </a:lvl2pPr>
            <a:lvl3pPr marL="0" indent="914400" algn="ctr">
              <a:buSzTx/>
              <a:buFontTx/>
              <a:buNone/>
            </a:lvl3pPr>
            <a:lvl4pPr marL="0" indent="1371600" algn="ctr">
              <a:buSzTx/>
              <a:buFontTx/>
              <a:buNone/>
            </a:lvl4pPr>
            <a:lvl5pPr marL="0" indent="1828800" algn="ctr">
              <a:buSzTx/>
              <a:buFontTx/>
              <a:buNone/>
            </a:lvl5p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Τίτλος και Κατακόρυφο κείμενο">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Κείμενο τίτλου</a:t>
            </a:r>
          </a:p>
        </p:txBody>
      </p:sp>
      <p:sp>
        <p:nvSpPr>
          <p:cNvPr id="93" name="Shape 93"/>
          <p:cNvSpPr>
            <a:spLocks noGrp="1"/>
          </p:cNvSpPr>
          <p:nvPr>
            <p:ph type="body" idx="1"/>
          </p:nvPr>
        </p:nvSpPr>
        <p:spPr>
          <a:prstGeom prst="rect">
            <a:avLst/>
          </a:prstGeom>
        </p:spPr>
        <p:txBody>
          <a:body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Κατακόρυφος τίτλος και Κείμενο">
    <p:spTree>
      <p:nvGrpSpPr>
        <p:cNvPr id="1" name=""/>
        <p:cNvGrpSpPr/>
        <p:nvPr/>
      </p:nvGrpSpPr>
      <p:grpSpPr>
        <a:xfrm>
          <a:off x="0" y="0"/>
          <a:ext cx="0" cy="0"/>
          <a:chOff x="0" y="0"/>
          <a:chExt cx="0" cy="0"/>
        </a:xfrm>
      </p:grpSpPr>
      <p:sp>
        <p:nvSpPr>
          <p:cNvPr id="101" name="Shape 101"/>
          <p:cNvSpPr>
            <a:spLocks noGrp="1"/>
          </p:cNvSpPr>
          <p:nvPr>
            <p:ph type="title"/>
          </p:nvPr>
        </p:nvSpPr>
        <p:spPr>
          <a:xfrm>
            <a:off x="6629400" y="274638"/>
            <a:ext cx="2057400" cy="5851526"/>
          </a:xfrm>
          <a:prstGeom prst="rect">
            <a:avLst/>
          </a:prstGeom>
        </p:spPr>
        <p:txBody>
          <a:bodyPr/>
          <a:lstStyle/>
          <a:p>
            <a:r>
              <a:t>Κείμενο τίτλου</a:t>
            </a:r>
          </a:p>
        </p:txBody>
      </p:sp>
      <p:sp>
        <p:nvSpPr>
          <p:cNvPr id="102" name="Shape 102"/>
          <p:cNvSpPr>
            <a:spLocks noGrp="1"/>
          </p:cNvSpPr>
          <p:nvPr>
            <p:ph type="body" idx="1"/>
          </p:nvPr>
        </p:nvSpPr>
        <p:spPr>
          <a:xfrm>
            <a:off x="457200" y="274638"/>
            <a:ext cx="6019800" cy="5851526"/>
          </a:xfrm>
          <a:prstGeom prst="rect">
            <a:avLst/>
          </a:prstGeom>
        </p:spPr>
        <p:txBody>
          <a:body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Τίτλος, Αντικείμενο και 2 Αντικείμενα">
    <p:spTree>
      <p:nvGrpSpPr>
        <p:cNvPr id="1" name=""/>
        <p:cNvGrpSpPr/>
        <p:nvPr/>
      </p:nvGrpSpPr>
      <p:grpSpPr>
        <a:xfrm>
          <a:off x="0" y="0"/>
          <a:ext cx="0" cy="0"/>
          <a:chOff x="0" y="0"/>
          <a:chExt cx="0" cy="0"/>
        </a:xfrm>
      </p:grpSpPr>
      <p:sp>
        <p:nvSpPr>
          <p:cNvPr id="110" name="Shape 110"/>
          <p:cNvSpPr>
            <a:spLocks noGrp="1"/>
          </p:cNvSpPr>
          <p:nvPr>
            <p:ph type="title"/>
          </p:nvPr>
        </p:nvSpPr>
        <p:spPr>
          <a:prstGeom prst="rect">
            <a:avLst/>
          </a:prstGeom>
        </p:spPr>
        <p:txBody>
          <a:bodyPr/>
          <a:lstStyle/>
          <a:p>
            <a:r>
              <a:t>Κείμενο τίτλου</a:t>
            </a:r>
          </a:p>
        </p:txBody>
      </p:sp>
      <p:sp>
        <p:nvSpPr>
          <p:cNvPr id="111" name="Shape 111"/>
          <p:cNvSpPr>
            <a:spLocks noGrp="1"/>
          </p:cNvSpPr>
          <p:nvPr>
            <p:ph type="body" sz="half" idx="1"/>
          </p:nvPr>
        </p:nvSpPr>
        <p:spPr>
          <a:xfrm>
            <a:off x="457200" y="1600200"/>
            <a:ext cx="4038600" cy="4495800"/>
          </a:xfrm>
          <a:prstGeom prst="rect">
            <a:avLst/>
          </a:prstGeom>
        </p:spPr>
        <p:txBody>
          <a:body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112" name="Shape 1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Text, and Content">
    <p:spTree>
      <p:nvGrpSpPr>
        <p:cNvPr id="1" name=""/>
        <p:cNvGrpSpPr/>
        <p:nvPr/>
      </p:nvGrpSpPr>
      <p:grpSpPr>
        <a:xfrm>
          <a:off x="0" y="0"/>
          <a:ext cx="0" cy="0"/>
          <a:chOff x="0" y="0"/>
          <a:chExt cx="0" cy="0"/>
        </a:xfrm>
      </p:grpSpPr>
      <p:sp>
        <p:nvSpPr>
          <p:cNvPr id="119" name="Shape 119"/>
          <p:cNvSpPr>
            <a:spLocks noGrp="1"/>
          </p:cNvSpPr>
          <p:nvPr>
            <p:ph type="title"/>
          </p:nvPr>
        </p:nvSpPr>
        <p:spPr>
          <a:prstGeom prst="rect">
            <a:avLst/>
          </a:prstGeom>
        </p:spPr>
        <p:txBody>
          <a:bodyPr/>
          <a:lstStyle/>
          <a:p>
            <a:r>
              <a:t>Κείμενο τίτλου</a:t>
            </a:r>
          </a:p>
        </p:txBody>
      </p:sp>
      <p:sp>
        <p:nvSpPr>
          <p:cNvPr id="120" name="Shape 120"/>
          <p:cNvSpPr>
            <a:spLocks noGrp="1"/>
          </p:cNvSpPr>
          <p:nvPr>
            <p:ph type="body" sz="half" idx="1"/>
          </p:nvPr>
        </p:nvSpPr>
        <p:spPr>
          <a:xfrm>
            <a:off x="457200" y="1600200"/>
            <a:ext cx="4038600" cy="4525964"/>
          </a:xfrm>
          <a:prstGeom prst="rect">
            <a:avLst/>
          </a:prstGeom>
        </p:spPr>
        <p:txBody>
          <a:body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121" name="Shape 121"/>
          <p:cNvSpPr>
            <a:spLocks noGrp="1"/>
          </p:cNvSpPr>
          <p:nvPr>
            <p:ph type="sldNum" sz="quarter" idx="2"/>
          </p:nvPr>
        </p:nvSpPr>
        <p:spPr>
          <a:prstGeom prst="rect">
            <a:avLst/>
          </a:prstGeom>
        </p:spPr>
        <p:txBody>
          <a:bodyPr/>
          <a:lstStyle>
            <a:lvl1pPr>
              <a:defRPr>
                <a:solidFill>
                  <a:srgbClr val="888888"/>
                </a:solidFill>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Τίτλος και Αντικείμενο">
    <p:spTree>
      <p:nvGrpSpPr>
        <p:cNvPr id="1" name=""/>
        <p:cNvGrpSpPr/>
        <p:nvPr/>
      </p:nvGrpSpPr>
      <p:grpSpPr>
        <a:xfrm>
          <a:off x="0" y="0"/>
          <a:ext cx="0" cy="0"/>
          <a:chOff x="0" y="0"/>
          <a:chExt cx="0" cy="0"/>
        </a:xfrm>
      </p:grpSpPr>
      <p:sp>
        <p:nvSpPr>
          <p:cNvPr id="128" name="Shape 128"/>
          <p:cNvSpPr>
            <a:spLocks noGrp="1"/>
          </p:cNvSpPr>
          <p:nvPr>
            <p:ph type="title"/>
          </p:nvPr>
        </p:nvSpPr>
        <p:spPr>
          <a:xfrm>
            <a:off x="457200" y="274638"/>
            <a:ext cx="8229600" cy="1143001"/>
          </a:xfrm>
          <a:prstGeom prst="rect">
            <a:avLst/>
          </a:prstGeom>
        </p:spPr>
        <p:txBody>
          <a:bodyPr/>
          <a:lstStyle/>
          <a:p>
            <a:r>
              <a:t>Κείμενο τίτλου</a:t>
            </a:r>
          </a:p>
        </p:txBody>
      </p:sp>
      <p:sp>
        <p:nvSpPr>
          <p:cNvPr id="129" name="Shape 129"/>
          <p:cNvSpPr>
            <a:spLocks noGrp="1"/>
          </p:cNvSpPr>
          <p:nvPr>
            <p:ph type="body" idx="1"/>
          </p:nvPr>
        </p:nvSpPr>
        <p:spPr>
          <a:prstGeom prst="rect">
            <a:avLst/>
          </a:prstGeom>
        </p:spPr>
        <p:txBody>
          <a:bodyPr/>
          <a:lstStyle>
            <a:lvl2pPr marL="783771" indent="-326571"/>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130" name="Shape 130"/>
          <p:cNvSpPr>
            <a:spLocks noGrp="1"/>
          </p:cNvSpPr>
          <p:nvPr>
            <p:ph type="sldNum" sz="quarter" idx="2"/>
          </p:nvPr>
        </p:nvSpPr>
        <p:spPr>
          <a:xfrm>
            <a:off x="8422819" y="6404292"/>
            <a:ext cx="263982"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Διαφάνεια τίτλου">
    <p:spTree>
      <p:nvGrpSpPr>
        <p:cNvPr id="1" name=""/>
        <p:cNvGrpSpPr/>
        <p:nvPr/>
      </p:nvGrpSpPr>
      <p:grpSpPr>
        <a:xfrm>
          <a:off x="0" y="0"/>
          <a:ext cx="0" cy="0"/>
          <a:chOff x="0" y="0"/>
          <a:chExt cx="0" cy="0"/>
        </a:xfrm>
      </p:grpSpPr>
      <p:sp>
        <p:nvSpPr>
          <p:cNvPr id="137" name="Shape 137"/>
          <p:cNvSpPr>
            <a:spLocks noGrp="1"/>
          </p:cNvSpPr>
          <p:nvPr>
            <p:ph type="title"/>
          </p:nvPr>
        </p:nvSpPr>
        <p:spPr>
          <a:xfrm>
            <a:off x="685800" y="2130425"/>
            <a:ext cx="7772400" cy="1470025"/>
          </a:xfrm>
          <a:prstGeom prst="rect">
            <a:avLst/>
          </a:prstGeom>
        </p:spPr>
        <p:txBody>
          <a:bodyPr/>
          <a:lstStyle/>
          <a:p>
            <a:r>
              <a:t>Κείμενο τίτλου</a:t>
            </a:r>
          </a:p>
        </p:txBody>
      </p:sp>
      <p:sp>
        <p:nvSpPr>
          <p:cNvPr id="138" name="Shape 138"/>
          <p:cNvSpPr>
            <a:spLocks noGrp="1"/>
          </p:cNvSpPr>
          <p:nvPr>
            <p:ph type="body" sz="quarter" idx="1"/>
          </p:nvPr>
        </p:nvSpPr>
        <p:spPr>
          <a:xfrm>
            <a:off x="1371600" y="3886200"/>
            <a:ext cx="6400800" cy="1752600"/>
          </a:xfrm>
          <a:prstGeom prst="rect">
            <a:avLst/>
          </a:prstGeom>
        </p:spPr>
        <p:txBody>
          <a:bodyPr/>
          <a:lstStyle>
            <a:lvl1pPr marL="0" indent="0" algn="ctr">
              <a:buSzTx/>
              <a:buFontTx/>
              <a:buNone/>
            </a:lvl1pPr>
            <a:lvl2pPr marL="0" indent="0" algn="ctr">
              <a:buSzTx/>
              <a:buFontTx/>
              <a:buNone/>
            </a:lvl2pPr>
            <a:lvl3pPr marL="0" indent="0" algn="ctr">
              <a:buSzTx/>
              <a:buFontTx/>
              <a:buNone/>
            </a:lvl3pPr>
            <a:lvl4pPr marL="0" indent="0" algn="ctr">
              <a:buSzTx/>
              <a:buFontTx/>
              <a:buNone/>
            </a:lvl4pPr>
            <a:lvl5pPr marL="0" indent="0" algn="ctr">
              <a:buSzTx/>
              <a:buFontTx/>
              <a:buNone/>
            </a:lvl5p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139" name="Shape 139"/>
          <p:cNvSpPr>
            <a:spLocks noGrp="1"/>
          </p:cNvSpPr>
          <p:nvPr>
            <p:ph type="sldNum" sz="quarter" idx="2"/>
          </p:nvPr>
        </p:nvSpPr>
        <p:spPr>
          <a:xfrm>
            <a:off x="8422819" y="6404292"/>
            <a:ext cx="263982"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Μόνο τίτλος">
    <p:spTree>
      <p:nvGrpSpPr>
        <p:cNvPr id="1" name=""/>
        <p:cNvGrpSpPr/>
        <p:nvPr/>
      </p:nvGrpSpPr>
      <p:grpSpPr>
        <a:xfrm>
          <a:off x="0" y="0"/>
          <a:ext cx="0" cy="0"/>
          <a:chOff x="0" y="0"/>
          <a:chExt cx="0" cy="0"/>
        </a:xfrm>
      </p:grpSpPr>
      <p:sp>
        <p:nvSpPr>
          <p:cNvPr id="146" name="Shape 146"/>
          <p:cNvSpPr>
            <a:spLocks noGrp="1"/>
          </p:cNvSpPr>
          <p:nvPr>
            <p:ph type="title"/>
          </p:nvPr>
        </p:nvSpPr>
        <p:spPr>
          <a:xfrm>
            <a:off x="457200" y="274638"/>
            <a:ext cx="8229600" cy="1143001"/>
          </a:xfrm>
          <a:prstGeom prst="rect">
            <a:avLst/>
          </a:prstGeom>
        </p:spPr>
        <p:txBody>
          <a:bodyPr/>
          <a:lstStyle/>
          <a:p>
            <a:r>
              <a:t>Κείμενο τίτλου</a:t>
            </a:r>
          </a:p>
        </p:txBody>
      </p:sp>
      <p:sp>
        <p:nvSpPr>
          <p:cNvPr id="147" name="Shape 147"/>
          <p:cNvSpPr>
            <a:spLocks noGrp="1"/>
          </p:cNvSpPr>
          <p:nvPr>
            <p:ph type="sldNum" sz="quarter" idx="2"/>
          </p:nvPr>
        </p:nvSpPr>
        <p:spPr>
          <a:xfrm>
            <a:off x="8422819" y="6404292"/>
            <a:ext cx="263982" cy="2692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Κενή">
    <p:spTree>
      <p:nvGrpSpPr>
        <p:cNvPr id="1" name=""/>
        <p:cNvGrpSpPr/>
        <p:nvPr/>
      </p:nvGrpSpPr>
      <p:grpSpPr>
        <a:xfrm>
          <a:off x="0" y="0"/>
          <a:ext cx="0" cy="0"/>
          <a:chOff x="0" y="0"/>
          <a:chExt cx="0" cy="0"/>
        </a:xfrm>
      </p:grpSpPr>
      <p:sp>
        <p:nvSpPr>
          <p:cNvPr id="154" name="Shape 15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Τίτλος και Αντικείμενο">
    <p:spTree>
      <p:nvGrpSpPr>
        <p:cNvPr id="1" name=""/>
        <p:cNvGrpSpPr/>
        <p:nvPr/>
      </p:nvGrpSpPr>
      <p:grpSpPr>
        <a:xfrm>
          <a:off x="0" y="0"/>
          <a:ext cx="0" cy="0"/>
          <a:chOff x="0" y="0"/>
          <a:chExt cx="0" cy="0"/>
        </a:xfrm>
      </p:grpSpPr>
      <p:sp>
        <p:nvSpPr>
          <p:cNvPr id="161" name="Shape 161"/>
          <p:cNvSpPr>
            <a:spLocks noGrp="1"/>
          </p:cNvSpPr>
          <p:nvPr>
            <p:ph type="title"/>
          </p:nvPr>
        </p:nvSpPr>
        <p:spPr>
          <a:xfrm>
            <a:off x="457199" y="274637"/>
            <a:ext cx="8229601" cy="1143001"/>
          </a:xfrm>
          <a:prstGeom prst="rect">
            <a:avLst/>
          </a:prstGeom>
        </p:spPr>
        <p:txBody>
          <a:bodyPr/>
          <a:lstStyle>
            <a:lvl1pPr>
              <a:defRPr sz="4200"/>
            </a:lvl1pPr>
          </a:lstStyle>
          <a:p>
            <a:r>
              <a:t>Κείμενο τίτλου</a:t>
            </a:r>
          </a:p>
        </p:txBody>
      </p:sp>
      <p:sp>
        <p:nvSpPr>
          <p:cNvPr id="162" name="Shape 162"/>
          <p:cNvSpPr>
            <a:spLocks noGrp="1"/>
          </p:cNvSpPr>
          <p:nvPr>
            <p:ph type="body" idx="1"/>
          </p:nvPr>
        </p:nvSpPr>
        <p:spPr>
          <a:xfrm>
            <a:off x="457199" y="1600200"/>
            <a:ext cx="8229601" cy="4525964"/>
          </a:xfrm>
          <a:prstGeom prst="rect">
            <a:avLst/>
          </a:prstGeom>
        </p:spPr>
        <p:txBody>
          <a:bodyPr/>
          <a:lstStyle>
            <a:lvl1pPr marL="321468" indent="-321468">
              <a:defRPr sz="3000"/>
            </a:lvl1pPr>
            <a:lvl2pPr marL="763360" indent="-306160">
              <a:defRPr sz="3000"/>
            </a:lvl2pPr>
            <a:lvl3pPr marL="1200150" indent="-285750">
              <a:defRPr sz="3000"/>
            </a:lvl3pPr>
            <a:lvl4pPr marL="1714500" indent="-342900">
              <a:defRPr sz="3000"/>
            </a:lvl4pPr>
            <a:lvl5pPr marL="2171700" indent="-342900">
              <a:defRPr sz="3000"/>
            </a:lvl5p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163" name="Shape 163"/>
          <p:cNvSpPr>
            <a:spLocks noGrp="1"/>
          </p:cNvSpPr>
          <p:nvPr>
            <p:ph type="sldNum" sz="quarter" idx="2"/>
          </p:nvPr>
        </p:nvSpPr>
        <p:spPr>
          <a:xfrm>
            <a:off x="8436138" y="6416992"/>
            <a:ext cx="250662" cy="243841"/>
          </a:xfrm>
          <a:prstGeom prst="rect">
            <a:avLst/>
          </a:prstGeom>
        </p:spPr>
        <p:txBody>
          <a:bodyPr/>
          <a:lstStyle>
            <a:lvl1pPr>
              <a:defRPr sz="1100"/>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Τίτλος και Αντικείμενο">
    <p:spTree>
      <p:nvGrpSpPr>
        <p:cNvPr id="1" name=""/>
        <p:cNvGrpSpPr/>
        <p:nvPr/>
      </p:nvGrpSpPr>
      <p:grpSpPr>
        <a:xfrm>
          <a:off x="0" y="0"/>
          <a:ext cx="0" cy="0"/>
          <a:chOff x="0" y="0"/>
          <a:chExt cx="0" cy="0"/>
        </a:xfrm>
      </p:grpSpPr>
      <p:sp>
        <p:nvSpPr>
          <p:cNvPr id="170" name="Shape 170"/>
          <p:cNvSpPr>
            <a:spLocks noGrp="1"/>
          </p:cNvSpPr>
          <p:nvPr>
            <p:ph type="title"/>
          </p:nvPr>
        </p:nvSpPr>
        <p:spPr>
          <a:prstGeom prst="rect">
            <a:avLst/>
          </a:prstGeom>
        </p:spPr>
        <p:txBody>
          <a:bodyPr/>
          <a:lstStyle>
            <a:lvl1pPr>
              <a:defRPr sz="4100" b="1">
                <a:solidFill>
                  <a:srgbClr val="E8D38A"/>
                </a:solidFill>
                <a:effectLst>
                  <a:outerShdw blurRad="114300" dist="101600" dir="2700000" rotWithShape="0">
                    <a:srgbClr val="000000">
                      <a:alpha val="40000"/>
                    </a:srgbClr>
                  </a:outerShdw>
                </a:effectLst>
                <a:latin typeface="Lucida Sans"/>
                <a:ea typeface="Lucida Sans"/>
                <a:cs typeface="Lucida Sans"/>
                <a:sym typeface="Lucida Sans"/>
              </a:defRPr>
            </a:lvl1pPr>
          </a:lstStyle>
          <a:p>
            <a:r>
              <a:t>Κείμενο τίτλου</a:t>
            </a:r>
          </a:p>
        </p:txBody>
      </p:sp>
      <p:sp>
        <p:nvSpPr>
          <p:cNvPr id="171" name="Shape 171"/>
          <p:cNvSpPr>
            <a:spLocks noGrp="1"/>
          </p:cNvSpPr>
          <p:nvPr>
            <p:ph type="body" idx="1"/>
          </p:nvPr>
        </p:nvSpPr>
        <p:spPr>
          <a:xfrm>
            <a:off x="457200" y="1600200"/>
            <a:ext cx="8229600" cy="4709160"/>
          </a:xfrm>
          <a:prstGeom prst="rect">
            <a:avLst/>
          </a:prstGeom>
        </p:spPr>
        <p:txBody>
          <a:bodyPr/>
          <a:lstStyle>
            <a:lvl1pPr marL="548640" indent="-411480">
              <a:spcBef>
                <a:spcPts val="600"/>
              </a:spcBef>
              <a:buClr>
                <a:srgbClr val="F9F9F9"/>
              </a:buClr>
              <a:buSzPct val="65000"/>
              <a:buFont typeface="Wingdings 2"/>
              <a:buChar char=""/>
              <a:defRPr sz="2800">
                <a:latin typeface="Book Antiqua"/>
                <a:ea typeface="Book Antiqua"/>
                <a:cs typeface="Book Antiqua"/>
                <a:sym typeface="Book Antiqua"/>
              </a:defRPr>
            </a:lvl1pPr>
            <a:lvl2pPr marL="915924" indent="-330708">
              <a:spcBef>
                <a:spcPts val="600"/>
              </a:spcBef>
              <a:buClr>
                <a:srgbClr val="F9F9F9"/>
              </a:buClr>
              <a:buSzPct val="80000"/>
              <a:buFont typeface="Wingdings 2"/>
              <a:buChar char="◼"/>
              <a:defRPr sz="2800">
                <a:latin typeface="Book Antiqua"/>
                <a:ea typeface="Book Antiqua"/>
                <a:cs typeface="Book Antiqua"/>
                <a:sym typeface="Book Antiqua"/>
              </a:defRPr>
            </a:lvl2pPr>
            <a:lvl3pPr marL="1196201" indent="-290945">
              <a:spcBef>
                <a:spcPts val="600"/>
              </a:spcBef>
              <a:buClr>
                <a:srgbClr val="F9F9F9"/>
              </a:buClr>
              <a:buSzPct val="95000"/>
              <a:buFont typeface="Wingdings 2"/>
              <a:buChar char="▫"/>
              <a:defRPr sz="2800">
                <a:latin typeface="Book Antiqua"/>
                <a:ea typeface="Book Antiqua"/>
                <a:cs typeface="Book Antiqua"/>
                <a:sym typeface="Book Antiqua"/>
              </a:defRPr>
            </a:lvl3pPr>
            <a:lvl4pPr marL="1426463" indent="-256032">
              <a:spcBef>
                <a:spcPts val="600"/>
              </a:spcBef>
              <a:buClr>
                <a:srgbClr val="F9F9F9"/>
              </a:buClr>
              <a:buFont typeface="Wingdings 2"/>
              <a:buChar char=""/>
              <a:defRPr sz="2800">
                <a:latin typeface="Book Antiqua"/>
                <a:ea typeface="Book Antiqua"/>
                <a:cs typeface="Book Antiqua"/>
                <a:sym typeface="Book Antiqua"/>
              </a:defRPr>
            </a:lvl4pPr>
            <a:lvl5pPr marL="1618488" indent="-256032">
              <a:spcBef>
                <a:spcPts val="600"/>
              </a:spcBef>
              <a:buClr>
                <a:srgbClr val="F9F9F9"/>
              </a:buClr>
              <a:buFont typeface="Wingdings 2"/>
              <a:buChar char="◾"/>
              <a:defRPr sz="2800">
                <a:latin typeface="Book Antiqua"/>
                <a:ea typeface="Book Antiqua"/>
                <a:cs typeface="Book Antiqua"/>
                <a:sym typeface="Book Antiqua"/>
              </a:defRPr>
            </a:lvl5p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172" name="Shape 172"/>
          <p:cNvSpPr>
            <a:spLocks noGrp="1"/>
          </p:cNvSpPr>
          <p:nvPr>
            <p:ph type="sldNum" sz="quarter" idx="2"/>
          </p:nvPr>
        </p:nvSpPr>
        <p:spPr>
          <a:xfrm>
            <a:off x="8521700" y="6603999"/>
            <a:ext cx="165101" cy="177801"/>
          </a:xfrm>
          <a:prstGeom prst="rect">
            <a:avLst/>
          </a:prstGeom>
        </p:spPr>
        <p:txBody>
          <a:bodyPr lIns="0" tIns="0" rIns="0" bIns="0" anchor="b"/>
          <a:lstStyle>
            <a:lvl1pPr>
              <a:defRPr>
                <a:solidFill>
                  <a:srgbClr val="BABABA"/>
                </a:solidFill>
                <a:latin typeface="Book Antiqua"/>
                <a:ea typeface="Book Antiqua"/>
                <a:cs typeface="Book Antiqua"/>
                <a:sym typeface="Book Antiqua"/>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Τίτλος και Αντικείμενο">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Κείμενο τίτλου</a:t>
            </a:r>
          </a:p>
        </p:txBody>
      </p:sp>
      <p:sp>
        <p:nvSpPr>
          <p:cNvPr id="21" name="Shape 21"/>
          <p:cNvSpPr>
            <a:spLocks noGrp="1"/>
          </p:cNvSpPr>
          <p:nvPr>
            <p:ph type="body" idx="1"/>
          </p:nvPr>
        </p:nvSpPr>
        <p:spPr>
          <a:prstGeom prst="rect">
            <a:avLst/>
          </a:prstGeom>
        </p:spPr>
        <p:txBody>
          <a:body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9754736"/>
      </p:ext>
    </p:extLst>
  </p:cSld>
  <p:clrMapOvr>
    <a:masterClrMapping/>
  </p:clrMapOvr>
  <p:transition spd="med">
    <p:cu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Κεφαλίδα ενότητας">
    <p:spTree>
      <p:nvGrpSpPr>
        <p:cNvPr id="1" name=""/>
        <p:cNvGrpSpPr/>
        <p:nvPr/>
      </p:nvGrpSpPr>
      <p:grpSpPr>
        <a:xfrm>
          <a:off x="0" y="0"/>
          <a:ext cx="0" cy="0"/>
          <a:chOff x="0" y="0"/>
          <a:chExt cx="0" cy="0"/>
        </a:xfrm>
      </p:grpSpPr>
      <p:sp>
        <p:nvSpPr>
          <p:cNvPr id="29" name="Shape 29"/>
          <p:cNvSpPr>
            <a:spLocks noGrp="1"/>
          </p:cNvSpPr>
          <p:nvPr>
            <p:ph type="title"/>
          </p:nvPr>
        </p:nvSpPr>
        <p:spPr>
          <a:xfrm>
            <a:off x="722312" y="4406900"/>
            <a:ext cx="7772401" cy="1362075"/>
          </a:xfrm>
          <a:prstGeom prst="rect">
            <a:avLst/>
          </a:prstGeom>
        </p:spPr>
        <p:txBody>
          <a:bodyPr anchor="t"/>
          <a:lstStyle>
            <a:lvl1pPr algn="l">
              <a:defRPr sz="4000" b="1" cap="all"/>
            </a:lvl1pPr>
          </a:lstStyle>
          <a:p>
            <a:r>
              <a:t>Κείμενο τίτλου</a:t>
            </a:r>
          </a:p>
        </p:txBody>
      </p:sp>
      <p:sp>
        <p:nvSpPr>
          <p:cNvPr id="30" name="Shape 30"/>
          <p:cNvSpPr>
            <a:spLocks noGrp="1"/>
          </p:cNvSpPr>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lvl1pPr>
            <a:lvl2pPr marL="0" indent="457200">
              <a:spcBef>
                <a:spcPts val="400"/>
              </a:spcBef>
              <a:buSzTx/>
              <a:buFontTx/>
              <a:buNone/>
              <a:defRPr sz="2000"/>
            </a:lvl2pPr>
            <a:lvl3pPr marL="0" indent="914400">
              <a:spcBef>
                <a:spcPts val="400"/>
              </a:spcBef>
              <a:buSzTx/>
              <a:buFontTx/>
              <a:buNone/>
              <a:defRPr sz="2000"/>
            </a:lvl3pPr>
            <a:lvl4pPr marL="0" indent="1371600">
              <a:spcBef>
                <a:spcPts val="400"/>
              </a:spcBef>
              <a:buSzTx/>
              <a:buFontTx/>
              <a:buNone/>
              <a:defRPr sz="2000"/>
            </a:lvl4pPr>
            <a:lvl5pPr marL="0" indent="1828800">
              <a:spcBef>
                <a:spcPts val="400"/>
              </a:spcBef>
              <a:buSzTx/>
              <a:buFontTx/>
              <a:buNone/>
              <a:defRPr sz="2000"/>
            </a:lvl5p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Δύο περιεχόμενα">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Κείμενο τίτλου</a:t>
            </a:r>
          </a:p>
        </p:txBody>
      </p:sp>
      <p:sp>
        <p:nvSpPr>
          <p:cNvPr id="39" name="Shape 39"/>
          <p:cNvSpPr>
            <a:spLocks noGrp="1"/>
          </p:cNvSpPr>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Σύγκριση">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a:lstStyle/>
          <a:p>
            <a:r>
              <a:t>Κείμενο τίτλου</a:t>
            </a:r>
          </a:p>
        </p:txBody>
      </p:sp>
      <p:sp>
        <p:nvSpPr>
          <p:cNvPr id="48" name="Shape 48"/>
          <p:cNvSpPr>
            <a:spLocks noGrp="1"/>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b="1"/>
            </a:lvl1pPr>
            <a:lvl2pPr marL="0" indent="457200">
              <a:spcBef>
                <a:spcPts val="500"/>
              </a:spcBef>
              <a:buSzTx/>
              <a:buFontTx/>
              <a:buNone/>
              <a:defRPr sz="2400" b="1"/>
            </a:lvl2pPr>
            <a:lvl3pPr marL="0" indent="914400">
              <a:spcBef>
                <a:spcPts val="500"/>
              </a:spcBef>
              <a:buSzTx/>
              <a:buFontTx/>
              <a:buNone/>
              <a:defRPr sz="2400" b="1"/>
            </a:lvl3pPr>
            <a:lvl4pPr marL="0" indent="1371600">
              <a:spcBef>
                <a:spcPts val="500"/>
              </a:spcBef>
              <a:buSzTx/>
              <a:buFontTx/>
              <a:buNone/>
              <a:defRPr sz="2400" b="1"/>
            </a:lvl4pPr>
            <a:lvl5pPr marL="0" indent="1828800">
              <a:spcBef>
                <a:spcPts val="500"/>
              </a:spcBef>
              <a:buSzTx/>
              <a:buFontTx/>
              <a:buNone/>
              <a:defRPr sz="2400" b="1"/>
            </a:lvl5p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49" name="Shape 49"/>
          <p:cNvSpPr>
            <a:spLocks noGrp="1"/>
          </p:cNvSpPr>
          <p:nvPr>
            <p:ph type="body" sz="quarter" idx="13"/>
          </p:nvPr>
        </p:nvSpPr>
        <p:spPr>
          <a:xfrm>
            <a:off x="4645025" y="1535112"/>
            <a:ext cx="4041775" cy="639763"/>
          </a:xfrm>
          <a:prstGeom prst="rect">
            <a:avLst/>
          </a:prstGeom>
        </p:spPr>
        <p:txBody>
          <a:bodyPr anchor="b"/>
          <a:lstStyle/>
          <a:p>
            <a:pPr marL="0" indent="0">
              <a:spcBef>
                <a:spcPts val="500"/>
              </a:spcBef>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Μόνο τίτλος">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Κείμενο τίτλου</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Κενή">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Περιεχόμενο με λεζάντα">
    <p:spTree>
      <p:nvGrpSpPr>
        <p:cNvPr id="1" name=""/>
        <p:cNvGrpSpPr/>
        <p:nvPr/>
      </p:nvGrpSpPr>
      <p:grpSpPr>
        <a:xfrm>
          <a:off x="0" y="0"/>
          <a:ext cx="0" cy="0"/>
          <a:chOff x="0" y="0"/>
          <a:chExt cx="0" cy="0"/>
        </a:xfrm>
      </p:grpSpPr>
      <p:sp>
        <p:nvSpPr>
          <p:cNvPr id="72" name="Shape 72"/>
          <p:cNvSpPr>
            <a:spLocks noGrp="1"/>
          </p:cNvSpPr>
          <p:nvPr>
            <p:ph type="title"/>
          </p:nvPr>
        </p:nvSpPr>
        <p:spPr>
          <a:xfrm>
            <a:off x="457200" y="273050"/>
            <a:ext cx="3008314" cy="1162050"/>
          </a:xfrm>
          <a:prstGeom prst="rect">
            <a:avLst/>
          </a:prstGeom>
        </p:spPr>
        <p:txBody>
          <a:bodyPr anchor="b"/>
          <a:lstStyle>
            <a:lvl1pPr algn="l">
              <a:defRPr sz="2000" b="1"/>
            </a:lvl1pPr>
          </a:lstStyle>
          <a:p>
            <a:r>
              <a:t>Κείμενο τίτλου</a:t>
            </a:r>
          </a:p>
        </p:txBody>
      </p:sp>
      <p:sp>
        <p:nvSpPr>
          <p:cNvPr id="73" name="Shape 73"/>
          <p:cNvSpPr>
            <a:spLocks noGrp="1"/>
          </p:cNvSpPr>
          <p:nvPr>
            <p:ph type="body" idx="1"/>
          </p:nvPr>
        </p:nvSpPr>
        <p:spPr>
          <a:xfrm>
            <a:off x="3575050" y="273050"/>
            <a:ext cx="5111750" cy="5853113"/>
          </a:xfrm>
          <a:prstGeom prst="rect">
            <a:avLst/>
          </a:prstGeom>
        </p:spPr>
        <p:txBody>
          <a:body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74" name="Shape 74"/>
          <p:cNvSpPr>
            <a:spLocks noGrp="1"/>
          </p:cNvSpPr>
          <p:nvPr>
            <p:ph type="body" sz="half" idx="13"/>
          </p:nvPr>
        </p:nvSpPr>
        <p:spPr>
          <a:xfrm>
            <a:off x="457199" y="1435100"/>
            <a:ext cx="3008315" cy="4691063"/>
          </a:xfrm>
          <a:prstGeom prst="rect">
            <a:avLst/>
          </a:prstGeom>
        </p:spPr>
        <p:txBody>
          <a:bodyPr/>
          <a:lstStyle/>
          <a:p>
            <a:pPr marL="0" indent="0">
              <a:spcBef>
                <a:spcPts val="300"/>
              </a:spcBef>
              <a:buSzTx/>
              <a:buFontTx/>
              <a:buNone/>
              <a:defRPr sz="14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Εικόνα με λεζάντα">
    <p:spTree>
      <p:nvGrpSpPr>
        <p:cNvPr id="1" name=""/>
        <p:cNvGrpSpPr/>
        <p:nvPr/>
      </p:nvGrpSpPr>
      <p:grpSpPr>
        <a:xfrm>
          <a:off x="0" y="0"/>
          <a:ext cx="0" cy="0"/>
          <a:chOff x="0" y="0"/>
          <a:chExt cx="0" cy="0"/>
        </a:xfrm>
      </p:grpSpPr>
      <p:sp>
        <p:nvSpPr>
          <p:cNvPr id="82" name="Shape 82"/>
          <p:cNvSpPr>
            <a:spLocks noGrp="1"/>
          </p:cNvSpPr>
          <p:nvPr>
            <p:ph type="title"/>
          </p:nvPr>
        </p:nvSpPr>
        <p:spPr>
          <a:xfrm>
            <a:off x="1792288" y="4800600"/>
            <a:ext cx="5486401" cy="566738"/>
          </a:xfrm>
          <a:prstGeom prst="rect">
            <a:avLst/>
          </a:prstGeom>
        </p:spPr>
        <p:txBody>
          <a:bodyPr anchor="b"/>
          <a:lstStyle>
            <a:lvl1pPr algn="l">
              <a:defRPr sz="2000" b="1"/>
            </a:lvl1pPr>
          </a:lstStyle>
          <a:p>
            <a:r>
              <a:t>Κείμενο τίτλου</a:t>
            </a:r>
          </a:p>
        </p:txBody>
      </p:sp>
      <p:sp>
        <p:nvSpPr>
          <p:cNvPr id="83" name="Shape 83"/>
          <p:cNvSpPr>
            <a:spLocks noGrp="1"/>
          </p:cNvSpPr>
          <p:nvPr>
            <p:ph type="pic" sz="half" idx="13"/>
          </p:nvPr>
        </p:nvSpPr>
        <p:spPr>
          <a:xfrm>
            <a:off x="1792288" y="612775"/>
            <a:ext cx="5486401" cy="4114800"/>
          </a:xfrm>
          <a:prstGeom prst="rect">
            <a:avLst/>
          </a:prstGeom>
        </p:spPr>
        <p:txBody>
          <a:bodyPr lIns="91439" rIns="91439">
            <a:noAutofit/>
          </a:bodyPr>
          <a:lstStyle/>
          <a:p>
            <a:endParaRPr/>
          </a:p>
        </p:txBody>
      </p:sp>
      <p:sp>
        <p:nvSpPr>
          <p:cNvPr id="84" name="Shape 84"/>
          <p:cNvSpPr>
            <a:spLocks noGrp="1"/>
          </p:cNvSpPr>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45C8C"/>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274638"/>
            <a:ext cx="8229600" cy="1143001"/>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a:bodyPr>
          <a:lstStyle/>
          <a:p>
            <a:r>
              <a:t>Κείμενο τίτλου</a:t>
            </a:r>
          </a:p>
        </p:txBody>
      </p:sp>
      <p:sp>
        <p:nvSpPr>
          <p:cNvPr id="3" name="Shape 3"/>
          <p:cNvSpPr>
            <a:spLocks noGrp="1"/>
          </p:cNvSpPr>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4" name="Shape 4"/>
          <p:cNvSpPr>
            <a:spLocks noGrp="1"/>
          </p:cNvSpPr>
          <p:nvPr>
            <p:ph type="sldNum" sz="quarter" idx="2"/>
          </p:nvPr>
        </p:nvSpPr>
        <p:spPr>
          <a:xfrm>
            <a:off x="8422818" y="6404292"/>
            <a:ext cx="263983" cy="269241"/>
          </a:xfrm>
          <a:prstGeom prst="rect">
            <a:avLst/>
          </a:prstGeom>
          <a:ln w="12700">
            <a:miter lim="400000"/>
          </a:ln>
        </p:spPr>
        <p:txBody>
          <a:bodyPr wrap="none" lIns="45719" rIns="45719" anchor="ctr">
            <a:spAutoFit/>
          </a:bodyPr>
          <a:lstStyle>
            <a:lvl1pPr algn="r">
              <a:defRPr sz="1200">
                <a:solidFill>
                  <a:srgbClr val="FFFFFF"/>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9pPr>
    </p:titleStyle>
    <p:bodyStyle>
      <a:lvl1pPr marL="342900" marR="0" indent="-3429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FFFFFF"/>
          </a:solidFill>
          <a:uFillTx/>
          <a:latin typeface="+mn-lt"/>
          <a:ea typeface="+mn-ea"/>
          <a:cs typeface="+mn-cs"/>
          <a:sym typeface="Calibri"/>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FFFFFF"/>
          </a:solidFill>
          <a:uFillTx/>
          <a:latin typeface="+mn-lt"/>
          <a:ea typeface="+mn-ea"/>
          <a:cs typeface="+mn-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FFFFFF"/>
          </a:solidFill>
          <a:uFillTx/>
          <a:latin typeface="+mn-lt"/>
          <a:ea typeface="+mn-ea"/>
          <a:cs typeface="+mn-cs"/>
          <a:sym typeface="Calibri"/>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FFFFFF"/>
          </a:solidFill>
          <a:uFillTx/>
          <a:latin typeface="+mn-lt"/>
          <a:ea typeface="+mn-ea"/>
          <a:cs typeface="+mn-cs"/>
          <a:sym typeface="Calibri"/>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FFFFFF"/>
          </a:solidFill>
          <a:uFillTx/>
          <a:latin typeface="+mn-lt"/>
          <a:ea typeface="+mn-ea"/>
          <a:cs typeface="+mn-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FFFFFF"/>
          </a:solidFill>
          <a:uFillTx/>
          <a:latin typeface="+mn-lt"/>
          <a:ea typeface="+mn-ea"/>
          <a:cs typeface="+mn-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FFFFFF"/>
          </a:solidFill>
          <a:uFillTx/>
          <a:latin typeface="+mn-lt"/>
          <a:ea typeface="+mn-ea"/>
          <a:cs typeface="+mn-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FFFFFF"/>
          </a:solidFill>
          <a:uFillTx/>
          <a:latin typeface="+mn-lt"/>
          <a:ea typeface="+mn-ea"/>
          <a:cs typeface="+mn-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FFFFFF"/>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microsoft.com/office/2007/relationships/hdphoto" Target="../media/hdphoto4.wdp"/></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7.jpe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92.jpe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8.jpe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microsoft.com/office/2007/relationships/hdphoto" Target="../media/hdphoto5.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gif"/><Relationship Id="rId1" Type="http://schemas.openxmlformats.org/officeDocument/2006/relationships/slideLayout" Target="../slideLayouts/slideLayout7.xml"/><Relationship Id="rId2" Type="http://schemas.openxmlformats.org/officeDocument/2006/relationships/hyperlink" Target="http://en.wikipedia.org/wiki/File:Rutherford_gold_foil_experiment_results.sv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 Id="rId3" Type="http://schemas.microsoft.com/office/2007/relationships/hdphoto" Target="../media/hdphoto6.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 Id="rId3" Type="http://schemas.microsoft.com/office/2007/relationships/hdphoto" Target="../media/hdphoto7.wd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 Id="rId3" Type="http://schemas.microsoft.com/office/2007/relationships/hdphoto" Target="../media/hdphoto8.wd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microsoft.com/office/2007/relationships/hdphoto" Target="../media/hdphoto9.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1" Type="http://schemas.openxmlformats.org/officeDocument/2006/relationships/slideLayout" Target="../slideLayouts/slideLayout7.xml"/><Relationship Id="rId2" Type="http://schemas.openxmlformats.org/officeDocument/2006/relationships/hyperlink" Target="http://membres.lycos.fr/geryon/bio.ht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image" Target="../media/image3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jpeg"/><Relationship Id="rId3" Type="http://schemas.microsoft.com/office/2007/relationships/hdphoto" Target="../media/hdphoto10.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jpeg"/><Relationship Id="rId3" Type="http://schemas.microsoft.com/office/2007/relationships/hdphoto" Target="../media/hdphoto11.wdp"/></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jpeg"/><Relationship Id="rId3" Type="http://schemas.microsoft.com/office/2007/relationships/hdphoto" Target="../media/hdphoto12.wdp"/></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jpeg"/><Relationship Id="rId3" Type="http://schemas.microsoft.com/office/2007/relationships/hdphoto" Target="../media/hdphoto13.wdp"/></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jpeg"/><Relationship Id="rId3" Type="http://schemas.microsoft.com/office/2007/relationships/hdphoto" Target="../media/hdphoto14.wdp"/></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6.gif"/><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jpeg"/><Relationship Id="rId3" Type="http://schemas.microsoft.com/office/2007/relationships/hdphoto" Target="../media/hdphoto15.wdp"/></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LraNu_78sCw" TargetMode="External"/><Relationship Id="rId3" Type="http://schemas.openxmlformats.org/officeDocument/2006/relationships/image" Target="../media/image5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png"/></Relationships>
</file>

<file path=ppt/slides/_rels/slide33.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image" Target="../media/image54.jpeg"/><Relationship Id="rId5" Type="http://schemas.openxmlformats.org/officeDocument/2006/relationships/image" Target="../media/image55.png"/><Relationship Id="rId6" Type="http://schemas.openxmlformats.org/officeDocument/2006/relationships/image" Target="../media/image56.gif"/><Relationship Id="rId7" Type="http://schemas.openxmlformats.org/officeDocument/2006/relationships/image" Target="../media/image57.gif"/><Relationship Id="rId8" Type="http://schemas.openxmlformats.org/officeDocument/2006/relationships/image" Target="../media/image58.png"/><Relationship Id="rId9" Type="http://schemas.openxmlformats.org/officeDocument/2006/relationships/image" Target="../media/image59.gif"/><Relationship Id="rId10" Type="http://schemas.openxmlformats.org/officeDocument/2006/relationships/image" Target="../media/image60.jpeg"/><Relationship Id="rId11" Type="http://schemas.openxmlformats.org/officeDocument/2006/relationships/image" Target="../media/image61.jpeg"/><Relationship Id="rId1" Type="http://schemas.openxmlformats.org/officeDocument/2006/relationships/slideLayout" Target="../slideLayouts/slideLayout16.xml"/><Relationship Id="rId2" Type="http://schemas.openxmlformats.org/officeDocument/2006/relationships/image" Target="../media/image52.jpeg"/></Relationships>
</file>

<file path=ppt/slides/_rels/slide34.xml.rels><?xml version="1.0" encoding="UTF-8" standalone="yes"?>
<Relationships xmlns="http://schemas.openxmlformats.org/package/2006/relationships"><Relationship Id="rId3" Type="http://schemas.openxmlformats.org/officeDocument/2006/relationships/image" Target="../media/image62.jpeg"/><Relationship Id="rId4" Type="http://schemas.microsoft.com/office/2007/relationships/hdphoto" Target="../media/hdphoto16.wdp"/><Relationship Id="rId5" Type="http://schemas.openxmlformats.org/officeDocument/2006/relationships/image" Target="../media/image63.png"/><Relationship Id="rId1" Type="http://schemas.openxmlformats.org/officeDocument/2006/relationships/slideLayout" Target="../slideLayouts/slideLayout20.xml"/><Relationship Id="rId2" Type="http://schemas.openxmlformats.org/officeDocument/2006/relationships/notesSlide" Target="../notesSlides/notesSlide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jpeg"/><Relationship Id="rId3" Type="http://schemas.microsoft.com/office/2007/relationships/hdphoto" Target="../media/hdphoto17.wdp"/></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jpeg"/><Relationship Id="rId3" Type="http://schemas.microsoft.com/office/2007/relationships/hdphoto" Target="../media/hdphoto18.wdp"/></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png"/><Relationship Id="rId3" Type="http://schemas.microsoft.com/office/2007/relationships/hdphoto" Target="../media/hdphoto19.wdp"/></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hyperlink" Target="https://www.youtube.com/watch?v=7uhzbY2T2tE&amp;index=15&amp;list=UUUDM7k9qDH6VFQb-EIfqFaw" TargetMode="External"/><Relationship Id="rId3"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jpeg"/><Relationship Id="rId3" Type="http://schemas.microsoft.com/office/2007/relationships/hdphoto" Target="../media/hdphoto20.wdp"/></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jpeg"/><Relationship Id="rId3" Type="http://schemas.microsoft.com/office/2007/relationships/hdphoto" Target="../media/hdphoto21.wdp"/></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0.jpeg"/><Relationship Id="rId3" Type="http://schemas.openxmlformats.org/officeDocument/2006/relationships/image" Target="../media/image71.jpeg"/></Relationships>
</file>

<file path=ppt/slides/_rels/slide43.xml.rels><?xml version="1.0" encoding="UTF-8" standalone="yes"?>
<Relationships xmlns="http://schemas.openxmlformats.org/package/2006/relationships"><Relationship Id="rId3" Type="http://schemas.openxmlformats.org/officeDocument/2006/relationships/image" Target="../media/image73.jpeg"/><Relationship Id="rId4" Type="http://schemas.openxmlformats.org/officeDocument/2006/relationships/image" Target="../media/image74.png"/><Relationship Id="rId5" Type="http://schemas.openxmlformats.org/officeDocument/2006/relationships/image" Target="../media/image75.jpeg"/><Relationship Id="rId6" Type="http://schemas.openxmlformats.org/officeDocument/2006/relationships/image" Target="../media/image76.jpeg"/><Relationship Id="rId1" Type="http://schemas.openxmlformats.org/officeDocument/2006/relationships/slideLayout" Target="../slideLayouts/slideLayout6.xml"/><Relationship Id="rId2" Type="http://schemas.openxmlformats.org/officeDocument/2006/relationships/image" Target="../media/image7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7.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7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jpeg"/></Relationships>
</file>

<file path=ppt/slides/_rels/slide4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jpeg"/><Relationship Id="rId6" Type="http://schemas.openxmlformats.org/officeDocument/2006/relationships/image" Target="../media/image11.jpeg"/><Relationship Id="rId7" Type="http://schemas.openxmlformats.org/officeDocument/2006/relationships/image" Target="../media/image12.png"/><Relationship Id="rId8" Type="http://schemas.openxmlformats.org/officeDocument/2006/relationships/image" Target="../media/image13.jpeg"/><Relationship Id="rId9" Type="http://schemas.openxmlformats.org/officeDocument/2006/relationships/image" Target="../media/image14.jpeg"/><Relationship Id="rId10" Type="http://schemas.openxmlformats.org/officeDocument/2006/relationships/image" Target="../media/image15.jpeg"/><Relationship Id="rId11" Type="http://schemas.openxmlformats.org/officeDocument/2006/relationships/image" Target="../media/image16.jpg"/><Relationship Id="rId1" Type="http://schemas.openxmlformats.org/officeDocument/2006/relationships/slideLayout" Target="../slideLayouts/slideLayout17.xml"/><Relationship Id="rId2" Type="http://schemas.openxmlformats.org/officeDocument/2006/relationships/notesSlide" Target="../notesSlides/notesSlide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1.jpeg"/><Relationship Id="rId3" Type="http://schemas.microsoft.com/office/2007/relationships/hdphoto" Target="../media/hdphoto22.wdp"/></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jpeg"/><Relationship Id="rId6" Type="http://schemas.openxmlformats.org/officeDocument/2006/relationships/image" Target="../media/image11.jpeg"/><Relationship Id="rId7" Type="http://schemas.openxmlformats.org/officeDocument/2006/relationships/image" Target="../media/image12.png"/><Relationship Id="rId8" Type="http://schemas.openxmlformats.org/officeDocument/2006/relationships/image" Target="../media/image13.jpeg"/><Relationship Id="rId9" Type="http://schemas.openxmlformats.org/officeDocument/2006/relationships/image" Target="../media/image14.jpeg"/><Relationship Id="rId10" Type="http://schemas.openxmlformats.org/officeDocument/2006/relationships/image" Target="../media/image15.jpeg"/><Relationship Id="rId11" Type="http://schemas.openxmlformats.org/officeDocument/2006/relationships/image" Target="../media/image16.jpg"/><Relationship Id="rId1" Type="http://schemas.openxmlformats.org/officeDocument/2006/relationships/slideLayout" Target="../slideLayouts/slideLayout17.xml"/><Relationship Id="rId2" Type="http://schemas.openxmlformats.org/officeDocument/2006/relationships/notesSlide" Target="../notesSlides/notesSlid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3.png"/><Relationship Id="rId4" Type="http://schemas.openxmlformats.org/officeDocument/2006/relationships/image" Target="../media/image54.jpeg"/><Relationship Id="rId5" Type="http://schemas.openxmlformats.org/officeDocument/2006/relationships/image" Target="../media/image84.png"/><Relationship Id="rId1" Type="http://schemas.openxmlformats.org/officeDocument/2006/relationships/slideLayout" Target="../slideLayouts/slideLayout7.xml"/><Relationship Id="rId2" Type="http://schemas.openxmlformats.org/officeDocument/2006/relationships/image" Target="../media/image82.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5.jpeg"/><Relationship Id="rId3" Type="http://schemas.microsoft.com/office/2007/relationships/hdphoto" Target="../media/hdphoto23.wdp"/></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6.jpeg"/><Relationship Id="rId3" Type="http://schemas.microsoft.com/office/2007/relationships/hdphoto" Target="../media/hdphoto24.wdp"/></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7.jpeg"/><Relationship Id="rId3" Type="http://schemas.microsoft.com/office/2007/relationships/hdphoto" Target="../media/hdphoto25.wdp"/></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8.jpeg"/><Relationship Id="rId3" Type="http://schemas.microsoft.com/office/2007/relationships/hdphoto" Target="../media/hdphoto26.wdp"/></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9.jpeg"/><Relationship Id="rId3" Type="http://schemas.microsoft.com/office/2007/relationships/hdphoto" Target="../media/hdphoto27.wdp"/></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 Id="rId3" Type="http://schemas.microsoft.com/office/2007/relationships/hdphoto" Target="../media/hdphoto11.wdp"/></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1.jpe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microsoft.com/office/2007/relationships/hdphoto" Target="../media/hdphoto2.wdp"/><Relationship Id="rId1" Type="http://schemas.openxmlformats.org/officeDocument/2006/relationships/slideLayout" Target="../slideLayouts/slideLayout19.xml"/><Relationship Id="rId2" Type="http://schemas.openxmlformats.org/officeDocument/2006/relationships/hyperlink" Target="https://www.youtube.com/watch?v=VEHDdy7jzFE&amp;index=15&amp;list=UUUDM7k9qDH6VFQb-EIfqFaw"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2.jpeg"/><Relationship Id="rId3" Type="http://schemas.openxmlformats.org/officeDocument/2006/relationships/image" Target="../media/image9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4.jpeg"/><Relationship Id="rId3" Type="http://schemas.microsoft.com/office/2007/relationships/hdphoto" Target="../media/hdphoto28.wdp"/></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2.jpeg"/><Relationship Id="rId3" Type="http://schemas.openxmlformats.org/officeDocument/2006/relationships/image" Target="../media/image95.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6.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7.jpeg"/><Relationship Id="rId3" Type="http://schemas.microsoft.com/office/2007/relationships/hdphoto" Target="../media/hdphoto29.wdp"/></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8.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9.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0.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1.jpeg"/><Relationship Id="rId3" Type="http://schemas.microsoft.com/office/2007/relationships/hdphoto" Target="../media/hdphoto30.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2.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3.jpeg"/><Relationship Id="rId3" Type="http://schemas.microsoft.com/office/2007/relationships/hdphoto" Target="../media/hdphoto31.wdp"/></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2.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4.jpeg"/><Relationship Id="rId3" Type="http://schemas.openxmlformats.org/officeDocument/2006/relationships/image" Target="../media/image6.gi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5.png"/><Relationship Id="rId3" Type="http://schemas.microsoft.com/office/2007/relationships/hdphoto" Target="../media/hdphoto32.wdp"/></Relationships>
</file>

<file path=ppt/slides/_rels/slide75.xml.rels><?xml version="1.0" encoding="UTF-8" standalone="yes"?>
<Relationships xmlns="http://schemas.openxmlformats.org/package/2006/relationships"><Relationship Id="rId3" Type="http://schemas.microsoft.com/office/2007/relationships/hdphoto" Target="../media/hdphoto33.wdp"/><Relationship Id="rId4" Type="http://schemas.openxmlformats.org/officeDocument/2006/relationships/image" Target="../media/image6.gif"/><Relationship Id="rId1" Type="http://schemas.openxmlformats.org/officeDocument/2006/relationships/slideLayout" Target="../slideLayouts/slideLayout2.xml"/><Relationship Id="rId2" Type="http://schemas.openxmlformats.org/officeDocument/2006/relationships/image" Target="../media/image106.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7.png"/><Relationship Id="rId3" Type="http://schemas.openxmlformats.org/officeDocument/2006/relationships/image" Target="../media/image6.gif"/></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8.jpe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9.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microsoft.com/office/2007/relationships/hdphoto" Target="../media/hdphoto3.wdp"/></Relationships>
</file>

<file path=ppt/slides/_rels/slide80.xml.rels><?xml version="1.0" encoding="UTF-8" standalone="yes"?>
<Relationships xmlns="http://schemas.openxmlformats.org/package/2006/relationships"><Relationship Id="rId3" Type="http://schemas.openxmlformats.org/officeDocument/2006/relationships/image" Target="../media/image111.png"/><Relationship Id="rId4" Type="http://schemas.openxmlformats.org/officeDocument/2006/relationships/image" Target="../media/image112.png"/><Relationship Id="rId5" Type="http://schemas.openxmlformats.org/officeDocument/2006/relationships/image" Target="../media/image113.png"/><Relationship Id="rId1" Type="http://schemas.openxmlformats.org/officeDocument/2006/relationships/slideLayout" Target="../slideLayouts/slideLayout12.xml"/><Relationship Id="rId2" Type="http://schemas.openxmlformats.org/officeDocument/2006/relationships/image" Target="../media/image92.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14.png"/></Relationships>
</file>

<file path=ppt/slides/_rels/slide83.xml.rels><?xml version="1.0" encoding="UTF-8" standalone="yes"?>
<Relationships xmlns="http://schemas.openxmlformats.org/package/2006/relationships"><Relationship Id="rId3" Type="http://schemas.openxmlformats.org/officeDocument/2006/relationships/image" Target="../media/image116.jpeg"/><Relationship Id="rId4" Type="http://schemas.openxmlformats.org/officeDocument/2006/relationships/image" Target="../media/image117.png"/><Relationship Id="rId5" Type="http://schemas.openxmlformats.org/officeDocument/2006/relationships/image" Target="../media/image118.png"/><Relationship Id="rId1" Type="http://schemas.openxmlformats.org/officeDocument/2006/relationships/slideLayout" Target="../slideLayouts/slideLayout15.xml"/><Relationship Id="rId2" Type="http://schemas.openxmlformats.org/officeDocument/2006/relationships/image" Target="../media/image115.jpe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9.jpe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s://www.youtube.com/watch?v=CYU49DLwwfA" TargetMode="External"/><Relationship Id="rId3" Type="http://schemas.openxmlformats.org/officeDocument/2006/relationships/image" Target="../media/image120.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1.jpe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hyperlink" Target="http://en.wikipedia.org/wiki/File:Mendelejevs_periodiska_system_1871.png" TargetMode="External"/><Relationship Id="rId5" Type="http://schemas.openxmlformats.org/officeDocument/2006/relationships/image" Target="../media/image21.png"/><Relationship Id="rId6" Type="http://schemas.openxmlformats.org/officeDocument/2006/relationships/hyperlink" Target="http://en.wikipedia.org/wiki/File:Periodic_table.svg" TargetMode="External"/><Relationship Id="rId7" Type="http://schemas.openxmlformats.org/officeDocument/2006/relationships/image" Target="../media/image22.png"/><Relationship Id="rId1" Type="http://schemas.openxmlformats.org/officeDocument/2006/relationships/slideLayout" Target="../slideLayouts/slideLayout7.xml"/><Relationship Id="rId2" Type="http://schemas.openxmlformats.org/officeDocument/2006/relationships/hyperlink" Target="file:///upload.wikimedia.org/wikipedia/commons/c/c8/DIMendeleevCab.jpg" TargetMode="Externa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2.jpeg"/><Relationship Id="rId3" Type="http://schemas.microsoft.com/office/2007/relationships/hdphoto" Target="../media/hdphoto34.wdp"/></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3.jpeg"/></Relationships>
</file>

<file path=ppt/slides/_rels/slide92.xml.rels><?xml version="1.0" encoding="UTF-8" standalone="yes"?>
<Relationships xmlns="http://schemas.openxmlformats.org/package/2006/relationships"><Relationship Id="rId3" Type="http://schemas.openxmlformats.org/officeDocument/2006/relationships/image" Target="../media/image124.png"/><Relationship Id="rId4" Type="http://schemas.microsoft.com/office/2007/relationships/hdphoto" Target="../media/hdphoto35.wdp"/><Relationship Id="rId1" Type="http://schemas.openxmlformats.org/officeDocument/2006/relationships/slideLayout" Target="../slideLayouts/slideLayout2.xml"/><Relationship Id="rId2" Type="http://schemas.openxmlformats.org/officeDocument/2006/relationships/hyperlink" Target="https://www.youtube.com/watch?v=sKrXdh8Rxf0" TargetMode="External"/></Relationships>
</file>

<file path=ppt/slides/_rels/slide93.xml.rels><?xml version="1.0" encoding="UTF-8" standalone="yes"?>
<Relationships xmlns="http://schemas.openxmlformats.org/package/2006/relationships"><Relationship Id="rId11" Type="http://schemas.openxmlformats.org/officeDocument/2006/relationships/image" Target="../media/image134.png"/><Relationship Id="rId12" Type="http://schemas.openxmlformats.org/officeDocument/2006/relationships/image" Target="../media/image135.png"/><Relationship Id="rId13" Type="http://schemas.openxmlformats.org/officeDocument/2006/relationships/image" Target="../media/image136.png"/><Relationship Id="rId14" Type="http://schemas.openxmlformats.org/officeDocument/2006/relationships/image" Target="../media/image137.png"/><Relationship Id="rId15" Type="http://schemas.openxmlformats.org/officeDocument/2006/relationships/image" Target="../media/image138.png"/><Relationship Id="rId16" Type="http://schemas.openxmlformats.org/officeDocument/2006/relationships/image" Target="../media/image139.png"/><Relationship Id="rId17" Type="http://schemas.openxmlformats.org/officeDocument/2006/relationships/image" Target="../media/image140.png"/><Relationship Id="rId18" Type="http://schemas.openxmlformats.org/officeDocument/2006/relationships/image" Target="../media/image141.png"/><Relationship Id="rId1" Type="http://schemas.openxmlformats.org/officeDocument/2006/relationships/slideLayout" Target="../slideLayouts/slideLayout7.xml"/><Relationship Id="rId2" Type="http://schemas.openxmlformats.org/officeDocument/2006/relationships/image" Target="../media/image125.png"/><Relationship Id="rId3" Type="http://schemas.openxmlformats.org/officeDocument/2006/relationships/image" Target="../media/image126.png"/><Relationship Id="rId4" Type="http://schemas.openxmlformats.org/officeDocument/2006/relationships/image" Target="../media/image127.png"/><Relationship Id="rId5" Type="http://schemas.openxmlformats.org/officeDocument/2006/relationships/image" Target="../media/image128.png"/><Relationship Id="rId6" Type="http://schemas.openxmlformats.org/officeDocument/2006/relationships/image" Target="../media/image129.png"/><Relationship Id="rId7" Type="http://schemas.openxmlformats.org/officeDocument/2006/relationships/image" Target="../media/image130.png"/><Relationship Id="rId8" Type="http://schemas.openxmlformats.org/officeDocument/2006/relationships/image" Target="../media/image131.png"/><Relationship Id="rId9" Type="http://schemas.openxmlformats.org/officeDocument/2006/relationships/image" Target="../media/image132.png"/><Relationship Id="rId10" Type="http://schemas.openxmlformats.org/officeDocument/2006/relationships/image" Target="../media/image133.jpeg"/></Relationships>
</file>

<file path=ppt/slides/_rels/slide94.xml.rels><?xml version="1.0" encoding="UTF-8" standalone="yes"?>
<Relationships xmlns="http://schemas.openxmlformats.org/package/2006/relationships"><Relationship Id="rId3" Type="http://schemas.openxmlformats.org/officeDocument/2006/relationships/image" Target="../media/image142.png"/><Relationship Id="rId4" Type="http://schemas.microsoft.com/office/2007/relationships/hdphoto" Target="../media/hdphoto36.wdp"/><Relationship Id="rId1" Type="http://schemas.openxmlformats.org/officeDocument/2006/relationships/slideLayout" Target="../slideLayouts/slideLayout7.xml"/><Relationship Id="rId2" Type="http://schemas.openxmlformats.org/officeDocument/2006/relationships/hyperlink" Target="https://www.youtube.com/watch?v=0CugLD9HF94" TargetMode="Externa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3.jpg"/></Relationships>
</file>

<file path=ppt/slides/_rels/slide96.xml.rels><?xml version="1.0" encoding="UTF-8" standalone="yes"?>
<Relationships xmlns="http://schemas.openxmlformats.org/package/2006/relationships"><Relationship Id="rId3" Type="http://schemas.openxmlformats.org/officeDocument/2006/relationships/image" Target="../media/image145.jpeg"/><Relationship Id="rId4" Type="http://schemas.openxmlformats.org/officeDocument/2006/relationships/image" Target="../media/image6.gif"/><Relationship Id="rId1" Type="http://schemas.openxmlformats.org/officeDocument/2006/relationships/slideLayout" Target="../slideLayouts/slideLayout7.xml"/><Relationship Id="rId2" Type="http://schemas.openxmlformats.org/officeDocument/2006/relationships/image" Target="../media/image144.jpe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46.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7.jpe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Shape 181"/>
          <p:cNvSpPr>
            <a:spLocks noGrp="1"/>
          </p:cNvSpPr>
          <p:nvPr>
            <p:ph type="sldNum" sz="quarter" idx="4294967295"/>
          </p:nvPr>
        </p:nvSpPr>
        <p:spPr>
          <a:xfrm>
            <a:off x="8740864" y="6380480"/>
            <a:ext cx="184061" cy="26924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a:t>
            </a:fld>
            <a:endParaRPr/>
          </a:p>
        </p:txBody>
      </p:sp>
      <p:pic>
        <p:nvPicPr>
          <p:cNvPr id="182" name="image1.jpg"/>
          <p:cNvPicPr>
            <a:picLocks noChangeAspect="1"/>
          </p:cNvPicPr>
          <p:nvPr/>
        </p:nvPicPr>
        <p:blipFill>
          <a:blip r:embed="rId2">
            <a:extLst/>
          </a:blip>
          <a:srcRect t="9630" b="2591"/>
          <a:stretch>
            <a:fillRect/>
          </a:stretch>
        </p:blipFill>
        <p:spPr>
          <a:xfrm>
            <a:off x="0" y="1"/>
            <a:ext cx="9144000" cy="7198206"/>
          </a:xfrm>
          <a:prstGeom prst="rect">
            <a:avLst/>
          </a:prstGeom>
          <a:ln w="12700">
            <a:miter lim="400000"/>
          </a:ln>
        </p:spPr>
      </p:pic>
      <p:sp>
        <p:nvSpPr>
          <p:cNvPr id="183" name="Shape 183"/>
          <p:cNvSpPr/>
          <p:nvPr/>
        </p:nvSpPr>
        <p:spPr>
          <a:xfrm>
            <a:off x="0" y="5694680"/>
            <a:ext cx="9144000" cy="685800"/>
          </a:xfrm>
          <a:prstGeom prst="rect">
            <a:avLst/>
          </a:prstGeom>
          <a:solidFill>
            <a:srgbClr val="A17453">
              <a:alpha val="32156"/>
            </a:srgbClr>
          </a:solidFill>
          <a:ln w="12700">
            <a:miter lim="400000"/>
          </a:ln>
        </p:spPr>
        <p:txBody>
          <a:bodyPr lIns="45719" rIns="45719" anchor="ctr"/>
          <a:lstStyle/>
          <a:p>
            <a:pPr>
              <a:defRPr>
                <a:solidFill>
                  <a:srgbClr val="FFFFFF"/>
                </a:solidFill>
              </a:defRPr>
            </a:pPr>
            <a:endParaRPr/>
          </a:p>
        </p:txBody>
      </p:sp>
      <p:sp>
        <p:nvSpPr>
          <p:cNvPr id="184" name="Shape 184"/>
          <p:cNvSpPr/>
          <p:nvPr/>
        </p:nvSpPr>
        <p:spPr>
          <a:xfrm>
            <a:off x="-534865" y="1323357"/>
            <a:ext cx="9678865" cy="6740307"/>
          </a:xfrm>
          <a:prstGeom prst="rect">
            <a:avLst/>
          </a:prstGeom>
          <a:ln w="12700">
            <a:noFill/>
            <a:miter lim="400000"/>
          </a:ln>
          <a:effectLst>
            <a:outerShdw blurRad="63500" dist="38099" dir="2700000" rotWithShape="0">
              <a:srgbClr val="000000">
                <a:alpha val="74997"/>
              </a:srgbClr>
            </a:outerShdw>
          </a:effectLst>
          <a:extLst>
            <a:ext uri="{C572A759-6A51-4108-AA02-DFA0A04FC94B}">
              <ma14:wrappingTextBoxFlag xmlns:ma14="http://schemas.microsoft.com/office/mac/drawingml/2011/main" val="1"/>
            </a:ext>
          </a:extLst>
        </p:spPr>
        <p:txBody>
          <a:bodyPr wrap="square" lIns="45719" rIns="45719">
            <a:spAutoFit/>
          </a:bodyPr>
          <a:lstStyle/>
          <a:p>
            <a:pPr marL="742950" indent="-742950" algn="ctr">
              <a:defRPr sz="4400">
                <a:solidFill>
                  <a:srgbClr val="FFFF00"/>
                </a:solidFill>
                <a:effectLst>
                  <a:outerShdw blurRad="50800" dist="38100" dir="2700000" rotWithShape="0">
                    <a:srgbClr val="000000">
                      <a:alpha val="43000"/>
                    </a:srgbClr>
                  </a:outerShdw>
                </a:effectLst>
              </a:defRPr>
            </a:pPr>
            <a:r>
              <a:rPr dirty="0"/>
              <a:t>     </a:t>
            </a:r>
            <a:r>
              <a:rPr b="1" dirty="0">
                <a:ln w="3175">
                  <a:solidFill>
                    <a:schemeClr val="tx1"/>
                  </a:solidFill>
                </a:ln>
                <a:solidFill>
                  <a:srgbClr val="FFD653"/>
                </a:solidFill>
              </a:rPr>
              <a:t>Εισαγωγή στη Φυσική Στοιχειωδών </a:t>
            </a:r>
            <a:r>
              <a:rPr b="1" dirty="0" smtClean="0">
                <a:ln w="3175">
                  <a:solidFill>
                    <a:schemeClr val="tx1"/>
                  </a:solidFill>
                </a:ln>
                <a:solidFill>
                  <a:srgbClr val="FFD653"/>
                </a:solidFill>
              </a:rPr>
              <a:t>Σωματιδίων</a:t>
            </a:r>
            <a:endParaRPr lang="el-GR" b="1" dirty="0" smtClean="0">
              <a:ln w="3175">
                <a:solidFill>
                  <a:schemeClr val="tx1"/>
                </a:solidFill>
              </a:ln>
              <a:solidFill>
                <a:srgbClr val="FFD653"/>
              </a:solidFill>
            </a:endParaRPr>
          </a:p>
          <a:p>
            <a:pPr marL="742950" indent="-742950" algn="ctr">
              <a:defRPr sz="4400">
                <a:solidFill>
                  <a:srgbClr val="FFFF00"/>
                </a:solidFill>
                <a:effectLst>
                  <a:outerShdw blurRad="50800" dist="38100" dir="2700000" rotWithShape="0">
                    <a:srgbClr val="000000">
                      <a:alpha val="43000"/>
                    </a:srgbClr>
                  </a:outerShdw>
                </a:effectLst>
              </a:defRPr>
            </a:pPr>
            <a:r>
              <a:rPr lang="el-GR" sz="2400" dirty="0" smtClean="0">
                <a:solidFill>
                  <a:srgbClr val="FFC000"/>
                </a:solidFill>
              </a:rPr>
              <a:t>  </a:t>
            </a:r>
            <a:endParaRPr lang="en-US" sz="2400" dirty="0" smtClean="0">
              <a:solidFill>
                <a:srgbClr val="FFC000"/>
              </a:solidFill>
            </a:endParaRPr>
          </a:p>
          <a:p>
            <a:pPr marL="742950" indent="-742950" algn="ctr">
              <a:defRPr sz="4400">
                <a:solidFill>
                  <a:srgbClr val="FFFF00"/>
                </a:solidFill>
                <a:effectLst>
                  <a:outerShdw blurRad="50800" dist="38100" dir="2700000" rotWithShape="0">
                    <a:srgbClr val="000000">
                      <a:alpha val="43000"/>
                    </a:srgbClr>
                  </a:outerShdw>
                </a:effectLst>
              </a:defRPr>
            </a:pPr>
            <a:r>
              <a:rPr lang="el-GR" sz="2400" dirty="0" smtClean="0">
                <a:solidFill>
                  <a:srgbClr val="FFC000"/>
                </a:solidFill>
              </a:rPr>
              <a:t>  </a:t>
            </a:r>
            <a:r>
              <a:rPr lang="el-GR" sz="2800" dirty="0" smtClean="0">
                <a:solidFill>
                  <a:srgbClr val="FFD653"/>
                </a:solidFill>
              </a:rPr>
              <a:t>Τίνα </a:t>
            </a:r>
            <a:r>
              <a:rPr lang="el-GR" sz="2800" dirty="0" err="1" smtClean="0">
                <a:solidFill>
                  <a:srgbClr val="FFD653"/>
                </a:solidFill>
              </a:rPr>
              <a:t>Νάντσου</a:t>
            </a:r>
            <a:endParaRPr lang="el-GR" sz="2800" dirty="0" smtClean="0">
              <a:solidFill>
                <a:srgbClr val="FFD653"/>
              </a:solidFill>
            </a:endParaRPr>
          </a:p>
          <a:p>
            <a:pPr marL="742950" indent="-742950" algn="ctr">
              <a:defRPr sz="4400">
                <a:solidFill>
                  <a:srgbClr val="FFFF00"/>
                </a:solidFill>
                <a:effectLst>
                  <a:outerShdw blurRad="50800" dist="38100" dir="2700000" rotWithShape="0">
                    <a:srgbClr val="000000">
                      <a:alpha val="43000"/>
                    </a:srgbClr>
                  </a:outerShdw>
                </a:effectLst>
              </a:defRPr>
            </a:pPr>
            <a:r>
              <a:rPr lang="el-GR" sz="2800" dirty="0" smtClean="0">
                <a:solidFill>
                  <a:srgbClr val="FFD653"/>
                </a:solidFill>
              </a:rPr>
              <a:t> Παιδαγωγική Υπεύθυνη </a:t>
            </a:r>
            <a:r>
              <a:rPr lang="en-US" sz="2800" dirty="0" smtClean="0">
                <a:solidFill>
                  <a:srgbClr val="FFD653"/>
                </a:solidFill>
              </a:rPr>
              <a:t>Playing with Protons </a:t>
            </a:r>
            <a:r>
              <a:rPr lang="el-GR" sz="2800" dirty="0" smtClean="0">
                <a:solidFill>
                  <a:srgbClr val="FFD653"/>
                </a:solidFill>
              </a:rPr>
              <a:t>Ελλάδα</a:t>
            </a:r>
            <a:r>
              <a:rPr lang="en-US" sz="2800" smtClean="0">
                <a:solidFill>
                  <a:srgbClr val="FFD653"/>
                </a:solidFill>
              </a:rPr>
              <a:t> 2017</a:t>
            </a:r>
            <a:endParaRPr lang="el-GR" sz="2800" dirty="0" smtClean="0">
              <a:solidFill>
                <a:srgbClr val="FFD653"/>
              </a:solidFill>
            </a:endParaRPr>
          </a:p>
          <a:p>
            <a:pPr marL="742950" indent="-742950" algn="ctr">
              <a:defRPr sz="4400">
                <a:solidFill>
                  <a:srgbClr val="FFFF00"/>
                </a:solidFill>
                <a:effectLst>
                  <a:outerShdw blurRad="50800" dist="38100" dir="2700000" rotWithShape="0">
                    <a:srgbClr val="000000">
                      <a:alpha val="43000"/>
                    </a:srgbClr>
                  </a:outerShdw>
                </a:effectLst>
              </a:defRPr>
            </a:pPr>
            <a:endParaRPr lang="el-GR" dirty="0">
              <a:solidFill>
                <a:srgbClr val="FFC000"/>
              </a:solidFill>
            </a:endParaRPr>
          </a:p>
          <a:p>
            <a:pPr marL="742950" indent="-742950" algn="ctr">
              <a:defRPr sz="4400">
                <a:solidFill>
                  <a:srgbClr val="FFFF00"/>
                </a:solidFill>
                <a:effectLst>
                  <a:outerShdw blurRad="50800" dist="38100" dir="2700000" rotWithShape="0">
                    <a:srgbClr val="000000">
                      <a:alpha val="43000"/>
                    </a:srgbClr>
                  </a:outerShdw>
                </a:effectLst>
              </a:defRPr>
            </a:pPr>
            <a:endParaRPr lang="el-GR" dirty="0" smtClean="0">
              <a:solidFill>
                <a:srgbClr val="FFC000"/>
              </a:solidFill>
            </a:endParaRPr>
          </a:p>
          <a:p>
            <a:pPr marL="742950" indent="-742950" algn="ctr">
              <a:defRPr sz="4400">
                <a:solidFill>
                  <a:srgbClr val="FFFF00"/>
                </a:solidFill>
                <a:effectLst>
                  <a:outerShdw blurRad="50800" dist="38100" dir="2700000" rotWithShape="0">
                    <a:srgbClr val="000000">
                      <a:alpha val="43000"/>
                    </a:srgbClr>
                  </a:outerShdw>
                </a:effectLst>
              </a:defRPr>
            </a:pPr>
            <a:endParaRPr lang="el-GR" dirty="0">
              <a:solidFill>
                <a:srgbClr val="FFC000"/>
              </a:solidFill>
            </a:endParaRPr>
          </a:p>
          <a:p>
            <a:pPr marL="742950" indent="-742950" algn="ctr">
              <a:defRPr sz="4400">
                <a:solidFill>
                  <a:srgbClr val="FFFF00"/>
                </a:solidFill>
                <a:effectLst>
                  <a:outerShdw blurRad="50800" dist="38100" dir="2700000" rotWithShape="0">
                    <a:srgbClr val="000000">
                      <a:alpha val="43000"/>
                    </a:srgbClr>
                  </a:outerShdw>
                </a:effectLst>
              </a:defRPr>
            </a:pPr>
            <a:endParaRPr lang="el-GR" dirty="0" smtClean="0">
              <a:solidFill>
                <a:srgbClr val="FFC000"/>
              </a:solidFill>
            </a:endParaRPr>
          </a:p>
          <a:p>
            <a:pPr marL="742950" indent="-742950" algn="ctr">
              <a:defRPr sz="4400">
                <a:solidFill>
                  <a:srgbClr val="FFFF00"/>
                </a:solidFill>
                <a:effectLst>
                  <a:outerShdw blurRad="50800" dist="38100" dir="2700000" rotWithShape="0">
                    <a:srgbClr val="000000">
                      <a:alpha val="43000"/>
                    </a:srgbClr>
                  </a:outerShdw>
                </a:effectLst>
              </a:defRPr>
            </a:pPr>
            <a:endParaRPr lang="el-GR" dirty="0" smtClean="0">
              <a:solidFill>
                <a:srgbClr val="FFC000"/>
              </a:solidFill>
            </a:endParaRPr>
          </a:p>
          <a:p>
            <a:pPr marL="742950" indent="-742950" algn="ctr">
              <a:defRPr sz="4400">
                <a:solidFill>
                  <a:srgbClr val="FFFF00"/>
                </a:solidFill>
                <a:effectLst>
                  <a:outerShdw blurRad="50800" dist="38100" dir="2700000" rotWithShape="0">
                    <a:srgbClr val="000000">
                      <a:alpha val="43000"/>
                    </a:srgbClr>
                  </a:outerShdw>
                </a:effectLst>
              </a:defRPr>
            </a:pPr>
            <a:endParaRPr lang="el-GR" dirty="0" smtClean="0">
              <a:solidFill>
                <a:srgbClr val="FFC000"/>
              </a:solidFill>
            </a:endParaRPr>
          </a:p>
        </p:txBody>
      </p:sp>
      <p:sp>
        <p:nvSpPr>
          <p:cNvPr id="185" name="Shape 185"/>
          <p:cNvSpPr/>
          <p:nvPr/>
        </p:nvSpPr>
        <p:spPr>
          <a:xfrm>
            <a:off x="1464" y="5588005"/>
            <a:ext cx="9677401" cy="392736"/>
          </a:xfrm>
          <a:prstGeom prst="rect">
            <a:avLst/>
          </a:prstGeom>
          <a:ln w="12700">
            <a:miter lim="400000"/>
          </a:ln>
          <a:effectLst>
            <a:outerShdw blurRad="63500" dist="38099" dir="2700000" rotWithShape="0">
              <a:srgbClr val="000000">
                <a:alpha val="74997"/>
              </a:srgbClr>
            </a:outerShdw>
          </a:effectLst>
          <a:extLst>
            <a:ext uri="{C572A759-6A51-4108-AA02-DFA0A04FC94B}">
              <ma14:wrappingTextBoxFlag xmlns:ma14="http://schemas.microsoft.com/office/mac/drawingml/2011/main" val="1"/>
            </a:ext>
          </a:extLst>
        </p:spPr>
        <p:txBody>
          <a:bodyPr lIns="45719" rIns="45719">
            <a:spAutoFit/>
          </a:bodyPr>
          <a:lstStyle>
            <a:lvl1pPr marL="742950" indent="-742950" algn="ctr">
              <a:defRPr sz="3600">
                <a:solidFill>
                  <a:srgbClr val="FFFF00"/>
                </a:solidFill>
                <a:effectLst>
                  <a:outerShdw blurRad="50800" dist="38100" dir="2700000" rotWithShape="0">
                    <a:srgbClr val="000000">
                      <a:alpha val="43000"/>
                    </a:srgbClr>
                  </a:outerShdw>
                </a:effectLst>
              </a:defRPr>
            </a:lvl1pPr>
          </a:lstStyle>
          <a:p>
            <a:pPr defTabSz="557784">
              <a:spcBef>
                <a:spcPts val="400"/>
              </a:spcBef>
              <a:defRPr sz="1952"/>
            </a:pPr>
            <a:endParaRPr lang="en-US" dirty="0"/>
          </a:p>
        </p:txBody>
      </p:sp>
      <p:sp>
        <p:nvSpPr>
          <p:cNvPr id="186" name="Shape 186"/>
          <p:cNvSpPr/>
          <p:nvPr/>
        </p:nvSpPr>
        <p:spPr>
          <a:xfrm>
            <a:off x="3822888" y="3376929"/>
            <a:ext cx="876112" cy="358141"/>
          </a:xfrm>
          <a:prstGeom prst="rect">
            <a:avLst/>
          </a:prstGeom>
          <a:ln w="12700">
            <a:miter lim="400000"/>
          </a:ln>
        </p:spPr>
        <p:txBody>
          <a:bodyPr wrap="none" lIns="45719" rIns="45719">
            <a:spAutoFit/>
          </a:bodyPr>
          <a:lstStyle/>
          <a:p>
            <a:pPr algn="ctr"/>
            <a:endParaRPr/>
          </a:p>
        </p:txBody>
      </p:sp>
      <p:pic>
        <p:nvPicPr>
          <p:cNvPr id="8" name="Στιγμιότυπο 2017-07-27, 6.57.39 μμ.png"/>
          <p:cNvPicPr>
            <a:picLocks noChangeAspect="1"/>
          </p:cNvPicPr>
          <p:nvPr/>
        </p:nvPicPr>
        <p:blipFill>
          <a:blip r:embed="rId3">
            <a:extLst/>
          </a:blip>
          <a:stretch>
            <a:fillRect/>
          </a:stretch>
        </p:blipFill>
        <p:spPr>
          <a:xfrm>
            <a:off x="4103178" y="4392650"/>
            <a:ext cx="937644" cy="1391723"/>
          </a:xfrm>
          <a:prstGeom prst="rect">
            <a:avLst/>
          </a:prstGeom>
          <a:ln w="3175">
            <a:solidFill>
              <a:schemeClr val="tx1"/>
            </a:solidFill>
            <a:miter lim="400000"/>
          </a:ln>
        </p:spPr>
      </p:pic>
      <p:pic>
        <p:nvPicPr>
          <p:cNvPr id="9" name="Στιγμιότυπο 2017-07-27, 6.52.16 μμ.png"/>
          <p:cNvPicPr>
            <a:picLocks noChangeAspect="1"/>
          </p:cNvPicPr>
          <p:nvPr/>
        </p:nvPicPr>
        <p:blipFill>
          <a:blip r:embed="rId4">
            <a:extLst/>
          </a:blip>
          <a:stretch>
            <a:fillRect/>
          </a:stretch>
        </p:blipFill>
        <p:spPr>
          <a:xfrm>
            <a:off x="2453266" y="6152967"/>
            <a:ext cx="4491468" cy="776407"/>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16" fill="hold" grpId="1" nodeType="clickEffect">
                                  <p:stCondLst>
                                    <p:cond delay="0"/>
                                  </p:stCondLst>
                                  <p:iterate>
                                    <p:tmAbs val="0"/>
                                  </p:iterate>
                                  <p:childTnLst>
                                    <p:set>
                                      <p:cBhvr>
                                        <p:cTn id="6" fill="hold"/>
                                        <p:tgtEl>
                                          <p:spTgt spid="184"/>
                                        </p:tgtEl>
                                        <p:attrNameLst>
                                          <p:attrName>style.visibility</p:attrName>
                                        </p:attrNameLst>
                                      </p:cBhvr>
                                      <p:to>
                                        <p:strVal val="visible"/>
                                      </p:to>
                                    </p:set>
                                    <p:anim calcmode="lin" valueType="num">
                                      <p:cBhvr>
                                        <p:cTn id="7" dur="1000" fill="hold"/>
                                        <p:tgtEl>
                                          <p:spTgt spid="184"/>
                                        </p:tgtEl>
                                        <p:attrNameLst>
                                          <p:attrName>ppt_w</p:attrName>
                                        </p:attrNameLst>
                                      </p:cBhvr>
                                      <p:tavLst>
                                        <p:tav tm="0">
                                          <p:val>
                                            <p:fltVal val="0"/>
                                          </p:val>
                                        </p:tav>
                                        <p:tav tm="100000">
                                          <p:val>
                                            <p:strVal val="#ppt_w"/>
                                          </p:val>
                                        </p:tav>
                                      </p:tavLst>
                                    </p:anim>
                                    <p:anim calcmode="lin" valueType="num">
                                      <p:cBhvr>
                                        <p:cTn id="8" dur="1000" fill="hold"/>
                                        <p:tgtEl>
                                          <p:spTgt spid="18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2" nodeType="clickEffect">
                                  <p:stCondLst>
                                    <p:cond delay="0"/>
                                  </p:stCondLst>
                                  <p:iterate>
                                    <p:tmAbs val="0"/>
                                  </p:iterate>
                                  <p:childTnLst>
                                    <p:set>
                                      <p:cBhvr>
                                        <p:cTn id="12" fill="hold"/>
                                        <p:tgtEl>
                                          <p:spTgt spid="185"/>
                                        </p:tgtEl>
                                        <p:attrNameLst>
                                          <p:attrName>style.visibility</p:attrName>
                                        </p:attrNameLst>
                                      </p:cBhvr>
                                      <p:to>
                                        <p:strVal val="visible"/>
                                      </p:to>
                                    </p:set>
                                    <p:anim calcmode="lin" valueType="num">
                                      <p:cBhvr>
                                        <p:cTn id="13" dur="1000" fill="hold"/>
                                        <p:tgtEl>
                                          <p:spTgt spid="185"/>
                                        </p:tgtEl>
                                        <p:attrNameLst>
                                          <p:attrName>ppt_w</p:attrName>
                                        </p:attrNameLst>
                                      </p:cBhvr>
                                      <p:tavLst>
                                        <p:tav tm="0">
                                          <p:val>
                                            <p:fltVal val="0"/>
                                          </p:val>
                                        </p:tav>
                                        <p:tav tm="100000">
                                          <p:val>
                                            <p:strVal val="#ppt_w"/>
                                          </p:val>
                                        </p:tav>
                                      </p:tavLst>
                                    </p:anim>
                                    <p:anim calcmode="lin" valueType="num">
                                      <p:cBhvr>
                                        <p:cTn id="14" dur="1000" fill="hold"/>
                                        <p:tgtEl>
                                          <p:spTgt spid="18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1" advAuto="0"/>
      <p:bldP spid="185" grpId="2" animBg="1" advAuto="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a:spLocks noGrp="1"/>
          </p:cNvSpPr>
          <p:nvPr>
            <p:ph type="title"/>
          </p:nvPr>
        </p:nvSpPr>
        <p:spPr>
          <a:xfrm>
            <a:off x="457200" y="419778"/>
            <a:ext cx="8229600" cy="1143001"/>
          </a:xfrm>
          <a:prstGeom prst="rect">
            <a:avLst/>
          </a:prstGeom>
        </p:spPr>
        <p:txBody>
          <a:bodyPr>
            <a:noAutofit/>
          </a:bodyPr>
          <a:lstStyle>
            <a:lvl1pPr defTabSz="832104">
              <a:defRPr sz="3549"/>
            </a:lvl1pPr>
          </a:lstStyle>
          <a:p>
            <a:r>
              <a:rPr sz="3600" dirty="0">
                <a:solidFill>
                  <a:srgbClr val="FFD653"/>
                </a:solidFill>
              </a:rPr>
              <a:t>Πώς θα παρουσιάζαμε τα χημικά στοιχεία </a:t>
            </a:r>
            <a:r>
              <a:rPr lang="en-US" sz="3600" dirty="0" smtClean="0">
                <a:solidFill>
                  <a:srgbClr val="FFD653"/>
                </a:solidFill>
              </a:rPr>
              <a:t/>
            </a:r>
            <a:br>
              <a:rPr lang="en-US" sz="3600" dirty="0" smtClean="0">
                <a:solidFill>
                  <a:srgbClr val="FFD653"/>
                </a:solidFill>
              </a:rPr>
            </a:br>
            <a:r>
              <a:rPr sz="3600" dirty="0" smtClean="0">
                <a:solidFill>
                  <a:srgbClr val="FFD653"/>
                </a:solidFill>
              </a:rPr>
              <a:t>και </a:t>
            </a:r>
            <a:r>
              <a:rPr sz="3600" dirty="0">
                <a:solidFill>
                  <a:srgbClr val="FFD653"/>
                </a:solidFill>
              </a:rPr>
              <a:t>τις  χημικές ενώσεις;</a:t>
            </a:r>
          </a:p>
        </p:txBody>
      </p:sp>
      <p:pic>
        <p:nvPicPr>
          <p:cNvPr id="264" name="image10.jpg" descr="οινοπνευμα.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7000" contrast="25000"/>
                    </a14:imgEffect>
                  </a14:imgLayer>
                </a14:imgProps>
              </a:ext>
            </a:extLst>
          </a:blip>
          <a:srcRect t="2486" b="26963"/>
          <a:stretch/>
        </p:blipFill>
        <p:spPr>
          <a:xfrm>
            <a:off x="974117" y="1857828"/>
            <a:ext cx="7214111" cy="3817258"/>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 name="Shape 932"/>
          <p:cNvSpPr>
            <a:spLocks noGrp="1"/>
          </p:cNvSpPr>
          <p:nvPr>
            <p:ph type="body" idx="1"/>
          </p:nvPr>
        </p:nvSpPr>
        <p:spPr>
          <a:xfrm>
            <a:off x="595074" y="1255484"/>
            <a:ext cx="7823205" cy="5689600"/>
          </a:xfrm>
          <a:prstGeom prst="rect">
            <a:avLst/>
          </a:prstGeom>
        </p:spPr>
        <p:txBody>
          <a:bodyPr>
            <a:normAutofit/>
          </a:bodyPr>
          <a:lstStyle/>
          <a:p>
            <a:pPr lvl="0"/>
            <a:r>
              <a:rPr lang="en-US" sz="1800" dirty="0">
                <a:solidFill>
                  <a:srgbClr val="FFC000"/>
                </a:solidFill>
              </a:rPr>
              <a:t>1976</a:t>
            </a:r>
            <a:r>
              <a:rPr lang="en-US" sz="1800" dirty="0">
                <a:solidFill>
                  <a:srgbClr val="FFEBAB"/>
                </a:solidFill>
              </a:rPr>
              <a:t> Burton Richter &amp; Sam Ting – </a:t>
            </a:r>
            <a:r>
              <a:rPr lang="el-GR" sz="1800" dirty="0">
                <a:solidFill>
                  <a:srgbClr val="FFEBAB"/>
                </a:solidFill>
              </a:rPr>
              <a:t>ανακάλυψη του</a:t>
            </a:r>
            <a:r>
              <a:rPr lang="en-US" sz="1800" dirty="0">
                <a:solidFill>
                  <a:srgbClr val="FFEBAB"/>
                </a:solidFill>
              </a:rPr>
              <a:t> J/</a:t>
            </a:r>
            <a:r>
              <a:rPr lang="el-GR" sz="1800" dirty="0">
                <a:solidFill>
                  <a:srgbClr val="FFEBAB"/>
                </a:solidFill>
              </a:rPr>
              <a:t>ψ</a:t>
            </a:r>
          </a:p>
          <a:p>
            <a:pPr lvl="0"/>
            <a:r>
              <a:rPr lang="el-GR" sz="1800" dirty="0">
                <a:solidFill>
                  <a:srgbClr val="FFC000"/>
                </a:solidFill>
              </a:rPr>
              <a:t>1980</a:t>
            </a:r>
            <a:r>
              <a:rPr lang="el-GR" sz="1800" dirty="0">
                <a:solidFill>
                  <a:srgbClr val="FFEBAB"/>
                </a:solidFill>
              </a:rPr>
              <a:t> </a:t>
            </a:r>
            <a:r>
              <a:rPr lang="el-GR" sz="1800" dirty="0" err="1">
                <a:solidFill>
                  <a:srgbClr val="FFEBAB"/>
                </a:solidFill>
              </a:rPr>
              <a:t>James</a:t>
            </a:r>
            <a:r>
              <a:rPr lang="el-GR" sz="1800" dirty="0">
                <a:solidFill>
                  <a:srgbClr val="FFEBAB"/>
                </a:solidFill>
              </a:rPr>
              <a:t> </a:t>
            </a:r>
            <a:r>
              <a:rPr lang="el-GR" sz="1800" dirty="0" err="1">
                <a:solidFill>
                  <a:srgbClr val="FFEBAB"/>
                </a:solidFill>
              </a:rPr>
              <a:t>Cronin</a:t>
            </a:r>
            <a:r>
              <a:rPr lang="el-GR" sz="1800" dirty="0">
                <a:solidFill>
                  <a:srgbClr val="FFEBAB"/>
                </a:solidFill>
              </a:rPr>
              <a:t> &amp; </a:t>
            </a:r>
            <a:r>
              <a:rPr lang="el-GR" sz="1800" dirty="0" err="1">
                <a:solidFill>
                  <a:srgbClr val="FFEBAB"/>
                </a:solidFill>
              </a:rPr>
              <a:t>Val</a:t>
            </a:r>
            <a:r>
              <a:rPr lang="el-GR" sz="1800" dirty="0">
                <a:solidFill>
                  <a:srgbClr val="FFEBAB"/>
                </a:solidFill>
              </a:rPr>
              <a:t> </a:t>
            </a:r>
            <a:r>
              <a:rPr lang="el-GR" sz="1800" dirty="0" err="1">
                <a:solidFill>
                  <a:srgbClr val="FFEBAB"/>
                </a:solidFill>
              </a:rPr>
              <a:t>Fitch</a:t>
            </a:r>
            <a:r>
              <a:rPr lang="el-GR" sz="1800" dirty="0">
                <a:solidFill>
                  <a:srgbClr val="FFEBAB"/>
                </a:solidFill>
              </a:rPr>
              <a:t> – Παραβίαση της CP στα Κ</a:t>
            </a:r>
          </a:p>
          <a:p>
            <a:pPr lvl="0"/>
            <a:r>
              <a:rPr lang="el-GR" sz="1800" dirty="0">
                <a:solidFill>
                  <a:srgbClr val="FFC000"/>
                </a:solidFill>
              </a:rPr>
              <a:t>1979</a:t>
            </a:r>
            <a:r>
              <a:rPr lang="el-GR" sz="1800" dirty="0">
                <a:solidFill>
                  <a:srgbClr val="FFEBAB"/>
                </a:solidFill>
              </a:rPr>
              <a:t> </a:t>
            </a:r>
            <a:r>
              <a:rPr lang="el-GR" sz="1800" dirty="0" err="1">
                <a:solidFill>
                  <a:srgbClr val="FFEBAB"/>
                </a:solidFill>
              </a:rPr>
              <a:t>Glashow</a:t>
            </a:r>
            <a:r>
              <a:rPr lang="el-GR" sz="1800" dirty="0">
                <a:solidFill>
                  <a:srgbClr val="FFEBAB"/>
                </a:solidFill>
              </a:rPr>
              <a:t> </a:t>
            </a:r>
            <a:r>
              <a:rPr lang="el-GR" sz="1800" dirty="0" err="1">
                <a:solidFill>
                  <a:srgbClr val="FFEBAB"/>
                </a:solidFill>
              </a:rPr>
              <a:t>Salam</a:t>
            </a:r>
            <a:r>
              <a:rPr lang="el-GR" sz="1800" dirty="0">
                <a:solidFill>
                  <a:srgbClr val="FFEBAB"/>
                </a:solidFill>
              </a:rPr>
              <a:t> &amp; </a:t>
            </a:r>
            <a:r>
              <a:rPr lang="el-GR" sz="1800" dirty="0" err="1">
                <a:solidFill>
                  <a:srgbClr val="FFEBAB"/>
                </a:solidFill>
              </a:rPr>
              <a:t>Weinberg</a:t>
            </a:r>
            <a:r>
              <a:rPr lang="el-GR" sz="1800" dirty="0">
                <a:solidFill>
                  <a:srgbClr val="FFEBAB"/>
                </a:solidFill>
              </a:rPr>
              <a:t> – Ενοποίηση </a:t>
            </a:r>
            <a:r>
              <a:rPr lang="el-GR" sz="1800" dirty="0" err="1">
                <a:solidFill>
                  <a:srgbClr val="FFEBAB"/>
                </a:solidFill>
              </a:rPr>
              <a:t>ηλεκτρασθενών</a:t>
            </a:r>
            <a:r>
              <a:rPr lang="el-GR" sz="1800" dirty="0">
                <a:solidFill>
                  <a:srgbClr val="FFEBAB"/>
                </a:solidFill>
              </a:rPr>
              <a:t>. ανακάλυψη των Z</a:t>
            </a:r>
            <a:r>
              <a:rPr lang="el-GR" sz="1800" baseline="30000" dirty="0">
                <a:solidFill>
                  <a:srgbClr val="FFEBAB"/>
                </a:solidFill>
              </a:rPr>
              <a:t>0</a:t>
            </a:r>
            <a:r>
              <a:rPr lang="el-GR" sz="1800" dirty="0">
                <a:solidFill>
                  <a:srgbClr val="FFEBAB"/>
                </a:solidFill>
              </a:rPr>
              <a:t> και W</a:t>
            </a:r>
            <a:r>
              <a:rPr lang="el-GR" sz="1800" baseline="30000" dirty="0">
                <a:solidFill>
                  <a:srgbClr val="FFEBAB"/>
                </a:solidFill>
              </a:rPr>
              <a:t>+/-</a:t>
            </a:r>
            <a:r>
              <a:rPr lang="el-GR" sz="1800" dirty="0">
                <a:solidFill>
                  <a:srgbClr val="FFEBAB"/>
                </a:solidFill>
              </a:rPr>
              <a:t> - </a:t>
            </a:r>
            <a:r>
              <a:rPr lang="el-GR" sz="1800" dirty="0" err="1">
                <a:solidFill>
                  <a:srgbClr val="FFEBAB"/>
                </a:solidFill>
              </a:rPr>
              <a:t>Rubbia</a:t>
            </a:r>
            <a:r>
              <a:rPr lang="el-GR" sz="1800" dirty="0">
                <a:solidFill>
                  <a:srgbClr val="FFEBAB"/>
                </a:solidFill>
              </a:rPr>
              <a:t> &amp; </a:t>
            </a:r>
            <a:r>
              <a:rPr lang="el-GR" sz="1800" dirty="0" err="1">
                <a:solidFill>
                  <a:srgbClr val="FFEBAB"/>
                </a:solidFill>
              </a:rPr>
              <a:t>van</a:t>
            </a:r>
            <a:r>
              <a:rPr lang="el-GR" sz="1800" dirty="0">
                <a:solidFill>
                  <a:srgbClr val="FFEBAB"/>
                </a:solidFill>
              </a:rPr>
              <a:t> </a:t>
            </a:r>
            <a:r>
              <a:rPr lang="el-GR" sz="1800" dirty="0" err="1">
                <a:solidFill>
                  <a:srgbClr val="FFEBAB"/>
                </a:solidFill>
              </a:rPr>
              <a:t>der</a:t>
            </a:r>
            <a:r>
              <a:rPr lang="el-GR" sz="1800" dirty="0">
                <a:solidFill>
                  <a:srgbClr val="FFEBAB"/>
                </a:solidFill>
              </a:rPr>
              <a:t> </a:t>
            </a:r>
            <a:r>
              <a:rPr lang="el-GR" sz="1800" dirty="0" err="1">
                <a:solidFill>
                  <a:srgbClr val="FFEBAB"/>
                </a:solidFill>
              </a:rPr>
              <a:t>Meer</a:t>
            </a:r>
            <a:r>
              <a:rPr lang="el-GR" sz="1800" dirty="0">
                <a:solidFill>
                  <a:srgbClr val="FFEBAB"/>
                </a:solidFill>
              </a:rPr>
              <a:t> (</a:t>
            </a:r>
            <a:r>
              <a:rPr lang="el-GR" sz="1800" dirty="0" err="1">
                <a:solidFill>
                  <a:srgbClr val="FFEBAB"/>
                </a:solidFill>
              </a:rPr>
              <a:t>nobel</a:t>
            </a:r>
            <a:r>
              <a:rPr lang="el-GR" sz="1800" dirty="0">
                <a:solidFill>
                  <a:srgbClr val="FFEBAB"/>
                </a:solidFill>
              </a:rPr>
              <a:t> 1984). </a:t>
            </a:r>
            <a:r>
              <a:rPr lang="el-GR" sz="1800" dirty="0" err="1">
                <a:solidFill>
                  <a:srgbClr val="FFEBAB"/>
                </a:solidFill>
              </a:rPr>
              <a:t>Ηλεκτρασθενής</a:t>
            </a:r>
            <a:r>
              <a:rPr lang="el-GR" sz="1800" dirty="0">
                <a:solidFill>
                  <a:srgbClr val="FFEBAB"/>
                </a:solidFill>
              </a:rPr>
              <a:t> θεωρία – QFT  ‘t </a:t>
            </a:r>
            <a:r>
              <a:rPr lang="el-GR" sz="1800" dirty="0" err="1">
                <a:solidFill>
                  <a:srgbClr val="FFEBAB"/>
                </a:solidFill>
              </a:rPr>
              <a:t>Hooft</a:t>
            </a:r>
            <a:r>
              <a:rPr lang="el-GR" sz="1800" dirty="0">
                <a:solidFill>
                  <a:srgbClr val="FFEBAB"/>
                </a:solidFill>
              </a:rPr>
              <a:t> &amp; </a:t>
            </a:r>
            <a:r>
              <a:rPr lang="el-GR" sz="1800" dirty="0" err="1">
                <a:solidFill>
                  <a:srgbClr val="FFEBAB"/>
                </a:solidFill>
              </a:rPr>
              <a:t>Veltman</a:t>
            </a:r>
            <a:r>
              <a:rPr lang="el-GR" sz="1800" dirty="0">
                <a:solidFill>
                  <a:srgbClr val="FFEBAB"/>
                </a:solidFill>
              </a:rPr>
              <a:t> (</a:t>
            </a:r>
            <a:r>
              <a:rPr lang="el-GR" sz="1800" dirty="0" err="1">
                <a:solidFill>
                  <a:srgbClr val="FFEBAB"/>
                </a:solidFill>
              </a:rPr>
              <a:t>nobel</a:t>
            </a:r>
            <a:r>
              <a:rPr lang="el-GR" sz="1800" dirty="0">
                <a:solidFill>
                  <a:srgbClr val="FFEBAB"/>
                </a:solidFill>
              </a:rPr>
              <a:t> 1999). </a:t>
            </a:r>
          </a:p>
          <a:p>
            <a:pPr lvl="0"/>
            <a:r>
              <a:rPr lang="el-GR" sz="1800" dirty="0">
                <a:solidFill>
                  <a:srgbClr val="FFC000"/>
                </a:solidFill>
              </a:rPr>
              <a:t>1982</a:t>
            </a:r>
            <a:r>
              <a:rPr lang="el-GR" sz="1800" dirty="0">
                <a:solidFill>
                  <a:srgbClr val="FFEBAB"/>
                </a:solidFill>
              </a:rPr>
              <a:t> </a:t>
            </a:r>
            <a:r>
              <a:rPr lang="el-GR" sz="1800" dirty="0" err="1">
                <a:solidFill>
                  <a:srgbClr val="FFEBAB"/>
                </a:solidFill>
              </a:rPr>
              <a:t>Ken</a:t>
            </a:r>
            <a:r>
              <a:rPr lang="el-GR" sz="1800" dirty="0">
                <a:solidFill>
                  <a:srgbClr val="FFEBAB"/>
                </a:solidFill>
              </a:rPr>
              <a:t> </a:t>
            </a:r>
            <a:r>
              <a:rPr lang="el-GR" sz="1800" dirty="0" err="1">
                <a:solidFill>
                  <a:srgbClr val="FFEBAB"/>
                </a:solidFill>
              </a:rPr>
              <a:t>Wilson</a:t>
            </a:r>
            <a:r>
              <a:rPr lang="el-GR" sz="1800" dirty="0">
                <a:solidFill>
                  <a:srgbClr val="FFEBAB"/>
                </a:solidFill>
              </a:rPr>
              <a:t> – </a:t>
            </a:r>
            <a:r>
              <a:rPr lang="el-GR" sz="1800" dirty="0" err="1">
                <a:solidFill>
                  <a:srgbClr val="FFEBAB"/>
                </a:solidFill>
              </a:rPr>
              <a:t>Critical</a:t>
            </a:r>
            <a:r>
              <a:rPr lang="el-GR" sz="1800" dirty="0">
                <a:solidFill>
                  <a:srgbClr val="FFEBAB"/>
                </a:solidFill>
              </a:rPr>
              <a:t> </a:t>
            </a:r>
            <a:r>
              <a:rPr lang="el-GR" sz="1800" dirty="0" err="1">
                <a:solidFill>
                  <a:srgbClr val="FFEBAB"/>
                </a:solidFill>
              </a:rPr>
              <a:t>phenomena</a:t>
            </a:r>
            <a:r>
              <a:rPr lang="el-GR" sz="1800" dirty="0">
                <a:solidFill>
                  <a:srgbClr val="FFEBAB"/>
                </a:solidFill>
              </a:rPr>
              <a:t>. Σύνδεση μεταξύ θεωριών πεδίου.</a:t>
            </a:r>
          </a:p>
          <a:p>
            <a:pPr lvl="0"/>
            <a:r>
              <a:rPr lang="el-GR" sz="1800" dirty="0">
                <a:solidFill>
                  <a:srgbClr val="FFC000"/>
                </a:solidFill>
              </a:rPr>
              <a:t>1995 </a:t>
            </a:r>
            <a:r>
              <a:rPr lang="el-GR" sz="1800" dirty="0" err="1">
                <a:solidFill>
                  <a:srgbClr val="FFEBAB"/>
                </a:solidFill>
              </a:rPr>
              <a:t>Fred</a:t>
            </a:r>
            <a:r>
              <a:rPr lang="el-GR" sz="1800" dirty="0">
                <a:solidFill>
                  <a:srgbClr val="FFEBAB"/>
                </a:solidFill>
              </a:rPr>
              <a:t> </a:t>
            </a:r>
            <a:r>
              <a:rPr lang="el-GR" sz="1800" dirty="0" err="1">
                <a:solidFill>
                  <a:srgbClr val="FFEBAB"/>
                </a:solidFill>
              </a:rPr>
              <a:t>Reines</a:t>
            </a:r>
            <a:r>
              <a:rPr lang="el-GR" sz="1800" dirty="0">
                <a:solidFill>
                  <a:srgbClr val="FFEBAB"/>
                </a:solidFill>
              </a:rPr>
              <a:t> – ανακάλυψη του </a:t>
            </a:r>
            <a:r>
              <a:rPr lang="el-GR" sz="1800" dirty="0" err="1">
                <a:solidFill>
                  <a:srgbClr val="FFEBAB"/>
                </a:solidFill>
              </a:rPr>
              <a:t>νετρίνο</a:t>
            </a:r>
            <a:r>
              <a:rPr lang="el-GR" sz="1800" dirty="0">
                <a:solidFill>
                  <a:srgbClr val="FFEBAB"/>
                </a:solidFill>
              </a:rPr>
              <a:t>. Ανίχνευση του μ-</a:t>
            </a:r>
            <a:r>
              <a:rPr lang="el-GR" sz="1800" dirty="0" err="1">
                <a:solidFill>
                  <a:srgbClr val="FFEBAB"/>
                </a:solidFill>
              </a:rPr>
              <a:t>νετρίνο</a:t>
            </a:r>
            <a:r>
              <a:rPr lang="el-GR" sz="1800" dirty="0">
                <a:solidFill>
                  <a:srgbClr val="FFEBAB"/>
                </a:solidFill>
              </a:rPr>
              <a:t> – </a:t>
            </a:r>
            <a:r>
              <a:rPr lang="el-GR" sz="1800" dirty="0" err="1">
                <a:solidFill>
                  <a:srgbClr val="FFEBAB"/>
                </a:solidFill>
              </a:rPr>
              <a:t>lederman</a:t>
            </a:r>
            <a:r>
              <a:rPr lang="el-GR" sz="1800" dirty="0">
                <a:solidFill>
                  <a:srgbClr val="FFEBAB"/>
                </a:solidFill>
              </a:rPr>
              <a:t>, </a:t>
            </a:r>
            <a:r>
              <a:rPr lang="el-GR" sz="1800" dirty="0" err="1">
                <a:solidFill>
                  <a:srgbClr val="FFEBAB"/>
                </a:solidFill>
              </a:rPr>
              <a:t>Schwartz</a:t>
            </a:r>
            <a:r>
              <a:rPr lang="el-GR" sz="1800" dirty="0">
                <a:solidFill>
                  <a:srgbClr val="FFEBAB"/>
                </a:solidFill>
              </a:rPr>
              <a:t> &amp; </a:t>
            </a:r>
            <a:r>
              <a:rPr lang="el-GR" sz="1800" dirty="0" err="1">
                <a:solidFill>
                  <a:srgbClr val="FFEBAB"/>
                </a:solidFill>
              </a:rPr>
              <a:t>Steinberger</a:t>
            </a:r>
            <a:r>
              <a:rPr lang="el-GR" sz="1800" dirty="0">
                <a:solidFill>
                  <a:srgbClr val="FFEBAB"/>
                </a:solidFill>
              </a:rPr>
              <a:t> (</a:t>
            </a:r>
            <a:r>
              <a:rPr lang="el-GR" sz="1800" dirty="0" err="1">
                <a:solidFill>
                  <a:srgbClr val="FFEBAB"/>
                </a:solidFill>
              </a:rPr>
              <a:t>nobel</a:t>
            </a:r>
            <a:r>
              <a:rPr lang="el-GR" sz="1800" dirty="0">
                <a:solidFill>
                  <a:srgbClr val="FFEBAB"/>
                </a:solidFill>
              </a:rPr>
              <a:t> 1988). Ταλαντώσεις </a:t>
            </a:r>
            <a:r>
              <a:rPr lang="el-GR" sz="1800" dirty="0" err="1">
                <a:solidFill>
                  <a:srgbClr val="FFEBAB"/>
                </a:solidFill>
              </a:rPr>
              <a:t>νετρίνο</a:t>
            </a:r>
            <a:r>
              <a:rPr lang="el-GR" sz="1800" dirty="0">
                <a:solidFill>
                  <a:srgbClr val="FFEBAB"/>
                </a:solidFill>
              </a:rPr>
              <a:t> – </a:t>
            </a:r>
            <a:r>
              <a:rPr lang="en-US" sz="1800" dirty="0" smtClean="0">
                <a:solidFill>
                  <a:srgbClr val="FFEBAB"/>
                </a:solidFill>
              </a:rPr>
              <a:t>       </a:t>
            </a:r>
            <a:r>
              <a:rPr lang="el-GR" sz="1800" dirty="0" err="1" smtClean="0">
                <a:solidFill>
                  <a:srgbClr val="FFEBAB"/>
                </a:solidFill>
              </a:rPr>
              <a:t>Ray</a:t>
            </a:r>
            <a:r>
              <a:rPr lang="el-GR" sz="1800" dirty="0" smtClean="0">
                <a:solidFill>
                  <a:srgbClr val="FFEBAB"/>
                </a:solidFill>
              </a:rPr>
              <a:t> </a:t>
            </a:r>
            <a:r>
              <a:rPr lang="el-GR" sz="1800" dirty="0" err="1">
                <a:solidFill>
                  <a:srgbClr val="FFEBAB"/>
                </a:solidFill>
              </a:rPr>
              <a:t>Davis</a:t>
            </a:r>
            <a:r>
              <a:rPr lang="el-GR" sz="1800" dirty="0">
                <a:solidFill>
                  <a:srgbClr val="FFEBAB"/>
                </a:solidFill>
              </a:rPr>
              <a:t> &amp; </a:t>
            </a:r>
            <a:r>
              <a:rPr lang="el-GR" sz="1800" dirty="0" err="1">
                <a:solidFill>
                  <a:srgbClr val="FFEBAB"/>
                </a:solidFill>
              </a:rPr>
              <a:t>Masatoshi</a:t>
            </a:r>
            <a:r>
              <a:rPr lang="el-GR" sz="1800" dirty="0">
                <a:solidFill>
                  <a:srgbClr val="FFEBAB"/>
                </a:solidFill>
              </a:rPr>
              <a:t> </a:t>
            </a:r>
            <a:r>
              <a:rPr lang="el-GR" sz="1800" dirty="0" err="1">
                <a:solidFill>
                  <a:srgbClr val="FFEBAB"/>
                </a:solidFill>
              </a:rPr>
              <a:t>Koshiba</a:t>
            </a:r>
            <a:r>
              <a:rPr lang="el-GR" sz="1800" dirty="0">
                <a:solidFill>
                  <a:srgbClr val="FFEBAB"/>
                </a:solidFill>
              </a:rPr>
              <a:t> (</a:t>
            </a:r>
            <a:r>
              <a:rPr lang="el-GR" sz="1800" dirty="0" err="1">
                <a:solidFill>
                  <a:srgbClr val="FFEBAB"/>
                </a:solidFill>
              </a:rPr>
              <a:t>nobel</a:t>
            </a:r>
            <a:r>
              <a:rPr lang="el-GR" sz="1800" dirty="0">
                <a:solidFill>
                  <a:srgbClr val="FFEBAB"/>
                </a:solidFill>
              </a:rPr>
              <a:t> 2002).</a:t>
            </a:r>
          </a:p>
          <a:p>
            <a:pPr lvl="0"/>
            <a:r>
              <a:rPr lang="en-US" sz="1800" dirty="0">
                <a:solidFill>
                  <a:srgbClr val="FFC000"/>
                </a:solidFill>
              </a:rPr>
              <a:t>2004</a:t>
            </a:r>
            <a:r>
              <a:rPr lang="en-US" sz="1800" dirty="0">
                <a:solidFill>
                  <a:srgbClr val="FFEBAB"/>
                </a:solidFill>
              </a:rPr>
              <a:t> David Gross, David </a:t>
            </a:r>
            <a:r>
              <a:rPr lang="en-US" sz="1800" dirty="0" err="1">
                <a:solidFill>
                  <a:srgbClr val="FFEBAB"/>
                </a:solidFill>
              </a:rPr>
              <a:t>Politzer</a:t>
            </a:r>
            <a:r>
              <a:rPr lang="en-US" sz="1800" dirty="0">
                <a:solidFill>
                  <a:srgbClr val="FFEBAB"/>
                </a:solidFill>
              </a:rPr>
              <a:t> &amp; Frank </a:t>
            </a:r>
            <a:r>
              <a:rPr lang="en-US" sz="1800" dirty="0" err="1">
                <a:solidFill>
                  <a:srgbClr val="FFEBAB"/>
                </a:solidFill>
              </a:rPr>
              <a:t>Wilczek</a:t>
            </a:r>
            <a:r>
              <a:rPr lang="en-US" sz="1800" dirty="0">
                <a:solidFill>
                  <a:srgbClr val="FFEBAB"/>
                </a:solidFill>
              </a:rPr>
              <a:t> – QCD</a:t>
            </a:r>
            <a:endParaRPr lang="el-GR" sz="1800" dirty="0">
              <a:solidFill>
                <a:srgbClr val="FFEBAB"/>
              </a:solidFill>
            </a:endParaRPr>
          </a:p>
          <a:p>
            <a:pPr lvl="0"/>
            <a:r>
              <a:rPr lang="en-US" sz="1800" dirty="0">
                <a:solidFill>
                  <a:srgbClr val="FFC000"/>
                </a:solidFill>
              </a:rPr>
              <a:t>2008</a:t>
            </a:r>
            <a:r>
              <a:rPr lang="en-US" sz="1800" dirty="0">
                <a:solidFill>
                  <a:srgbClr val="FFEBAB"/>
                </a:solidFill>
              </a:rPr>
              <a:t> </a:t>
            </a:r>
            <a:r>
              <a:rPr lang="en-US" sz="1800" dirty="0" smtClean="0">
                <a:solidFill>
                  <a:srgbClr val="FFEBAB"/>
                </a:solidFill>
              </a:rPr>
              <a:t> </a:t>
            </a:r>
            <a:r>
              <a:rPr lang="en-US" sz="1800" dirty="0" err="1">
                <a:solidFill>
                  <a:srgbClr val="FFEBAB"/>
                </a:solidFill>
              </a:rPr>
              <a:t>Ypochiro</a:t>
            </a:r>
            <a:r>
              <a:rPr lang="en-US" sz="1800" dirty="0">
                <a:solidFill>
                  <a:srgbClr val="FFEBAB"/>
                </a:solidFill>
              </a:rPr>
              <a:t> </a:t>
            </a:r>
            <a:r>
              <a:rPr lang="en-US" sz="1800" dirty="0" err="1">
                <a:solidFill>
                  <a:srgbClr val="FFEBAB"/>
                </a:solidFill>
              </a:rPr>
              <a:t>Nambu</a:t>
            </a:r>
            <a:r>
              <a:rPr lang="en-US" sz="1800" dirty="0">
                <a:solidFill>
                  <a:srgbClr val="FFEBAB"/>
                </a:solidFill>
              </a:rPr>
              <a:t>, Makoto Kobayashi, </a:t>
            </a:r>
            <a:r>
              <a:rPr lang="en-US" sz="1800" dirty="0" err="1">
                <a:solidFill>
                  <a:srgbClr val="FFEBAB"/>
                </a:solidFill>
              </a:rPr>
              <a:t>Toshihide</a:t>
            </a:r>
            <a:r>
              <a:rPr lang="en-US" sz="1800" dirty="0">
                <a:solidFill>
                  <a:srgbClr val="FFEBAB"/>
                </a:solidFill>
              </a:rPr>
              <a:t> </a:t>
            </a:r>
            <a:r>
              <a:rPr lang="en-US" sz="1800" dirty="0" err="1">
                <a:solidFill>
                  <a:srgbClr val="FFEBAB"/>
                </a:solidFill>
              </a:rPr>
              <a:t>Maskawa</a:t>
            </a:r>
            <a:r>
              <a:rPr lang="en-US" sz="1800" dirty="0">
                <a:solidFill>
                  <a:srgbClr val="FFEBAB"/>
                </a:solidFill>
              </a:rPr>
              <a:t> - discovery of the mechanism of spontaneous broken symmetry in subatomic physics</a:t>
            </a:r>
            <a:endParaRPr lang="el-GR" sz="1800" dirty="0">
              <a:solidFill>
                <a:srgbClr val="FFEBAB"/>
              </a:solidFill>
            </a:endParaRPr>
          </a:p>
          <a:p>
            <a:pPr lvl="0"/>
            <a:r>
              <a:rPr lang="el-GR" sz="1800" dirty="0">
                <a:solidFill>
                  <a:srgbClr val="FFC000"/>
                </a:solidFill>
              </a:rPr>
              <a:t>2013</a:t>
            </a:r>
            <a:r>
              <a:rPr lang="el-GR" sz="1800" dirty="0">
                <a:solidFill>
                  <a:srgbClr val="FFEBAB"/>
                </a:solidFill>
              </a:rPr>
              <a:t>  </a:t>
            </a:r>
            <a:r>
              <a:rPr lang="el-GR" sz="1800" dirty="0" err="1">
                <a:solidFill>
                  <a:srgbClr val="FFEBAB"/>
                </a:solidFill>
              </a:rPr>
              <a:t>Higgs</a:t>
            </a:r>
            <a:r>
              <a:rPr lang="el-GR" sz="1800" dirty="0">
                <a:solidFill>
                  <a:srgbClr val="FFEBAB"/>
                </a:solidFill>
              </a:rPr>
              <a:t> </a:t>
            </a:r>
            <a:r>
              <a:rPr lang="el-GR" sz="1800" dirty="0" err="1">
                <a:solidFill>
                  <a:srgbClr val="FFEBAB"/>
                </a:solidFill>
              </a:rPr>
              <a:t>Eglert</a:t>
            </a:r>
            <a:r>
              <a:rPr lang="el-GR" sz="1800" dirty="0">
                <a:solidFill>
                  <a:srgbClr val="FFEBAB"/>
                </a:solidFill>
              </a:rPr>
              <a:t> Σωματίδιο </a:t>
            </a:r>
            <a:r>
              <a:rPr lang="el-GR" sz="1800" dirty="0" err="1">
                <a:solidFill>
                  <a:srgbClr val="FFEBAB"/>
                </a:solidFill>
              </a:rPr>
              <a:t>Higgs</a:t>
            </a:r>
            <a:endParaRPr lang="el-GR" sz="1800" dirty="0">
              <a:solidFill>
                <a:srgbClr val="FFEBAB"/>
              </a:solidFill>
            </a:endParaRPr>
          </a:p>
        </p:txBody>
      </p:sp>
      <p:sp>
        <p:nvSpPr>
          <p:cNvPr id="933" name="Shape 933"/>
          <p:cNvSpPr>
            <a:spLocks noGrp="1"/>
          </p:cNvSpPr>
          <p:nvPr>
            <p:ph type="sldNum" sz="quarter" idx="4294967295"/>
          </p:nvPr>
        </p:nvSpPr>
        <p:spPr>
          <a:xfrm>
            <a:off x="8565544" y="6522824"/>
            <a:ext cx="273657" cy="269241"/>
          </a:xfrm>
          <a:prstGeom prst="rect">
            <a:avLst/>
          </a:prstGeom>
          <a:extLst>
            <a:ext uri="{C572A759-6A51-4108-AA02-DFA0A04FC94B}">
              <ma14:wrappingTextBoxFlag xmlns:ma14="http://schemas.microsoft.com/office/mac/drawingml/2011/main" val="1"/>
            </a:ext>
          </a:extLst>
        </p:spPr>
        <p:txBody>
          <a:bodyPr/>
          <a:lstStyle>
            <a:lvl1pPr>
              <a:defRPr>
                <a:solidFill>
                  <a:srgbClr val="888888"/>
                </a:solidFill>
                <a:latin typeface="UB-Script"/>
                <a:ea typeface="UB-Script"/>
                <a:cs typeface="UB-Script"/>
                <a:sym typeface="UB-Script"/>
              </a:defRPr>
            </a:lvl1pPr>
          </a:lstStyle>
          <a:p>
            <a:fld id="{86CB4B4D-7CA3-9044-876B-883B54F8677D}" type="slidenum">
              <a:t>100</a:t>
            </a:fld>
            <a:endParaRPr/>
          </a:p>
        </p:txBody>
      </p:sp>
      <p:pic>
        <p:nvPicPr>
          <p:cNvPr id="6" name="image114.jpg" descr="resize_newsimage"/>
          <p:cNvPicPr>
            <a:picLocks noChangeAspect="1"/>
          </p:cNvPicPr>
          <p:nvPr/>
        </p:nvPicPr>
        <p:blipFill>
          <a:blip r:embed="rId2">
            <a:extLst/>
          </a:blip>
          <a:stretch>
            <a:fillRect/>
          </a:stretch>
        </p:blipFill>
        <p:spPr>
          <a:xfrm>
            <a:off x="7692565" y="5444344"/>
            <a:ext cx="1451429" cy="1399593"/>
          </a:xfrm>
          <a:prstGeom prst="rect">
            <a:avLst/>
          </a:prstGeom>
          <a:ln w="12700">
            <a:miter lim="400000"/>
          </a:ln>
        </p:spPr>
      </p:pic>
      <p:sp>
        <p:nvSpPr>
          <p:cNvPr id="8" name="Shape 924"/>
          <p:cNvSpPr>
            <a:spLocks noGrp="1"/>
          </p:cNvSpPr>
          <p:nvPr>
            <p:ph type="title"/>
          </p:nvPr>
        </p:nvSpPr>
        <p:spPr>
          <a:xfrm>
            <a:off x="457200" y="129498"/>
            <a:ext cx="8229600" cy="1143001"/>
          </a:xfrm>
          <a:prstGeom prst="rect">
            <a:avLst/>
          </a:prstGeom>
        </p:spPr>
        <p:txBody>
          <a:bodyPr>
            <a:normAutofit/>
          </a:bodyPr>
          <a:lstStyle>
            <a:lvl1pPr>
              <a:defRPr sz="3200">
                <a:effectLst>
                  <a:outerShdw blurRad="38100" dist="38100" dir="2700000" rotWithShape="0">
                    <a:srgbClr val="DDDDDD"/>
                  </a:outerShdw>
                </a:effectLst>
              </a:defRPr>
            </a:lvl1pPr>
          </a:lstStyle>
          <a:p>
            <a:r>
              <a:rPr lang="el-GR" sz="3600" dirty="0">
                <a:solidFill>
                  <a:srgbClr val="FFD653"/>
                </a:solidFill>
                <a:effectLst/>
              </a:rPr>
              <a:t>Ιστορία ΦΣΣ – </a:t>
            </a:r>
            <a:r>
              <a:rPr lang="el-GR" sz="3600" dirty="0" smtClean="0">
                <a:solidFill>
                  <a:srgbClr val="FFD653"/>
                </a:solidFill>
                <a:effectLst/>
              </a:rPr>
              <a:t>(</a:t>
            </a:r>
            <a:r>
              <a:rPr lang="en-US" sz="3600" dirty="0" smtClean="0">
                <a:solidFill>
                  <a:srgbClr val="FFD653"/>
                </a:solidFill>
                <a:effectLst/>
              </a:rPr>
              <a:t>3</a:t>
            </a:r>
            <a:r>
              <a:rPr lang="el-GR" sz="3600" dirty="0" smtClean="0">
                <a:solidFill>
                  <a:srgbClr val="FFD653"/>
                </a:solidFill>
                <a:effectLst/>
              </a:rPr>
              <a:t>)</a:t>
            </a:r>
            <a:endParaRPr lang="el-GR" sz="3600" dirty="0">
              <a:solidFill>
                <a:srgbClr val="FFD653"/>
              </a:solidFill>
              <a:effectLst/>
            </a:endParaRPr>
          </a:p>
        </p:txBody>
      </p:sp>
    </p:spTree>
  </p:cSld>
  <p:clrMapOvr>
    <a:masterClrMapping/>
  </p:clrMapOvr>
  <p:transition spd="slow"/>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5" name="image3.jpg" descr="black-hole-event-wide"/>
          <p:cNvPicPr>
            <a:picLocks noChangeAspect="1"/>
          </p:cNvPicPr>
          <p:nvPr/>
        </p:nvPicPr>
        <p:blipFill>
          <a:blip r:embed="rId2">
            <a:extLst/>
          </a:blip>
          <a:stretch>
            <a:fillRect/>
          </a:stretch>
        </p:blipFill>
        <p:spPr>
          <a:xfrm>
            <a:off x="-1" y="-1"/>
            <a:ext cx="9144001" cy="6858001"/>
          </a:xfrm>
          <a:prstGeom prst="rect">
            <a:avLst/>
          </a:prstGeom>
          <a:ln w="12700">
            <a:miter lim="400000"/>
          </a:ln>
        </p:spPr>
      </p:pic>
      <p:sp>
        <p:nvSpPr>
          <p:cNvPr id="936" name="Shape 936"/>
          <p:cNvSpPr>
            <a:spLocks noGrp="1"/>
          </p:cNvSpPr>
          <p:nvPr>
            <p:ph type="title"/>
          </p:nvPr>
        </p:nvSpPr>
        <p:spPr>
          <a:xfrm>
            <a:off x="457200" y="361721"/>
            <a:ext cx="8229601" cy="715963"/>
          </a:xfrm>
          <a:prstGeom prst="rect">
            <a:avLst/>
          </a:prstGeom>
        </p:spPr>
        <p:txBody>
          <a:bodyPr>
            <a:normAutofit/>
          </a:bodyPr>
          <a:lstStyle>
            <a:lvl1pPr>
              <a:defRPr sz="3800">
                <a:solidFill>
                  <a:srgbClr val="9B2E2E"/>
                </a:solidFill>
                <a:latin typeface="Times New Roman"/>
                <a:ea typeface="Times New Roman"/>
                <a:cs typeface="Times New Roman"/>
                <a:sym typeface="Times New Roman"/>
              </a:defRPr>
            </a:lvl1pPr>
          </a:lstStyle>
          <a:p>
            <a:r>
              <a:rPr sz="3600" dirty="0" err="1">
                <a:solidFill>
                  <a:srgbClr val="FFD653"/>
                </a:solidFill>
                <a:latin typeface="+mn-lt"/>
              </a:rPr>
              <a:t>Βι</a:t>
            </a:r>
            <a:r>
              <a:rPr sz="3600" dirty="0">
                <a:solidFill>
                  <a:srgbClr val="FFD653"/>
                </a:solidFill>
                <a:latin typeface="+mn-lt"/>
              </a:rPr>
              <a:t>βλιογραφία</a:t>
            </a:r>
          </a:p>
        </p:txBody>
      </p:sp>
      <p:sp>
        <p:nvSpPr>
          <p:cNvPr id="937" name="Shape 937"/>
          <p:cNvSpPr>
            <a:spLocks noGrp="1"/>
          </p:cNvSpPr>
          <p:nvPr>
            <p:ph type="body" idx="1"/>
          </p:nvPr>
        </p:nvSpPr>
        <p:spPr>
          <a:xfrm>
            <a:off x="261257" y="1485900"/>
            <a:ext cx="8730343" cy="4724400"/>
          </a:xfrm>
          <a:prstGeom prst="rect">
            <a:avLst/>
          </a:prstGeom>
          <a:solidFill>
            <a:schemeClr val="accent2"/>
          </a:solidFill>
          <a:ln>
            <a:solidFill>
              <a:srgbClr val="8C3A38"/>
            </a:solidFill>
            <a:round/>
          </a:ln>
          <a:effectLst>
            <a:outerShdw blurRad="25400" dist="12700" dir="5400000" rotWithShape="0">
              <a:srgbClr val="000000">
                <a:alpha val="35000"/>
              </a:srgbClr>
            </a:outerShdw>
          </a:effectLst>
        </p:spPr>
        <p:txBody>
          <a:bodyPr/>
          <a:lstStyle/>
          <a:p>
            <a:pPr marL="252000" indent="0">
              <a:spcBef>
                <a:spcPts val="0"/>
              </a:spcBef>
              <a:buSzTx/>
              <a:buFontTx/>
              <a:buNone/>
              <a:defRPr sz="1600" b="1">
                <a:solidFill>
                  <a:srgbClr val="FFC44F"/>
                </a:solidFill>
              </a:defRPr>
            </a:pPr>
            <a:endParaRPr lang="en-US" dirty="0" smtClean="0">
              <a:solidFill>
                <a:srgbClr val="FFEBAB"/>
              </a:solidFill>
            </a:endParaRPr>
          </a:p>
          <a:p>
            <a:pPr marL="252000" indent="0">
              <a:spcBef>
                <a:spcPts val="0"/>
              </a:spcBef>
              <a:buSzTx/>
              <a:buFontTx/>
              <a:buNone/>
              <a:defRPr sz="1600" b="1">
                <a:solidFill>
                  <a:srgbClr val="FFC44F"/>
                </a:solidFill>
              </a:defRPr>
            </a:pPr>
            <a:r>
              <a:rPr dirty="0" err="1" smtClean="0">
                <a:solidFill>
                  <a:srgbClr val="FFEBAB"/>
                </a:solidFill>
              </a:rPr>
              <a:t>Αρχεί</a:t>
            </a:r>
            <a:r>
              <a:rPr dirty="0" smtClean="0">
                <a:solidFill>
                  <a:srgbClr val="FFEBAB"/>
                </a:solidFill>
              </a:rPr>
              <a:t>α </a:t>
            </a:r>
            <a:r>
              <a:rPr dirty="0">
                <a:solidFill>
                  <a:srgbClr val="FFEBAB"/>
                </a:solidFill>
              </a:rPr>
              <a:t>των Δρ.Τσεσμελή, Δρ.Γαζή, Δρ .Storr , Δρ .Αλεξόπουλου</a:t>
            </a:r>
          </a:p>
          <a:p>
            <a:pPr marL="252000" indent="0">
              <a:spcBef>
                <a:spcPts val="0"/>
              </a:spcBef>
              <a:buSzTx/>
              <a:buFontTx/>
              <a:buNone/>
              <a:defRPr sz="1600" b="1">
                <a:solidFill>
                  <a:srgbClr val="FFC44F"/>
                </a:solidFill>
              </a:defRPr>
            </a:pPr>
            <a:r>
              <a:rPr dirty="0">
                <a:solidFill>
                  <a:srgbClr val="FFEBAB"/>
                </a:solidFill>
              </a:rPr>
              <a:t>http://indico.cern.ch/conferenceDisplay.py?confId=269114</a:t>
            </a:r>
          </a:p>
          <a:p>
            <a:pPr marL="252000" indent="0">
              <a:spcBef>
                <a:spcPts val="0"/>
              </a:spcBef>
              <a:buSzTx/>
              <a:buFontTx/>
              <a:buNone/>
              <a:defRPr sz="1600" b="1">
                <a:solidFill>
                  <a:srgbClr val="FFC44F"/>
                </a:solidFill>
              </a:defRPr>
            </a:pPr>
            <a:r>
              <a:rPr dirty="0">
                <a:solidFill>
                  <a:srgbClr val="FFEBAB"/>
                </a:solidFill>
              </a:rPr>
              <a:t>LHC στο CERN: Η μεγαλύτερη μηχανή του κόσμου, Αναστασόπουλος Πασχάλης</a:t>
            </a:r>
          </a:p>
          <a:p>
            <a:pPr marL="252000" indent="0">
              <a:spcBef>
                <a:spcPts val="0"/>
              </a:spcBef>
              <a:buSzTx/>
              <a:buFontTx/>
              <a:buNone/>
              <a:defRPr sz="1600" b="1">
                <a:solidFill>
                  <a:srgbClr val="FFC44F"/>
                </a:solidFill>
              </a:defRPr>
            </a:pPr>
            <a:r>
              <a:rPr dirty="0">
                <a:solidFill>
                  <a:srgbClr val="FFEBAB"/>
                </a:solidFill>
              </a:rPr>
              <a:t>http://www.physics.ntua.gr/GREECE_AND_CERN/index.html</a:t>
            </a:r>
            <a:endParaRPr sz="1800" dirty="0">
              <a:solidFill>
                <a:srgbClr val="FFEBAB"/>
              </a:solidFill>
              <a:latin typeface="Comic Sans MS"/>
              <a:ea typeface="Comic Sans MS"/>
              <a:cs typeface="Comic Sans MS"/>
              <a:sym typeface="Comic Sans MS"/>
            </a:endParaRPr>
          </a:p>
          <a:p>
            <a:pPr marL="252000" indent="0">
              <a:spcBef>
                <a:spcPts val="0"/>
              </a:spcBef>
              <a:buSzTx/>
              <a:buFontTx/>
              <a:buNone/>
              <a:defRPr sz="1600" b="1">
                <a:solidFill>
                  <a:srgbClr val="FFC44F"/>
                </a:solidFill>
              </a:defRPr>
            </a:pPr>
            <a:r>
              <a:rPr dirty="0">
                <a:solidFill>
                  <a:srgbClr val="FFEBAB"/>
                </a:solidFill>
              </a:rPr>
              <a:t>http://hep.physics.uoc.gr/DOC/OUTREACH/MICROCOSM/DETECTORS/whatiscern.html</a:t>
            </a:r>
          </a:p>
          <a:p>
            <a:pPr marL="252000" indent="0">
              <a:spcBef>
                <a:spcPts val="0"/>
              </a:spcBef>
              <a:buSzTx/>
              <a:buFontTx/>
              <a:buNone/>
              <a:defRPr sz="1600" b="1">
                <a:solidFill>
                  <a:srgbClr val="FFC44F"/>
                </a:solidFill>
              </a:defRPr>
            </a:pPr>
            <a:r>
              <a:rPr dirty="0">
                <a:solidFill>
                  <a:srgbClr val="FFEBAB"/>
                </a:solidFill>
              </a:rPr>
              <a:t>http://www.physics.ntua.gr/POPPHYS/index.html</a:t>
            </a:r>
          </a:p>
          <a:p>
            <a:pPr marL="252000" indent="0">
              <a:spcBef>
                <a:spcPts val="0"/>
              </a:spcBef>
              <a:buSzTx/>
              <a:buFontTx/>
              <a:buNone/>
              <a:defRPr sz="1600" b="1">
                <a:solidFill>
                  <a:srgbClr val="FFC44F"/>
                </a:solidFill>
              </a:defRPr>
            </a:pPr>
            <a:r>
              <a:rPr dirty="0">
                <a:solidFill>
                  <a:srgbClr val="FFEBAB"/>
                </a:solidFill>
              </a:rPr>
              <a:t>http://www.physics.ntua.gr/POPPHYS/LHC/lhc_atlas.swf</a:t>
            </a:r>
            <a:endParaRPr sz="1800" dirty="0">
              <a:solidFill>
                <a:srgbClr val="FFEBAB"/>
              </a:solidFill>
              <a:latin typeface="Comic Sans MS"/>
              <a:ea typeface="Comic Sans MS"/>
              <a:cs typeface="Comic Sans MS"/>
              <a:sym typeface="Comic Sans MS"/>
            </a:endParaRPr>
          </a:p>
          <a:p>
            <a:pPr marL="252000" indent="0">
              <a:spcBef>
                <a:spcPts val="0"/>
              </a:spcBef>
              <a:buSzTx/>
              <a:buFontTx/>
              <a:buNone/>
              <a:defRPr sz="1600" b="1">
                <a:solidFill>
                  <a:srgbClr val="FFC44F"/>
                </a:solidFill>
              </a:defRPr>
            </a:pPr>
            <a:r>
              <a:rPr dirty="0">
                <a:solidFill>
                  <a:srgbClr val="FFEBAB"/>
                </a:solidFill>
              </a:rPr>
              <a:t>http://www.physics.ntua.gr/POPPHYS/BEAMLINE/beamline.html</a:t>
            </a:r>
          </a:p>
          <a:p>
            <a:pPr marL="252000" indent="0">
              <a:spcBef>
                <a:spcPts val="0"/>
              </a:spcBef>
              <a:buSzTx/>
              <a:buFontTx/>
              <a:buNone/>
              <a:defRPr sz="1600" b="1">
                <a:solidFill>
                  <a:srgbClr val="FFC44F"/>
                </a:solidFill>
              </a:defRPr>
            </a:pPr>
            <a:r>
              <a:rPr dirty="0">
                <a:solidFill>
                  <a:srgbClr val="FFEBAB"/>
                </a:solidFill>
              </a:rPr>
              <a:t>Ανδρέας Βαλαδάκης  Φυσικός βίντεο</a:t>
            </a:r>
          </a:p>
          <a:p>
            <a:pPr marL="252000" indent="0">
              <a:spcBef>
                <a:spcPts val="0"/>
              </a:spcBef>
              <a:buSzTx/>
              <a:buFontTx/>
              <a:buNone/>
              <a:defRPr sz="1600" b="1">
                <a:solidFill>
                  <a:srgbClr val="FFC44F"/>
                </a:solidFill>
              </a:defRPr>
            </a:pPr>
            <a:r>
              <a:rPr dirty="0">
                <a:solidFill>
                  <a:srgbClr val="FFEBAB"/>
                </a:solidFill>
              </a:rPr>
              <a:t>https://www.youtube.com/user/PHYSICSALL?feature=watch</a:t>
            </a:r>
            <a:endParaRPr sz="1800" dirty="0">
              <a:solidFill>
                <a:srgbClr val="FFEBAB"/>
              </a:solidFill>
              <a:latin typeface="Comic Sans MS"/>
              <a:ea typeface="Comic Sans MS"/>
              <a:cs typeface="Comic Sans MS"/>
              <a:sym typeface="Comic Sans MS"/>
            </a:endParaRPr>
          </a:p>
          <a:p>
            <a:pPr marL="252000" indent="0">
              <a:spcBef>
                <a:spcPts val="0"/>
              </a:spcBef>
              <a:buSzTx/>
              <a:buFontTx/>
              <a:buNone/>
              <a:defRPr sz="1600" b="1">
                <a:solidFill>
                  <a:srgbClr val="FFC44F"/>
                </a:solidFill>
              </a:defRPr>
            </a:pPr>
            <a:r>
              <a:rPr dirty="0">
                <a:solidFill>
                  <a:srgbClr val="FFEBAB"/>
                </a:solidFill>
              </a:rPr>
              <a:t>Μαρία Ράπτη Φυσικός</a:t>
            </a:r>
          </a:p>
          <a:p>
            <a:pPr marL="252000" indent="0">
              <a:spcBef>
                <a:spcPts val="0"/>
              </a:spcBef>
              <a:buSzTx/>
              <a:buFontTx/>
              <a:buNone/>
              <a:defRPr sz="1600" b="1">
                <a:solidFill>
                  <a:srgbClr val="FFC44F"/>
                </a:solidFill>
              </a:defRPr>
            </a:pPr>
            <a:r>
              <a:rPr dirty="0">
                <a:solidFill>
                  <a:srgbClr val="FFEBAB"/>
                </a:solidFill>
              </a:rPr>
              <a:t>ΕΚΦΕ Δημόκριτος παρουσίαση </a:t>
            </a:r>
            <a:r>
              <a:rPr dirty="0" smtClean="0">
                <a:solidFill>
                  <a:srgbClr val="FFEBAB"/>
                </a:solidFill>
              </a:rPr>
              <a:t>CERN</a:t>
            </a:r>
            <a:endParaRPr lang="el-GR" dirty="0" smtClean="0">
              <a:solidFill>
                <a:srgbClr val="FFEBAB"/>
              </a:solidFill>
            </a:endParaRPr>
          </a:p>
          <a:p>
            <a:pPr marL="252000" indent="0">
              <a:spcBef>
                <a:spcPts val="0"/>
              </a:spcBef>
              <a:buSzTx/>
              <a:buFontTx/>
              <a:buNone/>
              <a:defRPr sz="1600" b="1">
                <a:solidFill>
                  <a:srgbClr val="FFC44F"/>
                </a:solidFill>
              </a:defRPr>
            </a:pPr>
            <a:r>
              <a:rPr lang="el-GR" dirty="0" smtClean="0">
                <a:solidFill>
                  <a:srgbClr val="FFEBAB"/>
                </a:solidFill>
              </a:rPr>
              <a:t>Διονύσιος </a:t>
            </a:r>
            <a:r>
              <a:rPr lang="el-GR" dirty="0" err="1" smtClean="0">
                <a:solidFill>
                  <a:srgbClr val="FFEBAB"/>
                </a:solidFill>
              </a:rPr>
              <a:t>Σιμόπουλος</a:t>
            </a:r>
            <a:r>
              <a:rPr lang="el-GR" dirty="0" smtClean="0">
                <a:solidFill>
                  <a:srgbClr val="FFEBAB"/>
                </a:solidFill>
              </a:rPr>
              <a:t> παρουσίαση </a:t>
            </a:r>
            <a:r>
              <a:rPr lang="el-GR" dirty="0" err="1" smtClean="0">
                <a:solidFill>
                  <a:srgbClr val="FFEBAB"/>
                </a:solidFill>
              </a:rPr>
              <a:t>βαρυτικών</a:t>
            </a:r>
            <a:r>
              <a:rPr lang="el-GR" dirty="0" smtClean="0">
                <a:solidFill>
                  <a:srgbClr val="FFEBAB"/>
                </a:solidFill>
              </a:rPr>
              <a:t> κυμάτων </a:t>
            </a:r>
            <a:endParaRPr dirty="0">
              <a:solidFill>
                <a:srgbClr val="FFEBAB"/>
              </a:solidFill>
            </a:endParaRPr>
          </a:p>
          <a:p>
            <a:pPr marL="252000" indent="0">
              <a:spcBef>
                <a:spcPts val="0"/>
              </a:spcBef>
              <a:buSzTx/>
              <a:buFontTx/>
              <a:buNone/>
              <a:defRPr sz="1600" b="1">
                <a:solidFill>
                  <a:srgbClr val="FFC44F"/>
                </a:solidFill>
              </a:defRPr>
            </a:pPr>
            <a:endParaRPr dirty="0">
              <a:solidFill>
                <a:srgbClr val="FFEBAB"/>
              </a:solidFill>
            </a:endParaRPr>
          </a:p>
          <a:p>
            <a:pPr marL="252000" indent="0">
              <a:spcBef>
                <a:spcPts val="0"/>
              </a:spcBef>
              <a:buSzTx/>
              <a:buFontTx/>
              <a:buNone/>
              <a:defRPr sz="1600" b="1">
                <a:solidFill>
                  <a:srgbClr val="FFC44F"/>
                </a:solidFill>
              </a:defRPr>
            </a:pPr>
            <a:r>
              <a:rPr dirty="0">
                <a:solidFill>
                  <a:srgbClr val="FFEBAB"/>
                </a:solidFill>
              </a:rPr>
              <a:t>Ευχαριστώ πολύ την καθηγήτρια Ανδρομάχη Τσίρου (CERN) και τον καθηγητή Γεώργιο </a:t>
            </a:r>
            <a:r>
              <a:rPr dirty="0" smtClean="0">
                <a:solidFill>
                  <a:srgbClr val="FFEBAB"/>
                </a:solidFill>
              </a:rPr>
              <a:t>Καλκάνη</a:t>
            </a:r>
            <a:endParaRPr lang="en-US" dirty="0" smtClean="0">
              <a:solidFill>
                <a:srgbClr val="FFEBAB"/>
              </a:solidFill>
            </a:endParaRPr>
          </a:p>
          <a:p>
            <a:pPr marL="252000" indent="0">
              <a:spcBef>
                <a:spcPts val="0"/>
              </a:spcBef>
              <a:buSzTx/>
              <a:buFontTx/>
              <a:buNone/>
              <a:defRPr sz="1600" b="1">
                <a:solidFill>
                  <a:srgbClr val="FFC44F"/>
                </a:solidFill>
              </a:defRPr>
            </a:pPr>
            <a:r>
              <a:rPr dirty="0" smtClean="0">
                <a:solidFill>
                  <a:srgbClr val="FFEBAB"/>
                </a:solidFill>
              </a:rPr>
              <a:t>(ΕΚΠΑ</a:t>
            </a:r>
            <a:r>
              <a:rPr dirty="0">
                <a:solidFill>
                  <a:srgbClr val="FFEBAB"/>
                </a:solidFill>
              </a:rPr>
              <a:t>) για την πολύτιμη βοήθεια και τις διορθώσεις.</a:t>
            </a:r>
            <a:endParaRPr sz="1800" dirty="0">
              <a:solidFill>
                <a:srgbClr val="FFEBAB"/>
              </a:solidFill>
              <a:latin typeface="Comic Sans MS"/>
              <a:ea typeface="Comic Sans MS"/>
              <a:cs typeface="Comic Sans MS"/>
              <a:sym typeface="Comic Sans MS"/>
            </a:endParaRPr>
          </a:p>
          <a:p>
            <a:pPr marL="252000" indent="0">
              <a:spcBef>
                <a:spcPts val="0"/>
              </a:spcBef>
              <a:buSzTx/>
              <a:buFontTx/>
              <a:buNone/>
              <a:defRPr sz="1600" b="1">
                <a:solidFill>
                  <a:srgbClr val="FFC44F"/>
                </a:solidFill>
              </a:defRPr>
            </a:pPr>
            <a:r>
              <a:rPr dirty="0">
                <a:solidFill>
                  <a:srgbClr val="FFEBAB"/>
                </a:solidFill>
              </a:rPr>
              <a:t>	</a:t>
            </a:r>
          </a:p>
        </p:txBody>
      </p:sp>
    </p:spTree>
  </p:cSld>
  <p:clrMapOvr>
    <a:masterClrMapping/>
  </p:clrMapOvr>
  <p:transition spd="slow"/>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9" name="image1.jpg"/>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940" name="Shape 940"/>
          <p:cNvSpPr>
            <a:spLocks noGrp="1"/>
          </p:cNvSpPr>
          <p:nvPr>
            <p:ph type="title"/>
          </p:nvPr>
        </p:nvSpPr>
        <p:spPr>
          <a:xfrm>
            <a:off x="439962" y="620712"/>
            <a:ext cx="7772400" cy="1143001"/>
          </a:xfrm>
          <a:prstGeom prst="rect">
            <a:avLst/>
          </a:prstGeom>
        </p:spPr>
        <p:txBody>
          <a:bodyPr>
            <a:normAutofit/>
          </a:bodyPr>
          <a:lstStyle>
            <a:lvl1pPr algn="l" defTabSz="758951">
              <a:defRPr sz="7137">
                <a:solidFill>
                  <a:srgbClr val="FFC000"/>
                </a:solidFill>
              </a:defRPr>
            </a:lvl1pPr>
          </a:lstStyle>
          <a:p>
            <a:r>
              <a:rPr sz="6000" dirty="0"/>
              <a:t>CERN…</a:t>
            </a:r>
          </a:p>
        </p:txBody>
      </p:sp>
      <p:sp>
        <p:nvSpPr>
          <p:cNvPr id="941" name="Shape 941"/>
          <p:cNvSpPr>
            <a:spLocks noGrp="1"/>
          </p:cNvSpPr>
          <p:nvPr>
            <p:ph type="body" idx="1"/>
          </p:nvPr>
        </p:nvSpPr>
        <p:spPr>
          <a:xfrm>
            <a:off x="323851" y="3500437"/>
            <a:ext cx="8631464" cy="3060020"/>
          </a:xfrm>
          <a:prstGeom prst="rect">
            <a:avLst/>
          </a:prstGeom>
          <a:solidFill>
            <a:srgbClr val="345C8C">
              <a:alpha val="69000"/>
            </a:srgbClr>
          </a:solidFill>
        </p:spPr>
        <p:txBody>
          <a:bodyPr>
            <a:noAutofit/>
          </a:bodyPr>
          <a:lstStyle/>
          <a:p>
            <a:pPr lvl="0">
              <a:spcBef>
                <a:spcPts val="2400"/>
              </a:spcBef>
            </a:pPr>
            <a:r>
              <a:rPr lang="el-GR" dirty="0">
                <a:solidFill>
                  <a:srgbClr val="FFEBAB"/>
                </a:solidFill>
              </a:rPr>
              <a:t>Ζητά απαντήσεις σε ερωτήσεις για το Σύμπαν.</a:t>
            </a:r>
          </a:p>
          <a:p>
            <a:pPr lvl="0">
              <a:spcBef>
                <a:spcPts val="2400"/>
              </a:spcBef>
            </a:pPr>
            <a:r>
              <a:rPr lang="el-GR" dirty="0">
                <a:solidFill>
                  <a:srgbClr val="FFEBAB"/>
                </a:solidFill>
              </a:rPr>
              <a:t>Προωθεί τα όρια της τεχνολογίας αιχμής.</a:t>
            </a:r>
          </a:p>
          <a:p>
            <a:pPr lvl="0">
              <a:spcBef>
                <a:spcPts val="2400"/>
              </a:spcBef>
            </a:pPr>
            <a:r>
              <a:rPr lang="el-GR" dirty="0">
                <a:solidFill>
                  <a:srgbClr val="FFEBAB"/>
                </a:solidFill>
              </a:rPr>
              <a:t>Εκπαιδεύει τους επιστήμονες του αύριο.</a:t>
            </a:r>
          </a:p>
          <a:p>
            <a:pPr lvl="0">
              <a:spcBef>
                <a:spcPts val="2400"/>
              </a:spcBef>
            </a:pPr>
            <a:r>
              <a:rPr lang="el-GR" dirty="0">
                <a:solidFill>
                  <a:srgbClr val="FFEBAB"/>
                </a:solidFill>
              </a:rPr>
              <a:t>Φέρνει τις χώρες </a:t>
            </a:r>
            <a:r>
              <a:rPr lang="el-GR" dirty="0" err="1">
                <a:solidFill>
                  <a:srgbClr val="FFEBAB"/>
                </a:solidFill>
              </a:rPr>
              <a:t>πιό</a:t>
            </a:r>
            <a:r>
              <a:rPr lang="el-GR" dirty="0">
                <a:solidFill>
                  <a:srgbClr val="FFEBAB"/>
                </a:solidFill>
              </a:rPr>
              <a:t> κοντά μέσω της επιστήμης</a:t>
            </a:r>
            <a:r>
              <a:rPr lang="el-GR" dirty="0">
                <a:solidFill>
                  <a:srgbClr val="FFD653"/>
                </a:solidFill>
              </a:rPr>
              <a:t>.</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iterate>
                                    <p:tmAbs val="0"/>
                                  </p:iterate>
                                  <p:childTnLst>
                                    <p:set>
                                      <p:cBhvr>
                                        <p:cTn id="6" fill="hold"/>
                                        <p:tgtEl>
                                          <p:spTgt spid="941">
                                            <p:bg/>
                                          </p:spTgt>
                                        </p:tgtEl>
                                        <p:attrNameLst>
                                          <p:attrName>style.visibility</p:attrName>
                                        </p:attrNameLst>
                                      </p:cBhvr>
                                      <p:to>
                                        <p:strVal val="visible"/>
                                      </p:to>
                                    </p:set>
                                    <p:animEffect transition="in" filter="blinds(horizontal)">
                                      <p:cBhvr>
                                        <p:cTn id="7" dur="500"/>
                                        <p:tgtEl>
                                          <p:spTgt spid="941">
                                            <p:bg/>
                                          </p:spTgt>
                                        </p:tgtEl>
                                      </p:cBhvr>
                                    </p:animEffect>
                                  </p:childTnLst>
                                </p:cTn>
                              </p:par>
                              <p:par>
                                <p:cTn id="8" presetID="3" presetClass="entr" presetSubtype="10" fill="hold" grpId="1" nodeType="withEffect">
                                  <p:stCondLst>
                                    <p:cond delay="0"/>
                                  </p:stCondLst>
                                  <p:iterate>
                                    <p:tmAbs val="0"/>
                                  </p:iterate>
                                  <p:childTnLst>
                                    <p:set>
                                      <p:cBhvr>
                                        <p:cTn id="9" fill="hold"/>
                                        <p:tgtEl>
                                          <p:spTgt spid="941">
                                            <p:txEl>
                                              <p:pRg st="0" end="0"/>
                                            </p:txEl>
                                          </p:spTgt>
                                        </p:tgtEl>
                                        <p:attrNameLst>
                                          <p:attrName>style.visibility</p:attrName>
                                        </p:attrNameLst>
                                      </p:cBhvr>
                                      <p:to>
                                        <p:strVal val="visible"/>
                                      </p:to>
                                    </p:set>
                                    <p:animEffect transition="in" filter="blinds(horizontal)">
                                      <p:cBhvr>
                                        <p:cTn id="10" dur="500"/>
                                        <p:tgtEl>
                                          <p:spTgt spid="941">
                                            <p:txEl>
                                              <p:pRg st="0" end="0"/>
                                            </p:txEl>
                                          </p:spTgt>
                                        </p:tgtEl>
                                      </p:cBhvr>
                                    </p:animEffect>
                                  </p:childTnLst>
                                </p:cTn>
                              </p:par>
                              <p:par>
                                <p:cTn id="11" presetID="3" presetClass="entr" presetSubtype="10" fill="hold" grpId="1" nodeType="withEffect">
                                  <p:stCondLst>
                                    <p:cond delay="0"/>
                                  </p:stCondLst>
                                  <p:iterate>
                                    <p:tmAbs val="0"/>
                                  </p:iterate>
                                  <p:childTnLst>
                                    <p:set>
                                      <p:cBhvr>
                                        <p:cTn id="12" fill="hold"/>
                                        <p:tgtEl>
                                          <p:spTgt spid="941">
                                            <p:txEl>
                                              <p:pRg st="1" end="1"/>
                                            </p:txEl>
                                          </p:spTgt>
                                        </p:tgtEl>
                                        <p:attrNameLst>
                                          <p:attrName>style.visibility</p:attrName>
                                        </p:attrNameLst>
                                      </p:cBhvr>
                                      <p:to>
                                        <p:strVal val="visible"/>
                                      </p:to>
                                    </p:set>
                                    <p:animEffect transition="in" filter="blinds(horizontal)">
                                      <p:cBhvr>
                                        <p:cTn id="13" dur="500"/>
                                        <p:tgtEl>
                                          <p:spTgt spid="941">
                                            <p:txEl>
                                              <p:pRg st="1" end="1"/>
                                            </p:txEl>
                                          </p:spTgt>
                                        </p:tgtEl>
                                      </p:cBhvr>
                                    </p:animEffect>
                                  </p:childTnLst>
                                </p:cTn>
                              </p:par>
                              <p:par>
                                <p:cTn id="14" presetID="3" presetClass="entr" presetSubtype="10" fill="hold" grpId="1" nodeType="withEffect">
                                  <p:stCondLst>
                                    <p:cond delay="0"/>
                                  </p:stCondLst>
                                  <p:iterate>
                                    <p:tmAbs val="0"/>
                                  </p:iterate>
                                  <p:childTnLst>
                                    <p:set>
                                      <p:cBhvr>
                                        <p:cTn id="15" fill="hold"/>
                                        <p:tgtEl>
                                          <p:spTgt spid="941">
                                            <p:txEl>
                                              <p:pRg st="2" end="2"/>
                                            </p:txEl>
                                          </p:spTgt>
                                        </p:tgtEl>
                                        <p:attrNameLst>
                                          <p:attrName>style.visibility</p:attrName>
                                        </p:attrNameLst>
                                      </p:cBhvr>
                                      <p:to>
                                        <p:strVal val="visible"/>
                                      </p:to>
                                    </p:set>
                                    <p:animEffect transition="in" filter="blinds(horizontal)">
                                      <p:cBhvr>
                                        <p:cTn id="16" dur="500"/>
                                        <p:tgtEl>
                                          <p:spTgt spid="941">
                                            <p:txEl>
                                              <p:pRg st="2" end="2"/>
                                            </p:txEl>
                                          </p:spTgt>
                                        </p:tgtEl>
                                      </p:cBhvr>
                                    </p:animEffect>
                                  </p:childTnLst>
                                </p:cTn>
                              </p:par>
                              <p:par>
                                <p:cTn id="17" presetID="3" presetClass="entr" presetSubtype="10" fill="hold" grpId="1" nodeType="withEffect">
                                  <p:stCondLst>
                                    <p:cond delay="0"/>
                                  </p:stCondLst>
                                  <p:iterate>
                                    <p:tmAbs val="0"/>
                                  </p:iterate>
                                  <p:childTnLst>
                                    <p:set>
                                      <p:cBhvr>
                                        <p:cTn id="18" fill="hold"/>
                                        <p:tgtEl>
                                          <p:spTgt spid="941">
                                            <p:txEl>
                                              <p:pRg st="3" end="3"/>
                                            </p:txEl>
                                          </p:spTgt>
                                        </p:tgtEl>
                                        <p:attrNameLst>
                                          <p:attrName>style.visibility</p:attrName>
                                        </p:attrNameLst>
                                      </p:cBhvr>
                                      <p:to>
                                        <p:strVal val="visible"/>
                                      </p:to>
                                    </p:set>
                                    <p:animEffect transition="in" filter="blinds(horizontal)">
                                      <p:cBhvr>
                                        <p:cTn id="19" dur="500"/>
                                        <p:tgtEl>
                                          <p:spTgt spid="94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1" grpId="1" build="p" animBg="1" advAuto="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4" name="image115.jpg" descr="higgs comic.jpg"/>
          <p:cNvPicPr>
            <a:picLocks noChangeAspect="1"/>
          </p:cNvPicPr>
          <p:nvPr/>
        </p:nvPicPr>
        <p:blipFill>
          <a:blip r:embed="rId2">
            <a:extLst/>
          </a:blip>
          <a:stretch>
            <a:fillRect/>
          </a:stretch>
        </p:blipFill>
        <p:spPr>
          <a:xfrm>
            <a:off x="237010" y="400720"/>
            <a:ext cx="8511454" cy="5800882"/>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0" name="17854844_1874417406156363_2006421413513107209_o.jpg"/>
          <p:cNvPicPr>
            <a:picLocks noChangeAspect="1"/>
          </p:cNvPicPr>
          <p:nvPr/>
        </p:nvPicPr>
        <p:blipFill>
          <a:blip r:embed="rId2">
            <a:extLst/>
          </a:blip>
          <a:stretch>
            <a:fillRect/>
          </a:stretch>
        </p:blipFill>
        <p:spPr>
          <a:xfrm>
            <a:off x="2067329" y="0"/>
            <a:ext cx="4847750" cy="6858000"/>
          </a:xfrm>
          <a:prstGeom prst="rect">
            <a:avLst/>
          </a:prstGeom>
          <a:ln w="12700">
            <a:miter lim="400000"/>
          </a:ln>
        </p:spPr>
      </p:pic>
      <p:sp>
        <p:nvSpPr>
          <p:cNvPr id="591" name="Shape 591"/>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104</a:t>
            </a:fld>
            <a:endParaRPr/>
          </a:p>
        </p:txBody>
      </p:sp>
    </p:spTree>
    <p:extLst>
      <p:ext uri="{BB962C8B-B14F-4D97-AF65-F5344CB8AC3E}">
        <p14:creationId xmlns:p14="http://schemas.microsoft.com/office/powerpoint/2010/main" val="1313209482"/>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Shape 266"/>
          <p:cNvSpPr>
            <a:spLocks noGrp="1"/>
          </p:cNvSpPr>
          <p:nvPr>
            <p:ph type="title"/>
          </p:nvPr>
        </p:nvSpPr>
        <p:spPr>
          <a:xfrm>
            <a:off x="457200" y="144012"/>
            <a:ext cx="8229600" cy="1143001"/>
          </a:xfrm>
          <a:prstGeom prst="rect">
            <a:avLst/>
          </a:prstGeom>
        </p:spPr>
        <p:txBody>
          <a:bodyPr>
            <a:normAutofit/>
          </a:bodyPr>
          <a:lstStyle>
            <a:lvl1pPr>
              <a:defRPr>
                <a:solidFill>
                  <a:srgbClr val="FFC000"/>
                </a:solidFill>
              </a:defRPr>
            </a:lvl1pPr>
          </a:lstStyle>
          <a:p>
            <a:r>
              <a:rPr sz="3600" dirty="0" err="1">
                <a:solidFill>
                  <a:srgbClr val="FFD653"/>
                </a:solidFill>
              </a:rPr>
              <a:t>Τι</a:t>
            </a:r>
            <a:r>
              <a:rPr sz="3600" dirty="0">
                <a:solidFill>
                  <a:srgbClr val="FFD653"/>
                </a:solidFill>
              </a:rPr>
              <a:t> </a:t>
            </a:r>
            <a:r>
              <a:rPr sz="3600" dirty="0" err="1">
                <a:solidFill>
                  <a:srgbClr val="FFD653"/>
                </a:solidFill>
              </a:rPr>
              <a:t>είν</a:t>
            </a:r>
            <a:r>
              <a:rPr sz="3600" dirty="0">
                <a:solidFill>
                  <a:srgbClr val="FFD653"/>
                </a:solidFill>
              </a:rPr>
              <a:t>αι η ύλη;</a:t>
            </a:r>
          </a:p>
        </p:txBody>
      </p:sp>
      <p:sp>
        <p:nvSpPr>
          <p:cNvPr id="267" name="Shape 267"/>
          <p:cNvSpPr/>
          <p:nvPr/>
        </p:nvSpPr>
        <p:spPr>
          <a:xfrm>
            <a:off x="-57840" y="1417639"/>
            <a:ext cx="9259680" cy="830997"/>
          </a:xfrm>
          <a:prstGeom prst="rect">
            <a:avLst/>
          </a:prstGeom>
          <a:ln w="12700">
            <a:miter lim="400000"/>
          </a:ln>
          <a:extLst>
            <a:ext uri="{C572A759-6A51-4108-AA02-DFA0A04FC94B}">
              <ma14:wrappingTextBoxFlag xmlns:ma14="http://schemas.microsoft.com/office/mac/drawingml/2011/main" val="1"/>
            </a:ext>
          </a:extLst>
        </p:spPr>
        <p:txBody>
          <a:bodyPr wrap="square" lIns="45719" rIns="45719">
            <a:spAutoFit/>
          </a:bodyPr>
          <a:lstStyle/>
          <a:p>
            <a:pPr algn="ctr">
              <a:defRPr sz="2400" b="1">
                <a:solidFill>
                  <a:srgbClr val="FFC000"/>
                </a:solidFill>
              </a:defRPr>
            </a:pPr>
            <a:r>
              <a:rPr sz="2400" dirty="0">
                <a:solidFill>
                  <a:srgbClr val="FFD653"/>
                </a:solidFill>
              </a:rPr>
              <a:t>Μια διαρκής αναζήτηση που ξεκίνησε από τον Δημόκριτο, </a:t>
            </a:r>
            <a:endParaRPr lang="el-GR" sz="2400" dirty="0" smtClean="0">
              <a:solidFill>
                <a:srgbClr val="FFD653"/>
              </a:solidFill>
            </a:endParaRPr>
          </a:p>
          <a:p>
            <a:pPr algn="ctr">
              <a:defRPr sz="2400" b="1">
                <a:solidFill>
                  <a:srgbClr val="FFC000"/>
                </a:solidFill>
              </a:defRPr>
            </a:pPr>
            <a:r>
              <a:rPr sz="2400" dirty="0" smtClean="0">
                <a:solidFill>
                  <a:srgbClr val="FFD653"/>
                </a:solidFill>
              </a:rPr>
              <a:t>τον </a:t>
            </a:r>
            <a:r>
              <a:rPr sz="2400" dirty="0">
                <a:solidFill>
                  <a:srgbClr val="FFD653"/>
                </a:solidFill>
              </a:rPr>
              <a:t>Dalton, τον Rutherford και συνεχίζεται μέχρι σήμερα</a:t>
            </a:r>
          </a:p>
        </p:txBody>
      </p:sp>
      <p:pic>
        <p:nvPicPr>
          <p:cNvPr id="268" name="image11.jpg" descr="atom_zoom_b.jpg"/>
          <p:cNvPicPr>
            <a:picLocks noChangeAspect="1"/>
          </p:cNvPicPr>
          <p:nvPr/>
        </p:nvPicPr>
        <p:blipFill>
          <a:blip r:embed="rId2">
            <a:extLst/>
          </a:blip>
          <a:stretch>
            <a:fillRect/>
          </a:stretch>
        </p:blipFill>
        <p:spPr>
          <a:xfrm>
            <a:off x="286543" y="2678113"/>
            <a:ext cx="8570914" cy="377031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p:cNvSpPr>
          <p:nvPr>
            <p:ph type="title"/>
          </p:nvPr>
        </p:nvSpPr>
        <p:spPr>
          <a:xfrm>
            <a:off x="457200" y="390750"/>
            <a:ext cx="8229600" cy="1143001"/>
          </a:xfrm>
          <a:prstGeom prst="rect">
            <a:avLst/>
          </a:prstGeom>
        </p:spPr>
        <p:txBody>
          <a:bodyPr>
            <a:noAutofit/>
          </a:bodyPr>
          <a:lstStyle/>
          <a:p>
            <a:pPr defTabSz="832104">
              <a:defRPr sz="3549"/>
            </a:pPr>
            <a:r>
              <a:rPr sz="3600" dirty="0" err="1">
                <a:solidFill>
                  <a:srgbClr val="FFD653"/>
                </a:solidFill>
              </a:rPr>
              <a:t>Το</a:t>
            </a:r>
            <a:r>
              <a:rPr sz="3600" dirty="0">
                <a:solidFill>
                  <a:srgbClr val="FFD653"/>
                </a:solidFill>
              </a:rPr>
              <a:t> </a:t>
            </a:r>
            <a:r>
              <a:rPr sz="3600" dirty="0" err="1" smtClean="0">
                <a:solidFill>
                  <a:srgbClr val="FFD653"/>
                </a:solidFill>
              </a:rPr>
              <a:t>άτομο</a:t>
            </a:r>
            <a:r>
              <a:rPr sz="3600" dirty="0" smtClean="0">
                <a:solidFill>
                  <a:srgbClr val="FFD653"/>
                </a:solidFill>
              </a:rPr>
              <a:t> </a:t>
            </a:r>
            <a:r>
              <a:rPr lang="en-US" sz="3600" dirty="0" smtClean="0">
                <a:solidFill>
                  <a:srgbClr val="FFD653"/>
                </a:solidFill>
              </a:rPr>
              <a:t/>
            </a:r>
            <a:br>
              <a:rPr lang="en-US" sz="3600" dirty="0" smtClean="0">
                <a:solidFill>
                  <a:srgbClr val="FFD653"/>
                </a:solidFill>
              </a:rPr>
            </a:br>
            <a:r>
              <a:rPr sz="3600" dirty="0" err="1" smtClean="0">
                <a:solidFill>
                  <a:srgbClr val="FFD653"/>
                </a:solidFill>
              </a:rPr>
              <a:t>Φτιάξε</a:t>
            </a:r>
            <a:r>
              <a:rPr sz="3600" dirty="0" smtClean="0">
                <a:solidFill>
                  <a:srgbClr val="FFD653"/>
                </a:solidFill>
              </a:rPr>
              <a:t> </a:t>
            </a:r>
            <a:r>
              <a:rPr sz="3600" dirty="0" err="1">
                <a:solidFill>
                  <a:srgbClr val="FFD653"/>
                </a:solidFill>
              </a:rPr>
              <a:t>το</a:t>
            </a:r>
            <a:r>
              <a:rPr sz="3600" dirty="0">
                <a:solidFill>
                  <a:srgbClr val="FFD653"/>
                </a:solidFill>
              </a:rPr>
              <a:t> </a:t>
            </a:r>
            <a:r>
              <a:rPr sz="3600" dirty="0" err="1">
                <a:solidFill>
                  <a:srgbClr val="FFD653"/>
                </a:solidFill>
              </a:rPr>
              <a:t>δικό</a:t>
            </a:r>
            <a:r>
              <a:rPr sz="3600" dirty="0">
                <a:solidFill>
                  <a:srgbClr val="FFD653"/>
                </a:solidFill>
              </a:rPr>
              <a:t> </a:t>
            </a:r>
            <a:r>
              <a:rPr sz="3600" dirty="0" err="1">
                <a:solidFill>
                  <a:srgbClr val="FFD653"/>
                </a:solidFill>
              </a:rPr>
              <a:t>σου</a:t>
            </a:r>
            <a:r>
              <a:rPr sz="3600" dirty="0">
                <a:solidFill>
                  <a:srgbClr val="FFD653"/>
                </a:solidFill>
              </a:rPr>
              <a:t> </a:t>
            </a:r>
            <a:r>
              <a:rPr sz="3600" dirty="0" err="1">
                <a:solidFill>
                  <a:srgbClr val="FFD653"/>
                </a:solidFill>
              </a:rPr>
              <a:t>μοντέλο</a:t>
            </a:r>
            <a:r>
              <a:rPr sz="3600" dirty="0">
                <a:solidFill>
                  <a:srgbClr val="FFD653"/>
                </a:solidFill>
              </a:rPr>
              <a:t> </a:t>
            </a:r>
            <a:r>
              <a:rPr sz="3600" dirty="0" err="1">
                <a:solidFill>
                  <a:srgbClr val="FFD653"/>
                </a:solidFill>
              </a:rPr>
              <a:t>του</a:t>
            </a:r>
            <a:r>
              <a:rPr sz="3600" dirty="0">
                <a:solidFill>
                  <a:srgbClr val="FFD653"/>
                </a:solidFill>
              </a:rPr>
              <a:t> Rutherford</a:t>
            </a:r>
          </a:p>
        </p:txBody>
      </p:sp>
      <p:pic>
        <p:nvPicPr>
          <p:cNvPr id="271" name="image12.jpg" descr="DSC07383.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1000" contrast="15000"/>
                    </a14:imgEffect>
                  </a14:imgLayer>
                </a14:imgProps>
              </a:ext>
            </a:extLst>
          </a:blip>
          <a:srcRect b="18625"/>
          <a:stretch/>
        </p:blipFill>
        <p:spPr>
          <a:xfrm>
            <a:off x="1125688" y="1947397"/>
            <a:ext cx="6892624" cy="4206658"/>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 name="image13.jpg" descr="1654670_221716338032302_1714510028_n.jpg"/>
          <p:cNvPicPr>
            <a:picLocks noChangeAspect="1"/>
          </p:cNvPicPr>
          <p:nvPr/>
        </p:nvPicPr>
        <p:blipFill>
          <a:blip r:embed="rId2">
            <a:extLst/>
          </a:blip>
          <a:stretch>
            <a:fillRect/>
          </a:stretch>
        </p:blipFill>
        <p:spPr>
          <a:xfrm>
            <a:off x="1204486" y="-20326"/>
            <a:ext cx="6735027" cy="6878326"/>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p:nvPr/>
        </p:nvSpPr>
        <p:spPr>
          <a:xfrm>
            <a:off x="535607" y="422672"/>
            <a:ext cx="7669446" cy="1815882"/>
          </a:xfrm>
          <a:prstGeom prst="rect">
            <a:avLst/>
          </a:prstGeom>
          <a:ln w="12700">
            <a:miter lim="400000"/>
          </a:ln>
          <a:extLst>
            <a:ext uri="{C572A759-6A51-4108-AA02-DFA0A04FC94B}">
              <ma14:wrappingTextBoxFlag xmlns:ma14="http://schemas.microsoft.com/office/mac/drawingml/2011/main" val="1"/>
            </a:ext>
          </a:extLst>
        </p:spPr>
        <p:txBody>
          <a:bodyPr wrap="square" lIns="45719" rIns="45719">
            <a:spAutoFit/>
          </a:bodyPr>
          <a:lstStyle/>
          <a:p>
            <a:pPr>
              <a:defRPr b="1">
                <a:solidFill>
                  <a:srgbClr val="FF0000"/>
                </a:solidFill>
                <a:latin typeface="Arial"/>
                <a:ea typeface="Arial"/>
                <a:cs typeface="Arial"/>
                <a:sym typeface="Arial"/>
              </a:defRPr>
            </a:pPr>
            <a:r>
              <a:rPr sz="2400" dirty="0">
                <a:solidFill>
                  <a:srgbClr val="FFD653"/>
                </a:solidFill>
              </a:rPr>
              <a:t>Η παρα</a:t>
            </a:r>
            <a:r>
              <a:rPr sz="2400" dirty="0" err="1">
                <a:solidFill>
                  <a:srgbClr val="FFD653"/>
                </a:solidFill>
              </a:rPr>
              <a:t>τήρηση</a:t>
            </a:r>
            <a:r>
              <a:rPr sz="2400" dirty="0">
                <a:solidFill>
                  <a:srgbClr val="FFD653"/>
                </a:solidFill>
              </a:rPr>
              <a:t> </a:t>
            </a:r>
            <a:r>
              <a:rPr sz="2400" dirty="0" err="1">
                <a:solidFill>
                  <a:srgbClr val="FFD653"/>
                </a:solidFill>
              </a:rPr>
              <a:t>της</a:t>
            </a:r>
            <a:r>
              <a:rPr sz="2400" dirty="0">
                <a:solidFill>
                  <a:srgbClr val="FFD653"/>
                </a:solidFill>
              </a:rPr>
              <a:t> </a:t>
            </a:r>
            <a:r>
              <a:rPr sz="2400" dirty="0" err="1">
                <a:solidFill>
                  <a:srgbClr val="FFD653"/>
                </a:solidFill>
              </a:rPr>
              <a:t>τάξης</a:t>
            </a:r>
            <a:r>
              <a:rPr sz="2400" dirty="0">
                <a:solidFill>
                  <a:srgbClr val="FFD653"/>
                </a:solidFill>
              </a:rPr>
              <a:t> – επανα</a:t>
            </a:r>
            <a:r>
              <a:rPr sz="2400" dirty="0" err="1">
                <a:solidFill>
                  <a:srgbClr val="FFD653"/>
                </a:solidFill>
              </a:rPr>
              <a:t>λη</a:t>
            </a:r>
            <a:r>
              <a:rPr sz="2400" dirty="0">
                <a:solidFill>
                  <a:srgbClr val="FFD653"/>
                </a:solidFill>
              </a:rPr>
              <a:t>πτικότητας  οδηγεί στην ιδέα  </a:t>
            </a:r>
            <a:r>
              <a:rPr sz="2400" dirty="0" smtClean="0">
                <a:solidFill>
                  <a:srgbClr val="FFD653"/>
                </a:solidFill>
              </a:rPr>
              <a:t>ότι </a:t>
            </a:r>
            <a:r>
              <a:rPr sz="2400" dirty="0">
                <a:solidFill>
                  <a:srgbClr val="FFD653"/>
                </a:solidFill>
              </a:rPr>
              <a:t>τα στοιχεία είναι φτιαγμένα από μικρότερα συστατικά</a:t>
            </a:r>
          </a:p>
          <a:p>
            <a:pPr>
              <a:defRPr b="1">
                <a:solidFill>
                  <a:srgbClr val="FF0000"/>
                </a:solidFill>
                <a:latin typeface="Arial"/>
                <a:ea typeface="Arial"/>
                <a:cs typeface="Arial"/>
                <a:sym typeface="Arial"/>
              </a:defRPr>
            </a:pPr>
            <a:endParaRPr sz="2000" dirty="0">
              <a:solidFill>
                <a:srgbClr val="FFD653"/>
              </a:solidFill>
            </a:endParaRPr>
          </a:p>
          <a:p>
            <a:pPr>
              <a:defRPr b="1">
                <a:solidFill>
                  <a:srgbClr val="FF0000"/>
                </a:solidFill>
                <a:latin typeface="Arial"/>
                <a:ea typeface="Arial"/>
                <a:cs typeface="Arial"/>
                <a:sym typeface="Arial"/>
              </a:defRPr>
            </a:pPr>
            <a:r>
              <a:rPr sz="2000" dirty="0" err="1">
                <a:solidFill>
                  <a:srgbClr val="FFD653"/>
                </a:solidFill>
              </a:rPr>
              <a:t>Πρωτόνι</a:t>
            </a:r>
            <a:r>
              <a:rPr sz="2000" dirty="0">
                <a:solidFill>
                  <a:srgbClr val="FFD653"/>
                </a:solidFill>
              </a:rPr>
              <a:t>α –νετρόνια –ηλεκτρόνια   </a:t>
            </a:r>
          </a:p>
        </p:txBody>
      </p:sp>
      <p:pic>
        <p:nvPicPr>
          <p:cNvPr id="277" name="image14.png" descr="http://upload.wikimedia.org/wikipedia/commons/thumb/c/c3/Rutherford_gold_foil_experiment_results.svg/200px-Rutherford_gold_foil_experiment_results.svg.png">
            <a:hlinkClick r:id="rId2"/>
          </p:cNvPr>
          <p:cNvPicPr>
            <a:picLocks noChangeAspect="1"/>
          </p:cNvPicPr>
          <p:nvPr/>
        </p:nvPicPr>
        <p:blipFill>
          <a:blip r:embed="rId3">
            <a:extLst/>
          </a:blip>
          <a:stretch>
            <a:fillRect/>
          </a:stretch>
        </p:blipFill>
        <p:spPr>
          <a:xfrm>
            <a:off x="1115616" y="3779021"/>
            <a:ext cx="1905001" cy="2905126"/>
          </a:xfrm>
          <a:prstGeom prst="rect">
            <a:avLst/>
          </a:prstGeom>
          <a:ln w="12700">
            <a:miter lim="400000"/>
          </a:ln>
        </p:spPr>
      </p:pic>
      <p:sp>
        <p:nvSpPr>
          <p:cNvPr id="278" name="Shape 278"/>
          <p:cNvSpPr/>
          <p:nvPr/>
        </p:nvSpPr>
        <p:spPr>
          <a:xfrm>
            <a:off x="535607" y="2475188"/>
            <a:ext cx="4608514" cy="120032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a:solidFill>
                  <a:srgbClr val="FF0000"/>
                </a:solidFill>
                <a:latin typeface="Arial"/>
                <a:ea typeface="Arial"/>
                <a:cs typeface="Arial"/>
                <a:sym typeface="Arial"/>
              </a:defRPr>
            </a:pPr>
            <a:r>
              <a:rPr dirty="0" err="1">
                <a:solidFill>
                  <a:srgbClr val="FFEBAB"/>
                </a:solidFill>
              </a:rPr>
              <a:t>Το</a:t>
            </a:r>
            <a:r>
              <a:rPr dirty="0">
                <a:solidFill>
                  <a:srgbClr val="FFEBAB"/>
                </a:solidFill>
              </a:rPr>
              <a:t> </a:t>
            </a:r>
            <a:r>
              <a:rPr dirty="0" err="1">
                <a:solidFill>
                  <a:srgbClr val="FFEBAB"/>
                </a:solidFill>
              </a:rPr>
              <a:t>Πείρ</a:t>
            </a:r>
            <a:r>
              <a:rPr dirty="0">
                <a:solidFill>
                  <a:srgbClr val="FFEBAB"/>
                </a:solidFill>
              </a:rPr>
              <a:t>αμα του Rutherford  -  βομβαρδισμός με σωματίδια α </a:t>
            </a:r>
            <a:endParaRPr lang="en-US" dirty="0" smtClean="0">
              <a:solidFill>
                <a:srgbClr val="FFEBAB"/>
              </a:solidFill>
            </a:endParaRPr>
          </a:p>
          <a:p>
            <a:pPr>
              <a:defRPr>
                <a:solidFill>
                  <a:srgbClr val="FF0000"/>
                </a:solidFill>
                <a:latin typeface="Arial"/>
                <a:ea typeface="Arial"/>
                <a:cs typeface="Arial"/>
                <a:sym typeface="Arial"/>
              </a:defRPr>
            </a:pPr>
            <a:r>
              <a:rPr dirty="0" err="1" smtClean="0">
                <a:solidFill>
                  <a:srgbClr val="FFEBAB"/>
                </a:solidFill>
              </a:rPr>
              <a:t>σε</a:t>
            </a:r>
            <a:r>
              <a:rPr dirty="0" smtClean="0">
                <a:solidFill>
                  <a:srgbClr val="FFEBAB"/>
                </a:solidFill>
              </a:rPr>
              <a:t> </a:t>
            </a:r>
            <a:r>
              <a:rPr dirty="0">
                <a:solidFill>
                  <a:srgbClr val="FFEBAB"/>
                </a:solidFill>
              </a:rPr>
              <a:t>φύλα χρυσού</a:t>
            </a:r>
          </a:p>
          <a:p>
            <a:pPr>
              <a:defRPr>
                <a:solidFill>
                  <a:srgbClr val="FF0000"/>
                </a:solidFill>
                <a:latin typeface="Arial"/>
                <a:ea typeface="Arial"/>
                <a:cs typeface="Arial"/>
                <a:sym typeface="Arial"/>
              </a:defRPr>
            </a:pPr>
            <a:r>
              <a:rPr dirty="0" err="1">
                <a:solidFill>
                  <a:srgbClr val="FFEBAB"/>
                </a:solidFill>
              </a:rPr>
              <a:t>ομοιότητ</a:t>
            </a:r>
            <a:r>
              <a:rPr dirty="0">
                <a:solidFill>
                  <a:srgbClr val="FFEBAB"/>
                </a:solidFill>
              </a:rPr>
              <a:t>α με το μικροσκόπιο  </a:t>
            </a:r>
          </a:p>
        </p:txBody>
      </p:sp>
      <p:pic>
        <p:nvPicPr>
          <p:cNvPr id="279" name="image15.gif" descr="biology  AtomLabeledLarge1 297x300 Hierarchy Of Life"/>
          <p:cNvPicPr>
            <a:picLocks noChangeAspect="1"/>
          </p:cNvPicPr>
          <p:nvPr/>
        </p:nvPicPr>
        <p:blipFill>
          <a:blip r:embed="rId4">
            <a:extLst/>
          </a:blip>
          <a:stretch>
            <a:fillRect/>
          </a:stretch>
        </p:blipFill>
        <p:spPr>
          <a:xfrm>
            <a:off x="5418212" y="3454275"/>
            <a:ext cx="2828926" cy="2857501"/>
          </a:xfrm>
          <a:prstGeom prst="rect">
            <a:avLst/>
          </a:prstGeom>
          <a:ln w="12700">
            <a:miter lim="400000"/>
          </a:ln>
        </p:spPr>
      </p:pic>
      <p:sp>
        <p:nvSpPr>
          <p:cNvPr id="280" name="Shape 280"/>
          <p:cNvSpPr/>
          <p:nvPr/>
        </p:nvSpPr>
        <p:spPr>
          <a:xfrm>
            <a:off x="3636198" y="4542360"/>
            <a:ext cx="1980024" cy="13658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800" b="1" baseline="30000">
                <a:latin typeface="Arial"/>
                <a:ea typeface="Arial"/>
                <a:cs typeface="Arial"/>
                <a:sym typeface="Arial"/>
              </a:defRPr>
            </a:pPr>
            <a:r>
              <a:rPr dirty="0"/>
              <a:t>9</a:t>
            </a:r>
            <a:r>
              <a:rPr baseline="0" dirty="0"/>
              <a:t>Be</a:t>
            </a:r>
          </a:p>
          <a:p>
            <a:pPr>
              <a:defRPr sz="2000">
                <a:latin typeface="Arial"/>
                <a:ea typeface="Arial"/>
                <a:cs typeface="Arial"/>
                <a:sym typeface="Arial"/>
              </a:defRPr>
            </a:pPr>
            <a:r>
              <a:rPr dirty="0"/>
              <a:t>4 </a:t>
            </a:r>
            <a:r>
              <a:rPr dirty="0" err="1"/>
              <a:t>ηλεκτρόνι</a:t>
            </a:r>
            <a:r>
              <a:rPr dirty="0"/>
              <a:t>α</a:t>
            </a:r>
            <a:endParaRPr b="1" dirty="0"/>
          </a:p>
          <a:p>
            <a:pPr>
              <a:defRPr sz="2000">
                <a:latin typeface="Arial"/>
                <a:ea typeface="Arial"/>
                <a:cs typeface="Arial"/>
                <a:sym typeface="Arial"/>
              </a:defRPr>
            </a:pPr>
            <a:r>
              <a:rPr dirty="0"/>
              <a:t>4 π</a:t>
            </a:r>
            <a:r>
              <a:rPr dirty="0" err="1"/>
              <a:t>ρωτόνι</a:t>
            </a:r>
            <a:r>
              <a:rPr dirty="0"/>
              <a:t>α</a:t>
            </a:r>
            <a:endParaRPr dirty="0">
              <a:solidFill>
                <a:srgbClr val="FFFFFF"/>
              </a:solidFill>
            </a:endParaRPr>
          </a:p>
          <a:p>
            <a:pPr>
              <a:defRPr sz="2000">
                <a:latin typeface="Arial"/>
                <a:ea typeface="Arial"/>
                <a:cs typeface="Arial"/>
                <a:sym typeface="Arial"/>
              </a:defRPr>
            </a:pPr>
            <a:r>
              <a:rPr dirty="0"/>
              <a:t>5 </a:t>
            </a:r>
            <a:r>
              <a:rPr dirty="0" err="1"/>
              <a:t>νετρόνι</a:t>
            </a:r>
            <a:r>
              <a:rPr dirty="0"/>
              <a:t>α</a:t>
            </a: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Shape 282"/>
          <p:cNvSpPr>
            <a:spLocks noGrp="1"/>
          </p:cNvSpPr>
          <p:nvPr>
            <p:ph type="title"/>
          </p:nvPr>
        </p:nvSpPr>
        <p:spPr>
          <a:xfrm>
            <a:off x="457200" y="405264"/>
            <a:ext cx="8229600" cy="1143001"/>
          </a:xfrm>
          <a:prstGeom prst="rect">
            <a:avLst/>
          </a:prstGeom>
        </p:spPr>
        <p:txBody>
          <a:bodyPr>
            <a:noAutofit/>
          </a:bodyPr>
          <a:lstStyle>
            <a:lvl1pPr defTabSz="740663">
              <a:defRPr sz="3564"/>
            </a:lvl1pPr>
          </a:lstStyle>
          <a:p>
            <a:r>
              <a:rPr sz="3600" dirty="0" err="1">
                <a:solidFill>
                  <a:srgbClr val="FFD653"/>
                </a:solidFill>
              </a:rPr>
              <a:t>Μέσ</a:t>
            </a:r>
            <a:r>
              <a:rPr sz="3600" dirty="0">
                <a:solidFill>
                  <a:srgbClr val="FFD653"/>
                </a:solidFill>
              </a:rPr>
              <a:t>α στα 10 πιο σημαντικά πειράματα Φυσικής</a:t>
            </a:r>
          </a:p>
        </p:txBody>
      </p:sp>
      <p:pic>
        <p:nvPicPr>
          <p:cNvPr id="284" name="bl02fg09.jpg"/>
          <p:cNvPicPr>
            <a:picLocks noChangeAspect="1"/>
          </p:cNvPicPr>
          <p:nvPr/>
        </p:nvPicPr>
        <p:blipFill>
          <a:blip r:embed="rId2">
            <a:extLst>
              <a:ext uri="{BEBA8EAE-BF5A-486C-A8C5-ECC9F3942E4B}">
                <a14:imgProps xmlns:a14="http://schemas.microsoft.com/office/drawing/2010/main">
                  <a14:imgLayer r:embed="rId3">
                    <a14:imgEffect>
                      <a14:brightnessContrast contrast="30000"/>
                    </a14:imgEffect>
                  </a14:imgLayer>
                </a14:imgProps>
              </a:ext>
            </a:extLst>
          </a:blip>
          <a:stretch>
            <a:fillRect/>
          </a:stretch>
        </p:blipFill>
        <p:spPr>
          <a:xfrm>
            <a:off x="1114764" y="1686593"/>
            <a:ext cx="6914473" cy="4840131"/>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hape 286"/>
          <p:cNvSpPr>
            <a:spLocks noGrp="1"/>
          </p:cNvSpPr>
          <p:nvPr>
            <p:ph type="title"/>
          </p:nvPr>
        </p:nvSpPr>
        <p:spPr>
          <a:xfrm>
            <a:off x="457200" y="144012"/>
            <a:ext cx="8229600" cy="1143001"/>
          </a:xfrm>
          <a:prstGeom prst="rect">
            <a:avLst/>
          </a:prstGeom>
        </p:spPr>
        <p:txBody>
          <a:bodyPr>
            <a:normAutofit/>
          </a:bodyPr>
          <a:lstStyle/>
          <a:p>
            <a:r>
              <a:rPr sz="3600" dirty="0" err="1">
                <a:solidFill>
                  <a:srgbClr val="FFD653"/>
                </a:solidFill>
              </a:rPr>
              <a:t>Το</a:t>
            </a:r>
            <a:r>
              <a:rPr sz="3600" dirty="0">
                <a:solidFill>
                  <a:srgbClr val="FFD653"/>
                </a:solidFill>
              </a:rPr>
              <a:t> π</a:t>
            </a:r>
            <a:r>
              <a:rPr sz="3600" dirty="0" err="1">
                <a:solidFill>
                  <a:srgbClr val="FFD653"/>
                </a:solidFill>
              </a:rPr>
              <a:t>είρ</a:t>
            </a:r>
            <a:r>
              <a:rPr sz="3600" dirty="0">
                <a:solidFill>
                  <a:srgbClr val="FFD653"/>
                </a:solidFill>
              </a:rPr>
              <a:t>αμα του Rutherford</a:t>
            </a:r>
          </a:p>
        </p:txBody>
      </p:sp>
      <p:pic>
        <p:nvPicPr>
          <p:cNvPr id="4" name="giphy.gif"/>
          <p:cNvPicPr>
            <a:picLocks/>
          </p:cNvPicPr>
          <p:nvPr/>
        </p:nvPicPr>
        <p:blipFill>
          <a:blip r:embed="rId2">
            <a:extLst/>
          </a:blip>
          <a:stretch>
            <a:fillRect/>
          </a:stretch>
        </p:blipFill>
        <p:spPr>
          <a:xfrm>
            <a:off x="1079499" y="1287013"/>
            <a:ext cx="6985001" cy="5080001"/>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p:cNvSpPr>
          <p:nvPr>
            <p:ph type="title"/>
          </p:nvPr>
        </p:nvSpPr>
        <p:spPr>
          <a:xfrm>
            <a:off x="457200" y="405264"/>
            <a:ext cx="8229600" cy="1143001"/>
          </a:xfrm>
          <a:prstGeom prst="rect">
            <a:avLst/>
          </a:prstGeom>
        </p:spPr>
        <p:txBody>
          <a:bodyPr>
            <a:noAutofit/>
          </a:bodyPr>
          <a:lstStyle/>
          <a:p>
            <a:pPr defTabSz="832104">
              <a:defRPr sz="3549"/>
            </a:pPr>
            <a:r>
              <a:rPr sz="3600" dirty="0" err="1">
                <a:solidFill>
                  <a:srgbClr val="FFD653"/>
                </a:solidFill>
              </a:rPr>
              <a:t>Πώς</a:t>
            </a:r>
            <a:r>
              <a:rPr sz="3600" dirty="0">
                <a:solidFill>
                  <a:srgbClr val="FFD653"/>
                </a:solidFill>
              </a:rPr>
              <a:t> θα πα</a:t>
            </a:r>
            <a:r>
              <a:rPr sz="3600" dirty="0" err="1">
                <a:solidFill>
                  <a:srgbClr val="FFD653"/>
                </a:solidFill>
              </a:rPr>
              <a:t>ρουσιάζ</a:t>
            </a:r>
            <a:r>
              <a:rPr sz="3600" dirty="0">
                <a:solidFill>
                  <a:srgbClr val="FFD653"/>
                </a:solidFill>
              </a:rPr>
              <a:t>αμε το πείραμα του Rutherford;</a:t>
            </a:r>
          </a:p>
        </p:txBody>
      </p:sp>
      <p:sp>
        <p:nvSpPr>
          <p:cNvPr id="291" name="Shape 291"/>
          <p:cNvSpPr>
            <a:spLocks noGrp="1"/>
          </p:cNvSpPr>
          <p:nvPr>
            <p:ph type="body" idx="1"/>
          </p:nvPr>
        </p:nvSpPr>
        <p:spPr>
          <a:xfrm>
            <a:off x="457200" y="1716312"/>
            <a:ext cx="8229600" cy="4525963"/>
          </a:xfrm>
          <a:prstGeom prst="rect">
            <a:avLst/>
          </a:prstGeom>
        </p:spPr>
        <p:txBody>
          <a:bodyPr>
            <a:normAutofit/>
          </a:bodyPr>
          <a:lstStyle/>
          <a:p>
            <a:pPr marL="0" indent="0" algn="ctr">
              <a:spcBef>
                <a:spcPts val="0"/>
              </a:spcBef>
              <a:buNone/>
            </a:pPr>
            <a:r>
              <a:rPr sz="2400" dirty="0" err="1">
                <a:solidFill>
                  <a:srgbClr val="FFEBAB"/>
                </a:solidFill>
              </a:rPr>
              <a:t>Με</a:t>
            </a:r>
            <a:r>
              <a:rPr sz="2400" dirty="0">
                <a:solidFill>
                  <a:srgbClr val="FFEBAB"/>
                </a:solidFill>
              </a:rPr>
              <a:t> </a:t>
            </a:r>
            <a:r>
              <a:rPr sz="2400" dirty="0" err="1">
                <a:solidFill>
                  <a:srgbClr val="FFEBAB"/>
                </a:solidFill>
              </a:rPr>
              <a:t>τη</a:t>
            </a:r>
            <a:r>
              <a:rPr sz="2400" dirty="0">
                <a:solidFill>
                  <a:srgbClr val="FFEBAB"/>
                </a:solidFill>
              </a:rPr>
              <a:t> </a:t>
            </a:r>
            <a:r>
              <a:rPr sz="2400" dirty="0" err="1">
                <a:solidFill>
                  <a:srgbClr val="FFEBAB"/>
                </a:solidFill>
              </a:rPr>
              <a:t>χρήση</a:t>
            </a:r>
            <a:r>
              <a:rPr sz="2400" dirty="0">
                <a:solidFill>
                  <a:srgbClr val="FFEBAB"/>
                </a:solidFill>
              </a:rPr>
              <a:t> </a:t>
            </a:r>
            <a:r>
              <a:rPr sz="2400" dirty="0" err="1">
                <a:solidFill>
                  <a:srgbClr val="FFEBAB"/>
                </a:solidFill>
              </a:rPr>
              <a:t>δέσμης</a:t>
            </a:r>
            <a:r>
              <a:rPr sz="2400" dirty="0">
                <a:solidFill>
                  <a:srgbClr val="FFEBAB"/>
                </a:solidFill>
              </a:rPr>
              <a:t> laser – π</a:t>
            </a:r>
            <a:r>
              <a:rPr sz="2400" dirty="0" err="1">
                <a:solidFill>
                  <a:srgbClr val="FFEBAB"/>
                </a:solidFill>
              </a:rPr>
              <a:t>είρ</a:t>
            </a:r>
            <a:r>
              <a:rPr sz="2400" dirty="0">
                <a:solidFill>
                  <a:srgbClr val="FFEBAB"/>
                </a:solidFill>
              </a:rPr>
              <a:t>αμα με laser, </a:t>
            </a:r>
            <a:endParaRPr lang="en-US" sz="2400" dirty="0" smtClean="0">
              <a:solidFill>
                <a:srgbClr val="FFEBAB"/>
              </a:solidFill>
            </a:endParaRPr>
          </a:p>
          <a:p>
            <a:pPr marL="0" indent="0" algn="ctr">
              <a:spcBef>
                <a:spcPts val="0"/>
              </a:spcBef>
              <a:buNone/>
            </a:pPr>
            <a:r>
              <a:rPr sz="2400" dirty="0" err="1" smtClean="0">
                <a:solidFill>
                  <a:srgbClr val="FFEBAB"/>
                </a:solidFill>
              </a:rPr>
              <a:t>μοντέλο</a:t>
            </a:r>
            <a:r>
              <a:rPr sz="2400" dirty="0" smtClean="0">
                <a:solidFill>
                  <a:srgbClr val="FFEBAB"/>
                </a:solidFill>
              </a:rPr>
              <a:t> </a:t>
            </a:r>
            <a:r>
              <a:rPr sz="2400" dirty="0">
                <a:solidFill>
                  <a:srgbClr val="FFEBAB"/>
                </a:solidFill>
              </a:rPr>
              <a:t>σταφιδόψωμου Thomson, </a:t>
            </a:r>
            <a:endParaRPr lang="en-US" sz="2400" dirty="0" smtClean="0">
              <a:solidFill>
                <a:srgbClr val="FFEBAB"/>
              </a:solidFill>
            </a:endParaRPr>
          </a:p>
          <a:p>
            <a:pPr marL="0" indent="0" algn="ctr">
              <a:spcBef>
                <a:spcPts val="0"/>
              </a:spcBef>
              <a:buNone/>
            </a:pPr>
            <a:r>
              <a:rPr sz="2400" dirty="0" smtClean="0">
                <a:solidFill>
                  <a:srgbClr val="FFEBAB"/>
                </a:solidFill>
              </a:rPr>
              <a:t>α</a:t>
            </a:r>
            <a:r>
              <a:rPr sz="2400" dirty="0" err="1" smtClean="0">
                <a:solidFill>
                  <a:srgbClr val="FFEBAB"/>
                </a:solidFill>
              </a:rPr>
              <a:t>νάκλ</a:t>
            </a:r>
            <a:r>
              <a:rPr sz="2400" dirty="0" smtClean="0">
                <a:solidFill>
                  <a:srgbClr val="FFEBAB"/>
                </a:solidFill>
              </a:rPr>
              <a:t>αση </a:t>
            </a:r>
            <a:r>
              <a:rPr sz="2400" dirty="0">
                <a:solidFill>
                  <a:srgbClr val="FFEBAB"/>
                </a:solidFill>
              </a:rPr>
              <a:t>με καθρέφτες και ανίχνευση με κινητό</a:t>
            </a:r>
          </a:p>
        </p:txBody>
      </p:sp>
      <p:pic>
        <p:nvPicPr>
          <p:cNvPr id="292" name="image16.jpg" descr="DSC06964.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8000" contrast="21000"/>
                    </a14:imgEffect>
                  </a14:imgLayer>
                </a14:imgProps>
              </a:ext>
            </a:extLst>
          </a:blip>
          <a:srcRect b="8975"/>
          <a:stretch/>
        </p:blipFill>
        <p:spPr>
          <a:xfrm>
            <a:off x="3101863" y="3151600"/>
            <a:ext cx="2940274" cy="3568514"/>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hape 294"/>
          <p:cNvSpPr>
            <a:spLocks noGrp="1"/>
          </p:cNvSpPr>
          <p:nvPr>
            <p:ph type="title"/>
          </p:nvPr>
        </p:nvSpPr>
        <p:spPr>
          <a:xfrm>
            <a:off x="457200" y="144012"/>
            <a:ext cx="8229600" cy="1143001"/>
          </a:xfrm>
          <a:prstGeom prst="rect">
            <a:avLst/>
          </a:prstGeom>
        </p:spPr>
        <p:txBody>
          <a:bodyPr>
            <a:normAutofit/>
          </a:bodyPr>
          <a:lstStyle/>
          <a:p>
            <a:pPr>
              <a:defRPr sz="3900"/>
            </a:pPr>
            <a:r>
              <a:rPr sz="3600" dirty="0" err="1">
                <a:solidFill>
                  <a:srgbClr val="FFD653"/>
                </a:solidFill>
              </a:rPr>
              <a:t>Μοντέλο</a:t>
            </a:r>
            <a:r>
              <a:rPr sz="3600" dirty="0">
                <a:solidFill>
                  <a:srgbClr val="FFD653"/>
                </a:solidFill>
              </a:rPr>
              <a:t> </a:t>
            </a:r>
            <a:r>
              <a:rPr sz="3600" dirty="0" err="1">
                <a:solidFill>
                  <a:srgbClr val="FFD653"/>
                </a:solidFill>
              </a:rPr>
              <a:t>στ</a:t>
            </a:r>
            <a:r>
              <a:rPr sz="3600" dirty="0">
                <a:solidFill>
                  <a:srgbClr val="FFD653"/>
                </a:solidFill>
              </a:rPr>
              <a:t>αφιδόψωμου Thomson</a:t>
            </a:r>
          </a:p>
        </p:txBody>
      </p:sp>
      <p:pic>
        <p:nvPicPr>
          <p:cNvPr id="295" name="image17.jpg" descr="DSC07464.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7000" contrast="13000"/>
                    </a14:imgEffect>
                  </a14:imgLayer>
                </a14:imgProps>
              </a:ext>
            </a:extLst>
          </a:blip>
          <a:srcRect b="21028"/>
          <a:stretch/>
        </p:blipFill>
        <p:spPr>
          <a:xfrm>
            <a:off x="809133" y="1577294"/>
            <a:ext cx="7525735" cy="4457434"/>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hape 297"/>
          <p:cNvSpPr>
            <a:spLocks noGrp="1"/>
          </p:cNvSpPr>
          <p:nvPr>
            <p:ph type="title"/>
          </p:nvPr>
        </p:nvSpPr>
        <p:spPr>
          <a:xfrm>
            <a:off x="457200" y="144012"/>
            <a:ext cx="8229600" cy="1143001"/>
          </a:xfrm>
          <a:prstGeom prst="rect">
            <a:avLst/>
          </a:prstGeom>
        </p:spPr>
        <p:txBody>
          <a:bodyPr>
            <a:normAutofit/>
          </a:bodyPr>
          <a:lstStyle/>
          <a:p>
            <a:r>
              <a:rPr sz="3600" dirty="0" err="1">
                <a:solidFill>
                  <a:srgbClr val="FFD653"/>
                </a:solidFill>
              </a:rPr>
              <a:t>Μοντέλο</a:t>
            </a:r>
            <a:r>
              <a:rPr sz="3600" dirty="0">
                <a:solidFill>
                  <a:srgbClr val="FFD653"/>
                </a:solidFill>
              </a:rPr>
              <a:t> Rutherford</a:t>
            </a:r>
          </a:p>
        </p:txBody>
      </p:sp>
      <p:pic>
        <p:nvPicPr>
          <p:cNvPr id="298" name="image18.jpg" descr="DSC07477.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6000" contrast="11000"/>
                    </a14:imgEffect>
                  </a14:imgLayer>
                </a14:imgProps>
              </a:ext>
            </a:extLst>
          </a:blip>
          <a:srcRect b="22517"/>
          <a:stretch/>
        </p:blipFill>
        <p:spPr>
          <a:xfrm>
            <a:off x="781864" y="1606321"/>
            <a:ext cx="7650936" cy="4446136"/>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Shape 188"/>
          <p:cNvSpPr>
            <a:spLocks noGrp="1"/>
          </p:cNvSpPr>
          <p:nvPr>
            <p:ph type="ctrTitle"/>
          </p:nvPr>
        </p:nvSpPr>
        <p:spPr>
          <a:xfrm>
            <a:off x="683568" y="3501008"/>
            <a:ext cx="7630615" cy="747515"/>
          </a:xfrm>
          <a:prstGeom prst="rect">
            <a:avLst/>
          </a:prstGeom>
        </p:spPr>
        <p:txBody>
          <a:bodyPr>
            <a:normAutofit fontScale="90000"/>
          </a:bodyPr>
          <a:lstStyle/>
          <a:p>
            <a:pPr defTabSz="365760">
              <a:defRPr sz="1560"/>
            </a:pPr>
            <a:r>
              <a:t/>
            </a:r>
            <a:br/>
            <a:r>
              <a:t/>
            </a:r>
            <a:br/>
            <a:r>
              <a:rPr>
                <a:solidFill>
                  <a:srgbClr val="FFC000"/>
                </a:solidFill>
              </a:rPr>
              <a:t>Από τι σωματίδια είμαστε φτιαγμένοι;</a:t>
            </a:r>
            <a:br>
              <a:rPr>
                <a:solidFill>
                  <a:srgbClr val="FFC000"/>
                </a:solidFill>
              </a:rPr>
            </a:br>
            <a:r>
              <a:t> </a:t>
            </a:r>
          </a:p>
        </p:txBody>
      </p:sp>
      <p:pic>
        <p:nvPicPr>
          <p:cNvPr id="190" name="image2.jpg" descr="138605_600.jpg"/>
          <p:cNvPicPr>
            <a:picLocks noChangeAspect="1"/>
          </p:cNvPicPr>
          <p:nvPr/>
        </p:nvPicPr>
        <p:blipFill>
          <a:blip r:embed="rId2">
            <a:extLst/>
          </a:blip>
          <a:stretch>
            <a:fillRect/>
          </a:stretch>
        </p:blipFill>
        <p:spPr>
          <a:xfrm>
            <a:off x="823141" y="559796"/>
            <a:ext cx="7497718" cy="5623290"/>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5"/>
          <p:cNvGrpSpPr/>
          <p:nvPr/>
        </p:nvGrpSpPr>
        <p:grpSpPr>
          <a:xfrm>
            <a:off x="631206" y="189989"/>
            <a:ext cx="8211493" cy="6031500"/>
            <a:chOff x="0" y="0"/>
            <a:chExt cx="8211491" cy="6031499"/>
          </a:xfrm>
        </p:grpSpPr>
        <p:sp>
          <p:nvSpPr>
            <p:cNvPr id="300" name="Shape 300"/>
            <p:cNvSpPr/>
            <p:nvPr/>
          </p:nvSpPr>
          <p:spPr>
            <a:xfrm>
              <a:off x="886590" y="0"/>
              <a:ext cx="7324903" cy="6031500"/>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FFFF00"/>
            </a:solidFill>
            <a:ln w="9525" cap="flat">
              <a:solidFill>
                <a:srgbClr val="FFFFFF"/>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301" name="Shape 301"/>
            <p:cNvSpPr/>
            <p:nvPr/>
          </p:nvSpPr>
          <p:spPr>
            <a:xfrm>
              <a:off x="299686" y="2970249"/>
              <a:ext cx="1003301" cy="1003301"/>
            </a:xfrm>
            <a:prstGeom prst="ellipse">
              <a:avLst/>
            </a:prstGeom>
            <a:solidFill>
              <a:srgbClr val="FFFF00"/>
            </a:solidFill>
            <a:ln w="9525" cap="flat">
              <a:solidFill>
                <a:srgbClr val="FFFFFF"/>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302" name="Shape 302"/>
            <p:cNvSpPr/>
            <p:nvPr/>
          </p:nvSpPr>
          <p:spPr>
            <a:xfrm>
              <a:off x="0" y="3197424"/>
              <a:ext cx="668867" cy="668867"/>
            </a:xfrm>
            <a:prstGeom prst="ellipse">
              <a:avLst/>
            </a:prstGeom>
            <a:solidFill>
              <a:srgbClr val="FFFF00"/>
            </a:solidFill>
            <a:ln w="9525" cap="flat">
              <a:solidFill>
                <a:srgbClr val="FFFFFF"/>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303" name="Shape 303"/>
            <p:cNvSpPr/>
            <p:nvPr/>
          </p:nvSpPr>
          <p:spPr>
            <a:xfrm>
              <a:off x="32022" y="3382002"/>
              <a:ext cx="334434" cy="334435"/>
            </a:xfrm>
            <a:prstGeom prst="ellipse">
              <a:avLst/>
            </a:prstGeom>
            <a:solidFill>
              <a:srgbClr val="FFFF00"/>
            </a:solidFill>
            <a:ln w="9525" cap="flat">
              <a:solidFill>
                <a:srgbClr val="FFFFFF"/>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304" name="Shape 304"/>
            <p:cNvSpPr/>
            <p:nvPr/>
          </p:nvSpPr>
          <p:spPr>
            <a:xfrm>
              <a:off x="1258533" y="306696"/>
              <a:ext cx="6712055" cy="512094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cubicBezTo>
                    <a:pt x="14510" y="19430"/>
                    <a:pt x="14462" y="19806"/>
                    <a:pt x="14386" y="20172"/>
                  </a:cubicBezTo>
                  <a:moveTo>
                    <a:pt x="17421" y="12116"/>
                  </a:moveTo>
                  <a:lnTo>
                    <a:pt x="17421" y="12116"/>
                  </a:ln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lnTo>
                    <a:pt x="10888" y="1399"/>
                  </a:lnTo>
                  <a:cubicBezTo>
                    <a:pt x="10930" y="1115"/>
                    <a:pt x="10996" y="841"/>
                    <a:pt x="11084" y="582"/>
                  </a:cubicBezTo>
                  <a:moveTo>
                    <a:pt x="6452" y="1676"/>
                  </a:moveTo>
                  <a:cubicBezTo>
                    <a:pt x="6709" y="1897"/>
                    <a:pt x="6947" y="2163"/>
                    <a:pt x="7160" y="2469"/>
                  </a:cubicBezTo>
                  <a:moveTo>
                    <a:pt x="1072" y="7905"/>
                  </a:moveTo>
                  <a:lnTo>
                    <a:pt x="1072" y="7905"/>
                  </a:lnTo>
                  <a:cubicBezTo>
                    <a:pt x="1016" y="7632"/>
                    <a:pt x="974" y="7353"/>
                    <a:pt x="948" y="7071"/>
                  </a:cubicBezTo>
                </a:path>
              </a:pathLst>
            </a:custGeom>
            <a:noFill/>
            <a:ln w="9525" cap="flat">
              <a:solidFill>
                <a:srgbClr val="FFFFFF"/>
              </a:solidFill>
              <a:prstDash val="solid"/>
              <a:round/>
            </a:ln>
            <a:effectLst/>
          </p:spPr>
          <p:txBody>
            <a:bodyPr wrap="square" lIns="45719" tIns="45719" rIns="45719" bIns="45719" numCol="1" anchor="t">
              <a:noAutofit/>
            </a:bodyPr>
            <a:lstStyle/>
            <a:p>
              <a:pPr>
                <a:defRPr>
                  <a:solidFill>
                    <a:srgbClr val="FFFFFF"/>
                  </a:solidFill>
                </a:defRPr>
              </a:pPr>
              <a:endParaRPr/>
            </a:p>
          </p:txBody>
        </p:sp>
      </p:grpSp>
      <p:pic>
        <p:nvPicPr>
          <p:cNvPr id="306" name="image19.png" descr="James Augustinus Aloysius Joyce (1882-1941)">
            <a:hlinkClick r:id="rId2"/>
          </p:cNvPr>
          <p:cNvPicPr>
            <a:picLocks noChangeAspect="1"/>
          </p:cNvPicPr>
          <p:nvPr/>
        </p:nvPicPr>
        <p:blipFill>
          <a:blip r:embed="rId3">
            <a:extLst/>
          </a:blip>
          <a:stretch>
            <a:fillRect/>
          </a:stretch>
        </p:blipFill>
        <p:spPr>
          <a:xfrm>
            <a:off x="3124200" y="1081320"/>
            <a:ext cx="1943100" cy="3349625"/>
          </a:xfrm>
          <a:prstGeom prst="rect">
            <a:avLst/>
          </a:prstGeom>
          <a:ln w="12700">
            <a:miter lim="400000"/>
          </a:ln>
        </p:spPr>
      </p:pic>
      <p:pic>
        <p:nvPicPr>
          <p:cNvPr id="307" name="image20.png" descr="Affiche d'une lecture publique d'extraits de Finnegans Wake"/>
          <p:cNvPicPr>
            <a:picLocks noChangeAspect="1"/>
          </p:cNvPicPr>
          <p:nvPr/>
        </p:nvPicPr>
        <p:blipFill>
          <a:blip r:embed="rId4">
            <a:extLst/>
          </a:blip>
          <a:stretch>
            <a:fillRect/>
          </a:stretch>
        </p:blipFill>
        <p:spPr>
          <a:xfrm>
            <a:off x="5029200" y="1081320"/>
            <a:ext cx="2286000" cy="3352800"/>
          </a:xfrm>
          <a:prstGeom prst="rect">
            <a:avLst/>
          </a:prstGeom>
          <a:ln w="12700">
            <a:miter lim="400000"/>
          </a:ln>
        </p:spPr>
      </p:pic>
      <p:sp>
        <p:nvSpPr>
          <p:cNvPr id="308" name="Shape 308"/>
          <p:cNvSpPr/>
          <p:nvPr/>
        </p:nvSpPr>
        <p:spPr>
          <a:xfrm>
            <a:off x="3200400" y="4927602"/>
            <a:ext cx="3714750" cy="6858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defTabSz="749808">
              <a:defRPr sz="2214">
                <a:ln w="12809">
                  <a:solidFill>
                    <a:srgbClr val="99CCFF"/>
                  </a:solidFill>
                </a:ln>
                <a:solidFill>
                  <a:srgbClr val="0066CC"/>
                </a:solidFill>
                <a:effectLst>
                  <a:outerShdw dist="29455" dir="2700000" rotWithShape="0">
                    <a:srgbClr val="990000"/>
                  </a:outerShdw>
                </a:effectLst>
                <a:latin typeface="Impact"/>
                <a:ea typeface="Impact"/>
                <a:cs typeface="Impact"/>
                <a:sym typeface="Impact"/>
              </a:defRPr>
            </a:pPr>
            <a:r>
              <a:rPr dirty="0"/>
              <a:t>Three Quarks </a:t>
            </a:r>
            <a:endParaRPr dirty="0">
              <a:ln w="6167">
                <a:solidFill>
                  <a:srgbClr val="99CCFF"/>
                </a:solidFill>
              </a:ln>
              <a:solidFill>
                <a:srgbClr val="FFFFFF"/>
              </a:solidFill>
            </a:endParaRPr>
          </a:p>
          <a:p>
            <a:pPr defTabSz="749808">
              <a:defRPr sz="2214">
                <a:ln w="12809">
                  <a:solidFill>
                    <a:srgbClr val="99CCFF"/>
                  </a:solidFill>
                </a:ln>
                <a:solidFill>
                  <a:srgbClr val="0066CC"/>
                </a:solidFill>
                <a:effectLst>
                  <a:outerShdw dist="29455" dir="2700000" rotWithShape="0">
                    <a:srgbClr val="990000"/>
                  </a:outerShdw>
                </a:effectLst>
                <a:latin typeface="Impact"/>
                <a:ea typeface="Impact"/>
                <a:cs typeface="Impact"/>
                <a:sym typeface="Impact"/>
              </a:defRPr>
            </a:pPr>
            <a:r>
              <a:rPr dirty="0"/>
              <a:t>for Muster Mark  </a:t>
            </a:r>
          </a:p>
        </p:txBody>
      </p:sp>
      <p:sp>
        <p:nvSpPr>
          <p:cNvPr id="309" name="Shape 309"/>
          <p:cNvSpPr/>
          <p:nvPr/>
        </p:nvSpPr>
        <p:spPr>
          <a:xfrm>
            <a:off x="903522" y="330198"/>
            <a:ext cx="3492625" cy="571500"/>
          </a:xfrm>
          <a:prstGeom prst="rect">
            <a:avLst/>
          </a:prstGeom>
          <a:solidFill>
            <a:srgbClr val="2A869F"/>
          </a:solidFill>
          <a:ln>
            <a:solidFill>
              <a:srgbClr val="46AAC4"/>
            </a:solidFill>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lIns="0" tIns="0" rIns="0" bIns="0" anchor="ctr">
            <a:normAutofit/>
          </a:bodyPr>
          <a:lstStyle/>
          <a:p>
            <a:pPr>
              <a:defRPr>
                <a:solidFill>
                  <a:srgbClr val="FFFFFF"/>
                </a:solidFill>
              </a:defRPr>
            </a:pPr>
            <a:r>
              <a:rPr lang="en-US" sz="2000" dirty="0" smtClean="0">
                <a:solidFill>
                  <a:srgbClr val="FFD653"/>
                </a:solidFill>
              </a:rPr>
              <a:t>   </a:t>
            </a:r>
            <a:r>
              <a:rPr sz="2000" dirty="0" err="1" smtClean="0">
                <a:solidFill>
                  <a:srgbClr val="FFEBAB"/>
                </a:solidFill>
              </a:rPr>
              <a:t>Γι</a:t>
            </a:r>
            <a:r>
              <a:rPr sz="2000" dirty="0" smtClean="0">
                <a:solidFill>
                  <a:srgbClr val="FFEBAB"/>
                </a:solidFill>
              </a:rPr>
              <a:t>ατί </a:t>
            </a:r>
            <a:r>
              <a:rPr sz="2000" dirty="0">
                <a:solidFill>
                  <a:srgbClr val="FFEBAB"/>
                </a:solidFill>
              </a:rPr>
              <a:t>τα </a:t>
            </a:r>
            <a:r>
              <a:rPr sz="2000" dirty="0" smtClean="0">
                <a:solidFill>
                  <a:srgbClr val="FFEBAB"/>
                </a:solidFill>
              </a:rPr>
              <a:t>λέμε</a:t>
            </a:r>
            <a:r>
              <a:rPr lang="en-US" sz="2000" dirty="0" smtClean="0">
                <a:solidFill>
                  <a:srgbClr val="FFEBAB"/>
                </a:solidFill>
              </a:rPr>
              <a:t> </a:t>
            </a:r>
            <a:r>
              <a:rPr sz="2000" dirty="0" smtClean="0">
                <a:solidFill>
                  <a:srgbClr val="FFEBAB"/>
                </a:solidFill>
              </a:rPr>
              <a:t>Quark</a:t>
            </a:r>
            <a:endParaRPr sz="2000" dirty="0">
              <a:solidFill>
                <a:srgbClr val="FFEBAB"/>
              </a:solidFill>
            </a:endParaRPr>
          </a:p>
        </p:txBody>
      </p:sp>
      <p:sp>
        <p:nvSpPr>
          <p:cNvPr id="310" name="Shape 310"/>
          <p:cNvSpPr/>
          <p:nvPr/>
        </p:nvSpPr>
        <p:spPr>
          <a:xfrm>
            <a:off x="2921000" y="4430490"/>
            <a:ext cx="1981200" cy="400110"/>
          </a:xfrm>
          <a:prstGeom prst="rect">
            <a:avLst/>
          </a:prstGeom>
          <a:solidFill>
            <a:srgbClr val="2A869F"/>
          </a:solidFill>
          <a:ln>
            <a:solidFill>
              <a:srgbClr val="46AAC4"/>
            </a:solidFill>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lIns="45719" rIns="45719">
            <a:spAutoFit/>
          </a:bodyPr>
          <a:lstStyle>
            <a:lvl1pPr>
              <a:defRPr>
                <a:solidFill>
                  <a:srgbClr val="FFFFFF"/>
                </a:solidFill>
              </a:defRPr>
            </a:lvl1pPr>
          </a:lstStyle>
          <a:p>
            <a:r>
              <a:rPr sz="2000" dirty="0">
                <a:solidFill>
                  <a:srgbClr val="FFEBAB"/>
                </a:solidFill>
              </a:rPr>
              <a:t>James Joyce</a:t>
            </a:r>
          </a:p>
        </p:txBody>
      </p:sp>
      <p:pic>
        <p:nvPicPr>
          <p:cNvPr id="311" name="image21.png" descr="http://www.santafe.edu/sfi/People/mgm/murray1.gif"/>
          <p:cNvPicPr>
            <a:picLocks noChangeAspect="1"/>
          </p:cNvPicPr>
          <p:nvPr/>
        </p:nvPicPr>
        <p:blipFill>
          <a:blip r:embed="rId5">
            <a:extLst/>
          </a:blip>
          <a:stretch>
            <a:fillRect/>
          </a:stretch>
        </p:blipFill>
        <p:spPr>
          <a:xfrm>
            <a:off x="210456" y="4143834"/>
            <a:ext cx="1439863" cy="2133600"/>
          </a:xfrm>
          <a:prstGeom prst="rect">
            <a:avLst/>
          </a:prstGeom>
          <a:ln w="12700">
            <a:miter lim="400000"/>
          </a:ln>
        </p:spPr>
      </p:pic>
      <p:sp>
        <p:nvSpPr>
          <p:cNvPr id="312" name="Shape 312"/>
          <p:cNvSpPr/>
          <p:nvPr/>
        </p:nvSpPr>
        <p:spPr>
          <a:xfrm>
            <a:off x="54087" y="6143568"/>
            <a:ext cx="2152084" cy="369332"/>
          </a:xfrm>
          <a:prstGeom prst="rect">
            <a:avLst/>
          </a:prstGeom>
          <a:solidFill>
            <a:srgbClr val="2A869F"/>
          </a:solidFill>
          <a:ln>
            <a:solidFill>
              <a:srgbClr val="46AAC4"/>
            </a:solidFill>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wrap="square" lIns="45719" rIns="45719" anchor="ctr">
            <a:spAutoFit/>
          </a:bodyPr>
          <a:lstStyle>
            <a:lvl1pPr>
              <a:defRPr>
                <a:solidFill>
                  <a:srgbClr val="FFFFFF"/>
                </a:solidFill>
              </a:defRPr>
            </a:lvl1pPr>
          </a:lstStyle>
          <a:p>
            <a:r>
              <a:rPr dirty="0">
                <a:solidFill>
                  <a:srgbClr val="FFEBAB"/>
                </a:solidFill>
              </a:rPr>
              <a:t>Murray Gell-Mann</a:t>
            </a: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a:spLocks noGrp="1"/>
          </p:cNvSpPr>
          <p:nvPr>
            <p:ph type="title"/>
          </p:nvPr>
        </p:nvSpPr>
        <p:spPr>
          <a:xfrm>
            <a:off x="457200" y="129498"/>
            <a:ext cx="8229600" cy="1143002"/>
          </a:xfrm>
          <a:prstGeom prst="rect">
            <a:avLst/>
          </a:prstGeom>
        </p:spPr>
        <p:txBody>
          <a:bodyPr>
            <a:normAutofit/>
          </a:bodyPr>
          <a:lstStyle/>
          <a:p>
            <a:r>
              <a:rPr sz="3600" dirty="0">
                <a:solidFill>
                  <a:srgbClr val="FFD653"/>
                </a:solidFill>
              </a:rPr>
              <a:t>H </a:t>
            </a:r>
            <a:r>
              <a:rPr sz="3600" dirty="0" err="1">
                <a:solidFill>
                  <a:srgbClr val="FFD653"/>
                </a:solidFill>
              </a:rPr>
              <a:t>ιστορί</a:t>
            </a:r>
            <a:r>
              <a:rPr sz="3600" dirty="0">
                <a:solidFill>
                  <a:srgbClr val="FFD653"/>
                </a:solidFill>
              </a:rPr>
              <a:t>α του ονόματος quark</a:t>
            </a:r>
          </a:p>
        </p:txBody>
      </p:sp>
      <p:sp>
        <p:nvSpPr>
          <p:cNvPr id="315" name="Shape 315"/>
          <p:cNvSpPr>
            <a:spLocks noGrp="1"/>
          </p:cNvSpPr>
          <p:nvPr>
            <p:ph type="body" idx="1"/>
          </p:nvPr>
        </p:nvSpPr>
        <p:spPr>
          <a:xfrm>
            <a:off x="457200" y="1164780"/>
            <a:ext cx="8229600" cy="4525963"/>
          </a:xfrm>
          <a:prstGeom prst="rect">
            <a:avLst/>
          </a:prstGeom>
        </p:spPr>
        <p:txBody>
          <a:bodyPr>
            <a:noAutofit/>
          </a:bodyPr>
          <a:lstStyle/>
          <a:p>
            <a:pPr marL="0" indent="0">
              <a:lnSpc>
                <a:spcPct val="120000"/>
              </a:lnSpc>
              <a:spcBef>
                <a:spcPts val="0"/>
              </a:spcBef>
              <a:buNone/>
              <a:defRPr sz="2400"/>
            </a:pPr>
            <a:r>
              <a:rPr sz="2000" dirty="0">
                <a:solidFill>
                  <a:srgbClr val="FFEBAB"/>
                </a:solidFill>
              </a:rPr>
              <a:t>To</a:t>
            </a:r>
            <a:r>
              <a:rPr sz="2000">
                <a:solidFill>
                  <a:srgbClr val="FFEBAB"/>
                </a:solidFill>
              </a:rPr>
              <a:t> </a:t>
            </a:r>
            <a:r>
              <a:rPr sz="2000" smtClean="0">
                <a:solidFill>
                  <a:srgbClr val="FFEBAB"/>
                </a:solidFill>
              </a:rPr>
              <a:t>196</a:t>
            </a:r>
            <a:r>
              <a:rPr lang="en-US" sz="2000" smtClean="0">
                <a:solidFill>
                  <a:srgbClr val="FFEBAB"/>
                </a:solidFill>
              </a:rPr>
              <a:t>3</a:t>
            </a:r>
            <a:r>
              <a:rPr sz="2000" dirty="0">
                <a:solidFill>
                  <a:srgbClr val="FFEBAB"/>
                </a:solidFill>
              </a:rPr>
              <a:t> ο </a:t>
            </a:r>
            <a:r>
              <a:rPr sz="2000" dirty="0" err="1">
                <a:solidFill>
                  <a:srgbClr val="FFEBAB"/>
                </a:solidFill>
              </a:rPr>
              <a:t>Αμερικάνος</a:t>
            </a:r>
            <a:r>
              <a:rPr sz="2000" dirty="0">
                <a:solidFill>
                  <a:srgbClr val="FFEBAB"/>
                </a:solidFill>
              </a:rPr>
              <a:t> </a:t>
            </a:r>
            <a:r>
              <a:rPr sz="2000" dirty="0" err="1">
                <a:solidFill>
                  <a:srgbClr val="FFEBAB"/>
                </a:solidFill>
              </a:rPr>
              <a:t>φυσικός</a:t>
            </a:r>
            <a:r>
              <a:rPr sz="2000" dirty="0">
                <a:solidFill>
                  <a:srgbClr val="FFEBAB"/>
                </a:solidFill>
              </a:rPr>
              <a:t> </a:t>
            </a:r>
            <a:r>
              <a:rPr sz="2000" dirty="0" err="1">
                <a:solidFill>
                  <a:srgbClr val="FFEBAB"/>
                </a:solidFill>
              </a:rPr>
              <a:t>Μάρεϊ</a:t>
            </a:r>
            <a:r>
              <a:rPr sz="2000" dirty="0">
                <a:solidFill>
                  <a:srgbClr val="FFEBAB"/>
                </a:solidFill>
              </a:rPr>
              <a:t> </a:t>
            </a:r>
            <a:r>
              <a:rPr sz="2000" dirty="0" err="1">
                <a:solidFill>
                  <a:srgbClr val="FFEBAB"/>
                </a:solidFill>
              </a:rPr>
              <a:t>Γκελ</a:t>
            </a:r>
            <a:r>
              <a:rPr sz="2000" dirty="0">
                <a:solidFill>
                  <a:srgbClr val="FFEBAB"/>
                </a:solidFill>
              </a:rPr>
              <a:t>-Μαν </a:t>
            </a:r>
            <a:endParaRPr lang="en-US" sz="2000" dirty="0" smtClean="0">
              <a:solidFill>
                <a:srgbClr val="FFEBAB"/>
              </a:solidFill>
            </a:endParaRPr>
          </a:p>
          <a:p>
            <a:pPr marL="0" indent="0">
              <a:lnSpc>
                <a:spcPct val="120000"/>
              </a:lnSpc>
              <a:spcBef>
                <a:spcPts val="0"/>
              </a:spcBef>
              <a:buNone/>
              <a:defRPr sz="2400"/>
            </a:pPr>
            <a:r>
              <a:rPr sz="2000" dirty="0" smtClean="0">
                <a:solidFill>
                  <a:srgbClr val="FFEBAB"/>
                </a:solidFill>
              </a:rPr>
              <a:t>(</a:t>
            </a:r>
            <a:r>
              <a:rPr sz="2000" dirty="0">
                <a:solidFill>
                  <a:srgbClr val="FFEBAB"/>
                </a:solidFill>
              </a:rPr>
              <a:t>Murray Gell-Mann) π</a:t>
            </a:r>
            <a:r>
              <a:rPr sz="2000" dirty="0" err="1">
                <a:solidFill>
                  <a:srgbClr val="FFEBAB"/>
                </a:solidFill>
              </a:rPr>
              <a:t>ρότεινε</a:t>
            </a:r>
            <a:r>
              <a:rPr sz="2000" dirty="0">
                <a:solidFill>
                  <a:srgbClr val="FFEBAB"/>
                </a:solidFill>
              </a:rPr>
              <a:t> </a:t>
            </a:r>
            <a:r>
              <a:rPr sz="2000" dirty="0" err="1">
                <a:solidFill>
                  <a:srgbClr val="FFEBAB"/>
                </a:solidFill>
              </a:rPr>
              <a:t>ότι</a:t>
            </a:r>
            <a:r>
              <a:rPr sz="2000" dirty="0">
                <a:solidFill>
                  <a:srgbClr val="FFEBAB"/>
                </a:solidFill>
              </a:rPr>
              <a:t> τα π</a:t>
            </a:r>
            <a:r>
              <a:rPr sz="2000" dirty="0" err="1">
                <a:solidFill>
                  <a:srgbClr val="FFEBAB"/>
                </a:solidFill>
              </a:rPr>
              <a:t>ρωτόνι</a:t>
            </a:r>
            <a:r>
              <a:rPr sz="2000" dirty="0">
                <a:solidFill>
                  <a:srgbClr val="FFEBAB"/>
                </a:solidFill>
              </a:rPr>
              <a:t>α και τα νετρόνια, </a:t>
            </a:r>
            <a:endParaRPr lang="en-US" sz="2000" dirty="0" smtClean="0">
              <a:solidFill>
                <a:srgbClr val="FFEBAB"/>
              </a:solidFill>
            </a:endParaRPr>
          </a:p>
          <a:p>
            <a:pPr marL="0" indent="0">
              <a:lnSpc>
                <a:spcPct val="120000"/>
              </a:lnSpc>
              <a:spcBef>
                <a:spcPts val="0"/>
              </a:spcBef>
              <a:buNone/>
              <a:defRPr sz="2400"/>
            </a:pPr>
            <a:r>
              <a:rPr sz="2000" dirty="0" smtClean="0">
                <a:solidFill>
                  <a:srgbClr val="FFEBAB"/>
                </a:solidFill>
              </a:rPr>
              <a:t>τα </a:t>
            </a:r>
            <a:r>
              <a:rPr sz="2000" dirty="0">
                <a:solidFill>
                  <a:srgbClr val="FFEBAB"/>
                </a:solidFill>
              </a:rPr>
              <a:t>λεγόμενα νουκλεόνια, δεν αποτελούν τους στοιχειώδεις </a:t>
            </a:r>
            <a:endParaRPr lang="en-US" sz="2000" dirty="0" smtClean="0">
              <a:solidFill>
                <a:srgbClr val="FFEBAB"/>
              </a:solidFill>
            </a:endParaRPr>
          </a:p>
          <a:p>
            <a:pPr marL="0" indent="0">
              <a:lnSpc>
                <a:spcPct val="120000"/>
              </a:lnSpc>
              <a:spcBef>
                <a:spcPts val="0"/>
              </a:spcBef>
              <a:buNone/>
              <a:defRPr sz="2400"/>
            </a:pPr>
            <a:r>
              <a:rPr sz="2000" dirty="0" err="1" smtClean="0">
                <a:solidFill>
                  <a:srgbClr val="FFEBAB"/>
                </a:solidFill>
              </a:rPr>
              <a:t>δομικούς</a:t>
            </a:r>
            <a:r>
              <a:rPr sz="2000" dirty="0" smtClean="0">
                <a:solidFill>
                  <a:srgbClr val="FFEBAB"/>
                </a:solidFill>
              </a:rPr>
              <a:t> </a:t>
            </a:r>
            <a:r>
              <a:rPr sz="2000" dirty="0">
                <a:solidFill>
                  <a:srgbClr val="FFEBAB"/>
                </a:solidFill>
              </a:rPr>
              <a:t>λίθους της ύλης, αλλά συνίστανται από άλλα μικρότερα σωματίδια, τα οποία ονόμασε κουάρκ. </a:t>
            </a:r>
            <a:endParaRPr lang="en-US" sz="2000" dirty="0" smtClean="0">
              <a:solidFill>
                <a:srgbClr val="FFEBAB"/>
              </a:solidFill>
            </a:endParaRPr>
          </a:p>
          <a:p>
            <a:pPr marL="0" indent="0">
              <a:lnSpc>
                <a:spcPct val="120000"/>
              </a:lnSpc>
              <a:spcBef>
                <a:spcPts val="0"/>
              </a:spcBef>
              <a:buNone/>
              <a:defRPr sz="2400"/>
            </a:pPr>
            <a:endParaRPr lang="en-US" sz="2000" dirty="0" smtClean="0">
              <a:solidFill>
                <a:srgbClr val="FFEBAB"/>
              </a:solidFill>
            </a:endParaRPr>
          </a:p>
          <a:p>
            <a:pPr marL="0" indent="0">
              <a:lnSpc>
                <a:spcPct val="120000"/>
              </a:lnSpc>
              <a:spcBef>
                <a:spcPts val="0"/>
              </a:spcBef>
              <a:buNone/>
              <a:defRPr sz="2400"/>
            </a:pPr>
            <a:r>
              <a:rPr sz="2000" dirty="0" smtClean="0">
                <a:solidFill>
                  <a:srgbClr val="FFEBAB"/>
                </a:solidFill>
              </a:rPr>
              <a:t>Η </a:t>
            </a:r>
            <a:r>
              <a:rPr sz="2000" dirty="0" err="1">
                <a:solidFill>
                  <a:srgbClr val="FFEBAB"/>
                </a:solidFill>
              </a:rPr>
              <a:t>ονομ</a:t>
            </a:r>
            <a:r>
              <a:rPr sz="2000" dirty="0">
                <a:solidFill>
                  <a:srgbClr val="FFEBAB"/>
                </a:solidFill>
              </a:rPr>
              <a:t>ασία αυτή προέρχεται από την πρόταση </a:t>
            </a:r>
            <a:endParaRPr lang="en-US" sz="2000" dirty="0" smtClean="0">
              <a:solidFill>
                <a:srgbClr val="FFEBAB"/>
              </a:solidFill>
            </a:endParaRPr>
          </a:p>
          <a:p>
            <a:pPr marL="0" indent="0">
              <a:lnSpc>
                <a:spcPct val="120000"/>
              </a:lnSpc>
              <a:spcBef>
                <a:spcPts val="0"/>
              </a:spcBef>
              <a:buNone/>
              <a:defRPr sz="2400"/>
            </a:pPr>
            <a:r>
              <a:rPr sz="2000" dirty="0" smtClean="0">
                <a:solidFill>
                  <a:srgbClr val="FFEBAB"/>
                </a:solidFill>
              </a:rPr>
              <a:t>"</a:t>
            </a:r>
            <a:r>
              <a:rPr sz="2000" dirty="0">
                <a:solidFill>
                  <a:srgbClr val="FFEBAB"/>
                </a:solidFill>
              </a:rPr>
              <a:t>Three quarks </a:t>
            </a:r>
            <a:r>
              <a:rPr sz="2000" dirty="0" smtClean="0">
                <a:solidFill>
                  <a:srgbClr val="FFEBAB"/>
                </a:solidFill>
              </a:rPr>
              <a:t>for </a:t>
            </a:r>
            <a:r>
              <a:rPr sz="2000" dirty="0">
                <a:solidFill>
                  <a:srgbClr val="FFEBAB"/>
                </a:solidFill>
              </a:rPr>
              <a:t>Muster Mark", η </a:t>
            </a:r>
            <a:r>
              <a:rPr sz="2000" dirty="0" smtClean="0">
                <a:solidFill>
                  <a:srgbClr val="FFEBAB"/>
                </a:solidFill>
              </a:rPr>
              <a:t>οπ</a:t>
            </a:r>
            <a:r>
              <a:rPr sz="2000" dirty="0" err="1" smtClean="0">
                <a:solidFill>
                  <a:srgbClr val="FFEBAB"/>
                </a:solidFill>
              </a:rPr>
              <a:t>οί</a:t>
            </a:r>
            <a:r>
              <a:rPr sz="2000" dirty="0" smtClean="0">
                <a:solidFill>
                  <a:srgbClr val="FFEBAB"/>
                </a:solidFill>
              </a:rPr>
              <a:t>α συναντάται</a:t>
            </a:r>
            <a:endParaRPr lang="en-US" sz="2000" dirty="0" smtClean="0">
              <a:solidFill>
                <a:srgbClr val="FFEBAB"/>
              </a:solidFill>
            </a:endParaRPr>
          </a:p>
          <a:p>
            <a:pPr marL="0" indent="0">
              <a:lnSpc>
                <a:spcPct val="120000"/>
              </a:lnSpc>
              <a:spcBef>
                <a:spcPts val="0"/>
              </a:spcBef>
              <a:buNone/>
              <a:defRPr sz="2400"/>
            </a:pPr>
            <a:r>
              <a:rPr sz="2000" dirty="0" err="1" smtClean="0">
                <a:solidFill>
                  <a:srgbClr val="FFEBAB"/>
                </a:solidFill>
              </a:rPr>
              <a:t>στο</a:t>
            </a:r>
            <a:r>
              <a:rPr sz="2000" dirty="0">
                <a:solidFill>
                  <a:srgbClr val="FFEBAB"/>
                </a:solidFill>
              </a:rPr>
              <a:t> μυθιστόρημα “Finnegans Wake” του Ιρλανδού συγγραφέα και ποιητή Τζέημς Τζόυς. </a:t>
            </a:r>
            <a:endParaRPr lang="en-US" sz="2000" dirty="0" smtClean="0">
              <a:solidFill>
                <a:srgbClr val="FFEBAB"/>
              </a:solidFill>
            </a:endParaRPr>
          </a:p>
          <a:p>
            <a:pPr marL="0" indent="0">
              <a:lnSpc>
                <a:spcPct val="120000"/>
              </a:lnSpc>
              <a:spcBef>
                <a:spcPts val="0"/>
              </a:spcBef>
              <a:buNone/>
              <a:defRPr sz="2400"/>
            </a:pPr>
            <a:endParaRPr lang="en-US" sz="2000" dirty="0" smtClean="0">
              <a:solidFill>
                <a:srgbClr val="FFEBAB"/>
              </a:solidFill>
            </a:endParaRPr>
          </a:p>
          <a:p>
            <a:pPr marL="0" indent="0">
              <a:lnSpc>
                <a:spcPct val="120000"/>
              </a:lnSpc>
              <a:spcBef>
                <a:spcPts val="0"/>
              </a:spcBef>
              <a:buNone/>
              <a:defRPr sz="2400"/>
            </a:pPr>
            <a:r>
              <a:rPr sz="2000" dirty="0" err="1" smtClean="0">
                <a:solidFill>
                  <a:srgbClr val="FFEBAB"/>
                </a:solidFill>
              </a:rPr>
              <a:t>Το</a:t>
            </a:r>
            <a:r>
              <a:rPr sz="2000" dirty="0" smtClean="0">
                <a:solidFill>
                  <a:srgbClr val="FFEBAB"/>
                </a:solidFill>
              </a:rPr>
              <a:t> </a:t>
            </a:r>
            <a:r>
              <a:rPr sz="2000" dirty="0">
                <a:solidFill>
                  <a:srgbClr val="FFEBAB"/>
                </a:solidFill>
              </a:rPr>
              <a:t>1969 ο </a:t>
            </a:r>
            <a:r>
              <a:rPr sz="2000" dirty="0" err="1">
                <a:solidFill>
                  <a:srgbClr val="FFEBAB"/>
                </a:solidFill>
              </a:rPr>
              <a:t>Γκελ</a:t>
            </a:r>
            <a:r>
              <a:rPr sz="2000" dirty="0">
                <a:solidFill>
                  <a:srgbClr val="FFEBAB"/>
                </a:solidFill>
              </a:rPr>
              <a:t>-Μαν απ</a:t>
            </a:r>
            <a:r>
              <a:rPr sz="2000" dirty="0" err="1">
                <a:solidFill>
                  <a:srgbClr val="FFEBAB"/>
                </a:solidFill>
              </a:rPr>
              <a:t>έσ</a:t>
            </a:r>
            <a:r>
              <a:rPr sz="2000" dirty="0">
                <a:solidFill>
                  <a:srgbClr val="FFEBAB"/>
                </a:solidFill>
              </a:rPr>
              <a:t>πασε το βραβείο Νόμπελ Φυσικής για την συνεισφορά του και τις ανακαλύψεις σχετικά με τη ταξινόμηση των </a:t>
            </a:r>
            <a:r>
              <a:rPr sz="2200" dirty="0">
                <a:solidFill>
                  <a:srgbClr val="FFEBAB"/>
                </a:solidFill>
              </a:rPr>
              <a:t>στοιχειωδών σωματιδίων και τις αλληλεπιδράσεις τους.</a:t>
            </a: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hape 318"/>
          <p:cNvSpPr/>
          <p:nvPr/>
        </p:nvSpPr>
        <p:spPr>
          <a:xfrm>
            <a:off x="363760" y="2957962"/>
            <a:ext cx="3810000" cy="70788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lang="el-GR" sz="2000" dirty="0">
                <a:solidFill>
                  <a:srgbClr val="FFEBAB"/>
                </a:solidFill>
              </a:rPr>
              <a:t>Τα πρωτόνια και τα νετρόνια αποτελούνται </a:t>
            </a:r>
            <a:r>
              <a:rPr lang="el-GR" sz="2000" dirty="0" err="1">
                <a:solidFill>
                  <a:srgbClr val="FFEBAB"/>
                </a:solidFill>
              </a:rPr>
              <a:t>απο</a:t>
            </a:r>
            <a:r>
              <a:rPr lang="el-GR" sz="2000" dirty="0">
                <a:solidFill>
                  <a:srgbClr val="FFEBAB"/>
                </a:solidFill>
              </a:rPr>
              <a:t> 3 </a:t>
            </a:r>
            <a:r>
              <a:rPr lang="el-GR" sz="2000" dirty="0" err="1">
                <a:solidFill>
                  <a:srgbClr val="FFEBAB"/>
                </a:solidFill>
              </a:rPr>
              <a:t>quarks</a:t>
            </a:r>
            <a:r>
              <a:rPr lang="el-GR" sz="2000" dirty="0">
                <a:solidFill>
                  <a:srgbClr val="FFEBAB"/>
                </a:solidFill>
              </a:rPr>
              <a:t> </a:t>
            </a:r>
          </a:p>
        </p:txBody>
      </p:sp>
      <p:pic>
        <p:nvPicPr>
          <p:cNvPr id="319" name="image22.jpg" descr="050607011135.jpg"/>
          <p:cNvPicPr>
            <a:picLocks noChangeAspect="1"/>
          </p:cNvPicPr>
          <p:nvPr/>
        </p:nvPicPr>
        <p:blipFill>
          <a:blip r:embed="rId2">
            <a:extLst/>
          </a:blip>
          <a:stretch>
            <a:fillRect/>
          </a:stretch>
        </p:blipFill>
        <p:spPr>
          <a:xfrm>
            <a:off x="544283" y="3745360"/>
            <a:ext cx="2586831" cy="2853887"/>
          </a:xfrm>
          <a:prstGeom prst="rect">
            <a:avLst/>
          </a:prstGeom>
          <a:ln w="12700">
            <a:miter lim="400000"/>
          </a:ln>
        </p:spPr>
      </p:pic>
      <p:sp>
        <p:nvSpPr>
          <p:cNvPr id="320" name="Shape 320"/>
          <p:cNvSpPr/>
          <p:nvPr/>
        </p:nvSpPr>
        <p:spPr>
          <a:xfrm>
            <a:off x="4763491" y="2955657"/>
            <a:ext cx="4932041" cy="70788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lang="el-GR" sz="2000" dirty="0">
                <a:solidFill>
                  <a:srgbClr val="FFEBAB"/>
                </a:solidFill>
              </a:rPr>
              <a:t>Για να δημιουργηθούν χρειάζονται </a:t>
            </a:r>
            <a:endParaRPr lang="el-GR" sz="2000" dirty="0" smtClean="0">
              <a:solidFill>
                <a:srgbClr val="FFEBAB"/>
              </a:solidFill>
            </a:endParaRPr>
          </a:p>
          <a:p>
            <a:pPr lvl="0"/>
            <a:r>
              <a:rPr lang="el-GR" sz="2000" dirty="0" smtClean="0">
                <a:solidFill>
                  <a:srgbClr val="FFEBAB"/>
                </a:solidFill>
              </a:rPr>
              <a:t>2 </a:t>
            </a:r>
            <a:r>
              <a:rPr lang="el-GR" sz="2000" dirty="0">
                <a:solidFill>
                  <a:srgbClr val="FFEBAB"/>
                </a:solidFill>
              </a:rPr>
              <a:t>«γεύσεις» από </a:t>
            </a:r>
            <a:r>
              <a:rPr lang="el-GR" sz="2000" dirty="0" err="1">
                <a:solidFill>
                  <a:srgbClr val="FFEBAB"/>
                </a:solidFill>
              </a:rPr>
              <a:t>quarks</a:t>
            </a:r>
            <a:r>
              <a:rPr lang="el-GR" sz="2000" dirty="0">
                <a:solidFill>
                  <a:srgbClr val="FFEBAB"/>
                </a:solidFill>
              </a:rPr>
              <a:t>.</a:t>
            </a:r>
          </a:p>
        </p:txBody>
      </p:sp>
      <p:sp>
        <p:nvSpPr>
          <p:cNvPr id="321" name="Shape 321"/>
          <p:cNvSpPr/>
          <p:nvPr/>
        </p:nvSpPr>
        <p:spPr>
          <a:xfrm>
            <a:off x="5096149" y="3611491"/>
            <a:ext cx="779782" cy="1754326"/>
          </a:xfrm>
          <a:prstGeom prst="rect">
            <a:avLst/>
          </a:prstGeom>
          <a:ln w="12700">
            <a:miter lim="400000"/>
          </a:ln>
          <a:extLst>
            <a:ext uri="{C572A759-6A51-4108-AA02-DFA0A04FC94B}">
              <ma14:wrappingTextBoxFlag xmlns:ma14="http://schemas.microsoft.com/office/mac/drawingml/2011/main" val="1"/>
            </a:ext>
          </a:extLst>
        </p:spPr>
        <p:txBody>
          <a:bodyPr wrap="square" lIns="45719" rIns="45719">
            <a:spAutoFit/>
          </a:bodyPr>
          <a:lstStyle>
            <a:lvl1pPr algn="ctr">
              <a:defRPr sz="5400" b="1">
                <a:ln w="12700">
                  <a:solidFill>
                    <a:srgbClr val="F2EEDD"/>
                  </a:solidFill>
                </a:ln>
                <a:solidFill>
                  <a:srgbClr val="3366FF"/>
                </a:solidFill>
                <a:effectLst>
                  <a:outerShdw blurRad="38100" dist="20320" dir="1800000" rotWithShape="0">
                    <a:srgbClr val="000000">
                      <a:alpha val="40000"/>
                    </a:srgbClr>
                  </a:outerShdw>
                </a:effectLst>
              </a:defRPr>
            </a:lvl1pPr>
          </a:lstStyle>
          <a:p>
            <a:r>
              <a:rPr dirty="0"/>
              <a:t>Up</a:t>
            </a:r>
          </a:p>
        </p:txBody>
      </p:sp>
      <p:sp>
        <p:nvSpPr>
          <p:cNvPr id="322" name="Shape 322"/>
          <p:cNvSpPr/>
          <p:nvPr/>
        </p:nvSpPr>
        <p:spPr>
          <a:xfrm>
            <a:off x="6589018" y="3593277"/>
            <a:ext cx="1771211" cy="923330"/>
          </a:xfrm>
          <a:prstGeom prst="rect">
            <a:avLst/>
          </a:prstGeom>
          <a:ln w="12700">
            <a:miter lim="400000"/>
          </a:ln>
          <a:extLst>
            <a:ext uri="{C572A759-6A51-4108-AA02-DFA0A04FC94B}">
              <ma14:wrappingTextBoxFlag xmlns:ma14="http://schemas.microsoft.com/office/mac/drawingml/2011/main" val="1"/>
            </a:ext>
          </a:extLst>
        </p:spPr>
        <p:txBody>
          <a:bodyPr wrap="square" lIns="45719" rIns="45719">
            <a:spAutoFit/>
          </a:bodyPr>
          <a:lstStyle>
            <a:lvl1pPr algn="ctr">
              <a:defRPr sz="5400" b="1">
                <a:ln w="12700">
                  <a:solidFill>
                    <a:srgbClr val="F2EEDD"/>
                  </a:solidFill>
                </a:ln>
                <a:solidFill>
                  <a:srgbClr val="FF00FF"/>
                </a:solidFill>
                <a:effectLst>
                  <a:outerShdw blurRad="38100" dist="20320" dir="1800000" rotWithShape="0">
                    <a:srgbClr val="000000">
                      <a:alpha val="40000"/>
                    </a:srgbClr>
                  </a:outerShdw>
                </a:effectLst>
              </a:defRPr>
            </a:lvl1pPr>
          </a:lstStyle>
          <a:p>
            <a:r>
              <a:rPr dirty="0"/>
              <a:t>Down</a:t>
            </a:r>
          </a:p>
        </p:txBody>
      </p:sp>
      <p:pic>
        <p:nvPicPr>
          <p:cNvPr id="323" name="image23.png" descr="Screen shot 2012-03-09 at 12.46.31 PM.png"/>
          <p:cNvPicPr>
            <a:picLocks noChangeAspect="1"/>
          </p:cNvPicPr>
          <p:nvPr/>
        </p:nvPicPr>
        <p:blipFill>
          <a:blip r:embed="rId3">
            <a:extLst/>
          </a:blip>
          <a:stretch>
            <a:fillRect/>
          </a:stretch>
        </p:blipFill>
        <p:spPr>
          <a:xfrm>
            <a:off x="4977108" y="4447110"/>
            <a:ext cx="971485" cy="2198622"/>
          </a:xfrm>
          <a:prstGeom prst="rect">
            <a:avLst/>
          </a:prstGeom>
          <a:ln w="12700">
            <a:miter lim="400000"/>
          </a:ln>
        </p:spPr>
      </p:pic>
      <p:pic>
        <p:nvPicPr>
          <p:cNvPr id="324" name="image24.png" descr="Screen shot 2012-03-09 at 12.46.40 PM.png"/>
          <p:cNvPicPr>
            <a:picLocks noChangeAspect="1"/>
          </p:cNvPicPr>
          <p:nvPr/>
        </p:nvPicPr>
        <p:blipFill>
          <a:blip r:embed="rId4">
            <a:extLst/>
          </a:blip>
          <a:stretch>
            <a:fillRect/>
          </a:stretch>
        </p:blipFill>
        <p:spPr>
          <a:xfrm>
            <a:off x="7204669" y="4476082"/>
            <a:ext cx="925466" cy="2137264"/>
          </a:xfrm>
          <a:prstGeom prst="rect">
            <a:avLst/>
          </a:prstGeom>
          <a:ln w="12700">
            <a:miter lim="400000"/>
          </a:ln>
        </p:spPr>
      </p:pic>
      <p:sp>
        <p:nvSpPr>
          <p:cNvPr id="325" name="Shape 325"/>
          <p:cNvSpPr/>
          <p:nvPr/>
        </p:nvSpPr>
        <p:spPr>
          <a:xfrm>
            <a:off x="388252" y="1238470"/>
            <a:ext cx="8890000" cy="187743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r>
              <a:rPr lang="el-GR" sz="2400" dirty="0">
                <a:solidFill>
                  <a:srgbClr val="FFD653"/>
                </a:solidFill>
              </a:rPr>
              <a:t>Ο πυρήνας του ατόμου σχηματίζεται από δυο ειδών σωματίδια: </a:t>
            </a:r>
          </a:p>
          <a:p>
            <a:pPr lvl="0"/>
            <a:r>
              <a:rPr lang="el-GR" sz="2400" dirty="0">
                <a:solidFill>
                  <a:srgbClr val="FFD653"/>
                </a:solidFill>
              </a:rPr>
              <a:t>το πρωτόνιο, με θετικό φορτίο, ίσο με αυτό του ηλεκτρονίου</a:t>
            </a:r>
          </a:p>
          <a:p>
            <a:pPr lvl="0"/>
            <a:r>
              <a:rPr lang="el-GR" sz="2400" dirty="0">
                <a:solidFill>
                  <a:srgbClr val="FFD653"/>
                </a:solidFill>
              </a:rPr>
              <a:t>το νετρόνιο, έχει σχεδόν την ίδια μάζα με το πρωτόνιο αλλά είναι ηλεκτρικά ουδέτερο</a:t>
            </a:r>
            <a:r>
              <a:rPr lang="el-GR" dirty="0">
                <a:solidFill>
                  <a:srgbClr val="FFD653"/>
                </a:solidFill>
              </a:rPr>
              <a:t>.</a:t>
            </a:r>
          </a:p>
          <a:p>
            <a:pPr>
              <a:defRPr sz="2000" b="1">
                <a:solidFill>
                  <a:srgbClr val="FFC000"/>
                </a:solidFill>
              </a:defRPr>
            </a:pPr>
            <a:endParaRPr dirty="0">
              <a:solidFill>
                <a:srgbClr val="FFEBAB"/>
              </a:solidFill>
            </a:endParaRPr>
          </a:p>
        </p:txBody>
      </p:sp>
      <p:sp>
        <p:nvSpPr>
          <p:cNvPr id="11" name="Shape 314"/>
          <p:cNvSpPr txBox="1">
            <a:spLocks/>
          </p:cNvSpPr>
          <p:nvPr/>
        </p:nvSpPr>
        <p:spPr>
          <a:xfrm>
            <a:off x="457200" y="129498"/>
            <a:ext cx="8229600" cy="1143002"/>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a:bodyPr>
          <a:lst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9pPr>
          </a:lstStyle>
          <a:p>
            <a:pPr hangingPunct="1"/>
            <a:r>
              <a:rPr lang="el-GR" sz="3600" dirty="0" smtClean="0">
                <a:solidFill>
                  <a:srgbClr val="FFD653"/>
                </a:solidFill>
              </a:rPr>
              <a:t>Πρωτόνιο και Νετρόνιο</a:t>
            </a:r>
            <a:endParaRPr lang="el-GR" sz="3600" dirty="0">
              <a:solidFill>
                <a:srgbClr val="FFD653"/>
              </a:solidFill>
            </a:endParaRP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Shape 327"/>
          <p:cNvSpPr>
            <a:spLocks noGrp="1"/>
          </p:cNvSpPr>
          <p:nvPr>
            <p:ph type="title"/>
          </p:nvPr>
        </p:nvSpPr>
        <p:spPr>
          <a:xfrm>
            <a:off x="171450" y="114984"/>
            <a:ext cx="8515350" cy="1748948"/>
          </a:xfrm>
          <a:prstGeom prst="rect">
            <a:avLst/>
          </a:prstGeom>
        </p:spPr>
        <p:txBody>
          <a:bodyPr>
            <a:noAutofit/>
          </a:bodyPr>
          <a:lstStyle/>
          <a:p>
            <a:r>
              <a:rPr lang="el-GR" sz="3600" dirty="0">
                <a:solidFill>
                  <a:srgbClr val="FFD653"/>
                </a:solidFill>
              </a:rPr>
              <a:t>Η ζωή, η ύλη και το </a:t>
            </a:r>
            <a:r>
              <a:rPr lang="el-GR" sz="3600" dirty="0" smtClean="0">
                <a:solidFill>
                  <a:srgbClr val="FFD653"/>
                </a:solidFill>
              </a:rPr>
              <a:t>σύμπαν</a:t>
            </a:r>
            <a:r>
              <a:rPr lang="el-GR" sz="3600" dirty="0">
                <a:solidFill>
                  <a:srgbClr val="FFD653"/>
                </a:solidFill>
              </a:rPr>
              <a:t> </a:t>
            </a:r>
            <a:r>
              <a:rPr lang="el-GR" sz="3600" dirty="0" smtClean="0">
                <a:solidFill>
                  <a:srgbClr val="FFD653"/>
                </a:solidFill>
              </a:rPr>
              <a:t>μπορεί </a:t>
            </a:r>
            <a:r>
              <a:rPr lang="el-GR" sz="3600" dirty="0">
                <a:solidFill>
                  <a:srgbClr val="FFD653"/>
                </a:solidFill>
              </a:rPr>
              <a:t>να περιγραφεί </a:t>
            </a:r>
            <a:r>
              <a:rPr lang="el-GR" sz="3600" dirty="0" smtClean="0">
                <a:solidFill>
                  <a:srgbClr val="FFD653"/>
                </a:solidFill>
              </a:rPr>
              <a:t>από 4 στοιχειώδη </a:t>
            </a:r>
            <a:r>
              <a:rPr lang="el-GR" sz="3600" dirty="0">
                <a:solidFill>
                  <a:srgbClr val="FFD653"/>
                </a:solidFill>
              </a:rPr>
              <a:t>σωματίδια</a:t>
            </a:r>
          </a:p>
        </p:txBody>
      </p:sp>
      <p:sp>
        <p:nvSpPr>
          <p:cNvPr id="328" name="Shape 328"/>
          <p:cNvSpPr/>
          <p:nvPr/>
        </p:nvSpPr>
        <p:spPr>
          <a:xfrm>
            <a:off x="171450" y="1732231"/>
            <a:ext cx="5591175" cy="3785652"/>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p>
            <a:pPr marL="285750" indent="-285750">
              <a:lnSpc>
                <a:spcPct val="200000"/>
              </a:lnSpc>
              <a:buSzPct val="100000"/>
              <a:buFont typeface="Arial"/>
              <a:buChar char="•"/>
              <a:defRPr sz="3000" b="1">
                <a:solidFill>
                  <a:srgbClr val="FF00FF"/>
                </a:solidFill>
              </a:defRPr>
            </a:pPr>
            <a:r>
              <a:rPr dirty="0">
                <a:solidFill>
                  <a:srgbClr val="FF66FF"/>
                </a:solidFill>
              </a:rPr>
              <a:t>Up quark, u </a:t>
            </a:r>
          </a:p>
          <a:p>
            <a:pPr marL="285750" indent="-285750">
              <a:lnSpc>
                <a:spcPct val="200000"/>
              </a:lnSpc>
              <a:buSzPct val="100000"/>
              <a:buFont typeface="Arial"/>
              <a:buChar char="•"/>
              <a:defRPr sz="3000" b="1">
                <a:solidFill>
                  <a:srgbClr val="FF00FF"/>
                </a:solidFill>
              </a:defRPr>
            </a:pPr>
            <a:r>
              <a:rPr dirty="0">
                <a:solidFill>
                  <a:srgbClr val="FF66FF"/>
                </a:solidFill>
              </a:rPr>
              <a:t>Down quark, d </a:t>
            </a:r>
          </a:p>
          <a:p>
            <a:pPr marL="285750" indent="-285750">
              <a:lnSpc>
                <a:spcPct val="200000"/>
              </a:lnSpc>
              <a:buSzPct val="100000"/>
              <a:buFont typeface="Arial"/>
              <a:buChar char="•"/>
              <a:defRPr sz="3000" b="1">
                <a:solidFill>
                  <a:srgbClr val="FF0000"/>
                </a:solidFill>
              </a:defRPr>
            </a:pPr>
            <a:r>
              <a:rPr dirty="0" err="1">
                <a:solidFill>
                  <a:srgbClr val="FFD653"/>
                </a:solidFill>
              </a:rPr>
              <a:t>Ηλεκτρόνιο</a:t>
            </a:r>
            <a:r>
              <a:rPr dirty="0">
                <a:solidFill>
                  <a:srgbClr val="FFD653"/>
                </a:solidFill>
              </a:rPr>
              <a:t>, e</a:t>
            </a:r>
            <a:r>
              <a:rPr baseline="30000" dirty="0">
                <a:solidFill>
                  <a:srgbClr val="FFD653"/>
                </a:solidFill>
              </a:rPr>
              <a:t>-</a:t>
            </a:r>
            <a:r>
              <a:rPr dirty="0">
                <a:solidFill>
                  <a:srgbClr val="FFD653"/>
                </a:solidFill>
              </a:rPr>
              <a:t> </a:t>
            </a:r>
          </a:p>
          <a:p>
            <a:pPr marL="285750" indent="-285750">
              <a:lnSpc>
                <a:spcPct val="200000"/>
              </a:lnSpc>
              <a:buSzPct val="100000"/>
              <a:buFont typeface="Arial"/>
              <a:buChar char="•"/>
              <a:defRPr sz="3000" b="1">
                <a:solidFill>
                  <a:srgbClr val="FF0000"/>
                </a:solidFill>
              </a:defRPr>
            </a:pPr>
            <a:r>
              <a:rPr dirty="0" err="1">
                <a:solidFill>
                  <a:srgbClr val="FFD653"/>
                </a:solidFill>
              </a:rPr>
              <a:t>Νετρίνο</a:t>
            </a:r>
            <a:r>
              <a:rPr dirty="0">
                <a:solidFill>
                  <a:srgbClr val="FFD653"/>
                </a:solidFill>
              </a:rPr>
              <a:t>, ν </a:t>
            </a:r>
          </a:p>
        </p:txBody>
      </p:sp>
      <p:pic>
        <p:nvPicPr>
          <p:cNvPr id="329" name="image25.png" descr="beta-decay.png"/>
          <p:cNvPicPr>
            <a:picLocks noChangeAspect="1"/>
          </p:cNvPicPr>
          <p:nvPr/>
        </p:nvPicPr>
        <p:blipFill>
          <a:blip r:embed="rId2">
            <a:extLst/>
          </a:blip>
          <a:stretch>
            <a:fillRect/>
          </a:stretch>
        </p:blipFill>
        <p:spPr>
          <a:xfrm>
            <a:off x="6373810" y="3862624"/>
            <a:ext cx="2587626" cy="1758950"/>
          </a:xfrm>
          <a:prstGeom prst="rect">
            <a:avLst/>
          </a:prstGeom>
          <a:ln w="12700">
            <a:miter lim="400000"/>
          </a:ln>
        </p:spPr>
      </p:pic>
      <p:sp>
        <p:nvSpPr>
          <p:cNvPr id="330" name="Shape 330"/>
          <p:cNvSpPr/>
          <p:nvPr/>
        </p:nvSpPr>
        <p:spPr>
          <a:xfrm>
            <a:off x="190175" y="5730877"/>
            <a:ext cx="5942210" cy="751841"/>
          </a:xfrm>
          <a:prstGeom prst="rect">
            <a:avLst/>
          </a:prstGeom>
          <a:solidFill>
            <a:srgbClr val="EBF1DE"/>
          </a:solidFill>
          <a:ln w="12700">
            <a:miter lim="400000"/>
          </a:ln>
          <a:extLst>
            <a:ext uri="{C572A759-6A51-4108-AA02-DFA0A04FC94B}">
              <ma14:wrappingTextBoxFlag xmlns:ma14="http://schemas.microsoft.com/office/mac/drawingml/2011/main" val="1"/>
            </a:ext>
          </a:extLst>
        </p:spPr>
        <p:txBody>
          <a:bodyPr wrap="none" lIns="45719" rIns="45719">
            <a:spAutoFit/>
          </a:bodyPr>
          <a:lstStyle/>
          <a:p>
            <a:pPr algn="ctr">
              <a:defRPr sz="2200" b="1">
                <a:solidFill>
                  <a:srgbClr val="0000FF"/>
                </a:solidFill>
              </a:defRPr>
            </a:pPr>
            <a:r>
              <a:rPr dirty="0"/>
              <a:t>Τα </a:t>
            </a:r>
            <a:r>
              <a:rPr dirty="0" err="1"/>
              <a:t>ηλεκτρόνι</a:t>
            </a:r>
            <a:r>
              <a:rPr dirty="0"/>
              <a:t>α και τα νετρίνα τα ονομάζουμε</a:t>
            </a:r>
            <a:br>
              <a:rPr dirty="0"/>
            </a:br>
            <a:r>
              <a:rPr dirty="0">
                <a:solidFill>
                  <a:srgbClr val="008000"/>
                </a:solidFill>
              </a:rPr>
              <a:t>ΛΕΠΤΟΝΙΑ (ελλ. </a:t>
            </a:r>
            <a:r>
              <a:rPr dirty="0" err="1">
                <a:solidFill>
                  <a:srgbClr val="008000"/>
                </a:solidFill>
              </a:rPr>
              <a:t>λε</a:t>
            </a:r>
            <a:r>
              <a:rPr dirty="0">
                <a:solidFill>
                  <a:srgbClr val="008000"/>
                </a:solidFill>
              </a:rPr>
              <a:t>πτός)</a:t>
            </a:r>
          </a:p>
        </p:txBody>
      </p:sp>
      <p:sp>
        <p:nvSpPr>
          <p:cNvPr id="331" name="Shape 331"/>
          <p:cNvSpPr/>
          <p:nvPr/>
        </p:nvSpPr>
        <p:spPr>
          <a:xfrm>
            <a:off x="7043521" y="5918661"/>
            <a:ext cx="1365115" cy="36933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b="1">
                <a:solidFill>
                  <a:srgbClr val="0000FF"/>
                </a:solidFill>
              </a:defRPr>
            </a:lvl1pPr>
          </a:lstStyle>
          <a:p>
            <a:r>
              <a:rPr dirty="0">
                <a:solidFill>
                  <a:srgbClr val="FFEBAB"/>
                </a:solidFill>
              </a:rPr>
              <a:t>β - </a:t>
            </a:r>
            <a:r>
              <a:rPr dirty="0" err="1">
                <a:solidFill>
                  <a:srgbClr val="FFEBAB"/>
                </a:solidFill>
              </a:rPr>
              <a:t>διάσ</a:t>
            </a:r>
            <a:r>
              <a:rPr dirty="0">
                <a:solidFill>
                  <a:srgbClr val="FFEBAB"/>
                </a:solidFill>
              </a:rPr>
              <a:t>παση</a:t>
            </a:r>
          </a:p>
        </p:txBody>
      </p:sp>
      <p:sp>
        <p:nvSpPr>
          <p:cNvPr id="332" name="Shape 332"/>
          <p:cNvSpPr/>
          <p:nvPr/>
        </p:nvSpPr>
        <p:spPr>
          <a:xfrm>
            <a:off x="4475409" y="1899109"/>
            <a:ext cx="285750" cy="1524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151"/>
                  <a:pt x="10800" y="337"/>
                </a:cubicBezTo>
                <a:lnTo>
                  <a:pt x="10800" y="10463"/>
                </a:lnTo>
                <a:cubicBezTo>
                  <a:pt x="10800" y="10649"/>
                  <a:pt x="15635" y="10800"/>
                  <a:pt x="21600" y="10800"/>
                </a:cubicBezTo>
                <a:cubicBezTo>
                  <a:pt x="15635" y="10800"/>
                  <a:pt x="10800" y="10951"/>
                  <a:pt x="10800" y="11137"/>
                </a:cubicBezTo>
                <a:lnTo>
                  <a:pt x="10800" y="21263"/>
                </a:lnTo>
                <a:cubicBezTo>
                  <a:pt x="10800" y="21449"/>
                  <a:pt x="5965" y="21600"/>
                  <a:pt x="0" y="21600"/>
                </a:cubicBezTo>
              </a:path>
            </a:pathLst>
          </a:custGeom>
          <a:ln/>
        </p:spPr>
        <p:style>
          <a:lnRef idx="1">
            <a:schemeClr val="accent6"/>
          </a:lnRef>
          <a:fillRef idx="0">
            <a:schemeClr val="accent6"/>
          </a:fillRef>
          <a:effectRef idx="0">
            <a:schemeClr val="accent6"/>
          </a:effectRef>
          <a:fontRef idx="minor">
            <a:schemeClr val="tx1"/>
          </a:fontRef>
        </p:style>
        <p:txBody>
          <a:bodyPr lIns="45719" rIns="45719" anchor="ctr"/>
          <a:lstStyle/>
          <a:p>
            <a:pPr algn="ctr">
              <a:defRPr>
                <a:solidFill>
                  <a:srgbClr val="FFFFFF"/>
                </a:solidFill>
              </a:defRPr>
            </a:pPr>
            <a:endParaRPr>
              <a:solidFill>
                <a:srgbClr val="FF66FF"/>
              </a:solidFill>
            </a:endParaRPr>
          </a:p>
        </p:txBody>
      </p:sp>
      <p:sp>
        <p:nvSpPr>
          <p:cNvPr id="333" name="Shape 333"/>
          <p:cNvSpPr/>
          <p:nvPr/>
        </p:nvSpPr>
        <p:spPr>
          <a:xfrm>
            <a:off x="4865934" y="2276932"/>
            <a:ext cx="3056284" cy="83099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2400" b="1">
                <a:solidFill>
                  <a:srgbClr val="FF00FF"/>
                </a:solidFill>
              </a:defRPr>
            </a:pPr>
            <a:r>
              <a:rPr dirty="0">
                <a:solidFill>
                  <a:srgbClr val="FF66FF"/>
                </a:solidFill>
              </a:rPr>
              <a:t>π</a:t>
            </a:r>
            <a:r>
              <a:rPr dirty="0" err="1">
                <a:solidFill>
                  <a:srgbClr val="FF66FF"/>
                </a:solidFill>
              </a:rPr>
              <a:t>ρωτόνι</a:t>
            </a:r>
            <a:r>
              <a:rPr dirty="0">
                <a:solidFill>
                  <a:srgbClr val="FF66FF"/>
                </a:solidFill>
              </a:rPr>
              <a:t>α και νετρόνια</a:t>
            </a:r>
          </a:p>
          <a:p>
            <a:pPr>
              <a:defRPr sz="2400" b="1">
                <a:solidFill>
                  <a:srgbClr val="FF00FF"/>
                </a:solidFill>
              </a:defRPr>
            </a:pPr>
            <a:r>
              <a:rPr b="0" dirty="0">
                <a:solidFill>
                  <a:srgbClr val="FF66FF"/>
                </a:solidFill>
                <a:ea typeface="Wingdings"/>
                <a:cs typeface="Wingdings"/>
                <a:sym typeface="Wingdings"/>
              </a:rPr>
              <a:t></a:t>
            </a:r>
            <a:r>
              <a:rPr dirty="0">
                <a:solidFill>
                  <a:srgbClr val="FF66FF"/>
                </a:solidFill>
              </a:rPr>
              <a:t> π</a:t>
            </a:r>
            <a:r>
              <a:rPr dirty="0" err="1">
                <a:solidFill>
                  <a:srgbClr val="FF66FF"/>
                </a:solidFill>
              </a:rPr>
              <a:t>υρήνες</a:t>
            </a:r>
            <a:r>
              <a:rPr dirty="0">
                <a:solidFill>
                  <a:srgbClr val="FF66FF"/>
                </a:solidFill>
              </a:rPr>
              <a:t> α</a:t>
            </a:r>
            <a:r>
              <a:rPr dirty="0" err="1">
                <a:solidFill>
                  <a:srgbClr val="FF66FF"/>
                </a:solidFill>
              </a:rPr>
              <a:t>τόμων</a:t>
            </a:r>
            <a:endParaRPr dirty="0">
              <a:solidFill>
                <a:srgbClr val="FF66FF"/>
              </a:solidFill>
            </a:endParaRPr>
          </a:p>
        </p:txBody>
      </p:sp>
      <p:sp>
        <p:nvSpPr>
          <p:cNvPr id="334" name="Shape 334"/>
          <p:cNvSpPr/>
          <p:nvPr/>
        </p:nvSpPr>
        <p:spPr>
          <a:xfrm>
            <a:off x="4476321" y="3644212"/>
            <a:ext cx="285750" cy="1524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151"/>
                  <a:pt x="10800" y="337"/>
                </a:cubicBezTo>
                <a:lnTo>
                  <a:pt x="10800" y="10463"/>
                </a:lnTo>
                <a:cubicBezTo>
                  <a:pt x="10800" y="10649"/>
                  <a:pt x="15635" y="10800"/>
                  <a:pt x="21600" y="10800"/>
                </a:cubicBezTo>
                <a:cubicBezTo>
                  <a:pt x="15635" y="10800"/>
                  <a:pt x="10800" y="10951"/>
                  <a:pt x="10800" y="11137"/>
                </a:cubicBezTo>
                <a:lnTo>
                  <a:pt x="10800" y="21263"/>
                </a:lnTo>
                <a:cubicBezTo>
                  <a:pt x="10800" y="21449"/>
                  <a:pt x="5965" y="21600"/>
                  <a:pt x="0" y="21600"/>
                </a:cubicBezTo>
              </a:path>
            </a:pathLst>
          </a:custGeom>
          <a:ln/>
        </p:spPr>
        <p:style>
          <a:lnRef idx="1">
            <a:schemeClr val="accent3"/>
          </a:lnRef>
          <a:fillRef idx="0">
            <a:schemeClr val="accent3"/>
          </a:fillRef>
          <a:effectRef idx="0">
            <a:schemeClr val="accent3"/>
          </a:effectRef>
          <a:fontRef idx="minor">
            <a:schemeClr val="tx1"/>
          </a:fontRef>
        </p:style>
        <p:txBody>
          <a:bodyPr lIns="45719" rIns="45719" anchor="ctr"/>
          <a:lstStyle/>
          <a:p>
            <a:pPr algn="ctr">
              <a:defRPr>
                <a:solidFill>
                  <a:srgbClr val="FFFFFF"/>
                </a:solidFill>
              </a:defRPr>
            </a:pPr>
            <a:endParaRPr/>
          </a:p>
        </p:txBody>
      </p:sp>
      <p:sp>
        <p:nvSpPr>
          <p:cNvPr id="335" name="Shape 335"/>
          <p:cNvSpPr/>
          <p:nvPr/>
        </p:nvSpPr>
        <p:spPr>
          <a:xfrm>
            <a:off x="4871608" y="4210950"/>
            <a:ext cx="913068" cy="46166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b="1">
                <a:solidFill>
                  <a:srgbClr val="FF0000"/>
                </a:solidFill>
              </a:defRPr>
            </a:lvl1pPr>
          </a:lstStyle>
          <a:p>
            <a:r>
              <a:rPr dirty="0" err="1">
                <a:solidFill>
                  <a:srgbClr val="FFD653"/>
                </a:solidFill>
              </a:rPr>
              <a:t>άτομ</a:t>
            </a:r>
            <a:r>
              <a:rPr dirty="0">
                <a:solidFill>
                  <a:srgbClr val="FFD653"/>
                </a:solidFill>
              </a:rPr>
              <a:t>α</a:t>
            </a: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Shape 338"/>
          <p:cNvSpPr/>
          <p:nvPr/>
        </p:nvSpPr>
        <p:spPr>
          <a:xfrm>
            <a:off x="1701800" y="825500"/>
            <a:ext cx="5943600" cy="1295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defTabSz="749808">
              <a:defRPr sz="8364">
                <a:ln w="12809">
                  <a:solidFill>
                    <a:srgbClr val="CD8239"/>
                  </a:solidFill>
                </a:ln>
                <a:solidFill>
                  <a:srgbClr val="CD8239"/>
                </a:solidFill>
                <a:effectLst>
                  <a:outerShdw dist="29455" dir="2700000" rotWithShape="0">
                    <a:srgbClr val="990000"/>
                  </a:outerShdw>
                </a:effectLst>
                <a:latin typeface="Impact"/>
                <a:ea typeface="Impact"/>
                <a:cs typeface="Impact"/>
                <a:sym typeface="Impact"/>
              </a:defRPr>
            </a:pPr>
            <a:endParaRPr dirty="0">
              <a:solidFill>
                <a:srgbClr val="FFD653"/>
              </a:solidFill>
            </a:endParaRPr>
          </a:p>
        </p:txBody>
      </p:sp>
      <p:sp>
        <p:nvSpPr>
          <p:cNvPr id="23" name="Shape 338"/>
          <p:cNvSpPr/>
          <p:nvPr/>
        </p:nvSpPr>
        <p:spPr>
          <a:xfrm>
            <a:off x="4572000" y="4838700"/>
            <a:ext cx="5943600" cy="1295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defTabSz="749808">
              <a:defRPr sz="8364">
                <a:ln w="12809">
                  <a:solidFill>
                    <a:srgbClr val="CD8239"/>
                  </a:solidFill>
                </a:ln>
                <a:solidFill>
                  <a:srgbClr val="CD8239"/>
                </a:solidFill>
                <a:effectLst>
                  <a:outerShdw dist="29455" dir="2700000" rotWithShape="0">
                    <a:srgbClr val="990000"/>
                  </a:outerShdw>
                </a:effectLst>
                <a:latin typeface="Impact"/>
                <a:ea typeface="Impact"/>
                <a:cs typeface="Impact"/>
                <a:sym typeface="Impact"/>
              </a:defRPr>
            </a:pPr>
            <a:endParaRPr dirty="0">
              <a:solidFill>
                <a:srgbClr val="FFD653"/>
              </a:solidFill>
            </a:endParaRPr>
          </a:p>
        </p:txBody>
      </p:sp>
      <p:sp>
        <p:nvSpPr>
          <p:cNvPr id="24" name="Shape 359"/>
          <p:cNvSpPr txBox="1">
            <a:spLocks/>
          </p:cNvSpPr>
          <p:nvPr/>
        </p:nvSpPr>
        <p:spPr>
          <a:xfrm>
            <a:off x="457200" y="390750"/>
            <a:ext cx="8229600" cy="1143001"/>
          </a:xfrm>
          <a:prstGeom prst="rect">
            <a:avLst/>
          </a:prstGeom>
        </p:spPr>
        <p:txBody>
          <a:bodyPr/>
          <a:lst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9pPr>
          </a:lstStyle>
          <a:p>
            <a:pPr hangingPunct="1"/>
            <a:r>
              <a:rPr lang="el-GR" sz="3600" dirty="0" smtClean="0">
                <a:solidFill>
                  <a:srgbClr val="FFD653"/>
                </a:solidFill>
              </a:rPr>
              <a:t>Τα 6 </a:t>
            </a:r>
            <a:r>
              <a:rPr lang="en-US" sz="3600" dirty="0" smtClean="0">
                <a:solidFill>
                  <a:srgbClr val="FFD653"/>
                </a:solidFill>
              </a:rPr>
              <a:t>Quarks</a:t>
            </a:r>
            <a:endParaRPr lang="en-US" sz="3600" dirty="0">
              <a:solidFill>
                <a:srgbClr val="FFD653"/>
              </a:solidFill>
            </a:endParaRPr>
          </a:p>
        </p:txBody>
      </p:sp>
      <p:pic>
        <p:nvPicPr>
          <p:cNvPr id="25" name="image28.png"/>
          <p:cNvPicPr>
            <a:picLocks noChangeAspect="1"/>
          </p:cNvPicPr>
          <p:nvPr/>
        </p:nvPicPr>
        <p:blipFill>
          <a:blip r:embed="rId2">
            <a:extLst/>
          </a:blip>
          <a:srcRect l="57446" t="12966" r="8509" b="9230"/>
          <a:stretch>
            <a:fillRect/>
          </a:stretch>
        </p:blipFill>
        <p:spPr>
          <a:xfrm>
            <a:off x="4572000" y="2743200"/>
            <a:ext cx="2438401" cy="2743200"/>
          </a:xfrm>
          <a:prstGeom prst="rect">
            <a:avLst/>
          </a:prstGeom>
          <a:ln w="12700">
            <a:miter lim="400000"/>
          </a:ln>
        </p:spPr>
      </p:pic>
      <p:pic>
        <p:nvPicPr>
          <p:cNvPr id="26" name="image28.png"/>
          <p:cNvPicPr>
            <a:picLocks noChangeAspect="1"/>
          </p:cNvPicPr>
          <p:nvPr/>
        </p:nvPicPr>
        <p:blipFill>
          <a:blip r:embed="rId2">
            <a:extLst/>
          </a:blip>
          <a:srcRect l="6383" t="12966" r="54256" b="9230"/>
          <a:stretch>
            <a:fillRect/>
          </a:stretch>
        </p:blipFill>
        <p:spPr>
          <a:xfrm>
            <a:off x="1854200" y="2743200"/>
            <a:ext cx="2819400" cy="2743200"/>
          </a:xfrm>
          <a:prstGeom prst="rect">
            <a:avLst/>
          </a:prstGeom>
          <a:ln w="12700">
            <a:miter lim="400000"/>
          </a:ln>
        </p:spPr>
      </p:pic>
      <p:grpSp>
        <p:nvGrpSpPr>
          <p:cNvPr id="27" name="Group 342"/>
          <p:cNvGrpSpPr/>
          <p:nvPr/>
        </p:nvGrpSpPr>
        <p:grpSpPr>
          <a:xfrm>
            <a:off x="3778044" y="2819400"/>
            <a:ext cx="458788" cy="762000"/>
            <a:chOff x="0" y="0"/>
            <a:chExt cx="458787" cy="762000"/>
          </a:xfrm>
        </p:grpSpPr>
        <p:sp>
          <p:nvSpPr>
            <p:cNvPr id="28" name="Shape 340"/>
            <p:cNvSpPr/>
            <p:nvPr/>
          </p:nvSpPr>
          <p:spPr>
            <a:xfrm>
              <a:off x="0" y="0"/>
              <a:ext cx="458788" cy="762000"/>
            </a:xfrm>
            <a:prstGeom prst="rect">
              <a:avLst/>
            </a:prstGeom>
            <a:solidFill>
              <a:srgbClr val="000000"/>
            </a:solidFill>
            <a:ln w="12700" cap="flat">
              <a:noFill/>
              <a:miter lim="400000"/>
            </a:ln>
            <a:effectLst/>
          </p:spPr>
          <p:txBody>
            <a:bodyPr wrap="square" lIns="45719" tIns="45719" rIns="45719" bIns="45719" numCol="1" anchor="ctr">
              <a:noAutofit/>
            </a:bodyPr>
            <a:lstStyle/>
            <a:p>
              <a:endParaRPr/>
            </a:p>
          </p:txBody>
        </p:sp>
        <p:pic>
          <p:nvPicPr>
            <p:cNvPr id="29" name="image26.pdf"/>
            <p:cNvPicPr>
              <a:picLocks noChangeAspect="1"/>
            </p:cNvPicPr>
            <p:nvPr/>
          </p:nvPicPr>
          <p:blipFill>
            <a:blip r:embed="rId3">
              <a:extLst/>
            </a:blip>
            <a:stretch>
              <a:fillRect/>
            </a:stretch>
          </p:blipFill>
          <p:spPr>
            <a:xfrm>
              <a:off x="0" y="0"/>
              <a:ext cx="458788" cy="762000"/>
            </a:xfrm>
            <a:prstGeom prst="rect">
              <a:avLst/>
            </a:prstGeom>
            <a:ln w="12700" cap="flat">
              <a:noFill/>
              <a:miter lim="400000"/>
            </a:ln>
            <a:effectLst/>
          </p:spPr>
        </p:pic>
      </p:grpSp>
      <p:grpSp>
        <p:nvGrpSpPr>
          <p:cNvPr id="30" name="Group 345"/>
          <p:cNvGrpSpPr/>
          <p:nvPr/>
        </p:nvGrpSpPr>
        <p:grpSpPr>
          <a:xfrm>
            <a:off x="3778044" y="3886200"/>
            <a:ext cx="458788" cy="762000"/>
            <a:chOff x="0" y="0"/>
            <a:chExt cx="458787" cy="762000"/>
          </a:xfrm>
        </p:grpSpPr>
        <p:sp>
          <p:nvSpPr>
            <p:cNvPr id="31" name="Shape 343"/>
            <p:cNvSpPr/>
            <p:nvPr/>
          </p:nvSpPr>
          <p:spPr>
            <a:xfrm>
              <a:off x="0" y="0"/>
              <a:ext cx="458788" cy="762000"/>
            </a:xfrm>
            <a:prstGeom prst="rect">
              <a:avLst/>
            </a:prstGeom>
            <a:solidFill>
              <a:srgbClr val="000000"/>
            </a:solidFill>
            <a:ln w="12700" cap="flat">
              <a:noFill/>
              <a:miter lim="400000"/>
            </a:ln>
            <a:effectLst/>
          </p:spPr>
          <p:txBody>
            <a:bodyPr wrap="square" lIns="45719" tIns="45719" rIns="45719" bIns="45719" numCol="1" anchor="ctr">
              <a:noAutofit/>
            </a:bodyPr>
            <a:lstStyle/>
            <a:p>
              <a:endParaRPr/>
            </a:p>
          </p:txBody>
        </p:sp>
        <p:pic>
          <p:nvPicPr>
            <p:cNvPr id="32" name="image26.pdf"/>
            <p:cNvPicPr>
              <a:picLocks noChangeAspect="1"/>
            </p:cNvPicPr>
            <p:nvPr/>
          </p:nvPicPr>
          <p:blipFill>
            <a:blip r:embed="rId3">
              <a:extLst/>
            </a:blip>
            <a:stretch>
              <a:fillRect/>
            </a:stretch>
          </p:blipFill>
          <p:spPr>
            <a:xfrm>
              <a:off x="0" y="0"/>
              <a:ext cx="458788" cy="762000"/>
            </a:xfrm>
            <a:prstGeom prst="rect">
              <a:avLst/>
            </a:prstGeom>
            <a:ln w="12700" cap="flat">
              <a:noFill/>
              <a:miter lim="400000"/>
            </a:ln>
            <a:effectLst/>
          </p:spPr>
        </p:pic>
      </p:grpSp>
      <p:grpSp>
        <p:nvGrpSpPr>
          <p:cNvPr id="33" name="Group 348"/>
          <p:cNvGrpSpPr/>
          <p:nvPr/>
        </p:nvGrpSpPr>
        <p:grpSpPr>
          <a:xfrm>
            <a:off x="3792792" y="4662948"/>
            <a:ext cx="458788" cy="762000"/>
            <a:chOff x="0" y="0"/>
            <a:chExt cx="458787" cy="762000"/>
          </a:xfrm>
        </p:grpSpPr>
        <p:sp>
          <p:nvSpPr>
            <p:cNvPr id="34" name="Shape 346"/>
            <p:cNvSpPr/>
            <p:nvPr/>
          </p:nvSpPr>
          <p:spPr>
            <a:xfrm>
              <a:off x="0" y="0"/>
              <a:ext cx="458788" cy="762000"/>
            </a:xfrm>
            <a:prstGeom prst="rect">
              <a:avLst/>
            </a:prstGeom>
            <a:solidFill>
              <a:srgbClr val="000000"/>
            </a:solidFill>
            <a:ln w="12700" cap="flat">
              <a:noFill/>
              <a:miter lim="400000"/>
            </a:ln>
            <a:effectLst/>
          </p:spPr>
          <p:txBody>
            <a:bodyPr wrap="square" lIns="45719" tIns="45719" rIns="45719" bIns="45719" numCol="1" anchor="ctr">
              <a:noAutofit/>
            </a:bodyPr>
            <a:lstStyle/>
            <a:p>
              <a:endParaRPr/>
            </a:p>
          </p:txBody>
        </p:sp>
        <p:pic>
          <p:nvPicPr>
            <p:cNvPr id="35" name="image26.pdf"/>
            <p:cNvPicPr>
              <a:picLocks noChangeAspect="1"/>
            </p:cNvPicPr>
            <p:nvPr/>
          </p:nvPicPr>
          <p:blipFill>
            <a:blip r:embed="rId3">
              <a:extLst/>
            </a:blip>
            <a:stretch>
              <a:fillRect/>
            </a:stretch>
          </p:blipFill>
          <p:spPr>
            <a:xfrm>
              <a:off x="0" y="0"/>
              <a:ext cx="458788" cy="762000"/>
            </a:xfrm>
            <a:prstGeom prst="rect">
              <a:avLst/>
            </a:prstGeom>
            <a:ln w="12700" cap="flat">
              <a:noFill/>
              <a:miter lim="400000"/>
            </a:ln>
            <a:effectLst/>
          </p:spPr>
        </p:pic>
      </p:grpSp>
      <p:grpSp>
        <p:nvGrpSpPr>
          <p:cNvPr id="36" name="Group 351"/>
          <p:cNvGrpSpPr/>
          <p:nvPr/>
        </p:nvGrpSpPr>
        <p:grpSpPr>
          <a:xfrm>
            <a:off x="6400800" y="3200400"/>
            <a:ext cx="485775" cy="762000"/>
            <a:chOff x="0" y="0"/>
            <a:chExt cx="485775" cy="762000"/>
          </a:xfrm>
        </p:grpSpPr>
        <p:sp>
          <p:nvSpPr>
            <p:cNvPr id="37" name="Shape 349"/>
            <p:cNvSpPr/>
            <p:nvPr/>
          </p:nvSpPr>
          <p:spPr>
            <a:xfrm>
              <a:off x="0" y="0"/>
              <a:ext cx="485775" cy="762000"/>
            </a:xfrm>
            <a:prstGeom prst="rect">
              <a:avLst/>
            </a:prstGeom>
            <a:solidFill>
              <a:srgbClr val="000000"/>
            </a:solidFill>
            <a:ln w="12700" cap="flat">
              <a:noFill/>
              <a:miter lim="400000"/>
            </a:ln>
            <a:effectLst/>
          </p:spPr>
          <p:txBody>
            <a:bodyPr wrap="square" lIns="45719" tIns="45719" rIns="45719" bIns="45719" numCol="1" anchor="ctr">
              <a:noAutofit/>
            </a:bodyPr>
            <a:lstStyle/>
            <a:p>
              <a:endParaRPr/>
            </a:p>
          </p:txBody>
        </p:sp>
        <p:pic>
          <p:nvPicPr>
            <p:cNvPr id="38" name="image27.pdf"/>
            <p:cNvPicPr>
              <a:picLocks noChangeAspect="1"/>
            </p:cNvPicPr>
            <p:nvPr/>
          </p:nvPicPr>
          <p:blipFill>
            <a:blip r:embed="rId4">
              <a:extLst/>
            </a:blip>
            <a:stretch>
              <a:fillRect/>
            </a:stretch>
          </p:blipFill>
          <p:spPr>
            <a:xfrm>
              <a:off x="0" y="0"/>
              <a:ext cx="485775" cy="762000"/>
            </a:xfrm>
            <a:prstGeom prst="rect">
              <a:avLst/>
            </a:prstGeom>
            <a:ln w="12700" cap="flat">
              <a:noFill/>
              <a:miter lim="400000"/>
            </a:ln>
            <a:effectLst/>
          </p:spPr>
        </p:pic>
      </p:grpSp>
      <p:grpSp>
        <p:nvGrpSpPr>
          <p:cNvPr id="39" name="Group 357"/>
          <p:cNvGrpSpPr/>
          <p:nvPr/>
        </p:nvGrpSpPr>
        <p:grpSpPr>
          <a:xfrm>
            <a:off x="6400800" y="4724400"/>
            <a:ext cx="485775" cy="762000"/>
            <a:chOff x="0" y="0"/>
            <a:chExt cx="485775" cy="762000"/>
          </a:xfrm>
        </p:grpSpPr>
        <p:sp>
          <p:nvSpPr>
            <p:cNvPr id="40" name="Shape 355"/>
            <p:cNvSpPr/>
            <p:nvPr/>
          </p:nvSpPr>
          <p:spPr>
            <a:xfrm>
              <a:off x="0" y="0"/>
              <a:ext cx="485775" cy="762000"/>
            </a:xfrm>
            <a:prstGeom prst="rect">
              <a:avLst/>
            </a:prstGeom>
            <a:solidFill>
              <a:srgbClr val="000000"/>
            </a:solidFill>
            <a:ln w="12700" cap="flat">
              <a:noFill/>
              <a:miter lim="400000"/>
            </a:ln>
            <a:effectLst/>
          </p:spPr>
          <p:txBody>
            <a:bodyPr wrap="square" lIns="45719" tIns="45719" rIns="45719" bIns="45719" numCol="1" anchor="ctr">
              <a:noAutofit/>
            </a:bodyPr>
            <a:lstStyle/>
            <a:p>
              <a:endParaRPr/>
            </a:p>
          </p:txBody>
        </p:sp>
        <p:pic>
          <p:nvPicPr>
            <p:cNvPr id="41" name="image27.pdf"/>
            <p:cNvPicPr>
              <a:picLocks noChangeAspect="1"/>
            </p:cNvPicPr>
            <p:nvPr/>
          </p:nvPicPr>
          <p:blipFill>
            <a:blip r:embed="rId4">
              <a:extLst/>
            </a:blip>
            <a:stretch>
              <a:fillRect/>
            </a:stretch>
          </p:blipFill>
          <p:spPr>
            <a:xfrm>
              <a:off x="0" y="0"/>
              <a:ext cx="485775" cy="762000"/>
            </a:xfrm>
            <a:prstGeom prst="rect">
              <a:avLst/>
            </a:prstGeom>
            <a:ln w="12700" cap="flat">
              <a:noFill/>
              <a:miter lim="400000"/>
            </a:ln>
            <a:effectLst/>
          </p:spPr>
        </p:pic>
      </p:gr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Shape 359"/>
          <p:cNvSpPr>
            <a:spLocks noGrp="1"/>
          </p:cNvSpPr>
          <p:nvPr>
            <p:ph type="title"/>
          </p:nvPr>
        </p:nvSpPr>
        <p:spPr>
          <a:xfrm>
            <a:off x="457200" y="144012"/>
            <a:ext cx="8229600" cy="1143001"/>
          </a:xfrm>
          <a:prstGeom prst="rect">
            <a:avLst/>
          </a:prstGeom>
        </p:spPr>
        <p:txBody>
          <a:bodyPr>
            <a:normAutofit/>
          </a:bodyPr>
          <a:lstStyle/>
          <a:p>
            <a:r>
              <a:rPr sz="3600" dirty="0">
                <a:solidFill>
                  <a:srgbClr val="FFD653"/>
                </a:solidFill>
              </a:rPr>
              <a:t>Τα </a:t>
            </a:r>
            <a:r>
              <a:rPr lang="en-US" sz="3600" dirty="0" smtClean="0">
                <a:solidFill>
                  <a:srgbClr val="FFD653"/>
                </a:solidFill>
              </a:rPr>
              <a:t>Q</a:t>
            </a:r>
            <a:r>
              <a:rPr sz="3600" dirty="0" smtClean="0">
                <a:solidFill>
                  <a:srgbClr val="FFD653"/>
                </a:solidFill>
              </a:rPr>
              <a:t>uarks</a:t>
            </a:r>
            <a:endParaRPr sz="3600" dirty="0">
              <a:solidFill>
                <a:srgbClr val="FFD653"/>
              </a:solidFill>
            </a:endParaRPr>
          </a:p>
        </p:txBody>
      </p:sp>
      <p:pic>
        <p:nvPicPr>
          <p:cNvPr id="360" name="image29.jpg" descr="Κουαρκς.JPG"/>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19000"/>
                    </a14:imgEffect>
                  </a14:imgLayer>
                </a14:imgProps>
              </a:ext>
            </a:extLst>
          </a:blip>
          <a:srcRect l="10795" t="13389" r="11036" b="5797"/>
          <a:stretch/>
        </p:blipFill>
        <p:spPr>
          <a:xfrm>
            <a:off x="1683655" y="1620842"/>
            <a:ext cx="5977441" cy="4634816"/>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hape 362"/>
          <p:cNvSpPr>
            <a:spLocks noGrp="1"/>
          </p:cNvSpPr>
          <p:nvPr>
            <p:ph type="title"/>
          </p:nvPr>
        </p:nvSpPr>
        <p:spPr>
          <a:xfrm>
            <a:off x="457200" y="129498"/>
            <a:ext cx="8229600" cy="1143001"/>
          </a:xfrm>
          <a:prstGeom prst="rect">
            <a:avLst/>
          </a:prstGeom>
        </p:spPr>
        <p:txBody>
          <a:bodyPr>
            <a:normAutofit/>
          </a:bodyPr>
          <a:lstStyle>
            <a:lvl1pPr defTabSz="886968">
              <a:defRPr sz="4268"/>
            </a:lvl1pPr>
          </a:lstStyle>
          <a:p>
            <a:r>
              <a:rPr sz="3600" dirty="0" err="1">
                <a:solidFill>
                  <a:srgbClr val="FFD653"/>
                </a:solidFill>
              </a:rPr>
              <a:t>Τι</a:t>
            </a:r>
            <a:r>
              <a:rPr sz="3600" dirty="0">
                <a:solidFill>
                  <a:srgbClr val="FFD653"/>
                </a:solidFill>
              </a:rPr>
              <a:t> </a:t>
            </a:r>
            <a:r>
              <a:rPr sz="3600" dirty="0" err="1">
                <a:solidFill>
                  <a:srgbClr val="FFD653"/>
                </a:solidFill>
              </a:rPr>
              <a:t>γίνετ</a:t>
            </a:r>
            <a:r>
              <a:rPr sz="3600" dirty="0">
                <a:solidFill>
                  <a:srgbClr val="FFD653"/>
                </a:solidFill>
              </a:rPr>
              <a:t>αι στην πραγματικότητα…</a:t>
            </a:r>
          </a:p>
        </p:txBody>
      </p:sp>
      <p:pic>
        <p:nvPicPr>
          <p:cNvPr id="363" name="image30.jpg" descr="DSC07385.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 contrast="16000"/>
                    </a14:imgEffect>
                  </a14:imgLayer>
                </a14:imgProps>
              </a:ext>
            </a:extLst>
          </a:blip>
          <a:srcRect l="16568" t="9219" r="18011" b="16059"/>
          <a:stretch/>
        </p:blipFill>
        <p:spPr>
          <a:xfrm>
            <a:off x="1959428" y="1640110"/>
            <a:ext cx="5370285" cy="4600281"/>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Shape 365"/>
          <p:cNvSpPr>
            <a:spLocks noGrp="1"/>
          </p:cNvSpPr>
          <p:nvPr>
            <p:ph type="title"/>
          </p:nvPr>
        </p:nvSpPr>
        <p:spPr>
          <a:xfrm>
            <a:off x="457200" y="129498"/>
            <a:ext cx="8229600" cy="1143001"/>
          </a:xfrm>
          <a:prstGeom prst="rect">
            <a:avLst/>
          </a:prstGeom>
        </p:spPr>
        <p:txBody>
          <a:bodyPr>
            <a:normAutofit/>
          </a:bodyPr>
          <a:lstStyle/>
          <a:p>
            <a:r>
              <a:rPr sz="3600" dirty="0">
                <a:solidFill>
                  <a:srgbClr val="FFD653"/>
                </a:solidFill>
              </a:rPr>
              <a:t>Valence quarks</a:t>
            </a:r>
          </a:p>
        </p:txBody>
      </p:sp>
      <p:pic>
        <p:nvPicPr>
          <p:cNvPr id="366" name="image31.jpg" descr="DSC07395.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 contrast="31000"/>
                    </a14:imgEffect>
                  </a14:imgLayer>
                </a14:imgProps>
              </a:ext>
            </a:extLst>
          </a:blip>
          <a:srcRect t="16275" r="17290" b="6534"/>
          <a:stretch/>
        </p:blipFill>
        <p:spPr>
          <a:xfrm>
            <a:off x="1380519" y="1625600"/>
            <a:ext cx="6573310" cy="4601029"/>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Shape 368"/>
          <p:cNvSpPr>
            <a:spLocks noGrp="1"/>
          </p:cNvSpPr>
          <p:nvPr>
            <p:ph type="title"/>
          </p:nvPr>
        </p:nvSpPr>
        <p:spPr>
          <a:xfrm>
            <a:off x="457200" y="144012"/>
            <a:ext cx="8229600" cy="1143001"/>
          </a:xfrm>
          <a:prstGeom prst="rect">
            <a:avLst/>
          </a:prstGeom>
        </p:spPr>
        <p:txBody>
          <a:bodyPr>
            <a:normAutofit/>
          </a:bodyPr>
          <a:lstStyle>
            <a:lvl1pPr defTabSz="832104">
              <a:defRPr sz="3549"/>
            </a:lvl1pPr>
          </a:lstStyle>
          <a:p>
            <a:r>
              <a:rPr sz="3600" dirty="0" err="1">
                <a:solidFill>
                  <a:srgbClr val="FFD653"/>
                </a:solidFill>
              </a:rPr>
              <a:t>Θετικό</a:t>
            </a:r>
            <a:r>
              <a:rPr sz="3600" dirty="0">
                <a:solidFill>
                  <a:srgbClr val="FFD653"/>
                </a:solidFill>
              </a:rPr>
              <a:t> και α</a:t>
            </a:r>
            <a:r>
              <a:rPr sz="3600" dirty="0" err="1">
                <a:solidFill>
                  <a:srgbClr val="FFD653"/>
                </a:solidFill>
              </a:rPr>
              <a:t>ρνητικό</a:t>
            </a:r>
            <a:r>
              <a:rPr sz="3600" dirty="0">
                <a:solidFill>
                  <a:srgbClr val="FFD653"/>
                </a:solidFill>
              </a:rPr>
              <a:t> </a:t>
            </a:r>
            <a:r>
              <a:rPr sz="3600" dirty="0" err="1">
                <a:solidFill>
                  <a:srgbClr val="FFD653"/>
                </a:solidFill>
              </a:rPr>
              <a:t>φορτίο</a:t>
            </a:r>
            <a:r>
              <a:rPr sz="3600" dirty="0">
                <a:solidFill>
                  <a:srgbClr val="FFD653"/>
                </a:solidFill>
              </a:rPr>
              <a:t> </a:t>
            </a:r>
            <a:r>
              <a:rPr sz="3600" dirty="0" err="1">
                <a:solidFill>
                  <a:srgbClr val="FFD653"/>
                </a:solidFill>
              </a:rPr>
              <a:t>των</a:t>
            </a:r>
            <a:r>
              <a:rPr sz="3600" dirty="0">
                <a:solidFill>
                  <a:srgbClr val="FFD653"/>
                </a:solidFill>
              </a:rPr>
              <a:t> </a:t>
            </a:r>
            <a:r>
              <a:rPr sz="3600" dirty="0" err="1">
                <a:solidFill>
                  <a:srgbClr val="FFD653"/>
                </a:solidFill>
              </a:rPr>
              <a:t>κουάρκ</a:t>
            </a:r>
            <a:endParaRPr sz="3600" dirty="0">
              <a:solidFill>
                <a:srgbClr val="FFD653"/>
              </a:solidFill>
            </a:endParaRPr>
          </a:p>
        </p:txBody>
      </p:sp>
      <p:pic>
        <p:nvPicPr>
          <p:cNvPr id="369" name="image32.jpg" descr="DSC07401.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000" contrast="38000"/>
                    </a14:imgEffect>
                  </a14:imgLayer>
                </a14:imgProps>
              </a:ext>
            </a:extLst>
          </a:blip>
          <a:srcRect l="21619" t="25254" r="17531" b="30491"/>
          <a:stretch/>
        </p:blipFill>
        <p:spPr>
          <a:xfrm>
            <a:off x="1219199" y="1988456"/>
            <a:ext cx="6705603" cy="3657600"/>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129498"/>
            <a:ext cx="8229600" cy="1143001"/>
          </a:xfrm>
        </p:spPr>
        <p:txBody>
          <a:bodyPr>
            <a:normAutofit/>
          </a:bodyPr>
          <a:lstStyle/>
          <a:p>
            <a:r>
              <a:rPr lang="el-GR" sz="3600" dirty="0" smtClean="0">
                <a:solidFill>
                  <a:srgbClr val="FFD653"/>
                </a:solidFill>
              </a:rPr>
              <a:t>Διαπολιτισμικό Θεσσαλονίκης</a:t>
            </a:r>
            <a:endParaRPr lang="el-GR" sz="3600" dirty="0">
              <a:solidFill>
                <a:srgbClr val="FFD653"/>
              </a:solidFill>
            </a:endParaRP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brightnessContrast bright="10000"/>
                    </a14:imgEffect>
                  </a14:imgLayer>
                </a14:imgProps>
              </a:ext>
              <a:ext uri="{28A0092B-C50C-407E-A947-70E740481C1C}">
                <a14:useLocalDpi xmlns:a14="http://schemas.microsoft.com/office/drawing/2010/main" val="0"/>
              </a:ext>
            </a:extLst>
          </a:blip>
          <a:stretch>
            <a:fillRect/>
          </a:stretch>
        </p:blipFill>
        <p:spPr>
          <a:xfrm>
            <a:off x="650929" y="1214443"/>
            <a:ext cx="7842142" cy="5228095"/>
          </a:xfrm>
          <a:prstGeom prst="rect">
            <a:avLst/>
          </a:prstGeom>
        </p:spPr>
      </p:pic>
    </p:spTree>
    <p:extLst>
      <p:ext uri="{BB962C8B-B14F-4D97-AF65-F5344CB8AC3E}">
        <p14:creationId xmlns:p14="http://schemas.microsoft.com/office/powerpoint/2010/main" val="1719786737"/>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p:cNvSpPr>
          <p:nvPr>
            <p:ph type="title"/>
          </p:nvPr>
        </p:nvSpPr>
        <p:spPr>
          <a:prstGeom prst="rect">
            <a:avLst/>
          </a:prstGeom>
        </p:spPr>
        <p:txBody>
          <a:bodyPr/>
          <a:lstStyle/>
          <a:p>
            <a:endParaRPr/>
          </a:p>
        </p:txBody>
      </p:sp>
      <p:sp>
        <p:nvSpPr>
          <p:cNvPr id="193" name="Shape 193"/>
          <p:cNvSpPr>
            <a:spLocks noGrp="1"/>
          </p:cNvSpPr>
          <p:nvPr>
            <p:ph type="body" idx="1"/>
          </p:nvPr>
        </p:nvSpPr>
        <p:spPr>
          <a:prstGeom prst="rect">
            <a:avLst/>
          </a:prstGeom>
        </p:spPr>
        <p:txBody>
          <a:bodyPr/>
          <a:lstStyle/>
          <a:p>
            <a:endParaRPr/>
          </a:p>
        </p:txBody>
      </p:sp>
      <p:pic>
        <p:nvPicPr>
          <p:cNvPr id="194" name="DSC07392.jpeg"/>
          <p:cNvPicPr>
            <a:picLocks noChangeAspect="1"/>
          </p:cNvPicPr>
          <p:nvPr/>
        </p:nvPicPr>
        <p:blipFill>
          <a:blip r:embed="rId2">
            <a:extLst>
              <a:ext uri="{BEBA8EAE-BF5A-486C-A8C5-ECC9F3942E4B}">
                <a14:imgProps xmlns:a14="http://schemas.microsoft.com/office/drawing/2010/main">
                  <a14:imgLayer r:embed="rId3">
                    <a14:imgEffect>
                      <a14:brightnessContrast bright="7000" contrast="19000"/>
                    </a14:imgEffect>
                  </a14:imgLayer>
                </a14:imgProps>
              </a:ext>
            </a:extLst>
          </a:blip>
          <a:stretch>
            <a:fillRect/>
          </a:stretch>
        </p:blipFill>
        <p:spPr>
          <a:xfrm>
            <a:off x="0" y="14514"/>
            <a:ext cx="9144000" cy="6858000"/>
          </a:xfrm>
          <a:prstGeom prst="rect">
            <a:avLst/>
          </a:prstGeom>
          <a:ln w="12700">
            <a:miter lim="400000"/>
          </a:ln>
        </p:spPr>
      </p:pic>
      <p:pic>
        <p:nvPicPr>
          <p:cNvPr id="5" name="image81.gif" descr="http://www.hazelwood.k12.mo.us/~grichert/sciweb/enstein2.gif"/>
          <p:cNvPicPr>
            <a:picLocks/>
          </p:cNvPicPr>
          <p:nvPr/>
        </p:nvPicPr>
        <p:blipFill>
          <a:blip r:embed="rId4">
            <a:extLst/>
          </a:blip>
          <a:stretch>
            <a:fillRect/>
          </a:stretch>
        </p:blipFill>
        <p:spPr>
          <a:xfrm>
            <a:off x="134257" y="4949371"/>
            <a:ext cx="1186543" cy="172629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129498"/>
            <a:ext cx="8229600" cy="1143001"/>
          </a:xfrm>
        </p:spPr>
        <p:txBody>
          <a:bodyPr>
            <a:normAutofit/>
          </a:bodyPr>
          <a:lstStyle/>
          <a:p>
            <a:r>
              <a:rPr lang="el-GR" sz="3600" dirty="0" smtClean="0">
                <a:solidFill>
                  <a:srgbClr val="FFD653"/>
                </a:solidFill>
              </a:rPr>
              <a:t>Χίος</a:t>
            </a:r>
            <a:endParaRPr lang="el-GR" sz="3600" dirty="0">
              <a:solidFill>
                <a:srgbClr val="FFD653"/>
              </a:solidFill>
            </a:endParaRPr>
          </a:p>
        </p:txBody>
      </p:sp>
      <p:pic>
        <p:nvPicPr>
          <p:cNvPr id="4" name="Εικόνα 3"/>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6000" contrast="13000"/>
                    </a14:imgEffect>
                  </a14:imgLayer>
                </a14:imgProps>
              </a:ext>
              <a:ext uri="{28A0092B-C50C-407E-A947-70E740481C1C}">
                <a14:useLocalDpi xmlns:a14="http://schemas.microsoft.com/office/drawing/2010/main" val="0"/>
              </a:ext>
            </a:extLst>
          </a:blip>
          <a:srcRect t="27659" b="14805"/>
          <a:stretch/>
        </p:blipFill>
        <p:spPr>
          <a:xfrm>
            <a:off x="0" y="1983485"/>
            <a:ext cx="9144000" cy="3158012"/>
          </a:xfrm>
          <a:prstGeom prst="rect">
            <a:avLst/>
          </a:prstGeom>
        </p:spPr>
      </p:pic>
    </p:spTree>
    <p:extLst>
      <p:ext uri="{BB962C8B-B14F-4D97-AF65-F5344CB8AC3E}">
        <p14:creationId xmlns:p14="http://schemas.microsoft.com/office/powerpoint/2010/main" val="1906769749"/>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Shape 371"/>
          <p:cNvSpPr>
            <a:spLocks noGrp="1"/>
          </p:cNvSpPr>
          <p:nvPr>
            <p:ph type="title"/>
          </p:nvPr>
        </p:nvSpPr>
        <p:spPr>
          <a:xfrm>
            <a:off x="457200" y="114984"/>
            <a:ext cx="8229600" cy="1143001"/>
          </a:xfrm>
          <a:prstGeom prst="rect">
            <a:avLst/>
          </a:prstGeom>
        </p:spPr>
        <p:txBody>
          <a:bodyPr>
            <a:normAutofit/>
          </a:bodyPr>
          <a:lstStyle/>
          <a:p>
            <a:r>
              <a:rPr sz="3600" dirty="0">
                <a:solidFill>
                  <a:srgbClr val="FFD653"/>
                </a:solidFill>
              </a:rPr>
              <a:t>Πα</a:t>
            </a:r>
            <a:r>
              <a:rPr sz="3600" dirty="0" err="1">
                <a:solidFill>
                  <a:srgbClr val="FFD653"/>
                </a:solidFill>
              </a:rPr>
              <a:t>ρουσί</a:t>
            </a:r>
            <a:r>
              <a:rPr sz="3600" dirty="0">
                <a:solidFill>
                  <a:srgbClr val="FFD653"/>
                </a:solidFill>
              </a:rPr>
              <a:t>αση με smarties</a:t>
            </a:r>
          </a:p>
        </p:txBody>
      </p:sp>
      <p:pic>
        <p:nvPicPr>
          <p:cNvPr id="372" name="Στιγμιότυπο 2016-07-31, 8.00.03 μμ.png">
            <a:hlinkClick r:id="rId2"/>
          </p:cNvPr>
          <p:cNvPicPr>
            <a:picLocks noChangeAspect="1"/>
          </p:cNvPicPr>
          <p:nvPr/>
        </p:nvPicPr>
        <p:blipFill>
          <a:blip r:embed="rId3">
            <a:extLst/>
          </a:blip>
          <a:stretch>
            <a:fillRect/>
          </a:stretch>
        </p:blipFill>
        <p:spPr>
          <a:xfrm>
            <a:off x="589700" y="1415504"/>
            <a:ext cx="7964600" cy="4977875"/>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hape 374"/>
          <p:cNvSpPr/>
          <p:nvPr/>
        </p:nvSpPr>
        <p:spPr>
          <a:xfrm>
            <a:off x="4630737" y="1166812"/>
            <a:ext cx="1033463" cy="5457826"/>
          </a:xfrm>
          <a:prstGeom prst="rect">
            <a:avLst/>
          </a:prstGeom>
          <a:solidFill>
            <a:srgbClr val="FF0000"/>
          </a:solidFill>
          <a:ln>
            <a:solidFill>
              <a:srgbClr val="FF0000"/>
            </a:solidFill>
          </a:ln>
          <a:effectLst>
            <a:outerShdw blurRad="38100" dist="23000" dir="5400000" rotWithShape="0">
              <a:srgbClr val="000000">
                <a:alpha val="35000"/>
              </a:srgbClr>
            </a:outerShdw>
          </a:effectLst>
        </p:spPr>
        <p:txBody>
          <a:bodyPr lIns="45719" rIns="45719" anchor="ctr"/>
          <a:lstStyle/>
          <a:p>
            <a:pPr algn="ctr">
              <a:defRPr>
                <a:solidFill>
                  <a:srgbClr val="FFFFFF"/>
                </a:solidFill>
              </a:defRPr>
            </a:pPr>
            <a:endParaRPr/>
          </a:p>
        </p:txBody>
      </p:sp>
      <p:sp>
        <p:nvSpPr>
          <p:cNvPr id="375" name="Shape 375"/>
          <p:cNvSpPr/>
          <p:nvPr/>
        </p:nvSpPr>
        <p:spPr>
          <a:xfrm flipV="1">
            <a:off x="3983037" y="4181474"/>
            <a:ext cx="485776" cy="15877"/>
          </a:xfrm>
          <a:prstGeom prst="line">
            <a:avLst/>
          </a:prstGeom>
          <a:ln w="38100">
            <a:solidFill>
              <a:srgbClr val="FF0000"/>
            </a:solidFill>
            <a:tailEnd type="triangle"/>
          </a:ln>
          <a:effectLst>
            <a:outerShdw blurRad="38100" dist="20000" dir="5400000" rotWithShape="0">
              <a:srgbClr val="000000">
                <a:alpha val="38000"/>
              </a:srgbClr>
            </a:outerShdw>
          </a:effectLst>
        </p:spPr>
        <p:txBody>
          <a:bodyPr lIns="45719" rIns="45719"/>
          <a:lstStyle/>
          <a:p>
            <a:pPr>
              <a:defRPr>
                <a:solidFill>
                  <a:srgbClr val="FFFFFF"/>
                </a:solidFill>
              </a:defRPr>
            </a:pPr>
            <a:endParaRPr/>
          </a:p>
        </p:txBody>
      </p:sp>
      <p:sp>
        <p:nvSpPr>
          <p:cNvPr id="376" name="Shape 376"/>
          <p:cNvSpPr/>
          <p:nvPr/>
        </p:nvSpPr>
        <p:spPr>
          <a:xfrm>
            <a:off x="6635750" y="1166812"/>
            <a:ext cx="1033463" cy="5457826"/>
          </a:xfrm>
          <a:prstGeom prst="rect">
            <a:avLst/>
          </a:prstGeom>
          <a:solidFill>
            <a:srgbClr val="008000"/>
          </a:solidFill>
          <a:ln>
            <a:solidFill>
              <a:srgbClr val="008000"/>
            </a:solidFill>
          </a:ln>
          <a:effectLst>
            <a:outerShdw blurRad="38100" dist="23000" dir="5400000" rotWithShape="0">
              <a:srgbClr val="000000">
                <a:alpha val="35000"/>
              </a:srgbClr>
            </a:outerShdw>
          </a:effectLst>
        </p:spPr>
        <p:txBody>
          <a:bodyPr lIns="45719" rIns="45719" anchor="ctr"/>
          <a:lstStyle/>
          <a:p>
            <a:pPr algn="ctr">
              <a:defRPr>
                <a:solidFill>
                  <a:srgbClr val="FFFFFF"/>
                </a:solidFill>
              </a:defRPr>
            </a:pPr>
            <a:endParaRPr/>
          </a:p>
        </p:txBody>
      </p:sp>
      <p:sp>
        <p:nvSpPr>
          <p:cNvPr id="377" name="Shape 377"/>
          <p:cNvSpPr/>
          <p:nvPr/>
        </p:nvSpPr>
        <p:spPr>
          <a:xfrm>
            <a:off x="5664200" y="1166812"/>
            <a:ext cx="1033463" cy="5457826"/>
          </a:xfrm>
          <a:prstGeom prst="rect">
            <a:avLst/>
          </a:prstGeom>
          <a:solidFill>
            <a:srgbClr val="0000FF"/>
          </a:solidFill>
          <a:ln>
            <a:solidFill>
              <a:srgbClr val="0000FF"/>
            </a:solidFill>
          </a:ln>
          <a:effectLst>
            <a:outerShdw blurRad="38100" dist="23000" dir="5400000" rotWithShape="0">
              <a:srgbClr val="000000">
                <a:alpha val="35000"/>
              </a:srgbClr>
            </a:outerShdw>
          </a:effectLst>
        </p:spPr>
        <p:txBody>
          <a:bodyPr lIns="45719" rIns="45719" anchor="ctr"/>
          <a:lstStyle/>
          <a:p>
            <a:pPr algn="ctr">
              <a:defRPr>
                <a:solidFill>
                  <a:srgbClr val="FFFFFF"/>
                </a:solidFill>
              </a:defRPr>
            </a:pPr>
            <a:endParaRPr/>
          </a:p>
        </p:txBody>
      </p:sp>
      <p:sp>
        <p:nvSpPr>
          <p:cNvPr id="378" name="Shape 378"/>
          <p:cNvSpPr/>
          <p:nvPr/>
        </p:nvSpPr>
        <p:spPr>
          <a:xfrm>
            <a:off x="-108512" y="393471"/>
            <a:ext cx="5615668" cy="646331"/>
          </a:xfrm>
          <a:prstGeom prst="rect">
            <a:avLst/>
          </a:prstGeom>
          <a:ln w="12700">
            <a:miter lim="400000"/>
          </a:ln>
          <a:extLst>
            <a:ext uri="{C572A759-6A51-4108-AA02-DFA0A04FC94B}">
              <ma14:wrappingTextBoxFlag xmlns:ma14="http://schemas.microsoft.com/office/mac/drawingml/2011/main" val="1"/>
            </a:ext>
          </a:extLst>
        </p:spPr>
        <p:txBody>
          <a:bodyPr wrap="square" lIns="45719" rIns="45719">
            <a:spAutoFit/>
          </a:bodyPr>
          <a:lstStyle>
            <a:lvl1pPr algn="ctr">
              <a:defRPr sz="3000" b="1">
                <a:solidFill>
                  <a:srgbClr val="FFA03F"/>
                </a:solidFill>
              </a:defRPr>
            </a:lvl1pPr>
          </a:lstStyle>
          <a:p>
            <a:r>
              <a:rPr sz="3600" b="0" dirty="0">
                <a:solidFill>
                  <a:srgbClr val="FFD653"/>
                </a:solidFill>
              </a:rPr>
              <a:t>Κα</a:t>
            </a:r>
            <a:r>
              <a:rPr sz="3600" b="0" dirty="0" err="1">
                <a:solidFill>
                  <a:srgbClr val="FFD653"/>
                </a:solidFill>
              </a:rPr>
              <a:t>θιερωμένο</a:t>
            </a:r>
            <a:r>
              <a:rPr sz="3600" b="0" dirty="0">
                <a:solidFill>
                  <a:srgbClr val="FFD653"/>
                </a:solidFill>
              </a:rPr>
              <a:t> </a:t>
            </a:r>
            <a:r>
              <a:rPr sz="3600" b="0" dirty="0" err="1">
                <a:solidFill>
                  <a:srgbClr val="FFD653"/>
                </a:solidFill>
              </a:rPr>
              <a:t>Πρότυ</a:t>
            </a:r>
            <a:r>
              <a:rPr sz="3600" b="0" dirty="0">
                <a:solidFill>
                  <a:srgbClr val="FFD653"/>
                </a:solidFill>
              </a:rPr>
              <a:t>πο</a:t>
            </a:r>
          </a:p>
        </p:txBody>
      </p:sp>
      <p:sp>
        <p:nvSpPr>
          <p:cNvPr id="379" name="Shape 379"/>
          <p:cNvSpPr/>
          <p:nvPr/>
        </p:nvSpPr>
        <p:spPr>
          <a:xfrm>
            <a:off x="109537" y="4708626"/>
            <a:ext cx="4127501" cy="1551941"/>
          </a:xfrm>
          <a:prstGeom prst="rect">
            <a:avLst/>
          </a:prstGeom>
          <a:solidFill>
            <a:srgbClr val="FFFF00"/>
          </a:solidFill>
          <a:ln w="12700">
            <a:miter lim="400000"/>
          </a:ln>
          <a:extLst>
            <a:ext uri="{C572A759-6A51-4108-AA02-DFA0A04FC94B}">
              <ma14:wrappingTextBoxFlag xmlns:ma14="http://schemas.microsoft.com/office/mac/drawingml/2011/main" val="1"/>
            </a:ext>
          </a:extLst>
        </p:spPr>
        <p:txBody>
          <a:bodyPr lIns="45719" rIns="45719">
            <a:spAutoFit/>
          </a:bodyPr>
          <a:lstStyle/>
          <a:p>
            <a:pPr>
              <a:defRPr sz="2000" b="1">
                <a:solidFill>
                  <a:srgbClr val="0000FF"/>
                </a:solidFill>
              </a:defRPr>
            </a:pPr>
            <a:r>
              <a:t>Για κάθε σωμάτιο έχουμε και ένα </a:t>
            </a:r>
            <a:r>
              <a:rPr>
                <a:solidFill>
                  <a:srgbClr val="008000"/>
                </a:solidFill>
              </a:rPr>
              <a:t>αντισωμάτιο</a:t>
            </a:r>
            <a:endParaRPr>
              <a:solidFill>
                <a:srgbClr val="FFFFFF"/>
              </a:solidFill>
            </a:endParaRPr>
          </a:p>
          <a:p>
            <a:pPr>
              <a:defRPr sz="2000" b="1">
                <a:solidFill>
                  <a:srgbClr val="0000FF"/>
                </a:solidFill>
              </a:defRPr>
            </a:pPr>
            <a:endParaRPr>
              <a:solidFill>
                <a:srgbClr val="FFFFFF"/>
              </a:solidFill>
            </a:endParaRPr>
          </a:p>
          <a:p>
            <a:pPr>
              <a:defRPr sz="2000" b="1">
                <a:solidFill>
                  <a:srgbClr val="0000FF"/>
                </a:solidFill>
              </a:defRPr>
            </a:pPr>
            <a:r>
              <a:t>Τα αντισωμάτια έχουν ίδια μάζα και αντίθετο φορτίο</a:t>
            </a:r>
          </a:p>
        </p:txBody>
      </p:sp>
      <p:sp>
        <p:nvSpPr>
          <p:cNvPr id="380" name="Shape 380"/>
          <p:cNvSpPr/>
          <p:nvPr/>
        </p:nvSpPr>
        <p:spPr>
          <a:xfrm>
            <a:off x="181768" y="1343705"/>
            <a:ext cx="3983039" cy="2491741"/>
          </a:xfrm>
          <a:prstGeom prst="rect">
            <a:avLst/>
          </a:prstGeom>
          <a:solidFill>
            <a:srgbClr val="DCE6F2"/>
          </a:solidFill>
          <a:ln w="12700">
            <a:miter lim="400000"/>
          </a:ln>
          <a:extLst>
            <a:ext uri="{C572A759-6A51-4108-AA02-DFA0A04FC94B}">
              <ma14:wrappingTextBoxFlag xmlns:ma14="http://schemas.microsoft.com/office/mac/drawingml/2011/main" val="1"/>
            </a:ext>
          </a:extLst>
        </p:spPr>
        <p:txBody>
          <a:bodyPr lIns="45719" rIns="45719">
            <a:spAutoFit/>
          </a:bodyPr>
          <a:lstStyle/>
          <a:p>
            <a:pPr algn="just">
              <a:defRPr b="1">
                <a:solidFill>
                  <a:srgbClr val="0000FF"/>
                </a:solidFill>
              </a:defRPr>
            </a:pPr>
            <a:r>
              <a:rPr dirty="0" err="1"/>
              <a:t>Στ</a:t>
            </a:r>
            <a:r>
              <a:rPr dirty="0"/>
              <a:t>α πειράματα που γίνονται (και, όπως πιστεύουμε, επίσης κατά τα πρώτα δευτερόλεπτα της δημιουργίας του σύμπαντος), εμφανίζονται </a:t>
            </a:r>
            <a:r>
              <a:rPr dirty="0">
                <a:solidFill>
                  <a:srgbClr val="FF00FF"/>
                </a:solidFill>
              </a:rPr>
              <a:t>και άλλα στοιχειώδη σωματίδια</a:t>
            </a:r>
            <a:r>
              <a:rPr dirty="0"/>
              <a:t> που έχουν όμως </a:t>
            </a:r>
            <a:r>
              <a:rPr u="sng" dirty="0"/>
              <a:t>εκπληκτικές ομοιότητες με τα τέσσερα που προαναφέραμε</a:t>
            </a:r>
            <a:r>
              <a:rPr dirty="0"/>
              <a:t> και που θα ονομάζουμε σαν 1η γενιά.</a:t>
            </a:r>
          </a:p>
        </p:txBody>
      </p:sp>
      <p:grpSp>
        <p:nvGrpSpPr>
          <p:cNvPr id="387" name="Group 387"/>
          <p:cNvGrpSpPr/>
          <p:nvPr/>
        </p:nvGrpSpPr>
        <p:grpSpPr>
          <a:xfrm>
            <a:off x="1876425" y="306387"/>
            <a:ext cx="7305675" cy="6499226"/>
            <a:chOff x="0" y="0"/>
            <a:chExt cx="7305674" cy="6499224"/>
          </a:xfrm>
        </p:grpSpPr>
        <p:pic>
          <p:nvPicPr>
            <p:cNvPr id="381" name="image33.png" descr="553px-Standard_Model_of_Elementary_Particles.svg_-500x541.png"/>
            <p:cNvPicPr>
              <a:picLocks noChangeAspect="1"/>
            </p:cNvPicPr>
            <p:nvPr/>
          </p:nvPicPr>
          <p:blipFill>
            <a:blip r:embed="rId2">
              <a:extLst/>
            </a:blip>
            <a:stretch>
              <a:fillRect/>
            </a:stretch>
          </p:blipFill>
          <p:spPr>
            <a:xfrm>
              <a:off x="1910197" y="405421"/>
              <a:ext cx="5395478" cy="6093804"/>
            </a:xfrm>
            <a:prstGeom prst="rect">
              <a:avLst/>
            </a:prstGeom>
            <a:ln w="12700" cap="flat">
              <a:noFill/>
              <a:miter lim="400000"/>
            </a:ln>
            <a:effectLst/>
          </p:spPr>
        </p:pic>
        <p:sp>
          <p:nvSpPr>
            <p:cNvPr id="382" name="Shape 382"/>
            <p:cNvSpPr/>
            <p:nvPr/>
          </p:nvSpPr>
          <p:spPr>
            <a:xfrm>
              <a:off x="5542646" y="0"/>
              <a:ext cx="1276677" cy="456566"/>
            </a:xfrm>
            <a:prstGeom prst="rect">
              <a:avLst/>
            </a:prstGeom>
            <a:solidFill>
              <a:srgbClr val="0000FF"/>
            </a:solidFill>
            <a:ln w="9525" cap="flat">
              <a:solidFill>
                <a:srgbClr val="0000FF"/>
              </a:solidFill>
              <a:prstDash val="solid"/>
              <a:miter lim="8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defRPr sz="2400" b="1"/>
              </a:pPr>
              <a:r>
                <a:t>2</a:t>
              </a:r>
              <a:r>
                <a:rPr baseline="30000"/>
                <a:t>η</a:t>
              </a:r>
              <a:r>
                <a:t> γενιά</a:t>
              </a:r>
            </a:p>
          </p:txBody>
        </p:sp>
        <p:sp>
          <p:nvSpPr>
            <p:cNvPr id="383" name="Shape 383"/>
            <p:cNvSpPr/>
            <p:nvPr/>
          </p:nvSpPr>
          <p:spPr>
            <a:xfrm>
              <a:off x="6038117" y="591487"/>
              <a:ext cx="1267558" cy="447041"/>
            </a:xfrm>
            <a:prstGeom prst="rect">
              <a:avLst/>
            </a:prstGeom>
            <a:solidFill>
              <a:srgbClr val="008000"/>
            </a:solid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defRPr sz="2400" b="1"/>
              </a:pPr>
              <a:r>
                <a:t>3</a:t>
              </a:r>
              <a:r>
                <a:rPr baseline="30000"/>
                <a:t>η</a:t>
              </a:r>
              <a:r>
                <a:t> γενιά</a:t>
              </a:r>
            </a:p>
          </p:txBody>
        </p:sp>
        <p:sp>
          <p:nvSpPr>
            <p:cNvPr id="384" name="Shape 384"/>
            <p:cNvSpPr/>
            <p:nvPr/>
          </p:nvSpPr>
          <p:spPr>
            <a:xfrm flipH="1">
              <a:off x="4660900" y="415925"/>
              <a:ext cx="881063" cy="635000"/>
            </a:xfrm>
            <a:prstGeom prst="line">
              <a:avLst/>
            </a:prstGeom>
            <a:noFill/>
            <a:ln w="38100" cap="flat">
              <a:solidFill>
                <a:srgbClr val="0000FF"/>
              </a:solidFill>
              <a:prstDash val="solid"/>
              <a:round/>
              <a:tailEnd type="triangle" w="med" len="med"/>
            </a:ln>
            <a:effectLst>
              <a:outerShdw blurRad="38100" dist="20000" dir="5400000" rotWithShape="0">
                <a:srgbClr val="000000">
                  <a:alpha val="38000"/>
                </a:srgbClr>
              </a:outerShdw>
            </a:effectLst>
          </p:spPr>
          <p:txBody>
            <a:bodyPr wrap="square" lIns="45719" tIns="45719" rIns="45719" bIns="45719" numCol="1" anchor="t">
              <a:noAutofit/>
            </a:bodyPr>
            <a:lstStyle/>
            <a:p>
              <a:pPr>
                <a:defRPr>
                  <a:solidFill>
                    <a:srgbClr val="FFFFFF"/>
                  </a:solidFill>
                </a:defRPr>
              </a:pPr>
              <a:endParaRPr/>
            </a:p>
          </p:txBody>
        </p:sp>
        <p:sp>
          <p:nvSpPr>
            <p:cNvPr id="385" name="Shape 385"/>
            <p:cNvSpPr/>
            <p:nvPr/>
          </p:nvSpPr>
          <p:spPr>
            <a:xfrm flipH="1">
              <a:off x="5541963" y="735012"/>
              <a:ext cx="496887" cy="315913"/>
            </a:xfrm>
            <a:prstGeom prst="line">
              <a:avLst/>
            </a:prstGeom>
            <a:noFill/>
            <a:ln w="38100" cap="flat">
              <a:solidFill>
                <a:srgbClr val="008000"/>
              </a:solidFill>
              <a:prstDash val="solid"/>
              <a:round/>
              <a:tailEnd type="triangle" w="med" len="med"/>
            </a:ln>
            <a:effectLst>
              <a:outerShdw blurRad="38100" dist="20000" dir="5400000" rotWithShape="0">
                <a:srgbClr val="000000">
                  <a:alpha val="38000"/>
                </a:srgbClr>
              </a:outerShdw>
            </a:effectLst>
          </p:spPr>
          <p:txBody>
            <a:bodyPr wrap="square" lIns="45719" tIns="45719" rIns="45719" bIns="45719" numCol="1" anchor="t">
              <a:noAutofit/>
            </a:bodyPr>
            <a:lstStyle/>
            <a:p>
              <a:pPr>
                <a:defRPr>
                  <a:solidFill>
                    <a:srgbClr val="FFFFFF"/>
                  </a:solidFill>
                </a:defRPr>
              </a:pPr>
              <a:endParaRPr/>
            </a:p>
          </p:txBody>
        </p:sp>
        <p:sp>
          <p:nvSpPr>
            <p:cNvPr id="386" name="Shape 386"/>
            <p:cNvSpPr/>
            <p:nvPr/>
          </p:nvSpPr>
          <p:spPr>
            <a:xfrm>
              <a:off x="0" y="3530239"/>
              <a:ext cx="2144062" cy="802641"/>
            </a:xfrm>
            <a:prstGeom prst="rect">
              <a:avLst/>
            </a:prstGeom>
            <a:solidFill>
              <a:srgbClr val="FF0000"/>
            </a:solid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defRPr sz="2400" b="1"/>
              </a:pPr>
              <a:r>
                <a:t>1</a:t>
              </a:r>
              <a:r>
                <a:rPr baseline="30000"/>
                <a:t>η</a:t>
              </a:r>
              <a:r>
                <a:t> γενιά</a:t>
              </a:r>
              <a:endParaRPr>
                <a:solidFill>
                  <a:srgbClr val="FFFFFF"/>
                </a:solidFill>
              </a:endParaRPr>
            </a:p>
            <a:p>
              <a:pPr>
                <a:defRPr sz="2400" b="1"/>
              </a:pPr>
              <a:r>
                <a:t>Συνήθης ύλη</a:t>
              </a:r>
            </a:p>
          </p:txBody>
        </p:sp>
      </p:gr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1" name="Group 391"/>
          <p:cNvGrpSpPr/>
          <p:nvPr/>
        </p:nvGrpSpPr>
        <p:grpSpPr>
          <a:xfrm>
            <a:off x="4773222" y="-157739"/>
            <a:ext cx="4370778" cy="609603"/>
            <a:chOff x="0" y="0"/>
            <a:chExt cx="5429251" cy="609601"/>
          </a:xfrm>
        </p:grpSpPr>
        <p:sp>
          <p:nvSpPr>
            <p:cNvPr id="389" name="Shape 389"/>
            <p:cNvSpPr/>
            <p:nvPr/>
          </p:nvSpPr>
          <p:spPr>
            <a:xfrm>
              <a:off x="-1" y="-1"/>
              <a:ext cx="5429253" cy="609603"/>
            </a:xfrm>
            <a:prstGeom prst="rect">
              <a:avLst/>
            </a:prstGeom>
            <a:noFill/>
            <a:ln w="28575" cap="flat">
              <a:noFill/>
              <a:prstDash val="solid"/>
              <a:miter lim="800000"/>
            </a:ln>
            <a:effectLst/>
          </p:spPr>
          <p:txBody>
            <a:bodyPr wrap="square" lIns="45719" tIns="45719" rIns="45719" bIns="45719" numCol="1" anchor="b">
              <a:noAutofit/>
            </a:bodyPr>
            <a:lstStyle/>
            <a:p>
              <a:pPr algn="ctr">
                <a:defRPr sz="2000" b="1">
                  <a:effectLst>
                    <a:outerShdw blurRad="38100" dist="38100" dir="2700000" rotWithShape="0">
                      <a:srgbClr val="DDDDDD"/>
                    </a:outerShdw>
                  </a:effectLst>
                  <a:latin typeface="Arial"/>
                  <a:ea typeface="Arial"/>
                  <a:cs typeface="Arial"/>
                  <a:sym typeface="Arial"/>
                </a:defRPr>
              </a:pPr>
              <a:endParaRPr/>
            </a:p>
          </p:txBody>
        </p:sp>
        <p:sp>
          <p:nvSpPr>
            <p:cNvPr id="390" name="Shape 390"/>
            <p:cNvSpPr/>
            <p:nvPr/>
          </p:nvSpPr>
          <p:spPr>
            <a:xfrm>
              <a:off x="-1" y="241935"/>
              <a:ext cx="5429253" cy="367666"/>
            </a:xfrm>
            <a:prstGeom prst="rect">
              <a:avLst/>
            </a:prstGeom>
            <a:gradFill flip="none" rotWithShape="1">
              <a:gsLst>
                <a:gs pos="0">
                  <a:srgbClr val="C96D20"/>
                </a:gs>
                <a:gs pos="80000">
                  <a:srgbClr val="FF9034"/>
                </a:gs>
                <a:gs pos="100000">
                  <a:srgbClr val="FF9035"/>
                </a:gs>
              </a:gsLst>
              <a:lin ang="16200000" scaled="0"/>
            </a:gradFill>
            <a:ln w="9525" cap="flat">
              <a:noFill/>
              <a:prstDash val="solid"/>
              <a:round/>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wrap="square" lIns="45719" tIns="45719" rIns="45719" bIns="45719" numCol="1" anchor="b">
              <a:spAutoFit/>
            </a:bodyPr>
            <a:lstStyle>
              <a:lvl1pPr>
                <a:defRPr>
                  <a:solidFill>
                    <a:srgbClr val="FFFFFF"/>
                  </a:solidFill>
                </a:defRPr>
              </a:lvl1pPr>
            </a:lstStyle>
            <a:p>
              <a:r>
                <a:rPr dirty="0" err="1"/>
                <a:t>Οι</a:t>
              </a:r>
              <a:r>
                <a:rPr dirty="0"/>
                <a:t> </a:t>
              </a:r>
              <a:r>
                <a:rPr dirty="0" err="1"/>
                <a:t>Αλληλε</a:t>
              </a:r>
              <a:r>
                <a:rPr dirty="0"/>
                <a:t>πιδράσεις στη Φύση</a:t>
              </a:r>
            </a:p>
          </p:txBody>
        </p:sp>
      </p:grpSp>
      <p:grpSp>
        <p:nvGrpSpPr>
          <p:cNvPr id="396" name="Group 396"/>
          <p:cNvGrpSpPr/>
          <p:nvPr/>
        </p:nvGrpSpPr>
        <p:grpSpPr>
          <a:xfrm>
            <a:off x="4496997" y="690641"/>
            <a:ext cx="4502707" cy="2319132"/>
            <a:chOff x="-276226" y="294599"/>
            <a:chExt cx="4502706" cy="2319131"/>
          </a:xfrm>
        </p:grpSpPr>
        <p:sp>
          <p:nvSpPr>
            <p:cNvPr id="392" name="Shape 392"/>
            <p:cNvSpPr/>
            <p:nvPr/>
          </p:nvSpPr>
          <p:spPr>
            <a:xfrm>
              <a:off x="603527" y="294599"/>
              <a:ext cx="2743202" cy="635000"/>
            </a:xfrm>
            <a:prstGeom prst="rect">
              <a:avLst/>
            </a:prstGeom>
            <a:gradFill flip="none" rotWithShape="1">
              <a:gsLst>
                <a:gs pos="0">
                  <a:srgbClr val="C96D20"/>
                </a:gs>
                <a:gs pos="80000">
                  <a:srgbClr val="FF9034"/>
                </a:gs>
                <a:gs pos="100000">
                  <a:srgbClr val="FF9035"/>
                </a:gs>
              </a:gsLst>
              <a:lin ang="16200000" scaled="0"/>
            </a:gradFill>
            <a:ln w="9525" cap="flat">
              <a:solidFill>
                <a:srgbClr val="4A7EBB"/>
              </a:solidFill>
              <a:prstDash val="solid"/>
              <a:round/>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wrap="square" lIns="46037" tIns="46037" rIns="46037" bIns="46037" numCol="1" anchor="ctr">
              <a:spAutoFit/>
            </a:bodyPr>
            <a:lstStyle/>
            <a:p>
              <a:pPr>
                <a:defRPr>
                  <a:solidFill>
                    <a:srgbClr val="FFFFFF"/>
                  </a:solidFill>
                </a:defRPr>
              </a:pPr>
              <a:r>
                <a:rPr dirty="0" err="1"/>
                <a:t>Ασθενείς</a:t>
              </a:r>
              <a:endParaRPr sz="2800" dirty="0">
                <a:solidFill>
                  <a:srgbClr val="FFC000"/>
                </a:solidFill>
                <a:effectLst>
                  <a:outerShdw blurRad="38100" dist="38100" dir="2700000" rotWithShape="0">
                    <a:srgbClr val="DDDDDD"/>
                  </a:outerShdw>
                </a:effectLst>
                <a:latin typeface="Times New Roman"/>
                <a:ea typeface="Times New Roman"/>
                <a:cs typeface="Times New Roman"/>
                <a:sym typeface="Times New Roman"/>
              </a:endParaRPr>
            </a:p>
            <a:p>
              <a:pPr>
                <a:defRPr>
                  <a:solidFill>
                    <a:srgbClr val="FFFFFF"/>
                  </a:solidFill>
                </a:defRPr>
              </a:pPr>
              <a:r>
                <a:rPr dirty="0" err="1"/>
                <a:t>Μετ</a:t>
              </a:r>
              <a:r>
                <a:rPr dirty="0"/>
                <a:t>αδίδονται  με τα W Z</a:t>
              </a:r>
              <a:r>
                <a:rPr baseline="30222" dirty="0"/>
                <a:t>0</a:t>
              </a:r>
            </a:p>
          </p:txBody>
        </p:sp>
        <p:sp>
          <p:nvSpPr>
            <p:cNvPr id="393" name="Shape 393"/>
            <p:cNvSpPr/>
            <p:nvPr/>
          </p:nvSpPr>
          <p:spPr>
            <a:xfrm>
              <a:off x="-276226" y="2073721"/>
              <a:ext cx="4502706" cy="54000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ctr">
                <a:defRPr sz="1600">
                  <a:solidFill>
                    <a:srgbClr val="D7E745"/>
                  </a:solidFill>
                  <a:latin typeface="Times New Roman"/>
                  <a:ea typeface="Times New Roman"/>
                  <a:cs typeface="Times New Roman"/>
                  <a:sym typeface="Times New Roman"/>
                </a:defRPr>
              </a:pPr>
              <a:r>
                <a:rPr dirty="0" err="1"/>
                <a:t>Προκ</a:t>
              </a:r>
              <a:r>
                <a:rPr dirty="0"/>
                <a:t>αλούν την διάσπαση των ραδιενεργών πυρήνων</a:t>
              </a:r>
            </a:p>
            <a:p>
              <a:pPr algn="ctr">
                <a:defRPr sz="1600">
                  <a:solidFill>
                    <a:srgbClr val="D7E745"/>
                  </a:solidFill>
                  <a:latin typeface="Times New Roman"/>
                  <a:ea typeface="Times New Roman"/>
                  <a:cs typeface="Times New Roman"/>
                  <a:sym typeface="Times New Roman"/>
                </a:defRPr>
              </a:pPr>
              <a:r>
                <a:rPr dirty="0" err="1"/>
                <a:t>Δι</a:t>
              </a:r>
              <a:r>
                <a:rPr dirty="0"/>
                <a:t>αμορφώνουν την ένταση της ηλιακής ενέργειας</a:t>
              </a:r>
            </a:p>
          </p:txBody>
        </p:sp>
        <p:pic>
          <p:nvPicPr>
            <p:cNvPr id="394" name="image34.jpg" descr="radiation"/>
            <p:cNvPicPr>
              <a:picLocks noChangeAspect="1"/>
            </p:cNvPicPr>
            <p:nvPr/>
          </p:nvPicPr>
          <p:blipFill>
            <a:blip r:embed="rId2">
              <a:extLst/>
            </a:blip>
            <a:stretch>
              <a:fillRect/>
            </a:stretch>
          </p:blipFill>
          <p:spPr>
            <a:xfrm>
              <a:off x="655915" y="1006921"/>
              <a:ext cx="1104902" cy="1104902"/>
            </a:xfrm>
            <a:prstGeom prst="rect">
              <a:avLst/>
            </a:prstGeom>
            <a:ln w="12700" cap="flat">
              <a:noFill/>
              <a:miter lim="400000"/>
            </a:ln>
            <a:effectLst/>
          </p:spPr>
        </p:pic>
        <p:pic>
          <p:nvPicPr>
            <p:cNvPr id="395" name="image35.jpg" descr="solen2"/>
            <p:cNvPicPr>
              <a:picLocks noChangeAspect="1"/>
            </p:cNvPicPr>
            <p:nvPr/>
          </p:nvPicPr>
          <p:blipFill>
            <a:blip r:embed="rId3">
              <a:extLst/>
            </a:blip>
            <a:stretch>
              <a:fillRect/>
            </a:stretch>
          </p:blipFill>
          <p:spPr>
            <a:xfrm>
              <a:off x="2229127" y="991046"/>
              <a:ext cx="1093790" cy="1093790"/>
            </a:xfrm>
            <a:prstGeom prst="rect">
              <a:avLst/>
            </a:prstGeom>
            <a:ln w="12700" cap="flat">
              <a:noFill/>
              <a:miter lim="400000"/>
            </a:ln>
            <a:effectLst/>
          </p:spPr>
        </p:pic>
      </p:grpSp>
      <p:grpSp>
        <p:nvGrpSpPr>
          <p:cNvPr id="419" name="Group 419"/>
          <p:cNvGrpSpPr/>
          <p:nvPr/>
        </p:nvGrpSpPr>
        <p:grpSpPr>
          <a:xfrm>
            <a:off x="46738" y="223737"/>
            <a:ext cx="4450896" cy="2316450"/>
            <a:chOff x="-160303" y="103073"/>
            <a:chExt cx="4741258" cy="2730185"/>
          </a:xfrm>
        </p:grpSpPr>
        <p:sp>
          <p:nvSpPr>
            <p:cNvPr id="397" name="Shape 397"/>
            <p:cNvSpPr/>
            <p:nvPr/>
          </p:nvSpPr>
          <p:spPr>
            <a:xfrm>
              <a:off x="603919" y="103073"/>
              <a:ext cx="3531254" cy="762525"/>
            </a:xfrm>
            <a:prstGeom prst="rect">
              <a:avLst/>
            </a:prstGeom>
            <a:gradFill flip="none" rotWithShape="1">
              <a:gsLst>
                <a:gs pos="0">
                  <a:srgbClr val="C96D20"/>
                </a:gs>
                <a:gs pos="80000">
                  <a:srgbClr val="FF9034"/>
                </a:gs>
                <a:gs pos="100000">
                  <a:srgbClr val="FF9035"/>
                </a:gs>
              </a:gsLst>
              <a:lin ang="16200000" scaled="0"/>
            </a:gradFill>
            <a:ln w="9525" cap="flat">
              <a:solidFill>
                <a:srgbClr val="4A7EBB"/>
              </a:solidFill>
              <a:prstDash val="solid"/>
              <a:round/>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wrap="square" lIns="46037" tIns="46037" rIns="46037" bIns="46037" numCol="1" anchor="ctr">
              <a:spAutoFit/>
            </a:bodyPr>
            <a:lstStyle/>
            <a:p>
              <a:pPr>
                <a:defRPr>
                  <a:solidFill>
                    <a:srgbClr val="FFFFFF"/>
                  </a:solidFill>
                </a:defRPr>
              </a:pPr>
              <a:r>
                <a:t>Ισχυρές</a:t>
              </a:r>
              <a:endParaRPr sz="2800">
                <a:solidFill>
                  <a:srgbClr val="FFC000"/>
                </a:solidFill>
                <a:effectLst>
                  <a:outerShdw blurRad="38100" dist="38100" dir="2700000" rotWithShape="0">
                    <a:srgbClr val="DDDDDD"/>
                  </a:outerShdw>
                </a:effectLst>
                <a:latin typeface="Times New Roman"/>
                <a:ea typeface="Times New Roman"/>
                <a:cs typeface="Times New Roman"/>
                <a:sym typeface="Times New Roman"/>
              </a:endParaRPr>
            </a:p>
            <a:p>
              <a:pPr>
                <a:defRPr>
                  <a:solidFill>
                    <a:srgbClr val="FFFFFF"/>
                  </a:solidFill>
                </a:defRPr>
              </a:pPr>
              <a:r>
                <a:t>Μεταδίδονται με τα γκλουόνια</a:t>
              </a:r>
            </a:p>
          </p:txBody>
        </p:sp>
        <p:grpSp>
          <p:nvGrpSpPr>
            <p:cNvPr id="416" name="Group 416"/>
            <p:cNvGrpSpPr/>
            <p:nvPr/>
          </p:nvGrpSpPr>
          <p:grpSpPr>
            <a:xfrm>
              <a:off x="918893" y="1036829"/>
              <a:ext cx="990606" cy="990606"/>
              <a:chOff x="0" y="0"/>
              <a:chExt cx="990605" cy="990604"/>
            </a:xfrm>
          </p:grpSpPr>
          <p:sp>
            <p:nvSpPr>
              <p:cNvPr id="398" name="Shape 398"/>
              <p:cNvSpPr/>
              <p:nvPr/>
            </p:nvSpPr>
            <p:spPr>
              <a:xfrm>
                <a:off x="469231" y="260684"/>
                <a:ext cx="312825" cy="312825"/>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399" name="Shape 399"/>
              <p:cNvSpPr/>
              <p:nvPr/>
            </p:nvSpPr>
            <p:spPr>
              <a:xfrm>
                <a:off x="417094" y="-1"/>
                <a:ext cx="312825" cy="312825"/>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00" name="Shape 400"/>
              <p:cNvSpPr/>
              <p:nvPr/>
            </p:nvSpPr>
            <p:spPr>
              <a:xfrm>
                <a:off x="521368" y="52136"/>
                <a:ext cx="312825" cy="312825"/>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01" name="Shape 401"/>
              <p:cNvSpPr/>
              <p:nvPr/>
            </p:nvSpPr>
            <p:spPr>
              <a:xfrm>
                <a:off x="677780" y="208547"/>
                <a:ext cx="312825" cy="312825"/>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02" name="Shape 402"/>
              <p:cNvSpPr/>
              <p:nvPr/>
            </p:nvSpPr>
            <p:spPr>
              <a:xfrm>
                <a:off x="677780" y="364957"/>
                <a:ext cx="312825" cy="312825"/>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03" name="Shape 403"/>
              <p:cNvSpPr/>
              <p:nvPr/>
            </p:nvSpPr>
            <p:spPr>
              <a:xfrm>
                <a:off x="208547" y="-1"/>
                <a:ext cx="312825" cy="312825"/>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04" name="Shape 404"/>
              <p:cNvSpPr/>
              <p:nvPr/>
            </p:nvSpPr>
            <p:spPr>
              <a:xfrm>
                <a:off x="312821" y="156410"/>
                <a:ext cx="312825" cy="312825"/>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05" name="Shape 405"/>
              <p:cNvSpPr/>
              <p:nvPr/>
            </p:nvSpPr>
            <p:spPr>
              <a:xfrm>
                <a:off x="312821" y="364957"/>
                <a:ext cx="312825" cy="312825"/>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06" name="Shape 406"/>
              <p:cNvSpPr/>
              <p:nvPr/>
            </p:nvSpPr>
            <p:spPr>
              <a:xfrm>
                <a:off x="52136" y="156410"/>
                <a:ext cx="312825" cy="312825"/>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07" name="Shape 407"/>
              <p:cNvSpPr/>
              <p:nvPr/>
            </p:nvSpPr>
            <p:spPr>
              <a:xfrm>
                <a:off x="-1" y="260684"/>
                <a:ext cx="312825" cy="312825"/>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08" name="Shape 408"/>
              <p:cNvSpPr/>
              <p:nvPr/>
            </p:nvSpPr>
            <p:spPr>
              <a:xfrm>
                <a:off x="52136" y="521368"/>
                <a:ext cx="312825" cy="312825"/>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09" name="Shape 409"/>
              <p:cNvSpPr/>
              <p:nvPr/>
            </p:nvSpPr>
            <p:spPr>
              <a:xfrm>
                <a:off x="156410" y="312821"/>
                <a:ext cx="312825" cy="312825"/>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10" name="Shape 410"/>
              <p:cNvSpPr/>
              <p:nvPr/>
            </p:nvSpPr>
            <p:spPr>
              <a:xfrm>
                <a:off x="469231" y="521368"/>
                <a:ext cx="312825" cy="312825"/>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11" name="Shape 411"/>
              <p:cNvSpPr/>
              <p:nvPr/>
            </p:nvSpPr>
            <p:spPr>
              <a:xfrm>
                <a:off x="208547" y="677779"/>
                <a:ext cx="312825" cy="312825"/>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12" name="Shape 412"/>
              <p:cNvSpPr/>
              <p:nvPr/>
            </p:nvSpPr>
            <p:spPr>
              <a:xfrm>
                <a:off x="417094" y="677779"/>
                <a:ext cx="312825" cy="312825"/>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13" name="Shape 413"/>
              <p:cNvSpPr/>
              <p:nvPr/>
            </p:nvSpPr>
            <p:spPr>
              <a:xfrm>
                <a:off x="625642" y="573505"/>
                <a:ext cx="312825" cy="312825"/>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14" name="Shape 414"/>
              <p:cNvSpPr/>
              <p:nvPr/>
            </p:nvSpPr>
            <p:spPr>
              <a:xfrm>
                <a:off x="260684" y="521368"/>
                <a:ext cx="312825" cy="312825"/>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sp>
            <p:nvSpPr>
              <p:cNvPr id="415" name="Shape 415"/>
              <p:cNvSpPr/>
              <p:nvPr/>
            </p:nvSpPr>
            <p:spPr>
              <a:xfrm>
                <a:off x="-1" y="417094"/>
                <a:ext cx="312825" cy="312825"/>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latin typeface="UB-Script"/>
                    <a:ea typeface="UB-Script"/>
                    <a:cs typeface="UB-Script"/>
                    <a:sym typeface="UB-Script"/>
                  </a:defRPr>
                </a:pPr>
                <a:endParaRPr/>
              </a:p>
            </p:txBody>
          </p:sp>
        </p:grpSp>
        <p:pic>
          <p:nvPicPr>
            <p:cNvPr id="417" name="image36.jpg" descr="proton"/>
            <p:cNvPicPr>
              <a:picLocks noChangeAspect="1"/>
            </p:cNvPicPr>
            <p:nvPr/>
          </p:nvPicPr>
          <p:blipFill>
            <a:blip r:embed="rId4">
              <a:extLst/>
            </a:blip>
            <a:stretch>
              <a:fillRect/>
            </a:stretch>
          </p:blipFill>
          <p:spPr>
            <a:xfrm>
              <a:off x="2630220" y="960630"/>
              <a:ext cx="1038227" cy="1143002"/>
            </a:xfrm>
            <a:prstGeom prst="rect">
              <a:avLst/>
            </a:prstGeom>
            <a:ln w="12700" cap="flat">
              <a:noFill/>
              <a:miter lim="400000"/>
            </a:ln>
            <a:effectLst/>
          </p:spPr>
        </p:pic>
        <p:sp>
          <p:nvSpPr>
            <p:cNvPr id="418" name="Shape 418"/>
            <p:cNvSpPr/>
            <p:nvPr/>
          </p:nvSpPr>
          <p:spPr>
            <a:xfrm>
              <a:off x="-160303" y="2144040"/>
              <a:ext cx="4741258" cy="6892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ctr">
                <a:defRPr sz="1600">
                  <a:solidFill>
                    <a:srgbClr val="DAD34A"/>
                  </a:solidFill>
                  <a:latin typeface="Times New Roman"/>
                  <a:ea typeface="Times New Roman"/>
                  <a:cs typeface="Times New Roman"/>
                  <a:sym typeface="Times New Roman"/>
                </a:defRPr>
              </a:pPr>
              <a:r>
                <a:rPr dirty="0" err="1"/>
                <a:t>Συγκρ</a:t>
              </a:r>
              <a:r>
                <a:rPr dirty="0"/>
                <a:t>ατούν τα πρωτόνια και νετρόνια στον πυρήνα</a:t>
              </a:r>
            </a:p>
            <a:p>
              <a:pPr algn="ctr">
                <a:defRPr sz="1600">
                  <a:solidFill>
                    <a:srgbClr val="DAD34A"/>
                  </a:solidFill>
                  <a:latin typeface="Times New Roman"/>
                  <a:ea typeface="Times New Roman"/>
                  <a:cs typeface="Times New Roman"/>
                  <a:sym typeface="Times New Roman"/>
                </a:defRPr>
              </a:pPr>
              <a:r>
                <a:rPr dirty="0" err="1"/>
                <a:t>Συγκρ</a:t>
              </a:r>
              <a:r>
                <a:rPr dirty="0"/>
                <a:t>ατούν τα quarks στα πρωτόνια και τα νετρόνια</a:t>
              </a:r>
            </a:p>
          </p:txBody>
        </p:sp>
      </p:grpSp>
      <p:grpSp>
        <p:nvGrpSpPr>
          <p:cNvPr id="425" name="Group 425"/>
          <p:cNvGrpSpPr/>
          <p:nvPr/>
        </p:nvGrpSpPr>
        <p:grpSpPr>
          <a:xfrm>
            <a:off x="4950755" y="4034383"/>
            <a:ext cx="4193245" cy="2700687"/>
            <a:chOff x="-73356" y="16322"/>
            <a:chExt cx="4193243" cy="2700685"/>
          </a:xfrm>
        </p:grpSpPr>
        <p:sp>
          <p:nvSpPr>
            <p:cNvPr id="420" name="Shape 420"/>
            <p:cNvSpPr/>
            <p:nvPr/>
          </p:nvSpPr>
          <p:spPr>
            <a:xfrm>
              <a:off x="462289" y="16322"/>
              <a:ext cx="2895603" cy="635000"/>
            </a:xfrm>
            <a:prstGeom prst="rect">
              <a:avLst/>
            </a:prstGeom>
            <a:gradFill flip="none" rotWithShape="1">
              <a:gsLst>
                <a:gs pos="0">
                  <a:srgbClr val="C96D20"/>
                </a:gs>
                <a:gs pos="80000">
                  <a:srgbClr val="FF9034"/>
                </a:gs>
                <a:gs pos="100000">
                  <a:srgbClr val="FF9035"/>
                </a:gs>
              </a:gsLst>
              <a:lin ang="16200000" scaled="0"/>
            </a:gradFill>
            <a:ln w="9525" cap="flat">
              <a:solidFill>
                <a:srgbClr val="4A7EBB"/>
              </a:solidFill>
              <a:prstDash val="solid"/>
              <a:round/>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wrap="square" lIns="46037" tIns="46037" rIns="46037" bIns="46037" numCol="1" anchor="ctr">
              <a:spAutoFit/>
            </a:bodyPr>
            <a:lstStyle/>
            <a:p>
              <a:pPr>
                <a:defRPr>
                  <a:solidFill>
                    <a:srgbClr val="FFFFFF"/>
                  </a:solidFill>
                </a:defRPr>
              </a:pPr>
              <a:r>
                <a:t>Ηλεκτρομαγνητικές</a:t>
              </a:r>
              <a:endParaRPr sz="2500">
                <a:solidFill>
                  <a:srgbClr val="008000"/>
                </a:solidFill>
                <a:effectLst>
                  <a:outerShdw blurRad="38100" dist="38100" dir="2700000" rotWithShape="0">
                    <a:srgbClr val="DDDDDD"/>
                  </a:outerShdw>
                </a:effectLst>
                <a:latin typeface="Times New Roman"/>
                <a:ea typeface="Times New Roman"/>
                <a:cs typeface="Times New Roman"/>
                <a:sym typeface="Times New Roman"/>
              </a:endParaRPr>
            </a:p>
            <a:p>
              <a:pPr>
                <a:defRPr>
                  <a:solidFill>
                    <a:srgbClr val="FFFFFF"/>
                  </a:solidFill>
                </a:defRPr>
              </a:pPr>
              <a:r>
                <a:t>Μεταδίδονται με φωτόνια</a:t>
              </a:r>
            </a:p>
          </p:txBody>
        </p:sp>
        <p:pic>
          <p:nvPicPr>
            <p:cNvPr id="421" name="image39.png" descr="atom"/>
            <p:cNvPicPr>
              <a:picLocks noChangeAspect="1"/>
            </p:cNvPicPr>
            <p:nvPr/>
          </p:nvPicPr>
          <p:blipFill>
            <a:blip r:embed="rId5">
              <a:extLst/>
            </a:blip>
            <a:stretch>
              <a:fillRect/>
            </a:stretch>
          </p:blipFill>
          <p:spPr>
            <a:xfrm>
              <a:off x="233689" y="771972"/>
              <a:ext cx="990602" cy="971553"/>
            </a:xfrm>
            <a:prstGeom prst="rect">
              <a:avLst/>
            </a:prstGeom>
            <a:ln w="12700" cap="flat">
              <a:noFill/>
              <a:miter lim="400000"/>
            </a:ln>
            <a:effectLst/>
          </p:spPr>
        </p:pic>
        <p:sp>
          <p:nvSpPr>
            <p:cNvPr id="422" name="Shape 422"/>
            <p:cNvSpPr/>
            <p:nvPr/>
          </p:nvSpPr>
          <p:spPr>
            <a:xfrm>
              <a:off x="-73356" y="1948398"/>
              <a:ext cx="4193243" cy="76860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ctr">
                <a:defRPr sz="1600">
                  <a:solidFill>
                    <a:srgbClr val="EEE825"/>
                  </a:solidFill>
                  <a:latin typeface="Times New Roman"/>
                  <a:ea typeface="Times New Roman"/>
                  <a:cs typeface="Times New Roman"/>
                  <a:sym typeface="Times New Roman"/>
                </a:defRPr>
              </a:pPr>
              <a:r>
                <a:rPr dirty="0" err="1"/>
                <a:t>Συγκρ</a:t>
              </a:r>
              <a:r>
                <a:rPr dirty="0"/>
                <a:t>ατούν τα ηλεκτρόνια γύρω από τον πυρήνα</a:t>
              </a:r>
            </a:p>
            <a:p>
              <a:pPr algn="ctr">
                <a:defRPr sz="1600">
                  <a:solidFill>
                    <a:srgbClr val="EEE825"/>
                  </a:solidFill>
                  <a:latin typeface="Times New Roman"/>
                  <a:ea typeface="Times New Roman"/>
                  <a:cs typeface="Times New Roman"/>
                  <a:sym typeface="Times New Roman"/>
                </a:defRPr>
              </a:pPr>
              <a:r>
                <a:rPr dirty="0" err="1"/>
                <a:t>Ευθύνοντ</a:t>
              </a:r>
              <a:r>
                <a:rPr dirty="0"/>
                <a:t>αι για τις χημικές αντιδράσεις</a:t>
              </a:r>
            </a:p>
            <a:p>
              <a:pPr algn="ctr">
                <a:defRPr sz="1600">
                  <a:solidFill>
                    <a:srgbClr val="EEE825"/>
                  </a:solidFill>
                  <a:latin typeface="Times New Roman"/>
                  <a:ea typeface="Times New Roman"/>
                  <a:cs typeface="Times New Roman"/>
                  <a:sym typeface="Times New Roman"/>
                </a:defRPr>
              </a:pPr>
              <a:r>
                <a:rPr dirty="0" err="1"/>
                <a:t>Ηλεκτρισμός</a:t>
              </a:r>
              <a:r>
                <a:rPr dirty="0"/>
                <a:t>, </a:t>
              </a:r>
              <a:r>
                <a:rPr dirty="0" err="1"/>
                <a:t>Φως</a:t>
              </a:r>
              <a:r>
                <a:rPr dirty="0"/>
                <a:t>, </a:t>
              </a:r>
              <a:r>
                <a:rPr dirty="0" err="1"/>
                <a:t>Ακτινο</a:t>
              </a:r>
              <a:r>
                <a:rPr dirty="0"/>
                <a:t>βολία … </a:t>
              </a:r>
            </a:p>
          </p:txBody>
        </p:sp>
        <p:pic>
          <p:nvPicPr>
            <p:cNvPr id="423" name="image38.gif" descr="candle09_e0"/>
            <p:cNvPicPr>
              <a:picLocks/>
            </p:cNvPicPr>
            <p:nvPr/>
          </p:nvPicPr>
          <p:blipFill>
            <a:blip r:embed="rId6">
              <a:extLst/>
            </a:blip>
            <a:stretch>
              <a:fillRect/>
            </a:stretch>
          </p:blipFill>
          <p:spPr>
            <a:xfrm>
              <a:off x="1606877" y="752922"/>
              <a:ext cx="531815" cy="1273178"/>
            </a:xfrm>
            <a:prstGeom prst="rect">
              <a:avLst/>
            </a:prstGeom>
            <a:ln w="12700" cap="flat">
              <a:noFill/>
              <a:miter lim="400000"/>
            </a:ln>
            <a:effectLst/>
          </p:spPr>
        </p:pic>
        <p:pic>
          <p:nvPicPr>
            <p:cNvPr id="424" name="image39.gif" descr="prism-o_e0"/>
            <p:cNvPicPr>
              <a:picLocks/>
            </p:cNvPicPr>
            <p:nvPr/>
          </p:nvPicPr>
          <p:blipFill>
            <a:blip r:embed="rId7">
              <a:extLst/>
            </a:blip>
            <a:stretch>
              <a:fillRect/>
            </a:stretch>
          </p:blipFill>
          <p:spPr>
            <a:xfrm>
              <a:off x="2560965" y="806897"/>
              <a:ext cx="1177928" cy="936628"/>
            </a:xfrm>
            <a:prstGeom prst="rect">
              <a:avLst/>
            </a:prstGeom>
            <a:ln w="12700" cap="flat">
              <a:noFill/>
              <a:miter lim="400000"/>
            </a:ln>
            <a:effectLst/>
          </p:spPr>
        </p:pic>
      </p:grpSp>
      <p:grpSp>
        <p:nvGrpSpPr>
          <p:cNvPr id="430" name="Group 430"/>
          <p:cNvGrpSpPr/>
          <p:nvPr/>
        </p:nvGrpSpPr>
        <p:grpSpPr>
          <a:xfrm>
            <a:off x="46738" y="4067497"/>
            <a:ext cx="4569682" cy="2640975"/>
            <a:chOff x="9860" y="-28128"/>
            <a:chExt cx="4569680" cy="2640974"/>
          </a:xfrm>
        </p:grpSpPr>
        <p:sp>
          <p:nvSpPr>
            <p:cNvPr id="426" name="Shape 426"/>
            <p:cNvSpPr/>
            <p:nvPr/>
          </p:nvSpPr>
          <p:spPr>
            <a:xfrm>
              <a:off x="518745" y="-28128"/>
              <a:ext cx="3221041" cy="774700"/>
            </a:xfrm>
            <a:prstGeom prst="rect">
              <a:avLst/>
            </a:prstGeom>
            <a:gradFill flip="none" rotWithShape="1">
              <a:gsLst>
                <a:gs pos="0">
                  <a:srgbClr val="C96D20"/>
                </a:gs>
                <a:gs pos="80000">
                  <a:srgbClr val="FF9034"/>
                </a:gs>
                <a:gs pos="100000">
                  <a:srgbClr val="FF9035"/>
                </a:gs>
              </a:gsLst>
              <a:lin ang="16200000" scaled="0"/>
            </a:gradFill>
            <a:ln w="9525" cap="flat">
              <a:solidFill>
                <a:srgbClr val="4A7EBB"/>
              </a:solidFill>
              <a:prstDash val="solid"/>
              <a:round/>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wrap="square" lIns="46037" tIns="46037" rIns="46037" bIns="46037" numCol="1" anchor="ctr">
              <a:spAutoFit/>
            </a:bodyPr>
            <a:lstStyle/>
            <a:p>
              <a:pPr>
                <a:defRPr>
                  <a:solidFill>
                    <a:srgbClr val="FFFFFF"/>
                  </a:solidFill>
                </a:defRPr>
              </a:pPr>
              <a:r>
                <a:rPr dirty="0"/>
                <a:t>Βα</a:t>
              </a:r>
              <a:r>
                <a:rPr dirty="0" err="1"/>
                <a:t>ρυτικές</a:t>
              </a:r>
              <a:r>
                <a:rPr sz="2800" dirty="0">
                  <a:solidFill>
                    <a:srgbClr val="FFC000"/>
                  </a:solidFill>
                  <a:effectLst>
                    <a:outerShdw blurRad="38100" dist="38100" dir="2700000" rotWithShape="0">
                      <a:srgbClr val="DDDDDD"/>
                    </a:outerShdw>
                  </a:effectLst>
                  <a:latin typeface="Times New Roman"/>
                  <a:ea typeface="Times New Roman"/>
                  <a:cs typeface="Times New Roman"/>
                  <a:sym typeface="Times New Roman"/>
                </a:rPr>
                <a:t> </a:t>
              </a:r>
              <a:r>
                <a:rPr dirty="0" err="1"/>
                <a:t>Μετ</a:t>
              </a:r>
              <a:r>
                <a:rPr dirty="0"/>
                <a:t>αδίδονται με τα γκραβιτόνια</a:t>
              </a:r>
            </a:p>
          </p:txBody>
        </p:sp>
        <p:sp>
          <p:nvSpPr>
            <p:cNvPr id="427" name="Shape 427"/>
            <p:cNvSpPr/>
            <p:nvPr/>
          </p:nvSpPr>
          <p:spPr>
            <a:xfrm>
              <a:off x="9860" y="2072837"/>
              <a:ext cx="4569680" cy="54000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ctr">
                <a:defRPr sz="1600">
                  <a:solidFill>
                    <a:srgbClr val="F3F46C"/>
                  </a:solidFill>
                  <a:latin typeface="Times New Roman"/>
                  <a:ea typeface="Times New Roman"/>
                  <a:cs typeface="Times New Roman"/>
                  <a:sym typeface="Times New Roman"/>
                </a:defRPr>
              </a:pPr>
              <a:r>
                <a:rPr dirty="0" err="1"/>
                <a:t>Αν</a:t>
              </a:r>
              <a:r>
                <a:rPr dirty="0"/>
                <a:t>αγκάζουν τα αντικείμενα με μάζα να πέφτουν</a:t>
              </a:r>
            </a:p>
            <a:p>
              <a:pPr algn="ctr">
                <a:defRPr sz="1600">
                  <a:solidFill>
                    <a:srgbClr val="F3F46C"/>
                  </a:solidFill>
                  <a:latin typeface="Times New Roman"/>
                  <a:ea typeface="Times New Roman"/>
                  <a:cs typeface="Times New Roman"/>
                  <a:sym typeface="Times New Roman"/>
                </a:defRPr>
              </a:pPr>
              <a:r>
                <a:rPr dirty="0" err="1"/>
                <a:t>Δι</a:t>
              </a:r>
              <a:r>
                <a:rPr dirty="0"/>
                <a:t>ατηρούν τη γη και τους πλανήτες γύρω από τον ήλιο</a:t>
              </a:r>
            </a:p>
          </p:txBody>
        </p:sp>
        <p:pic>
          <p:nvPicPr>
            <p:cNvPr id="428" name="image40.png"/>
            <p:cNvPicPr>
              <a:picLocks noChangeAspect="1"/>
            </p:cNvPicPr>
            <p:nvPr/>
          </p:nvPicPr>
          <p:blipFill>
            <a:blip r:embed="rId8">
              <a:extLst/>
            </a:blip>
            <a:stretch>
              <a:fillRect/>
            </a:stretch>
          </p:blipFill>
          <p:spPr>
            <a:xfrm>
              <a:off x="1696670" y="1159321"/>
              <a:ext cx="2073278" cy="733427"/>
            </a:xfrm>
            <a:prstGeom prst="rect">
              <a:avLst/>
            </a:prstGeom>
            <a:ln w="12700" cap="flat">
              <a:noFill/>
              <a:miter lim="400000"/>
            </a:ln>
            <a:effectLst/>
          </p:spPr>
        </p:pic>
        <p:pic>
          <p:nvPicPr>
            <p:cNvPr id="429" name="image41.gif" descr="newtonapple"/>
            <p:cNvPicPr>
              <a:picLocks/>
            </p:cNvPicPr>
            <p:nvPr/>
          </p:nvPicPr>
          <p:blipFill>
            <a:blip r:embed="rId9">
              <a:extLst/>
            </a:blip>
            <a:stretch>
              <a:fillRect/>
            </a:stretch>
          </p:blipFill>
          <p:spPr>
            <a:xfrm>
              <a:off x="727280" y="854521"/>
              <a:ext cx="816992" cy="1094017"/>
            </a:xfrm>
            <a:prstGeom prst="rect">
              <a:avLst/>
            </a:prstGeom>
            <a:ln w="12700" cap="flat">
              <a:noFill/>
              <a:miter lim="400000"/>
            </a:ln>
            <a:effectLst/>
          </p:spPr>
        </p:pic>
      </p:grpSp>
      <p:pic>
        <p:nvPicPr>
          <p:cNvPr id="432" name="image43.jpg" descr="n_inter.jpg"/>
          <p:cNvPicPr>
            <a:picLocks noChangeAspect="1"/>
          </p:cNvPicPr>
          <p:nvPr/>
        </p:nvPicPr>
        <p:blipFill>
          <a:blip r:embed="rId10">
            <a:extLst/>
          </a:blip>
          <a:stretch>
            <a:fillRect/>
          </a:stretch>
        </p:blipFill>
        <p:spPr>
          <a:xfrm>
            <a:off x="5067318" y="3256139"/>
            <a:ext cx="3733768" cy="2788024"/>
          </a:xfrm>
          <a:prstGeom prst="rect">
            <a:avLst/>
          </a:prstGeom>
          <a:ln w="12700">
            <a:miter lim="400000"/>
          </a:ln>
        </p:spPr>
      </p:pic>
      <p:pic>
        <p:nvPicPr>
          <p:cNvPr id="431" name="image44.jpg" descr="n_elpart.jpg"/>
          <p:cNvPicPr>
            <a:picLocks noChangeAspect="1"/>
          </p:cNvPicPr>
          <p:nvPr/>
        </p:nvPicPr>
        <p:blipFill>
          <a:blip r:embed="rId11">
            <a:extLst/>
          </a:blip>
          <a:stretch>
            <a:fillRect/>
          </a:stretch>
        </p:blipFill>
        <p:spPr>
          <a:xfrm>
            <a:off x="770128" y="2579228"/>
            <a:ext cx="2145639" cy="1455155"/>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4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2" grpId="1" animBg="1" advAuto="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662778"/>
            <a:ext cx="9144000" cy="92404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cs typeface="Arial" charset="0"/>
              </a:defRPr>
            </a:lvl2pPr>
            <a:lvl3pPr algn="l" rtl="0" eaLnBrk="0" fontAlgn="base" hangingPunct="0">
              <a:spcBef>
                <a:spcPct val="0"/>
              </a:spcBef>
              <a:spcAft>
                <a:spcPct val="0"/>
              </a:spcAft>
              <a:defRPr sz="4200">
                <a:solidFill>
                  <a:schemeClr val="tx2"/>
                </a:solidFill>
                <a:latin typeface="Times New Roman" pitchFamily="18" charset="0"/>
                <a:cs typeface="Arial" charset="0"/>
              </a:defRPr>
            </a:lvl3pPr>
            <a:lvl4pPr algn="l" rtl="0" eaLnBrk="0" fontAlgn="base" hangingPunct="0">
              <a:spcBef>
                <a:spcPct val="0"/>
              </a:spcBef>
              <a:spcAft>
                <a:spcPct val="0"/>
              </a:spcAft>
              <a:defRPr sz="4200">
                <a:solidFill>
                  <a:schemeClr val="tx2"/>
                </a:solidFill>
                <a:latin typeface="Times New Roman" pitchFamily="18" charset="0"/>
                <a:cs typeface="Arial" charset="0"/>
              </a:defRPr>
            </a:lvl4pPr>
            <a:lvl5pPr algn="l" rtl="0" eaLnBrk="0" fontAlgn="base" hangingPunct="0">
              <a:spcBef>
                <a:spcPct val="0"/>
              </a:spcBef>
              <a:spcAft>
                <a:spcPct val="0"/>
              </a:spcAft>
              <a:defRPr sz="4200">
                <a:solidFill>
                  <a:schemeClr val="tx2"/>
                </a:solidFill>
                <a:latin typeface="Times New Roman" pitchFamily="18" charset="0"/>
                <a:cs typeface="Arial" charset="0"/>
              </a:defRPr>
            </a:lvl5pPr>
            <a:lvl6pPr marL="457200" algn="l" rtl="0" fontAlgn="base">
              <a:spcBef>
                <a:spcPct val="0"/>
              </a:spcBef>
              <a:spcAft>
                <a:spcPct val="0"/>
              </a:spcAft>
              <a:defRPr sz="4200">
                <a:solidFill>
                  <a:schemeClr val="tx2"/>
                </a:solidFill>
                <a:latin typeface="Times New Roman" pitchFamily="18" charset="0"/>
                <a:cs typeface="Arial" charset="0"/>
              </a:defRPr>
            </a:lvl6pPr>
            <a:lvl7pPr marL="914400" algn="l" rtl="0" fontAlgn="base">
              <a:spcBef>
                <a:spcPct val="0"/>
              </a:spcBef>
              <a:spcAft>
                <a:spcPct val="0"/>
              </a:spcAft>
              <a:defRPr sz="4200">
                <a:solidFill>
                  <a:schemeClr val="tx2"/>
                </a:solidFill>
                <a:latin typeface="Times New Roman" pitchFamily="18" charset="0"/>
                <a:cs typeface="Arial" charset="0"/>
              </a:defRPr>
            </a:lvl7pPr>
            <a:lvl8pPr marL="1371600" algn="l" rtl="0" fontAlgn="base">
              <a:spcBef>
                <a:spcPct val="0"/>
              </a:spcBef>
              <a:spcAft>
                <a:spcPct val="0"/>
              </a:spcAft>
              <a:defRPr sz="4200">
                <a:solidFill>
                  <a:schemeClr val="tx2"/>
                </a:solidFill>
                <a:latin typeface="Times New Roman" pitchFamily="18" charset="0"/>
                <a:cs typeface="Arial" charset="0"/>
              </a:defRPr>
            </a:lvl8pPr>
            <a:lvl9pPr marL="1828800" algn="l" rtl="0" fontAlgn="base">
              <a:spcBef>
                <a:spcPct val="0"/>
              </a:spcBef>
              <a:spcAft>
                <a:spcPct val="0"/>
              </a:spcAft>
              <a:defRPr sz="4200">
                <a:solidFill>
                  <a:schemeClr val="tx2"/>
                </a:solidFill>
                <a:latin typeface="Times New Roman" pitchFamily="18" charset="0"/>
                <a:cs typeface="Arial" charset="0"/>
              </a:defRPr>
            </a:lvl9pPr>
          </a:lstStyle>
          <a:p>
            <a:pPr algn="ctr" eaLnBrk="1" hangingPunct="1"/>
            <a:r>
              <a:rPr lang="el-GR" sz="3400" kern="0" dirty="0" smtClean="0">
                <a:solidFill>
                  <a:srgbClr val="FFD653"/>
                </a:solidFill>
                <a:latin typeface="+mn-lt"/>
              </a:rPr>
              <a:t>Οι Τέσσερις Θεμελιώδεις Αλληλεπιδράσεις (Δυνάμεις)</a:t>
            </a:r>
          </a:p>
          <a:p>
            <a:pPr eaLnBrk="1" hangingPunct="1"/>
            <a:endParaRPr lang="el-GR" sz="2500" kern="0" dirty="0">
              <a:solidFill>
                <a:srgbClr val="FF0000"/>
              </a:solidFill>
              <a:effectLst>
                <a:outerShdw blurRad="38100" dist="38100" dir="2700000" algn="tl">
                  <a:srgbClr val="000000">
                    <a:alpha val="43137"/>
                  </a:srgbClr>
                </a:outerShdw>
              </a:effectLst>
              <a:latin typeface="Tahoma" pitchFamily="34" charset="0"/>
            </a:endParaRPr>
          </a:p>
        </p:txBody>
      </p:sp>
      <p:pic>
        <p:nvPicPr>
          <p:cNvPr id="4098" name="Picture 2" descr="http://scienceblogs.com/startswithabang/files/2013/10/02-1_01pf.jpg"/>
          <p:cNvPicPr>
            <a:picLocks noChangeAspect="1" noChangeArrowheads="1"/>
          </p:cNvPicPr>
          <p:nvPr/>
        </p:nvPicPr>
        <p:blipFill rotWithShape="1">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rcRect l="10954" t="56202" r="11877" b="10858"/>
          <a:stretch/>
        </p:blipFill>
        <p:spPr bwMode="auto">
          <a:xfrm>
            <a:off x="420688" y="1613869"/>
            <a:ext cx="8452494" cy="2762177"/>
          </a:xfrm>
          <a:prstGeom prst="rect">
            <a:avLst/>
          </a:prstGeom>
          <a:ln w="38100" cap="sq">
            <a:solidFill>
              <a:srgbClr val="C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7" name="Rectangle 2"/>
          <p:cNvSpPr txBox="1">
            <a:spLocks noChangeArrowheads="1"/>
          </p:cNvSpPr>
          <p:nvPr/>
        </p:nvSpPr>
        <p:spPr bwMode="auto">
          <a:xfrm rot="19527795">
            <a:off x="127765" y="2297896"/>
            <a:ext cx="3209394" cy="92404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cs typeface="Arial" charset="0"/>
              </a:defRPr>
            </a:lvl2pPr>
            <a:lvl3pPr algn="l" rtl="0" eaLnBrk="0" fontAlgn="base" hangingPunct="0">
              <a:spcBef>
                <a:spcPct val="0"/>
              </a:spcBef>
              <a:spcAft>
                <a:spcPct val="0"/>
              </a:spcAft>
              <a:defRPr sz="4200">
                <a:solidFill>
                  <a:schemeClr val="tx2"/>
                </a:solidFill>
                <a:latin typeface="Times New Roman" pitchFamily="18" charset="0"/>
                <a:cs typeface="Arial" charset="0"/>
              </a:defRPr>
            </a:lvl3pPr>
            <a:lvl4pPr algn="l" rtl="0" eaLnBrk="0" fontAlgn="base" hangingPunct="0">
              <a:spcBef>
                <a:spcPct val="0"/>
              </a:spcBef>
              <a:spcAft>
                <a:spcPct val="0"/>
              </a:spcAft>
              <a:defRPr sz="4200">
                <a:solidFill>
                  <a:schemeClr val="tx2"/>
                </a:solidFill>
                <a:latin typeface="Times New Roman" pitchFamily="18" charset="0"/>
                <a:cs typeface="Arial" charset="0"/>
              </a:defRPr>
            </a:lvl4pPr>
            <a:lvl5pPr algn="l" rtl="0" eaLnBrk="0" fontAlgn="base" hangingPunct="0">
              <a:spcBef>
                <a:spcPct val="0"/>
              </a:spcBef>
              <a:spcAft>
                <a:spcPct val="0"/>
              </a:spcAft>
              <a:defRPr sz="4200">
                <a:solidFill>
                  <a:schemeClr val="tx2"/>
                </a:solidFill>
                <a:latin typeface="Times New Roman" pitchFamily="18" charset="0"/>
                <a:cs typeface="Arial" charset="0"/>
              </a:defRPr>
            </a:lvl5pPr>
            <a:lvl6pPr marL="457200" algn="l" rtl="0" fontAlgn="base">
              <a:spcBef>
                <a:spcPct val="0"/>
              </a:spcBef>
              <a:spcAft>
                <a:spcPct val="0"/>
              </a:spcAft>
              <a:defRPr sz="4200">
                <a:solidFill>
                  <a:schemeClr val="tx2"/>
                </a:solidFill>
                <a:latin typeface="Times New Roman" pitchFamily="18" charset="0"/>
                <a:cs typeface="Arial" charset="0"/>
              </a:defRPr>
            </a:lvl6pPr>
            <a:lvl7pPr marL="914400" algn="l" rtl="0" fontAlgn="base">
              <a:spcBef>
                <a:spcPct val="0"/>
              </a:spcBef>
              <a:spcAft>
                <a:spcPct val="0"/>
              </a:spcAft>
              <a:defRPr sz="4200">
                <a:solidFill>
                  <a:schemeClr val="tx2"/>
                </a:solidFill>
                <a:latin typeface="Times New Roman" pitchFamily="18" charset="0"/>
                <a:cs typeface="Arial" charset="0"/>
              </a:defRPr>
            </a:lvl7pPr>
            <a:lvl8pPr marL="1371600" algn="l" rtl="0" fontAlgn="base">
              <a:spcBef>
                <a:spcPct val="0"/>
              </a:spcBef>
              <a:spcAft>
                <a:spcPct val="0"/>
              </a:spcAft>
              <a:defRPr sz="4200">
                <a:solidFill>
                  <a:schemeClr val="tx2"/>
                </a:solidFill>
                <a:latin typeface="Times New Roman" pitchFamily="18" charset="0"/>
                <a:cs typeface="Arial" charset="0"/>
              </a:defRPr>
            </a:lvl8pPr>
            <a:lvl9pPr marL="1828800" algn="l" rtl="0" fontAlgn="base">
              <a:spcBef>
                <a:spcPct val="0"/>
              </a:spcBef>
              <a:spcAft>
                <a:spcPct val="0"/>
              </a:spcAft>
              <a:defRPr sz="4200">
                <a:solidFill>
                  <a:schemeClr val="tx2"/>
                </a:solidFill>
                <a:latin typeface="Times New Roman" pitchFamily="18" charset="0"/>
                <a:cs typeface="Arial" charset="0"/>
              </a:defRPr>
            </a:lvl9pPr>
          </a:lstStyle>
          <a:p>
            <a:pPr algn="ctr" eaLnBrk="1" hangingPunct="1"/>
            <a:r>
              <a:rPr lang="el-GR" sz="3200" i="1" kern="0" dirty="0" err="1" smtClean="0">
                <a:effectLst>
                  <a:outerShdw blurRad="38100" dist="38100" dir="2700000" algn="tl">
                    <a:srgbClr val="000000"/>
                  </a:outerShdw>
                </a:effectLst>
                <a:latin typeface="Verdana" pitchFamily="34" charset="0"/>
              </a:rPr>
              <a:t>Ηλεκτρο</a:t>
            </a:r>
            <a:r>
              <a:rPr lang="el-GR" sz="3200" i="1" kern="0" dirty="0" smtClean="0">
                <a:effectLst>
                  <a:outerShdw blurRad="38100" dist="38100" dir="2700000" algn="tl">
                    <a:srgbClr val="000000"/>
                  </a:outerShdw>
                </a:effectLst>
                <a:latin typeface="Verdana" pitchFamily="34" charset="0"/>
              </a:rPr>
              <a:t>-</a:t>
            </a:r>
          </a:p>
          <a:p>
            <a:pPr algn="ctr" eaLnBrk="1" hangingPunct="1"/>
            <a:r>
              <a:rPr lang="el-GR" sz="3200" i="1" kern="0" dirty="0" smtClean="0">
                <a:effectLst>
                  <a:outerShdw blurRad="38100" dist="38100" dir="2700000" algn="tl">
                    <a:srgbClr val="000000"/>
                  </a:outerShdw>
                </a:effectLst>
                <a:latin typeface="Verdana" pitchFamily="34" charset="0"/>
              </a:rPr>
              <a:t>μαγνητισμός</a:t>
            </a:r>
          </a:p>
          <a:p>
            <a:pPr eaLnBrk="1" hangingPunct="1"/>
            <a:endParaRPr lang="el-GR" sz="2500" kern="0" dirty="0">
              <a:solidFill>
                <a:srgbClr val="FF0000"/>
              </a:solidFill>
              <a:effectLst>
                <a:outerShdw blurRad="38100" dist="38100" dir="2700000" algn="tl">
                  <a:srgbClr val="000000">
                    <a:alpha val="43137"/>
                  </a:srgbClr>
                </a:outerShdw>
              </a:effectLst>
              <a:latin typeface="Tahoma" pitchFamily="34" charset="0"/>
            </a:endParaRPr>
          </a:p>
        </p:txBody>
      </p:sp>
      <p:sp>
        <p:nvSpPr>
          <p:cNvPr id="8" name="Rectangle 2"/>
          <p:cNvSpPr txBox="1">
            <a:spLocks noChangeArrowheads="1"/>
          </p:cNvSpPr>
          <p:nvPr/>
        </p:nvSpPr>
        <p:spPr bwMode="auto">
          <a:xfrm>
            <a:off x="2162881" y="3182969"/>
            <a:ext cx="2121559" cy="92404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cs typeface="Arial" charset="0"/>
              </a:defRPr>
            </a:lvl2pPr>
            <a:lvl3pPr algn="l" rtl="0" eaLnBrk="0" fontAlgn="base" hangingPunct="0">
              <a:spcBef>
                <a:spcPct val="0"/>
              </a:spcBef>
              <a:spcAft>
                <a:spcPct val="0"/>
              </a:spcAft>
              <a:defRPr sz="4200">
                <a:solidFill>
                  <a:schemeClr val="tx2"/>
                </a:solidFill>
                <a:latin typeface="Times New Roman" pitchFamily="18" charset="0"/>
                <a:cs typeface="Arial" charset="0"/>
              </a:defRPr>
            </a:lvl3pPr>
            <a:lvl4pPr algn="l" rtl="0" eaLnBrk="0" fontAlgn="base" hangingPunct="0">
              <a:spcBef>
                <a:spcPct val="0"/>
              </a:spcBef>
              <a:spcAft>
                <a:spcPct val="0"/>
              </a:spcAft>
              <a:defRPr sz="4200">
                <a:solidFill>
                  <a:schemeClr val="tx2"/>
                </a:solidFill>
                <a:latin typeface="Times New Roman" pitchFamily="18" charset="0"/>
                <a:cs typeface="Arial" charset="0"/>
              </a:defRPr>
            </a:lvl4pPr>
            <a:lvl5pPr algn="l" rtl="0" eaLnBrk="0" fontAlgn="base" hangingPunct="0">
              <a:spcBef>
                <a:spcPct val="0"/>
              </a:spcBef>
              <a:spcAft>
                <a:spcPct val="0"/>
              </a:spcAft>
              <a:defRPr sz="4200">
                <a:solidFill>
                  <a:schemeClr val="tx2"/>
                </a:solidFill>
                <a:latin typeface="Times New Roman" pitchFamily="18" charset="0"/>
                <a:cs typeface="Arial" charset="0"/>
              </a:defRPr>
            </a:lvl5pPr>
            <a:lvl6pPr marL="457200" algn="l" rtl="0" fontAlgn="base">
              <a:spcBef>
                <a:spcPct val="0"/>
              </a:spcBef>
              <a:spcAft>
                <a:spcPct val="0"/>
              </a:spcAft>
              <a:defRPr sz="4200">
                <a:solidFill>
                  <a:schemeClr val="tx2"/>
                </a:solidFill>
                <a:latin typeface="Times New Roman" pitchFamily="18" charset="0"/>
                <a:cs typeface="Arial" charset="0"/>
              </a:defRPr>
            </a:lvl6pPr>
            <a:lvl7pPr marL="914400" algn="l" rtl="0" fontAlgn="base">
              <a:spcBef>
                <a:spcPct val="0"/>
              </a:spcBef>
              <a:spcAft>
                <a:spcPct val="0"/>
              </a:spcAft>
              <a:defRPr sz="4200">
                <a:solidFill>
                  <a:schemeClr val="tx2"/>
                </a:solidFill>
                <a:latin typeface="Times New Roman" pitchFamily="18" charset="0"/>
                <a:cs typeface="Arial" charset="0"/>
              </a:defRPr>
            </a:lvl7pPr>
            <a:lvl8pPr marL="1371600" algn="l" rtl="0" fontAlgn="base">
              <a:spcBef>
                <a:spcPct val="0"/>
              </a:spcBef>
              <a:spcAft>
                <a:spcPct val="0"/>
              </a:spcAft>
              <a:defRPr sz="4200">
                <a:solidFill>
                  <a:schemeClr val="tx2"/>
                </a:solidFill>
                <a:latin typeface="Times New Roman" pitchFamily="18" charset="0"/>
                <a:cs typeface="Arial" charset="0"/>
              </a:defRPr>
            </a:lvl8pPr>
            <a:lvl9pPr marL="1828800" algn="l" rtl="0" fontAlgn="base">
              <a:spcBef>
                <a:spcPct val="0"/>
              </a:spcBef>
              <a:spcAft>
                <a:spcPct val="0"/>
              </a:spcAft>
              <a:defRPr sz="4200">
                <a:solidFill>
                  <a:schemeClr val="tx2"/>
                </a:solidFill>
                <a:latin typeface="Times New Roman" pitchFamily="18" charset="0"/>
                <a:cs typeface="Arial" charset="0"/>
              </a:defRPr>
            </a:lvl9pPr>
          </a:lstStyle>
          <a:p>
            <a:pPr algn="ctr" eaLnBrk="1" hangingPunct="1"/>
            <a:r>
              <a:rPr lang="el-GR" sz="2800" i="1" kern="0" dirty="0" smtClean="0">
                <a:effectLst>
                  <a:outerShdw blurRad="38100" dist="38100" dir="2700000" algn="tl">
                    <a:srgbClr val="000000"/>
                  </a:outerShdw>
                </a:effectLst>
                <a:latin typeface="Verdana" pitchFamily="34" charset="0"/>
              </a:rPr>
              <a:t>Ασθενής</a:t>
            </a:r>
          </a:p>
          <a:p>
            <a:pPr algn="ctr" eaLnBrk="1" hangingPunct="1"/>
            <a:r>
              <a:rPr lang="el-GR" sz="2800" i="1" kern="0" dirty="0" smtClean="0">
                <a:effectLst>
                  <a:outerShdw blurRad="38100" dist="38100" dir="2700000" algn="tl">
                    <a:srgbClr val="000000"/>
                  </a:outerShdw>
                </a:effectLst>
                <a:latin typeface="Verdana" pitchFamily="34" charset="0"/>
              </a:rPr>
              <a:t>Πυρηνική</a:t>
            </a:r>
          </a:p>
          <a:p>
            <a:pPr algn="ctr" eaLnBrk="1" hangingPunct="1"/>
            <a:endParaRPr lang="el-GR" sz="2500" kern="0" dirty="0">
              <a:solidFill>
                <a:srgbClr val="FF0000"/>
              </a:solidFill>
              <a:effectLst>
                <a:outerShdw blurRad="38100" dist="38100" dir="2700000" algn="tl">
                  <a:srgbClr val="000000">
                    <a:alpha val="43137"/>
                  </a:srgbClr>
                </a:outerShdw>
              </a:effectLst>
              <a:latin typeface="Tahoma" pitchFamily="34" charset="0"/>
            </a:endParaRPr>
          </a:p>
        </p:txBody>
      </p:sp>
      <p:sp>
        <p:nvSpPr>
          <p:cNvPr id="10" name="Rectangle 2"/>
          <p:cNvSpPr txBox="1">
            <a:spLocks noChangeArrowheads="1"/>
          </p:cNvSpPr>
          <p:nvPr/>
        </p:nvSpPr>
        <p:spPr bwMode="auto">
          <a:xfrm>
            <a:off x="4600894" y="3198260"/>
            <a:ext cx="1915794" cy="9087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cs typeface="Arial" charset="0"/>
              </a:defRPr>
            </a:lvl2pPr>
            <a:lvl3pPr algn="l" rtl="0" eaLnBrk="0" fontAlgn="base" hangingPunct="0">
              <a:spcBef>
                <a:spcPct val="0"/>
              </a:spcBef>
              <a:spcAft>
                <a:spcPct val="0"/>
              </a:spcAft>
              <a:defRPr sz="4200">
                <a:solidFill>
                  <a:schemeClr val="tx2"/>
                </a:solidFill>
                <a:latin typeface="Times New Roman" pitchFamily="18" charset="0"/>
                <a:cs typeface="Arial" charset="0"/>
              </a:defRPr>
            </a:lvl3pPr>
            <a:lvl4pPr algn="l" rtl="0" eaLnBrk="0" fontAlgn="base" hangingPunct="0">
              <a:spcBef>
                <a:spcPct val="0"/>
              </a:spcBef>
              <a:spcAft>
                <a:spcPct val="0"/>
              </a:spcAft>
              <a:defRPr sz="4200">
                <a:solidFill>
                  <a:schemeClr val="tx2"/>
                </a:solidFill>
                <a:latin typeface="Times New Roman" pitchFamily="18" charset="0"/>
                <a:cs typeface="Arial" charset="0"/>
              </a:defRPr>
            </a:lvl4pPr>
            <a:lvl5pPr algn="l" rtl="0" eaLnBrk="0" fontAlgn="base" hangingPunct="0">
              <a:spcBef>
                <a:spcPct val="0"/>
              </a:spcBef>
              <a:spcAft>
                <a:spcPct val="0"/>
              </a:spcAft>
              <a:defRPr sz="4200">
                <a:solidFill>
                  <a:schemeClr val="tx2"/>
                </a:solidFill>
                <a:latin typeface="Times New Roman" pitchFamily="18" charset="0"/>
                <a:cs typeface="Arial" charset="0"/>
              </a:defRPr>
            </a:lvl5pPr>
            <a:lvl6pPr marL="457200" algn="l" rtl="0" fontAlgn="base">
              <a:spcBef>
                <a:spcPct val="0"/>
              </a:spcBef>
              <a:spcAft>
                <a:spcPct val="0"/>
              </a:spcAft>
              <a:defRPr sz="4200">
                <a:solidFill>
                  <a:schemeClr val="tx2"/>
                </a:solidFill>
                <a:latin typeface="Times New Roman" pitchFamily="18" charset="0"/>
                <a:cs typeface="Arial" charset="0"/>
              </a:defRPr>
            </a:lvl6pPr>
            <a:lvl7pPr marL="914400" algn="l" rtl="0" fontAlgn="base">
              <a:spcBef>
                <a:spcPct val="0"/>
              </a:spcBef>
              <a:spcAft>
                <a:spcPct val="0"/>
              </a:spcAft>
              <a:defRPr sz="4200">
                <a:solidFill>
                  <a:schemeClr val="tx2"/>
                </a:solidFill>
                <a:latin typeface="Times New Roman" pitchFamily="18" charset="0"/>
                <a:cs typeface="Arial" charset="0"/>
              </a:defRPr>
            </a:lvl7pPr>
            <a:lvl8pPr marL="1371600" algn="l" rtl="0" fontAlgn="base">
              <a:spcBef>
                <a:spcPct val="0"/>
              </a:spcBef>
              <a:spcAft>
                <a:spcPct val="0"/>
              </a:spcAft>
              <a:defRPr sz="4200">
                <a:solidFill>
                  <a:schemeClr val="tx2"/>
                </a:solidFill>
                <a:latin typeface="Times New Roman" pitchFamily="18" charset="0"/>
                <a:cs typeface="Arial" charset="0"/>
              </a:defRPr>
            </a:lvl8pPr>
            <a:lvl9pPr marL="1828800" algn="l" rtl="0" fontAlgn="base">
              <a:spcBef>
                <a:spcPct val="0"/>
              </a:spcBef>
              <a:spcAft>
                <a:spcPct val="0"/>
              </a:spcAft>
              <a:defRPr sz="4200">
                <a:solidFill>
                  <a:schemeClr val="tx2"/>
                </a:solidFill>
                <a:latin typeface="Times New Roman" pitchFamily="18" charset="0"/>
                <a:cs typeface="Arial" charset="0"/>
              </a:defRPr>
            </a:lvl9pPr>
          </a:lstStyle>
          <a:p>
            <a:pPr algn="ctr" eaLnBrk="1" hangingPunct="1"/>
            <a:r>
              <a:rPr lang="el-GR" sz="2800" i="1" kern="0" dirty="0" smtClean="0">
                <a:effectLst>
                  <a:outerShdw blurRad="38100" dist="38100" dir="2700000" algn="tl">
                    <a:srgbClr val="000000"/>
                  </a:outerShdw>
                </a:effectLst>
                <a:latin typeface="Verdana" pitchFamily="34" charset="0"/>
              </a:rPr>
              <a:t>Ισχυρή</a:t>
            </a:r>
          </a:p>
          <a:p>
            <a:pPr algn="ctr" eaLnBrk="1" hangingPunct="1"/>
            <a:r>
              <a:rPr lang="el-GR" sz="2800" i="1" kern="0" dirty="0" smtClean="0">
                <a:effectLst>
                  <a:outerShdw blurRad="38100" dist="38100" dir="2700000" algn="tl">
                    <a:srgbClr val="000000"/>
                  </a:outerShdw>
                </a:effectLst>
                <a:latin typeface="Verdana" pitchFamily="34" charset="0"/>
              </a:rPr>
              <a:t>Πυρηνικ</a:t>
            </a:r>
            <a:r>
              <a:rPr lang="el-GR" sz="2800" i="1" kern="0" dirty="0">
                <a:effectLst>
                  <a:outerShdw blurRad="38100" dist="38100" dir="2700000" algn="tl">
                    <a:srgbClr val="000000"/>
                  </a:outerShdw>
                </a:effectLst>
                <a:latin typeface="Verdana" pitchFamily="34" charset="0"/>
              </a:rPr>
              <a:t>ή</a:t>
            </a:r>
            <a:endParaRPr lang="el-GR" sz="2800" i="1" kern="0" dirty="0" smtClean="0">
              <a:effectLst>
                <a:outerShdw blurRad="38100" dist="38100" dir="2700000" algn="tl">
                  <a:srgbClr val="000000"/>
                </a:outerShdw>
              </a:effectLst>
              <a:latin typeface="Verdana" pitchFamily="34" charset="0"/>
            </a:endParaRPr>
          </a:p>
          <a:p>
            <a:pPr eaLnBrk="1" hangingPunct="1"/>
            <a:endParaRPr lang="el-GR" sz="2500" kern="0" dirty="0">
              <a:solidFill>
                <a:srgbClr val="FF0000"/>
              </a:solidFill>
              <a:effectLst>
                <a:outerShdw blurRad="38100" dist="38100" dir="2700000" algn="tl">
                  <a:srgbClr val="000000">
                    <a:alpha val="43137"/>
                  </a:srgbClr>
                </a:outerShdw>
              </a:effectLst>
              <a:latin typeface="Tahoma" pitchFamily="34" charset="0"/>
            </a:endParaRPr>
          </a:p>
        </p:txBody>
      </p:sp>
      <p:sp>
        <p:nvSpPr>
          <p:cNvPr id="11" name="Rectangle 2"/>
          <p:cNvSpPr txBox="1">
            <a:spLocks noChangeArrowheads="1"/>
          </p:cNvSpPr>
          <p:nvPr/>
        </p:nvSpPr>
        <p:spPr bwMode="auto">
          <a:xfrm rot="1975518">
            <a:off x="6558296" y="2336367"/>
            <a:ext cx="2372728" cy="92404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cs typeface="Arial" charset="0"/>
              </a:defRPr>
            </a:lvl2pPr>
            <a:lvl3pPr algn="l" rtl="0" eaLnBrk="0" fontAlgn="base" hangingPunct="0">
              <a:spcBef>
                <a:spcPct val="0"/>
              </a:spcBef>
              <a:spcAft>
                <a:spcPct val="0"/>
              </a:spcAft>
              <a:defRPr sz="4200">
                <a:solidFill>
                  <a:schemeClr val="tx2"/>
                </a:solidFill>
                <a:latin typeface="Times New Roman" pitchFamily="18" charset="0"/>
                <a:cs typeface="Arial" charset="0"/>
              </a:defRPr>
            </a:lvl3pPr>
            <a:lvl4pPr algn="l" rtl="0" eaLnBrk="0" fontAlgn="base" hangingPunct="0">
              <a:spcBef>
                <a:spcPct val="0"/>
              </a:spcBef>
              <a:spcAft>
                <a:spcPct val="0"/>
              </a:spcAft>
              <a:defRPr sz="4200">
                <a:solidFill>
                  <a:schemeClr val="tx2"/>
                </a:solidFill>
                <a:latin typeface="Times New Roman" pitchFamily="18" charset="0"/>
                <a:cs typeface="Arial" charset="0"/>
              </a:defRPr>
            </a:lvl4pPr>
            <a:lvl5pPr algn="l" rtl="0" eaLnBrk="0" fontAlgn="base" hangingPunct="0">
              <a:spcBef>
                <a:spcPct val="0"/>
              </a:spcBef>
              <a:spcAft>
                <a:spcPct val="0"/>
              </a:spcAft>
              <a:defRPr sz="4200">
                <a:solidFill>
                  <a:schemeClr val="tx2"/>
                </a:solidFill>
                <a:latin typeface="Times New Roman" pitchFamily="18" charset="0"/>
                <a:cs typeface="Arial" charset="0"/>
              </a:defRPr>
            </a:lvl5pPr>
            <a:lvl6pPr marL="457200" algn="l" rtl="0" fontAlgn="base">
              <a:spcBef>
                <a:spcPct val="0"/>
              </a:spcBef>
              <a:spcAft>
                <a:spcPct val="0"/>
              </a:spcAft>
              <a:defRPr sz="4200">
                <a:solidFill>
                  <a:schemeClr val="tx2"/>
                </a:solidFill>
                <a:latin typeface="Times New Roman" pitchFamily="18" charset="0"/>
                <a:cs typeface="Arial" charset="0"/>
              </a:defRPr>
            </a:lvl6pPr>
            <a:lvl7pPr marL="914400" algn="l" rtl="0" fontAlgn="base">
              <a:spcBef>
                <a:spcPct val="0"/>
              </a:spcBef>
              <a:spcAft>
                <a:spcPct val="0"/>
              </a:spcAft>
              <a:defRPr sz="4200">
                <a:solidFill>
                  <a:schemeClr val="tx2"/>
                </a:solidFill>
                <a:latin typeface="Times New Roman" pitchFamily="18" charset="0"/>
                <a:cs typeface="Arial" charset="0"/>
              </a:defRPr>
            </a:lvl7pPr>
            <a:lvl8pPr marL="1371600" algn="l" rtl="0" fontAlgn="base">
              <a:spcBef>
                <a:spcPct val="0"/>
              </a:spcBef>
              <a:spcAft>
                <a:spcPct val="0"/>
              </a:spcAft>
              <a:defRPr sz="4200">
                <a:solidFill>
                  <a:schemeClr val="tx2"/>
                </a:solidFill>
                <a:latin typeface="Times New Roman" pitchFamily="18" charset="0"/>
                <a:cs typeface="Arial" charset="0"/>
              </a:defRPr>
            </a:lvl8pPr>
            <a:lvl9pPr marL="1828800" algn="l" rtl="0" fontAlgn="base">
              <a:spcBef>
                <a:spcPct val="0"/>
              </a:spcBef>
              <a:spcAft>
                <a:spcPct val="0"/>
              </a:spcAft>
              <a:defRPr sz="4200">
                <a:solidFill>
                  <a:schemeClr val="tx2"/>
                </a:solidFill>
                <a:latin typeface="Times New Roman" pitchFamily="18" charset="0"/>
                <a:cs typeface="Arial" charset="0"/>
              </a:defRPr>
            </a:lvl9pPr>
          </a:lstStyle>
          <a:p>
            <a:pPr algn="ctr" eaLnBrk="1" hangingPunct="1"/>
            <a:r>
              <a:rPr lang="el-GR" sz="3200" i="1" kern="0" dirty="0" smtClean="0">
                <a:effectLst>
                  <a:outerShdw blurRad="38100" dist="38100" dir="2700000" algn="tl">
                    <a:srgbClr val="000000"/>
                  </a:outerShdw>
                </a:effectLst>
                <a:latin typeface="Verdana" pitchFamily="34" charset="0"/>
              </a:rPr>
              <a:t>Βαρύτητα</a:t>
            </a:r>
          </a:p>
          <a:p>
            <a:pPr eaLnBrk="1" hangingPunct="1"/>
            <a:endParaRPr lang="el-GR" sz="2500" kern="0" dirty="0">
              <a:solidFill>
                <a:srgbClr val="FF0000"/>
              </a:solidFill>
              <a:effectLst>
                <a:outerShdw blurRad="38100" dist="38100" dir="2700000" algn="tl">
                  <a:srgbClr val="000000">
                    <a:alpha val="43137"/>
                  </a:srgbClr>
                </a:outerShdw>
              </a:effectLst>
              <a:latin typeface="Tahoma" pitchFamily="34" charset="0"/>
            </a:endParaRPr>
          </a:p>
        </p:txBody>
      </p:sp>
      <p:pic>
        <p:nvPicPr>
          <p:cNvPr id="4105" name="Picture 9" descr="\inft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1990725"/>
            <a:ext cx="171450" cy="952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81000" y="4513932"/>
            <a:ext cx="5097039" cy="2232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aphicFrame>
        <p:nvGraphicFramePr>
          <p:cNvPr id="30" name="Table 29"/>
          <p:cNvGraphicFramePr>
            <a:graphicFrameLocks noGrp="1"/>
          </p:cNvGraphicFramePr>
          <p:nvPr>
            <p:extLst>
              <p:ext uri="{D42A27DB-BD31-4B8C-83A1-F6EECF244321}">
                <p14:modId xmlns:p14="http://schemas.microsoft.com/office/powerpoint/2010/main" val="2259705271"/>
              </p:ext>
            </p:extLst>
          </p:nvPr>
        </p:nvGraphicFramePr>
        <p:xfrm>
          <a:off x="449717" y="4553898"/>
          <a:ext cx="4983817" cy="2183036"/>
        </p:xfrm>
        <a:graphic>
          <a:graphicData uri="http://schemas.openxmlformats.org/drawingml/2006/table">
            <a:tbl>
              <a:tblPr/>
              <a:tblGrid>
                <a:gridCol w="2524118"/>
                <a:gridCol w="2459699"/>
              </a:tblGrid>
              <a:tr h="431459">
                <a:tc>
                  <a:txBody>
                    <a:bodyPr/>
                    <a:lstStyle/>
                    <a:p>
                      <a:pPr algn="ctr"/>
                      <a:r>
                        <a:rPr lang="el-GR" sz="2400" b="1" i="1" u="sng" dirty="0">
                          <a:solidFill>
                            <a:schemeClr val="tx1"/>
                          </a:solidFill>
                          <a:effectLst/>
                          <a:latin typeface="+mn-lt"/>
                          <a:cs typeface="Arial" panose="020B0604020202020204" pitchFamily="34" charset="0"/>
                        </a:rPr>
                        <a:t>Δύναμη</a:t>
                      </a:r>
                    </a:p>
                  </a:txBody>
                  <a:tcPr anchor="ctr">
                    <a:lnL>
                      <a:noFill/>
                    </a:lnL>
                    <a:lnR>
                      <a:noFill/>
                    </a:lnR>
                    <a:lnT>
                      <a:noFill/>
                    </a:lnT>
                    <a:lnB>
                      <a:noFill/>
                    </a:lnB>
                    <a:solidFill>
                      <a:schemeClr val="accent1">
                        <a:lumMod val="60000"/>
                        <a:lumOff val="40000"/>
                      </a:schemeClr>
                    </a:solidFill>
                  </a:tcPr>
                </a:tc>
                <a:tc>
                  <a:txBody>
                    <a:bodyPr/>
                    <a:lstStyle/>
                    <a:p>
                      <a:pPr algn="ctr"/>
                      <a:r>
                        <a:rPr lang="el-GR" sz="2400" b="1" i="1" u="sng" dirty="0">
                          <a:solidFill>
                            <a:schemeClr val="tx1"/>
                          </a:solidFill>
                          <a:effectLst/>
                          <a:latin typeface="+mn-lt"/>
                          <a:cs typeface="Arial" panose="020B0604020202020204" pitchFamily="34" charset="0"/>
                        </a:rPr>
                        <a:t>Σχετική Ισχύς</a:t>
                      </a:r>
                    </a:p>
                  </a:txBody>
                  <a:tcPr anchor="ctr">
                    <a:lnL>
                      <a:noFill/>
                    </a:lnL>
                    <a:lnR>
                      <a:noFill/>
                    </a:lnR>
                    <a:lnT>
                      <a:noFill/>
                    </a:lnT>
                    <a:lnB>
                      <a:noFill/>
                    </a:lnB>
                    <a:solidFill>
                      <a:schemeClr val="accent1">
                        <a:lumMod val="60000"/>
                        <a:lumOff val="40000"/>
                      </a:schemeClr>
                    </a:solidFill>
                  </a:tcPr>
                </a:tc>
              </a:tr>
              <a:tr h="431459">
                <a:tc>
                  <a:txBody>
                    <a:bodyPr/>
                    <a:lstStyle/>
                    <a:p>
                      <a:r>
                        <a:rPr lang="el-GR" sz="2000" dirty="0">
                          <a:solidFill>
                            <a:schemeClr val="tx1"/>
                          </a:solidFill>
                          <a:effectLst>
                            <a:outerShdw blurRad="38100" dist="38100" dir="2700000" algn="tl">
                              <a:srgbClr val="000000">
                                <a:alpha val="43137"/>
                              </a:srgbClr>
                            </a:outerShdw>
                          </a:effectLst>
                          <a:latin typeface="+mn-lt"/>
                          <a:cs typeface="Arial" panose="020B0604020202020204" pitchFamily="34" charset="0"/>
                        </a:rPr>
                        <a:t>Ισχυρή Πυρηνική</a:t>
                      </a:r>
                    </a:p>
                  </a:txBody>
                  <a:tcPr anchor="ctr">
                    <a:lnL>
                      <a:noFill/>
                    </a:lnL>
                    <a:lnR>
                      <a:noFill/>
                    </a:lnR>
                    <a:lnT>
                      <a:noFill/>
                    </a:lnT>
                    <a:lnB>
                      <a:noFill/>
                    </a:lnB>
                    <a:solidFill>
                      <a:schemeClr val="accent1">
                        <a:lumMod val="60000"/>
                        <a:lumOff val="40000"/>
                      </a:schemeClr>
                    </a:solidFill>
                  </a:tcPr>
                </a:tc>
                <a:tc>
                  <a:txBody>
                    <a:bodyPr/>
                    <a:lstStyle/>
                    <a:p>
                      <a:pPr algn="ctr"/>
                      <a:r>
                        <a:rPr lang="el-GR" sz="2000" dirty="0">
                          <a:solidFill>
                            <a:schemeClr val="tx1"/>
                          </a:solidFill>
                          <a:effectLst>
                            <a:outerShdw blurRad="38100" dist="38100" dir="2700000" algn="tl">
                              <a:srgbClr val="000000">
                                <a:alpha val="43137"/>
                              </a:srgbClr>
                            </a:outerShdw>
                          </a:effectLst>
                          <a:latin typeface="+mn-lt"/>
                          <a:cs typeface="Arial" panose="020B0604020202020204" pitchFamily="34" charset="0"/>
                        </a:rPr>
                        <a:t>1</a:t>
                      </a:r>
                    </a:p>
                  </a:txBody>
                  <a:tcPr anchor="ctr">
                    <a:lnL>
                      <a:noFill/>
                    </a:lnL>
                    <a:lnR>
                      <a:noFill/>
                    </a:lnR>
                    <a:lnT>
                      <a:noFill/>
                    </a:lnT>
                    <a:lnB>
                      <a:noFill/>
                    </a:lnB>
                    <a:solidFill>
                      <a:schemeClr val="accent1">
                        <a:lumMod val="60000"/>
                        <a:lumOff val="40000"/>
                      </a:schemeClr>
                    </a:solidFill>
                  </a:tcPr>
                </a:tc>
              </a:tr>
              <a:tr h="431459">
                <a:tc>
                  <a:txBody>
                    <a:bodyPr/>
                    <a:lstStyle/>
                    <a:p>
                      <a:r>
                        <a:rPr lang="el-GR" sz="2000" dirty="0">
                          <a:solidFill>
                            <a:schemeClr val="tx1"/>
                          </a:solidFill>
                          <a:effectLst>
                            <a:outerShdw blurRad="38100" dist="38100" dir="2700000" algn="tl">
                              <a:srgbClr val="000000">
                                <a:alpha val="43137"/>
                              </a:srgbClr>
                            </a:outerShdw>
                          </a:effectLst>
                          <a:latin typeface="+mn-lt"/>
                          <a:cs typeface="Arial" panose="020B0604020202020204" pitchFamily="34" charset="0"/>
                        </a:rPr>
                        <a:t>Ηλεκτρομαγνητική</a:t>
                      </a:r>
                    </a:p>
                  </a:txBody>
                  <a:tcPr anchor="ctr">
                    <a:lnL>
                      <a:noFill/>
                    </a:lnL>
                    <a:lnR>
                      <a:noFill/>
                    </a:lnR>
                    <a:lnT>
                      <a:noFill/>
                    </a:lnT>
                    <a:lnB>
                      <a:noFill/>
                    </a:lnB>
                    <a:solidFill>
                      <a:schemeClr val="accent1">
                        <a:lumMod val="60000"/>
                        <a:lumOff val="40000"/>
                      </a:schemeClr>
                    </a:solidFill>
                  </a:tcPr>
                </a:tc>
                <a:tc>
                  <a:txBody>
                    <a:bodyPr/>
                    <a:lstStyle/>
                    <a:p>
                      <a:pPr algn="ctr"/>
                      <a:r>
                        <a:rPr lang="el-GR" sz="2000" dirty="0" smtClean="0">
                          <a:solidFill>
                            <a:schemeClr val="tx1"/>
                          </a:solidFill>
                          <a:effectLst>
                            <a:outerShdw blurRad="38100" dist="38100" dir="2700000" algn="tl">
                              <a:srgbClr val="000000">
                                <a:alpha val="43137"/>
                              </a:srgbClr>
                            </a:outerShdw>
                          </a:effectLst>
                          <a:latin typeface="+mn-lt"/>
                          <a:cs typeface="Arial" panose="020B0604020202020204" pitchFamily="34" charset="0"/>
                        </a:rPr>
                        <a:t>1/137</a:t>
                      </a:r>
                      <a:endParaRPr lang="el-GR" sz="2000" dirty="0">
                        <a:solidFill>
                          <a:schemeClr val="tx1"/>
                        </a:solidFill>
                        <a:effectLst>
                          <a:outerShdw blurRad="38100" dist="38100" dir="2700000" algn="tl">
                            <a:srgbClr val="000000">
                              <a:alpha val="43137"/>
                            </a:srgbClr>
                          </a:outerShdw>
                        </a:effectLst>
                        <a:latin typeface="+mn-lt"/>
                        <a:cs typeface="Arial" panose="020B0604020202020204" pitchFamily="34" charset="0"/>
                      </a:endParaRPr>
                    </a:p>
                  </a:txBody>
                  <a:tcPr anchor="ctr">
                    <a:lnL>
                      <a:noFill/>
                    </a:lnL>
                    <a:lnR>
                      <a:noFill/>
                    </a:lnR>
                    <a:lnT>
                      <a:noFill/>
                    </a:lnT>
                    <a:lnB>
                      <a:noFill/>
                    </a:lnB>
                    <a:solidFill>
                      <a:schemeClr val="accent1">
                        <a:lumMod val="60000"/>
                        <a:lumOff val="40000"/>
                      </a:schemeClr>
                    </a:solidFill>
                  </a:tcPr>
                </a:tc>
              </a:tr>
              <a:tr h="431459">
                <a:tc>
                  <a:txBody>
                    <a:bodyPr/>
                    <a:lstStyle/>
                    <a:p>
                      <a:r>
                        <a:rPr lang="el-GR" sz="2000" dirty="0">
                          <a:solidFill>
                            <a:schemeClr val="tx1"/>
                          </a:solidFill>
                          <a:effectLst>
                            <a:outerShdw blurRad="38100" dist="38100" dir="2700000" algn="tl">
                              <a:srgbClr val="000000">
                                <a:alpha val="43137"/>
                              </a:srgbClr>
                            </a:outerShdw>
                          </a:effectLst>
                          <a:latin typeface="+mn-lt"/>
                          <a:cs typeface="Arial" panose="020B0604020202020204" pitchFamily="34" charset="0"/>
                        </a:rPr>
                        <a:t>Ασθενής Πυρηνική</a:t>
                      </a:r>
                    </a:p>
                  </a:txBody>
                  <a:tcPr anchor="ctr">
                    <a:lnL>
                      <a:noFill/>
                    </a:lnL>
                    <a:lnR>
                      <a:noFill/>
                    </a:lnR>
                    <a:lnT>
                      <a:noFill/>
                    </a:lnT>
                    <a:lnB>
                      <a:noFill/>
                    </a:lnB>
                    <a:solidFill>
                      <a:schemeClr val="accent1">
                        <a:lumMod val="60000"/>
                        <a:lumOff val="40000"/>
                      </a:schemeClr>
                    </a:solidFill>
                  </a:tcPr>
                </a:tc>
                <a:tc>
                  <a:txBody>
                    <a:bodyPr/>
                    <a:lstStyle/>
                    <a:p>
                      <a:pPr algn="ctr"/>
                      <a:r>
                        <a:rPr lang="el-GR" sz="2000" dirty="0" smtClean="0">
                          <a:solidFill>
                            <a:schemeClr val="tx1"/>
                          </a:solidFill>
                          <a:effectLst>
                            <a:outerShdw blurRad="38100" dist="38100" dir="2700000" algn="tl">
                              <a:srgbClr val="000000">
                                <a:alpha val="43137"/>
                              </a:srgbClr>
                            </a:outerShdw>
                          </a:effectLst>
                          <a:latin typeface="+mn-lt"/>
                          <a:cs typeface="Arial" panose="020B0604020202020204" pitchFamily="34" charset="0"/>
                        </a:rPr>
                        <a:t>10 ^ -6</a:t>
                      </a:r>
                      <a:endParaRPr lang="el-GR" sz="2000" dirty="0">
                        <a:solidFill>
                          <a:schemeClr val="tx1"/>
                        </a:solidFill>
                        <a:effectLst>
                          <a:outerShdw blurRad="38100" dist="38100" dir="2700000" algn="tl">
                            <a:srgbClr val="000000">
                              <a:alpha val="43137"/>
                            </a:srgbClr>
                          </a:outerShdw>
                        </a:effectLst>
                        <a:latin typeface="+mn-lt"/>
                        <a:cs typeface="Arial" panose="020B0604020202020204" pitchFamily="34" charset="0"/>
                      </a:endParaRPr>
                    </a:p>
                  </a:txBody>
                  <a:tcPr anchor="ctr">
                    <a:lnL>
                      <a:noFill/>
                    </a:lnL>
                    <a:lnR>
                      <a:noFill/>
                    </a:lnR>
                    <a:lnT>
                      <a:noFill/>
                    </a:lnT>
                    <a:lnB>
                      <a:noFill/>
                    </a:lnB>
                    <a:solidFill>
                      <a:schemeClr val="accent1">
                        <a:lumMod val="60000"/>
                        <a:lumOff val="40000"/>
                      </a:schemeClr>
                    </a:solidFill>
                  </a:tcPr>
                </a:tc>
              </a:tr>
              <a:tr h="431459">
                <a:tc>
                  <a:txBody>
                    <a:bodyPr/>
                    <a:lstStyle/>
                    <a:p>
                      <a:r>
                        <a:rPr lang="el-GR" sz="2000" dirty="0">
                          <a:solidFill>
                            <a:schemeClr val="tx1"/>
                          </a:solidFill>
                          <a:effectLst>
                            <a:outerShdw blurRad="38100" dist="38100" dir="2700000" algn="tl">
                              <a:srgbClr val="000000">
                                <a:alpha val="43137"/>
                              </a:srgbClr>
                            </a:outerShdw>
                          </a:effectLst>
                          <a:latin typeface="+mn-lt"/>
                          <a:cs typeface="Arial" panose="020B0604020202020204" pitchFamily="34" charset="0"/>
                        </a:rPr>
                        <a:t>Βαρύτητα</a:t>
                      </a:r>
                    </a:p>
                  </a:txBody>
                  <a:tcPr anchor="ctr">
                    <a:lnL>
                      <a:noFill/>
                    </a:lnL>
                    <a:lnR>
                      <a:noFill/>
                    </a:lnR>
                    <a:lnT>
                      <a:noFill/>
                    </a:lnT>
                    <a:lnB>
                      <a:noFill/>
                    </a:lnB>
                    <a:solidFill>
                      <a:schemeClr val="accent1">
                        <a:lumMod val="60000"/>
                        <a:lumOff val="40000"/>
                      </a:schemeClr>
                    </a:solidFill>
                  </a:tcPr>
                </a:tc>
                <a:tc>
                  <a:txBody>
                    <a:bodyPr/>
                    <a:lstStyle/>
                    <a:p>
                      <a:pPr algn="ctr"/>
                      <a:r>
                        <a:rPr lang="el-GR" sz="2000" dirty="0" smtClean="0">
                          <a:solidFill>
                            <a:schemeClr val="tx1"/>
                          </a:solidFill>
                          <a:effectLst>
                            <a:outerShdw blurRad="38100" dist="38100" dir="2700000" algn="tl">
                              <a:srgbClr val="000000">
                                <a:alpha val="43137"/>
                              </a:srgbClr>
                            </a:outerShdw>
                          </a:effectLst>
                          <a:latin typeface="+mn-lt"/>
                          <a:cs typeface="Arial" panose="020B0604020202020204" pitchFamily="34" charset="0"/>
                        </a:rPr>
                        <a:t>6Χ10 ^ -38</a:t>
                      </a:r>
                      <a:endParaRPr lang="el-GR" sz="2000" dirty="0">
                        <a:solidFill>
                          <a:schemeClr val="tx1"/>
                        </a:solidFill>
                        <a:effectLst>
                          <a:outerShdw blurRad="38100" dist="38100" dir="2700000" algn="tl">
                            <a:srgbClr val="000000">
                              <a:alpha val="43137"/>
                            </a:srgbClr>
                          </a:outerShdw>
                        </a:effectLst>
                        <a:latin typeface="+mn-lt"/>
                        <a:cs typeface="Arial" panose="020B0604020202020204" pitchFamily="34" charset="0"/>
                      </a:endParaRPr>
                    </a:p>
                  </a:txBody>
                  <a:tcPr anchor="ctr">
                    <a:lnL>
                      <a:noFill/>
                    </a:lnL>
                    <a:lnR>
                      <a:noFill/>
                    </a:lnR>
                    <a:lnT>
                      <a:noFill/>
                    </a:lnT>
                    <a:lnB>
                      <a:noFill/>
                    </a:lnB>
                    <a:solidFill>
                      <a:schemeClr val="accent1">
                        <a:lumMod val="60000"/>
                        <a:lumOff val="40000"/>
                      </a:schemeClr>
                    </a:solidFill>
                  </a:tcPr>
                </a:tc>
              </a:tr>
            </a:tbl>
          </a:graphicData>
        </a:graphic>
      </p:graphicFrame>
      <p:sp>
        <p:nvSpPr>
          <p:cNvPr id="32" name="Rectangle 31"/>
          <p:cNvSpPr/>
          <p:nvPr/>
        </p:nvSpPr>
        <p:spPr>
          <a:xfrm>
            <a:off x="5558791" y="4583879"/>
            <a:ext cx="3314391" cy="2086725"/>
          </a:xfrm>
          <a:prstGeom prst="rect">
            <a:avLst/>
          </a:prstGeom>
          <a:solidFill>
            <a:schemeClr val="accent1">
              <a:lumMod val="60000"/>
              <a:lumOff val="40000"/>
            </a:schemeClr>
          </a:solidFill>
        </p:spPr>
        <p:txBody>
          <a:bodyPr wrap="square">
            <a:spAutoFit/>
          </a:bodyPr>
          <a:lstStyle/>
          <a:p>
            <a:pPr algn="ctr">
              <a:lnSpc>
                <a:spcPct val="90000"/>
              </a:lnSpc>
            </a:pPr>
            <a:r>
              <a:rPr lang="el-GR" sz="2400" b="1" dirty="0" smtClean="0">
                <a:cs typeface="Arial" panose="020B0604020202020204" pitchFamily="34" charset="0"/>
              </a:rPr>
              <a:t>Η </a:t>
            </a:r>
            <a:r>
              <a:rPr lang="el-GR" sz="2400" b="1" dirty="0" err="1" smtClean="0">
                <a:cs typeface="Arial" panose="020B0604020202020204" pitchFamily="34" charset="0"/>
              </a:rPr>
              <a:t>βαρυτική</a:t>
            </a:r>
            <a:r>
              <a:rPr lang="en-US" sz="2400" b="1" dirty="0">
                <a:cs typeface="Arial" panose="020B0604020202020204" pitchFamily="34" charset="0"/>
              </a:rPr>
              <a:t> </a:t>
            </a:r>
            <a:r>
              <a:rPr lang="el-GR" sz="2400" b="1" dirty="0" smtClean="0">
                <a:cs typeface="Arial" panose="020B0604020202020204" pitchFamily="34" charset="0"/>
              </a:rPr>
              <a:t>αλληλεπίδραση είναι </a:t>
            </a:r>
            <a:endParaRPr lang="en-US" sz="2400" b="1" dirty="0" smtClean="0">
              <a:cs typeface="Arial" panose="020B0604020202020204" pitchFamily="34" charset="0"/>
            </a:endParaRPr>
          </a:p>
          <a:p>
            <a:pPr algn="ctr">
              <a:lnSpc>
                <a:spcPct val="90000"/>
              </a:lnSpc>
            </a:pPr>
            <a:r>
              <a:rPr lang="el-GR" sz="2400" b="1" dirty="0" smtClean="0">
                <a:cs typeface="Arial" panose="020B0604020202020204" pitchFamily="34" charset="0"/>
              </a:rPr>
              <a:t>100 τρις-τρις-τρις φορές μικρότερη </a:t>
            </a:r>
            <a:endParaRPr lang="en-US" sz="2400" b="1" dirty="0" smtClean="0">
              <a:cs typeface="Arial" panose="020B0604020202020204" pitchFamily="34" charset="0"/>
            </a:endParaRPr>
          </a:p>
          <a:p>
            <a:pPr algn="ctr">
              <a:lnSpc>
                <a:spcPct val="90000"/>
              </a:lnSpc>
            </a:pPr>
            <a:r>
              <a:rPr lang="el-GR" sz="2400" b="1" dirty="0" smtClean="0">
                <a:cs typeface="Arial" panose="020B0604020202020204" pitchFamily="34" charset="0"/>
              </a:rPr>
              <a:t>από την ηλεκτρομαγνητική!</a:t>
            </a:r>
            <a:endParaRPr lang="el-GR" sz="2400" b="1" dirty="0">
              <a:cs typeface="Arial" panose="020B0604020202020204" pitchFamily="34" charset="0"/>
            </a:endParaRPr>
          </a:p>
        </p:txBody>
      </p:sp>
    </p:spTree>
    <p:extLst>
      <p:ext uri="{BB962C8B-B14F-4D97-AF65-F5344CB8AC3E}">
        <p14:creationId xmlns:p14="http://schemas.microsoft.com/office/powerpoint/2010/main" val="90296645"/>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Shape 434"/>
          <p:cNvSpPr>
            <a:spLocks noGrp="1"/>
          </p:cNvSpPr>
          <p:nvPr>
            <p:ph type="title"/>
          </p:nvPr>
        </p:nvSpPr>
        <p:spPr>
          <a:xfrm>
            <a:off x="457200" y="144012"/>
            <a:ext cx="8229600" cy="1143001"/>
          </a:xfrm>
          <a:prstGeom prst="rect">
            <a:avLst/>
          </a:prstGeom>
        </p:spPr>
        <p:txBody>
          <a:bodyPr>
            <a:normAutofit/>
          </a:bodyPr>
          <a:lstStyle/>
          <a:p>
            <a:r>
              <a:rPr sz="3600" dirty="0">
                <a:solidFill>
                  <a:srgbClr val="FFD653"/>
                </a:solidFill>
              </a:rPr>
              <a:t>Βα</a:t>
            </a:r>
            <a:r>
              <a:rPr sz="3600" dirty="0" err="1">
                <a:solidFill>
                  <a:srgbClr val="FFD653"/>
                </a:solidFill>
              </a:rPr>
              <a:t>ρυτικές</a:t>
            </a:r>
            <a:r>
              <a:rPr sz="3600" dirty="0">
                <a:solidFill>
                  <a:srgbClr val="FFD653"/>
                </a:solidFill>
              </a:rPr>
              <a:t> </a:t>
            </a:r>
            <a:r>
              <a:rPr sz="3600" dirty="0" err="1">
                <a:solidFill>
                  <a:srgbClr val="FFD653"/>
                </a:solidFill>
              </a:rPr>
              <a:t>δυνάμεις</a:t>
            </a:r>
            <a:endParaRPr sz="3600" dirty="0">
              <a:solidFill>
                <a:srgbClr val="FFD653"/>
              </a:solidFill>
            </a:endParaRPr>
          </a:p>
        </p:txBody>
      </p:sp>
      <p:pic>
        <p:nvPicPr>
          <p:cNvPr id="435" name="image44.jpg" descr="DSC07470.JPG"/>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32000"/>
                    </a14:imgEffect>
                  </a14:imgLayer>
                </a14:imgProps>
              </a:ext>
            </a:extLst>
          </a:blip>
          <a:srcRect l="8553" t="9356"/>
          <a:stretch/>
        </p:blipFill>
        <p:spPr>
          <a:xfrm>
            <a:off x="2683239" y="1376953"/>
            <a:ext cx="4167266" cy="5112987"/>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Shape 437"/>
          <p:cNvSpPr>
            <a:spLocks noGrp="1"/>
          </p:cNvSpPr>
          <p:nvPr>
            <p:ph type="title"/>
          </p:nvPr>
        </p:nvSpPr>
        <p:spPr>
          <a:xfrm>
            <a:off x="457200" y="405264"/>
            <a:ext cx="8229600" cy="1143001"/>
          </a:xfrm>
          <a:prstGeom prst="rect">
            <a:avLst/>
          </a:prstGeom>
        </p:spPr>
        <p:txBody>
          <a:bodyPr>
            <a:noAutofit/>
          </a:bodyPr>
          <a:lstStyle>
            <a:lvl1pPr defTabSz="832104">
              <a:defRPr sz="3549"/>
            </a:lvl1pPr>
          </a:lstStyle>
          <a:p>
            <a:r>
              <a:rPr sz="3600" dirty="0" err="1">
                <a:solidFill>
                  <a:srgbClr val="FFD653"/>
                </a:solidFill>
              </a:rPr>
              <a:t>Ηλεκτρομ</a:t>
            </a:r>
            <a:r>
              <a:rPr sz="3600" dirty="0">
                <a:solidFill>
                  <a:srgbClr val="FFD653"/>
                </a:solidFill>
              </a:rPr>
              <a:t>αγνητικές δυνάμεις </a:t>
            </a:r>
            <a:r>
              <a:rPr lang="en-US" sz="3600" dirty="0" smtClean="0">
                <a:solidFill>
                  <a:srgbClr val="FFD653"/>
                </a:solidFill>
              </a:rPr>
              <a:t/>
            </a:r>
            <a:br>
              <a:rPr lang="en-US" sz="3600" dirty="0" smtClean="0">
                <a:solidFill>
                  <a:srgbClr val="FFD653"/>
                </a:solidFill>
              </a:rPr>
            </a:br>
            <a:r>
              <a:rPr sz="3600" dirty="0" smtClean="0">
                <a:solidFill>
                  <a:srgbClr val="FFD653"/>
                </a:solidFill>
              </a:rPr>
              <a:t>Φως </a:t>
            </a:r>
            <a:r>
              <a:rPr lang="en-US" sz="3600" dirty="0" smtClean="0">
                <a:solidFill>
                  <a:srgbClr val="FFD653"/>
                </a:solidFill>
              </a:rPr>
              <a:t>/ </a:t>
            </a:r>
            <a:r>
              <a:rPr sz="3600" dirty="0" smtClean="0">
                <a:solidFill>
                  <a:srgbClr val="FFD653"/>
                </a:solidFill>
              </a:rPr>
              <a:t>Ουράνιο </a:t>
            </a:r>
            <a:r>
              <a:rPr sz="3600" dirty="0">
                <a:solidFill>
                  <a:srgbClr val="FFD653"/>
                </a:solidFill>
              </a:rPr>
              <a:t>τόξο</a:t>
            </a:r>
          </a:p>
        </p:txBody>
      </p:sp>
      <p:pic>
        <p:nvPicPr>
          <p:cNvPr id="438" name="image45.jpg" descr="Πείραμα Ουράνιιο Τόξο.JPG"/>
          <p:cNvPicPr>
            <a:picLocks noChangeAspect="1"/>
          </p:cNvPicPr>
          <p:nvPr/>
        </p:nvPicPr>
        <p:blipFill>
          <a:blip r:embed="rId2">
            <a:extLst>
              <a:ext uri="{BEBA8EAE-BF5A-486C-A8C5-ECC9F3942E4B}">
                <a14:imgProps xmlns:a14="http://schemas.microsoft.com/office/drawing/2010/main">
                  <a14:imgLayer r:embed="rId3">
                    <a14:imgEffect>
                      <a14:brightnessContrast bright="10000"/>
                    </a14:imgEffect>
                  </a14:imgLayer>
                </a14:imgProps>
              </a:ext>
            </a:extLst>
          </a:blip>
          <a:stretch>
            <a:fillRect/>
          </a:stretch>
        </p:blipFill>
        <p:spPr>
          <a:xfrm>
            <a:off x="1976868" y="1916832"/>
            <a:ext cx="5115413" cy="3836559"/>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Shape 440"/>
          <p:cNvSpPr>
            <a:spLocks noGrp="1"/>
          </p:cNvSpPr>
          <p:nvPr>
            <p:ph type="title"/>
          </p:nvPr>
        </p:nvSpPr>
        <p:spPr>
          <a:prstGeom prst="rect">
            <a:avLst/>
          </a:prstGeom>
        </p:spPr>
        <p:txBody>
          <a:bodyPr/>
          <a:lstStyle/>
          <a:p>
            <a:endParaRPr/>
          </a:p>
        </p:txBody>
      </p:sp>
      <p:sp>
        <p:nvSpPr>
          <p:cNvPr id="441" name="Shape 441"/>
          <p:cNvSpPr>
            <a:spLocks noGrp="1"/>
          </p:cNvSpPr>
          <p:nvPr>
            <p:ph type="body" idx="1"/>
          </p:nvPr>
        </p:nvSpPr>
        <p:spPr>
          <a:prstGeom prst="rect">
            <a:avLst/>
          </a:prstGeom>
        </p:spPr>
        <p:txBody>
          <a:bodyPr/>
          <a:lstStyle/>
          <a:p>
            <a:endParaRPr/>
          </a:p>
        </p:txBody>
      </p:sp>
      <p:pic>
        <p:nvPicPr>
          <p:cNvPr id="442" name="DSC07518.jpeg"/>
          <p:cNvPicPr>
            <a:picLocks noChangeAspect="1"/>
          </p:cNvPicPr>
          <p:nvPr/>
        </p:nvPicPr>
        <p:blipFill>
          <a:blip r:embed="rId2">
            <a:extLst/>
          </a:blip>
          <a:stretch>
            <a:fillRect/>
          </a:stretch>
        </p:blipFill>
        <p:spPr>
          <a:xfrm>
            <a:off x="0" y="0"/>
            <a:ext cx="9144000" cy="6858000"/>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 name="Shape 444"/>
          <p:cNvSpPr>
            <a:spLocks noGrp="1"/>
          </p:cNvSpPr>
          <p:nvPr>
            <p:ph type="title"/>
          </p:nvPr>
        </p:nvSpPr>
        <p:spPr>
          <a:xfrm>
            <a:off x="457200" y="361722"/>
            <a:ext cx="8229600" cy="1143001"/>
          </a:xfrm>
          <a:prstGeom prst="rect">
            <a:avLst/>
          </a:prstGeom>
        </p:spPr>
        <p:txBody>
          <a:bodyPr>
            <a:noAutofit/>
          </a:bodyPr>
          <a:lstStyle/>
          <a:p>
            <a:pPr defTabSz="832104">
              <a:defRPr sz="3549"/>
            </a:pPr>
            <a:r>
              <a:rPr sz="3600" dirty="0">
                <a:solidFill>
                  <a:srgbClr val="FFD653"/>
                </a:solidFill>
              </a:rPr>
              <a:t>Ρα</a:t>
            </a:r>
            <a:r>
              <a:rPr sz="3600" dirty="0" err="1">
                <a:solidFill>
                  <a:srgbClr val="FFD653"/>
                </a:solidFill>
              </a:rPr>
              <a:t>διενεργός</a:t>
            </a:r>
            <a:r>
              <a:rPr sz="3600" dirty="0">
                <a:solidFill>
                  <a:srgbClr val="FFD653"/>
                </a:solidFill>
              </a:rPr>
              <a:t> α</a:t>
            </a:r>
            <a:r>
              <a:rPr sz="3600" dirty="0" err="1">
                <a:solidFill>
                  <a:srgbClr val="FFD653"/>
                </a:solidFill>
              </a:rPr>
              <a:t>κτινο</a:t>
            </a:r>
            <a:r>
              <a:rPr sz="3600" dirty="0">
                <a:solidFill>
                  <a:srgbClr val="FFD653"/>
                </a:solidFill>
              </a:rPr>
              <a:t>βολία </a:t>
            </a:r>
            <a:r>
              <a:rPr lang="en-US" sz="3600" dirty="0" smtClean="0">
                <a:solidFill>
                  <a:srgbClr val="FFD653"/>
                </a:solidFill>
              </a:rPr>
              <a:t/>
            </a:r>
            <a:br>
              <a:rPr lang="en-US" sz="3600" dirty="0" smtClean="0">
                <a:solidFill>
                  <a:srgbClr val="FFD653"/>
                </a:solidFill>
              </a:rPr>
            </a:br>
            <a:r>
              <a:rPr sz="3600" dirty="0" smtClean="0">
                <a:solidFill>
                  <a:srgbClr val="FFD653"/>
                </a:solidFill>
              </a:rPr>
              <a:t>με </a:t>
            </a:r>
            <a:r>
              <a:rPr sz="3600" dirty="0">
                <a:solidFill>
                  <a:srgbClr val="FFD653"/>
                </a:solidFill>
              </a:rPr>
              <a:t>μετρητή </a:t>
            </a:r>
            <a:r>
              <a:rPr sz="3600" dirty="0" smtClean="0">
                <a:solidFill>
                  <a:srgbClr val="FFD653"/>
                </a:solidFill>
              </a:rPr>
              <a:t>Geiger </a:t>
            </a:r>
            <a:r>
              <a:rPr sz="3600" dirty="0">
                <a:solidFill>
                  <a:srgbClr val="FFD653"/>
                </a:solidFill>
              </a:rPr>
              <a:t>– Muller</a:t>
            </a:r>
          </a:p>
        </p:txBody>
      </p:sp>
      <p:sp>
        <p:nvSpPr>
          <p:cNvPr id="445" name="Shape 445"/>
          <p:cNvSpPr>
            <a:spLocks noGrp="1"/>
          </p:cNvSpPr>
          <p:nvPr>
            <p:ph type="body" idx="1"/>
          </p:nvPr>
        </p:nvSpPr>
        <p:spPr>
          <a:xfrm>
            <a:off x="492171" y="3885308"/>
            <a:ext cx="8342026" cy="3607815"/>
          </a:xfrm>
          <a:prstGeom prst="rect">
            <a:avLst/>
          </a:prstGeom>
        </p:spPr>
        <p:txBody>
          <a:bodyPr>
            <a:normAutofit/>
          </a:bodyPr>
          <a:lstStyle/>
          <a:p>
            <a:pPr marL="0" indent="0">
              <a:buNone/>
            </a:pPr>
            <a:r>
              <a:rPr sz="2000" dirty="0">
                <a:solidFill>
                  <a:srgbClr val="FFEBAB"/>
                </a:solidFill>
              </a:rPr>
              <a:t>1. Πλησιάζουμε τον μετρητή ραδιενέργειας στο σώμα μας ξεκινώντας από τα πόδια. Μετράμε πόση ραδιενέργεια έχουν τα παπούτσια μας. Γιατί έχουν περισσότερη ραδιενέργεια </a:t>
            </a:r>
            <a:r>
              <a:rPr sz="2000" dirty="0" smtClean="0">
                <a:solidFill>
                  <a:srgbClr val="FFEBAB"/>
                </a:solidFill>
              </a:rPr>
              <a:t>;</a:t>
            </a:r>
            <a:endParaRPr lang="en-US" sz="2000" dirty="0" smtClean="0">
              <a:solidFill>
                <a:srgbClr val="FFEBAB"/>
              </a:solidFill>
            </a:endParaRPr>
          </a:p>
          <a:p>
            <a:pPr marL="0" indent="0">
              <a:buNone/>
            </a:pPr>
            <a:r>
              <a:rPr sz="2000" dirty="0">
                <a:solidFill>
                  <a:srgbClr val="FFEBAB"/>
                </a:solidFill>
              </a:rPr>
              <a:t/>
            </a:r>
            <a:br>
              <a:rPr sz="2000" dirty="0">
                <a:solidFill>
                  <a:srgbClr val="FFEBAB"/>
                </a:solidFill>
              </a:rPr>
            </a:br>
            <a:r>
              <a:rPr sz="2000" dirty="0">
                <a:solidFill>
                  <a:srgbClr val="FFEBAB"/>
                </a:solidFill>
              </a:rPr>
              <a:t>2. Πλησιάζουμε τον μετρητή σε ένα φωσφοριζέ ρολόι .Τι παρατηρούμε;</a:t>
            </a:r>
            <a:br>
              <a:rPr sz="2000" dirty="0">
                <a:solidFill>
                  <a:srgbClr val="FFEBAB"/>
                </a:solidFill>
              </a:rPr>
            </a:br>
            <a:r>
              <a:rPr sz="2000" dirty="0">
                <a:solidFill>
                  <a:srgbClr val="FFEBAB"/>
                </a:solidFill>
              </a:rPr>
              <a:t>Οι μετρήσεις γίνονται σε μSv/h</a:t>
            </a:r>
            <a:r>
              <a:rPr sz="2000" dirty="0" smtClean="0">
                <a:solidFill>
                  <a:srgbClr val="FFEBAB"/>
                </a:solidFill>
              </a:rPr>
              <a:t>.</a:t>
            </a:r>
            <a:endParaRPr lang="en-US" sz="2000" dirty="0" smtClean="0">
              <a:solidFill>
                <a:srgbClr val="FFEBAB"/>
              </a:solidFill>
            </a:endParaRPr>
          </a:p>
          <a:p>
            <a:pPr marL="0" indent="0">
              <a:buNone/>
            </a:pPr>
            <a:endParaRPr lang="en-US" sz="2000" dirty="0" smtClean="0">
              <a:solidFill>
                <a:srgbClr val="FFEBAB"/>
              </a:solidFill>
            </a:endParaRPr>
          </a:p>
          <a:p>
            <a:pPr marL="0" indent="0">
              <a:buNone/>
            </a:pPr>
            <a:r>
              <a:rPr lang="en-US" sz="1800" dirty="0">
                <a:solidFill>
                  <a:srgbClr val="FFEBAB"/>
                </a:solidFill>
              </a:rPr>
              <a:t>https://</a:t>
            </a:r>
            <a:r>
              <a:rPr lang="en-US" sz="1800" dirty="0" err="1">
                <a:solidFill>
                  <a:srgbClr val="FFEBAB"/>
                </a:solidFill>
              </a:rPr>
              <a:t>tinanantsou.blogspot.gr</a:t>
            </a:r>
            <a:r>
              <a:rPr lang="en-US" sz="1800" dirty="0">
                <a:solidFill>
                  <a:srgbClr val="FFEBAB"/>
                </a:solidFill>
              </a:rPr>
              <a:t>/2011/03/blog-post_9391.html</a:t>
            </a:r>
            <a:endParaRPr sz="1800" dirty="0">
              <a:solidFill>
                <a:srgbClr val="FFEBAB"/>
              </a:solidFill>
            </a:endParaRPr>
          </a:p>
        </p:txBody>
      </p:sp>
      <p:pic>
        <p:nvPicPr>
          <p:cNvPr id="2" name="Εικόνα 1"/>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31000"/>
                    </a14:imgEffect>
                  </a14:imgLayer>
                </a14:imgProps>
              </a:ext>
              <a:ext uri="{28A0092B-C50C-407E-A947-70E740481C1C}">
                <a14:useLocalDpi xmlns:a14="http://schemas.microsoft.com/office/drawing/2010/main" val="0"/>
              </a:ext>
            </a:extLst>
          </a:blip>
          <a:srcRect t="19534"/>
          <a:stretch/>
        </p:blipFill>
        <p:spPr>
          <a:xfrm>
            <a:off x="2896849" y="1727199"/>
            <a:ext cx="3350302" cy="1992711"/>
          </a:xfrm>
          <a:prstGeom prst="rect">
            <a:avLst/>
          </a:prstGeom>
        </p:spPr>
      </p:pic>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 name="Shape 447"/>
          <p:cNvSpPr>
            <a:spLocks noGrp="1"/>
          </p:cNvSpPr>
          <p:nvPr>
            <p:ph type="title"/>
          </p:nvPr>
        </p:nvSpPr>
        <p:spPr>
          <a:xfrm>
            <a:off x="457200" y="390750"/>
            <a:ext cx="8229600" cy="1143001"/>
          </a:xfrm>
          <a:prstGeom prst="rect">
            <a:avLst/>
          </a:prstGeom>
        </p:spPr>
        <p:txBody>
          <a:bodyPr>
            <a:noAutofit/>
          </a:bodyPr>
          <a:lstStyle>
            <a:lvl1pPr defTabSz="832104">
              <a:defRPr sz="3549"/>
            </a:lvl1pPr>
          </a:lstStyle>
          <a:p>
            <a:r>
              <a:rPr sz="3600" dirty="0">
                <a:solidFill>
                  <a:srgbClr val="FFD653"/>
                </a:solidFill>
              </a:rPr>
              <a:t>Η α</a:t>
            </a:r>
            <a:r>
              <a:rPr sz="3600" dirty="0" err="1">
                <a:solidFill>
                  <a:srgbClr val="FFD653"/>
                </a:solidFill>
              </a:rPr>
              <a:t>ντ</a:t>
            </a:r>
            <a:r>
              <a:rPr sz="3600" dirty="0">
                <a:solidFill>
                  <a:srgbClr val="FFD653"/>
                </a:solidFill>
              </a:rPr>
              <a:t>αλλαγή σωματιδίων </a:t>
            </a:r>
            <a:r>
              <a:rPr lang="en-US" sz="3600" dirty="0" smtClean="0">
                <a:solidFill>
                  <a:srgbClr val="FFD653"/>
                </a:solidFill>
              </a:rPr>
              <a:t/>
            </a:r>
            <a:br>
              <a:rPr lang="en-US" sz="3600" dirty="0" smtClean="0">
                <a:solidFill>
                  <a:srgbClr val="FFD653"/>
                </a:solidFill>
              </a:rPr>
            </a:br>
            <a:r>
              <a:rPr sz="3600" dirty="0" smtClean="0">
                <a:solidFill>
                  <a:srgbClr val="FFD653"/>
                </a:solidFill>
              </a:rPr>
              <a:t>είναι </a:t>
            </a:r>
            <a:r>
              <a:rPr sz="3600" dirty="0">
                <a:solidFill>
                  <a:srgbClr val="FFD653"/>
                </a:solidFill>
              </a:rPr>
              <a:t>υπεύθυνη για τη δύναμη</a:t>
            </a:r>
          </a:p>
        </p:txBody>
      </p:sp>
      <p:sp>
        <p:nvSpPr>
          <p:cNvPr id="448" name="Shape 448"/>
          <p:cNvSpPr>
            <a:spLocks noGrp="1"/>
          </p:cNvSpPr>
          <p:nvPr>
            <p:ph type="body" idx="1"/>
          </p:nvPr>
        </p:nvSpPr>
        <p:spPr>
          <a:xfrm>
            <a:off x="457200" y="2166247"/>
            <a:ext cx="8229600" cy="3465286"/>
          </a:xfrm>
          <a:prstGeom prst="rect">
            <a:avLst/>
          </a:prstGeom>
        </p:spPr>
        <p:txBody>
          <a:bodyPr>
            <a:normAutofit/>
          </a:bodyPr>
          <a:lstStyle/>
          <a:p>
            <a:r>
              <a:rPr sz="2400" dirty="0" err="1">
                <a:solidFill>
                  <a:srgbClr val="FFEBAB"/>
                </a:solidFill>
              </a:rPr>
              <a:t>Δείξτε</a:t>
            </a:r>
            <a:r>
              <a:rPr sz="2400" dirty="0">
                <a:solidFill>
                  <a:srgbClr val="FFEBAB"/>
                </a:solidFill>
              </a:rPr>
              <a:t> </a:t>
            </a:r>
            <a:r>
              <a:rPr sz="2400" dirty="0" err="1">
                <a:solidFill>
                  <a:srgbClr val="FFEBAB"/>
                </a:solidFill>
              </a:rPr>
              <a:t>τις</a:t>
            </a:r>
            <a:r>
              <a:rPr sz="2400" dirty="0">
                <a:solidFill>
                  <a:srgbClr val="FFEBAB"/>
                </a:solidFill>
              </a:rPr>
              <a:t> 4 </a:t>
            </a:r>
            <a:r>
              <a:rPr sz="2400" dirty="0" err="1">
                <a:solidFill>
                  <a:srgbClr val="FFEBAB"/>
                </a:solidFill>
              </a:rPr>
              <a:t>θεμελιώδεις</a:t>
            </a:r>
            <a:r>
              <a:rPr sz="2400" dirty="0">
                <a:solidFill>
                  <a:srgbClr val="FFEBAB"/>
                </a:solidFill>
              </a:rPr>
              <a:t> </a:t>
            </a:r>
            <a:r>
              <a:rPr sz="2400" dirty="0" err="1">
                <a:solidFill>
                  <a:srgbClr val="FFEBAB"/>
                </a:solidFill>
              </a:rPr>
              <a:t>δυνάμεις</a:t>
            </a:r>
            <a:r>
              <a:rPr sz="2400" dirty="0">
                <a:solidFill>
                  <a:srgbClr val="FFEBAB"/>
                </a:solidFill>
              </a:rPr>
              <a:t> </a:t>
            </a:r>
            <a:r>
              <a:rPr sz="2400" dirty="0" err="1">
                <a:solidFill>
                  <a:srgbClr val="FFEBAB"/>
                </a:solidFill>
              </a:rPr>
              <a:t>του</a:t>
            </a:r>
            <a:r>
              <a:rPr sz="2400" dirty="0">
                <a:solidFill>
                  <a:srgbClr val="FFEBAB"/>
                </a:solidFill>
              </a:rPr>
              <a:t> </a:t>
            </a:r>
            <a:r>
              <a:rPr sz="2400" dirty="0" err="1">
                <a:solidFill>
                  <a:srgbClr val="FFEBAB"/>
                </a:solidFill>
              </a:rPr>
              <a:t>Σύμ</a:t>
            </a:r>
            <a:r>
              <a:rPr sz="2400" dirty="0">
                <a:solidFill>
                  <a:srgbClr val="FFEBAB"/>
                </a:solidFill>
              </a:rPr>
              <a:t>παντος </a:t>
            </a:r>
            <a:r>
              <a:rPr lang="en-US" sz="2400" dirty="0">
                <a:solidFill>
                  <a:srgbClr val="FFEBAB"/>
                </a:solidFill>
              </a:rPr>
              <a:t> </a:t>
            </a:r>
            <a:r>
              <a:rPr lang="en-US" sz="2400" dirty="0" smtClean="0">
                <a:solidFill>
                  <a:srgbClr val="FFEBAB"/>
                </a:solidFill>
              </a:rPr>
              <a:t>                   </a:t>
            </a:r>
            <a:r>
              <a:rPr sz="2400" dirty="0" smtClean="0">
                <a:solidFill>
                  <a:srgbClr val="FFEBAB"/>
                </a:solidFill>
              </a:rPr>
              <a:t>με </a:t>
            </a:r>
            <a:r>
              <a:rPr sz="2400" dirty="0">
                <a:solidFill>
                  <a:srgbClr val="FFEBAB"/>
                </a:solidFill>
              </a:rPr>
              <a:t>ανταλλαγή σωματιδίων μεταξύ σας</a:t>
            </a:r>
            <a:r>
              <a:rPr sz="2400" dirty="0" smtClean="0">
                <a:solidFill>
                  <a:srgbClr val="FFEBAB"/>
                </a:solidFill>
              </a:rPr>
              <a:t>.</a:t>
            </a:r>
            <a:endParaRPr lang="en-US" sz="2400" dirty="0" smtClean="0">
              <a:solidFill>
                <a:srgbClr val="FFEBAB"/>
              </a:solidFill>
            </a:endParaRPr>
          </a:p>
          <a:p>
            <a:pPr marL="0" indent="0">
              <a:buNone/>
            </a:pPr>
            <a:endParaRPr sz="2400" dirty="0">
              <a:solidFill>
                <a:srgbClr val="FFEBAB"/>
              </a:solidFill>
            </a:endParaRPr>
          </a:p>
          <a:p>
            <a:r>
              <a:rPr sz="2400" dirty="0" err="1">
                <a:solidFill>
                  <a:srgbClr val="FFEBAB"/>
                </a:solidFill>
              </a:rPr>
              <a:t>Το</a:t>
            </a:r>
            <a:r>
              <a:rPr sz="2400" dirty="0">
                <a:solidFill>
                  <a:srgbClr val="FFEBAB"/>
                </a:solidFill>
              </a:rPr>
              <a:t> </a:t>
            </a:r>
            <a:r>
              <a:rPr sz="2400" dirty="0" err="1">
                <a:solidFill>
                  <a:srgbClr val="FFEBAB"/>
                </a:solidFill>
              </a:rPr>
              <a:t>σωμ</a:t>
            </a:r>
            <a:r>
              <a:rPr sz="2400" dirty="0">
                <a:solidFill>
                  <a:srgbClr val="FFEBAB"/>
                </a:solidFill>
              </a:rPr>
              <a:t>ατίδιο μπορεί να είναι μία μπάλα πλαστελίνης. </a:t>
            </a:r>
            <a:r>
              <a:rPr lang="en-US" sz="2400" dirty="0" smtClean="0">
                <a:solidFill>
                  <a:srgbClr val="FFEBAB"/>
                </a:solidFill>
              </a:rPr>
              <a:t>            </a:t>
            </a:r>
            <a:r>
              <a:rPr sz="2400" dirty="0" smtClean="0">
                <a:solidFill>
                  <a:srgbClr val="FFEBAB"/>
                </a:solidFill>
              </a:rPr>
              <a:t>Η </a:t>
            </a:r>
            <a:r>
              <a:rPr sz="2400" dirty="0" err="1">
                <a:solidFill>
                  <a:srgbClr val="FFEBAB"/>
                </a:solidFill>
              </a:rPr>
              <a:t>ουσί</a:t>
            </a:r>
            <a:r>
              <a:rPr sz="2400" dirty="0">
                <a:solidFill>
                  <a:srgbClr val="FFEBAB"/>
                </a:solidFill>
              </a:rPr>
              <a:t>α είναι να δούμε ότι υπάρχει σωματίδιο φορέας της δύναμης</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 name="Στιγμιότυπο 2016-08-14, 6.14.09 μμ.png">
            <a:hlinkClick r:id="rId2"/>
          </p:cNvPr>
          <p:cNvPicPr>
            <a:picLocks noChangeAspect="1"/>
          </p:cNvPicPr>
          <p:nvPr/>
        </p:nvPicPr>
        <p:blipFill>
          <a:blip r:embed="rId3">
            <a:extLst/>
          </a:blip>
          <a:stretch>
            <a:fillRect/>
          </a:stretch>
        </p:blipFill>
        <p:spPr>
          <a:xfrm>
            <a:off x="0" y="584752"/>
            <a:ext cx="9144001" cy="5715000"/>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Shape 450"/>
          <p:cNvSpPr>
            <a:spLocks noGrp="1"/>
          </p:cNvSpPr>
          <p:nvPr>
            <p:ph type="title"/>
          </p:nvPr>
        </p:nvSpPr>
        <p:spPr>
          <a:prstGeom prst="rect">
            <a:avLst/>
          </a:prstGeom>
        </p:spPr>
        <p:txBody>
          <a:bodyPr/>
          <a:lstStyle/>
          <a:p>
            <a:endParaRPr/>
          </a:p>
        </p:txBody>
      </p:sp>
      <p:sp>
        <p:nvSpPr>
          <p:cNvPr id="451" name="Shape 451"/>
          <p:cNvSpPr>
            <a:spLocks noGrp="1"/>
          </p:cNvSpPr>
          <p:nvPr>
            <p:ph type="body" idx="1"/>
          </p:nvPr>
        </p:nvSpPr>
        <p:spPr>
          <a:prstGeom prst="rect">
            <a:avLst/>
          </a:prstGeom>
        </p:spPr>
        <p:txBody>
          <a:bodyPr/>
          <a:lstStyle/>
          <a:p>
            <a:endParaRPr/>
          </a:p>
        </p:txBody>
      </p:sp>
      <p:pic>
        <p:nvPicPr>
          <p:cNvPr id="452" name="DSC07535.jpeg"/>
          <p:cNvPicPr>
            <a:picLocks noChangeAspect="1"/>
          </p:cNvPicPr>
          <p:nvPr/>
        </p:nvPicPr>
        <p:blipFill>
          <a:blip r:embed="rId2">
            <a:extLst>
              <a:ext uri="{BEBA8EAE-BF5A-486C-A8C5-ECC9F3942E4B}">
                <a14:imgProps xmlns:a14="http://schemas.microsoft.com/office/drawing/2010/main">
                  <a14:imgLayer r:embed="rId3">
                    <a14:imgEffect>
                      <a14:brightnessContrast bright="13000"/>
                    </a14:imgEffect>
                  </a14:imgLayer>
                </a14:imgProps>
              </a:ext>
            </a:extLst>
          </a:blip>
          <a:stretch>
            <a:fillRect/>
          </a:stretch>
        </p:blipFill>
        <p:spPr>
          <a:xfrm>
            <a:off x="0" y="0"/>
            <a:ext cx="9144000" cy="6858000"/>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 name="Shape 454"/>
          <p:cNvSpPr>
            <a:spLocks noGrp="1"/>
          </p:cNvSpPr>
          <p:nvPr>
            <p:ph type="title"/>
          </p:nvPr>
        </p:nvSpPr>
        <p:spPr>
          <a:xfrm>
            <a:off x="457200" y="114984"/>
            <a:ext cx="8229600" cy="1143001"/>
          </a:xfrm>
          <a:prstGeom prst="rect">
            <a:avLst/>
          </a:prstGeom>
        </p:spPr>
        <p:txBody>
          <a:bodyPr>
            <a:noAutofit/>
          </a:bodyPr>
          <a:lstStyle>
            <a:lvl1pPr defTabSz="740663">
              <a:defRPr sz="3564"/>
            </a:lvl1pPr>
          </a:lstStyle>
          <a:p>
            <a:r>
              <a:rPr sz="3600" dirty="0" err="1">
                <a:solidFill>
                  <a:srgbClr val="FFD653"/>
                </a:solidFill>
              </a:rPr>
              <a:t>Το</a:t>
            </a:r>
            <a:r>
              <a:rPr sz="3600" dirty="0">
                <a:solidFill>
                  <a:srgbClr val="FFD653"/>
                </a:solidFill>
              </a:rPr>
              <a:t> </a:t>
            </a:r>
            <a:r>
              <a:rPr sz="3600" dirty="0" err="1">
                <a:solidFill>
                  <a:srgbClr val="FFD653"/>
                </a:solidFill>
              </a:rPr>
              <a:t>σωμ</a:t>
            </a:r>
            <a:r>
              <a:rPr sz="3600" dirty="0">
                <a:solidFill>
                  <a:srgbClr val="FFD653"/>
                </a:solidFill>
              </a:rPr>
              <a:t>ατίδιο φορέας της </a:t>
            </a:r>
            <a:r>
              <a:rPr sz="3600" dirty="0" smtClean="0">
                <a:solidFill>
                  <a:srgbClr val="FFD653"/>
                </a:solidFill>
              </a:rPr>
              <a:t>αλληλεπίδρασης</a:t>
            </a:r>
            <a:endParaRPr sz="3600" dirty="0">
              <a:solidFill>
                <a:srgbClr val="FFD653"/>
              </a:solidFill>
            </a:endParaRPr>
          </a:p>
        </p:txBody>
      </p:sp>
      <p:grpSp>
        <p:nvGrpSpPr>
          <p:cNvPr id="457" name="Group 457" descr="DSC07467.JPG"/>
          <p:cNvGrpSpPr/>
          <p:nvPr/>
        </p:nvGrpSpPr>
        <p:grpSpPr>
          <a:xfrm>
            <a:off x="1554690" y="1600200"/>
            <a:ext cx="6034620" cy="4525963"/>
            <a:chOff x="0" y="0"/>
            <a:chExt cx="6034618" cy="4525962"/>
          </a:xfrm>
        </p:grpSpPr>
        <p:sp>
          <p:nvSpPr>
            <p:cNvPr id="455" name="Shape 455"/>
            <p:cNvSpPr/>
            <p:nvPr/>
          </p:nvSpPr>
          <p:spPr>
            <a:xfrm>
              <a:off x="0" y="0"/>
              <a:ext cx="6034619" cy="4525963"/>
            </a:xfrm>
            <a:prstGeom prst="rect">
              <a:avLst/>
            </a:prstGeom>
            <a:solidFill>
              <a:srgbClr val="EDEDED"/>
            </a:solidFill>
            <a:ln w="12700" cap="flat">
              <a:noFill/>
              <a:miter lim="400000"/>
            </a:ln>
            <a:effectLst/>
          </p:spPr>
          <p:txBody>
            <a:bodyPr wrap="square" lIns="45719" tIns="45719" rIns="45719" bIns="45719" numCol="1" anchor="ctr">
              <a:noAutofit/>
            </a:bodyPr>
            <a:lstStyle/>
            <a:p>
              <a:endParaRPr/>
            </a:p>
          </p:txBody>
        </p:sp>
        <p:pic>
          <p:nvPicPr>
            <p:cNvPr id="456" name="image46.jpg"/>
            <p:cNvPicPr>
              <a:picLocks noChangeAspect="1"/>
            </p:cNvPicPr>
            <p:nvPr/>
          </p:nvPicPr>
          <p:blipFill>
            <a:blip r:embed="rId2">
              <a:extLst>
                <a:ext uri="{BEBA8EAE-BF5A-486C-A8C5-ECC9F3942E4B}">
                  <a14:imgProps xmlns:a14="http://schemas.microsoft.com/office/drawing/2010/main">
                    <a14:imgLayer r:embed="rId3">
                      <a14:imgEffect>
                        <a14:brightnessContrast bright="7000" contrast="13000"/>
                      </a14:imgEffect>
                    </a14:imgLayer>
                  </a14:imgProps>
                </a:ext>
              </a:extLst>
            </a:blip>
            <a:stretch>
              <a:fillRect/>
            </a:stretch>
          </p:blipFill>
          <p:spPr>
            <a:xfrm>
              <a:off x="0" y="0"/>
              <a:ext cx="6034619" cy="4525963"/>
            </a:xfrm>
            <a:prstGeom prst="rect">
              <a:avLst/>
            </a:prstGeom>
            <a:ln w="88900" cap="sq">
              <a:noFill/>
              <a:prstDash val="solid"/>
              <a:miter lim="800000"/>
            </a:ln>
            <a:effectLst>
              <a:outerShdw blurRad="50800" dist="18000" dir="5400000" rotWithShape="0">
                <a:srgbClr val="000000">
                  <a:alpha val="40000"/>
                </a:srgbClr>
              </a:outerShdw>
            </a:effectLst>
          </p:spPr>
        </p:pic>
      </p:grpSp>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Shape 459"/>
          <p:cNvSpPr>
            <a:spLocks noGrp="1"/>
          </p:cNvSpPr>
          <p:nvPr>
            <p:ph type="sldNum" sz="quarter" idx="4294967295"/>
          </p:nvPr>
        </p:nvSpPr>
        <p:spPr>
          <a:xfrm>
            <a:off x="8422818" y="6404292"/>
            <a:ext cx="263983" cy="269241"/>
          </a:xfrm>
          <a:prstGeom prst="rect">
            <a:avLst/>
          </a:prstGeom>
          <a:extLst>
            <a:ext uri="{C572A759-6A51-4108-AA02-DFA0A04FC94B}">
              <ma14:wrappingTextBoxFlag xmlns:ma14="http://schemas.microsoft.com/office/mac/drawingml/2011/main" val="1"/>
            </a:ext>
          </a:extLst>
        </p:spPr>
        <p:txBody>
          <a:bodyPr>
            <a:normAutofit lnSpcReduction="10000"/>
          </a:bodyPr>
          <a:lstStyle/>
          <a:p>
            <a:fld id="{86CB4B4D-7CA3-9044-876B-883B54F8677D}" type="slidenum">
              <a:t>42</a:t>
            </a:fld>
            <a:endParaRPr/>
          </a:p>
        </p:txBody>
      </p:sp>
      <p:sp>
        <p:nvSpPr>
          <p:cNvPr id="460" name="Shape 460"/>
          <p:cNvSpPr/>
          <p:nvPr/>
        </p:nvSpPr>
        <p:spPr>
          <a:xfrm>
            <a:off x="1857375" y="342449"/>
            <a:ext cx="5429250" cy="646331"/>
          </a:xfrm>
          <a:prstGeom prst="rect">
            <a:avLst/>
          </a:prstGeom>
          <a:ln w="12700">
            <a:miter lim="400000"/>
          </a:ln>
          <a:extLst>
            <a:ext uri="{C572A759-6A51-4108-AA02-DFA0A04FC94B}">
              <ma14:wrappingTextBoxFlag xmlns:ma14="http://schemas.microsoft.com/office/mac/drawingml/2011/main" val="1"/>
            </a:ext>
          </a:extLst>
        </p:spPr>
        <p:txBody>
          <a:bodyPr lIns="45719" rIns="45719" anchor="b">
            <a:spAutoFit/>
          </a:bodyPr>
          <a:lstStyle>
            <a:lvl1pPr algn="r">
              <a:defRPr sz="2400">
                <a:solidFill>
                  <a:srgbClr val="FFC000"/>
                </a:solidFill>
                <a:latin typeface="Verdana"/>
                <a:ea typeface="Verdana"/>
                <a:cs typeface="Verdana"/>
                <a:sym typeface="Verdana"/>
              </a:defRPr>
            </a:lvl1pPr>
          </a:lstStyle>
          <a:p>
            <a:r>
              <a:rPr sz="3600" dirty="0" err="1">
                <a:latin typeface="+mn-lt"/>
              </a:rPr>
              <a:t>Οι</a:t>
            </a:r>
            <a:r>
              <a:rPr sz="3600" dirty="0">
                <a:latin typeface="+mn-lt"/>
              </a:rPr>
              <a:t> </a:t>
            </a:r>
            <a:r>
              <a:rPr sz="3600" dirty="0" err="1">
                <a:latin typeface="+mn-lt"/>
              </a:rPr>
              <a:t>δομικοί</a:t>
            </a:r>
            <a:r>
              <a:rPr sz="3600" dirty="0">
                <a:latin typeface="+mn-lt"/>
              </a:rPr>
              <a:t> </a:t>
            </a:r>
            <a:r>
              <a:rPr lang="en-US" sz="3600" dirty="0" smtClean="0">
                <a:latin typeface="+mn-lt"/>
              </a:rPr>
              <a:t> </a:t>
            </a:r>
            <a:r>
              <a:rPr sz="3600" dirty="0" err="1" smtClean="0">
                <a:latin typeface="+mn-lt"/>
              </a:rPr>
              <a:t>λίθοι</a:t>
            </a:r>
            <a:r>
              <a:rPr sz="3600" dirty="0" smtClean="0">
                <a:latin typeface="+mn-lt"/>
              </a:rPr>
              <a:t> </a:t>
            </a:r>
            <a:r>
              <a:rPr sz="3600" dirty="0" err="1">
                <a:latin typeface="+mn-lt"/>
              </a:rPr>
              <a:t>της</a:t>
            </a:r>
            <a:r>
              <a:rPr sz="3600" dirty="0">
                <a:latin typeface="+mn-lt"/>
              </a:rPr>
              <a:t> </a:t>
            </a:r>
            <a:r>
              <a:rPr sz="3600" dirty="0" err="1">
                <a:latin typeface="+mn-lt"/>
              </a:rPr>
              <a:t>ύλης</a:t>
            </a:r>
            <a:endParaRPr sz="3600" dirty="0">
              <a:latin typeface="+mn-lt"/>
            </a:endParaRPr>
          </a:p>
        </p:txBody>
      </p:sp>
      <p:pic>
        <p:nvPicPr>
          <p:cNvPr id="461" name="image47.jpg" descr="all"/>
          <p:cNvPicPr>
            <a:picLocks noChangeAspect="1"/>
          </p:cNvPicPr>
          <p:nvPr/>
        </p:nvPicPr>
        <p:blipFill>
          <a:blip r:embed="rId2">
            <a:extLst/>
          </a:blip>
          <a:stretch>
            <a:fillRect/>
          </a:stretch>
        </p:blipFill>
        <p:spPr>
          <a:xfrm>
            <a:off x="739255" y="1250648"/>
            <a:ext cx="3530666" cy="5007956"/>
          </a:xfrm>
          <a:prstGeom prst="rect">
            <a:avLst/>
          </a:prstGeom>
          <a:ln w="12700">
            <a:miter lim="400000"/>
          </a:ln>
        </p:spPr>
      </p:pic>
      <p:pic>
        <p:nvPicPr>
          <p:cNvPr id="462" name="image48.jpeg" descr="generations"/>
          <p:cNvPicPr>
            <a:picLocks noChangeAspect="1"/>
          </p:cNvPicPr>
          <p:nvPr/>
        </p:nvPicPr>
        <p:blipFill>
          <a:blip r:embed="rId3">
            <a:extLst/>
          </a:blip>
          <a:stretch>
            <a:fillRect/>
          </a:stretch>
        </p:blipFill>
        <p:spPr>
          <a:xfrm>
            <a:off x="4754493" y="1480455"/>
            <a:ext cx="3806437" cy="4778149"/>
          </a:xfrm>
          <a:prstGeom prst="rect">
            <a:avLst/>
          </a:prstGeom>
          <a:ln w="12700">
            <a:miter lim="400000"/>
          </a:ln>
        </p:spPr>
      </p:pic>
      <p:sp>
        <p:nvSpPr>
          <p:cNvPr id="463" name="Shape 463"/>
          <p:cNvSpPr/>
          <p:nvPr/>
        </p:nvSpPr>
        <p:spPr>
          <a:xfrm>
            <a:off x="4848256" y="1250648"/>
            <a:ext cx="3574562" cy="1929794"/>
          </a:xfrm>
          <a:prstGeom prst="rect">
            <a:avLst/>
          </a:prstGeom>
          <a:ln w="28575">
            <a:solidFill>
              <a:srgbClr val="33CC33"/>
            </a:solidFill>
            <a:miter/>
          </a:ln>
        </p:spPr>
        <p:txBody>
          <a:bodyPr lIns="45719" rIns="45719" anchor="ctr"/>
          <a:lstStyle/>
          <a:p>
            <a:pPr>
              <a:defRPr>
                <a:solidFill>
                  <a:srgbClr val="FFFFFF"/>
                </a:solidFill>
              </a:defRPr>
            </a:pPr>
            <a:endParaRPr/>
          </a:p>
        </p:txBody>
      </p:sp>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5" name="image49.png" descr="salam"/>
          <p:cNvPicPr>
            <a:picLocks noChangeAspect="1"/>
          </p:cNvPicPr>
          <p:nvPr/>
        </p:nvPicPr>
        <p:blipFill>
          <a:blip r:embed="rId2">
            <a:extLst/>
          </a:blip>
          <a:stretch>
            <a:fillRect/>
          </a:stretch>
        </p:blipFill>
        <p:spPr>
          <a:xfrm>
            <a:off x="7114809" y="0"/>
            <a:ext cx="1996627" cy="2819257"/>
          </a:xfrm>
          <a:prstGeom prst="rect">
            <a:avLst/>
          </a:prstGeom>
          <a:ln w="12700">
            <a:miter lim="400000"/>
          </a:ln>
        </p:spPr>
      </p:pic>
      <p:sp>
        <p:nvSpPr>
          <p:cNvPr id="466" name="Shape 466"/>
          <p:cNvSpPr>
            <a:spLocks noGrp="1"/>
          </p:cNvSpPr>
          <p:nvPr>
            <p:ph type="title"/>
          </p:nvPr>
        </p:nvSpPr>
        <p:spPr>
          <a:xfrm>
            <a:off x="0" y="152400"/>
            <a:ext cx="5133017" cy="1143000"/>
          </a:xfrm>
          <a:prstGeom prst="rect">
            <a:avLst/>
          </a:prstGeom>
          <a:solidFill>
            <a:schemeClr val="accent1"/>
          </a:solidFill>
          <a:ln w="9525">
            <a:solidFill>
              <a:srgbClr val="FFFFFF"/>
            </a:solidFill>
            <a:miter lim="800000"/>
          </a:ln>
        </p:spPr>
        <p:txBody>
          <a:bodyPr>
            <a:normAutofit fontScale="90000"/>
          </a:bodyPr>
          <a:lstStyle>
            <a:lvl1pPr defTabSz="896111">
              <a:defRPr sz="3528">
                <a:latin typeface="Times New Roman"/>
                <a:ea typeface="Times New Roman"/>
                <a:cs typeface="Times New Roman"/>
                <a:sym typeface="Times New Roman"/>
              </a:defRPr>
            </a:lvl1pPr>
          </a:lstStyle>
          <a:p>
            <a:r>
              <a:t>Το Καθιερωμένο πρότυπο της φυσικής</a:t>
            </a:r>
          </a:p>
        </p:txBody>
      </p:sp>
      <p:sp>
        <p:nvSpPr>
          <p:cNvPr id="467" name="Shape 467"/>
          <p:cNvSpPr>
            <a:spLocks noGrp="1"/>
          </p:cNvSpPr>
          <p:nvPr>
            <p:ph type="sldNum" sz="quarter" idx="4294967295"/>
          </p:nvPr>
        </p:nvSpPr>
        <p:spPr>
          <a:xfrm>
            <a:off x="8422818" y="6404292"/>
            <a:ext cx="263983" cy="269241"/>
          </a:xfrm>
          <a:prstGeom prst="rect">
            <a:avLst/>
          </a:prstGeom>
          <a:extLst>
            <a:ext uri="{C572A759-6A51-4108-AA02-DFA0A04FC94B}">
              <ma14:wrappingTextBoxFlag xmlns:ma14="http://schemas.microsoft.com/office/mac/drawingml/2011/main" val="1"/>
            </a:ext>
          </a:extLst>
        </p:spPr>
        <p:txBody>
          <a:bodyPr>
            <a:normAutofit lnSpcReduction="10000"/>
          </a:bodyPr>
          <a:lstStyle>
            <a:lvl1pPr>
              <a:defRPr>
                <a:solidFill>
                  <a:srgbClr val="000000"/>
                </a:solidFill>
              </a:defRPr>
            </a:lvl1pPr>
          </a:lstStyle>
          <a:p>
            <a:fld id="{86CB4B4D-7CA3-9044-876B-883B54F8677D}" type="slidenum">
              <a:t>43</a:t>
            </a:fld>
            <a:endParaRPr/>
          </a:p>
        </p:txBody>
      </p:sp>
      <p:sp>
        <p:nvSpPr>
          <p:cNvPr id="468" name="Shape 468"/>
          <p:cNvSpPr/>
          <p:nvPr/>
        </p:nvSpPr>
        <p:spPr>
          <a:xfrm>
            <a:off x="253041" y="1752600"/>
            <a:ext cx="3194257" cy="1107192"/>
          </a:xfrm>
          <a:prstGeom prst="rect">
            <a:avLst/>
          </a:prstGeom>
          <a:solidFill>
            <a:srgbClr val="000066"/>
          </a:solidFill>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2400">
                <a:solidFill>
                  <a:srgbClr val="FFFF00"/>
                </a:solidFill>
                <a:latin typeface="Times New Roman"/>
                <a:ea typeface="Times New Roman"/>
                <a:cs typeface="Times New Roman"/>
                <a:sym typeface="Times New Roman"/>
              </a:defRPr>
            </a:pPr>
            <a:r>
              <a:t>Προτάθηκε από τους Glashow, Salam and Weinberg </a:t>
            </a:r>
          </a:p>
        </p:txBody>
      </p:sp>
      <p:grpSp>
        <p:nvGrpSpPr>
          <p:cNvPr id="471" name="Group 471"/>
          <p:cNvGrpSpPr/>
          <p:nvPr/>
        </p:nvGrpSpPr>
        <p:grpSpPr>
          <a:xfrm>
            <a:off x="152400" y="2887663"/>
            <a:ext cx="6148397" cy="2065337"/>
            <a:chOff x="0" y="0"/>
            <a:chExt cx="6148396" cy="2065336"/>
          </a:xfrm>
        </p:grpSpPr>
        <p:sp>
          <p:nvSpPr>
            <p:cNvPr id="469" name="Shape 469"/>
            <p:cNvSpPr/>
            <p:nvPr/>
          </p:nvSpPr>
          <p:spPr>
            <a:xfrm>
              <a:off x="2763841" y="36512"/>
              <a:ext cx="3384556" cy="1450093"/>
            </a:xfrm>
            <a:prstGeom prst="rect">
              <a:avLst/>
            </a:prstGeom>
            <a:solidFill>
              <a:srgbClr val="000066"/>
            </a:solid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lgn="ctr">
                <a:defRPr sz="2400">
                  <a:solidFill>
                    <a:srgbClr val="FFFF00"/>
                  </a:solidFill>
                  <a:latin typeface="Times New Roman"/>
                  <a:ea typeface="Times New Roman"/>
                  <a:cs typeface="Times New Roman"/>
                  <a:sym typeface="Times New Roman"/>
                </a:defRPr>
              </a:pPr>
              <a:r>
                <a:t>Ο έλεγχος έγινε από πειράματα στο CERN</a:t>
              </a:r>
            </a:p>
            <a:p>
              <a:pPr algn="ctr">
                <a:defRPr sz="2400">
                  <a:solidFill>
                    <a:srgbClr val="FFFF00"/>
                  </a:solidFill>
                  <a:latin typeface="Times New Roman"/>
                  <a:ea typeface="Times New Roman"/>
                  <a:cs typeface="Times New Roman"/>
                  <a:sym typeface="Times New Roman"/>
                </a:defRPr>
              </a:pPr>
              <a:r>
                <a:t> </a:t>
              </a:r>
            </a:p>
            <a:p>
              <a:pPr algn="ctr">
                <a:defRPr sz="2400">
                  <a:solidFill>
                    <a:srgbClr val="FFFF00"/>
                  </a:solidFill>
                  <a:latin typeface="Times New Roman"/>
                  <a:ea typeface="Times New Roman"/>
                  <a:cs typeface="Times New Roman"/>
                  <a:sym typeface="Times New Roman"/>
                </a:defRPr>
              </a:pPr>
              <a:r>
                <a:t>CERN</a:t>
              </a:r>
            </a:p>
          </p:txBody>
        </p:sp>
        <p:pic>
          <p:nvPicPr>
            <p:cNvPr id="470" name="image50.jpg" descr="gargamelle"/>
            <p:cNvPicPr>
              <a:picLocks noChangeAspect="1"/>
            </p:cNvPicPr>
            <p:nvPr/>
          </p:nvPicPr>
          <p:blipFill>
            <a:blip r:embed="rId3">
              <a:extLst/>
            </a:blip>
            <a:stretch>
              <a:fillRect/>
            </a:stretch>
          </p:blipFill>
          <p:spPr>
            <a:xfrm>
              <a:off x="0" y="0"/>
              <a:ext cx="2822580" cy="2065337"/>
            </a:xfrm>
            <a:prstGeom prst="rect">
              <a:avLst/>
            </a:prstGeom>
            <a:ln w="12700" cap="flat">
              <a:noFill/>
              <a:miter lim="400000"/>
            </a:ln>
            <a:effectLst/>
          </p:spPr>
        </p:pic>
      </p:grpSp>
      <p:sp>
        <p:nvSpPr>
          <p:cNvPr id="472" name="Shape 472"/>
          <p:cNvSpPr/>
          <p:nvPr/>
        </p:nvSpPr>
        <p:spPr>
          <a:xfrm>
            <a:off x="314922" y="5219700"/>
            <a:ext cx="3734208" cy="764292"/>
          </a:xfrm>
          <a:prstGeom prst="rect">
            <a:avLst/>
          </a:prstGeom>
          <a:solidFill>
            <a:srgbClr val="000066"/>
          </a:solidFill>
          <a:ln w="12700">
            <a:miter lim="400000"/>
          </a:ln>
          <a:extLst>
            <a:ext uri="{C572A759-6A51-4108-AA02-DFA0A04FC94B}">
              <ma14:wrappingTextBoxFlag xmlns:ma14="http://schemas.microsoft.com/office/mac/drawingml/2011/main" val="1"/>
            </a:ext>
          </a:extLst>
        </p:spPr>
        <p:txBody>
          <a:bodyPr wrap="none" lIns="45719" rIns="45719">
            <a:spAutoFit/>
          </a:bodyPr>
          <a:lstStyle/>
          <a:p>
            <a:pPr algn="ctr">
              <a:defRPr sz="2400">
                <a:solidFill>
                  <a:srgbClr val="FFFF00"/>
                </a:solidFill>
                <a:latin typeface="Times New Roman"/>
                <a:ea typeface="Times New Roman"/>
                <a:cs typeface="Times New Roman"/>
                <a:sym typeface="Times New Roman"/>
              </a:defRPr>
            </a:pPr>
            <a:r>
              <a:t>Απόλυτη συμφωνία θεωρίας </a:t>
            </a:r>
            <a:endParaRPr>
              <a:solidFill>
                <a:srgbClr val="FFFFFF"/>
              </a:solidFill>
            </a:endParaRPr>
          </a:p>
          <a:p>
            <a:pPr algn="ctr">
              <a:defRPr sz="2400">
                <a:solidFill>
                  <a:srgbClr val="FFFF00"/>
                </a:solidFill>
                <a:latin typeface="Times New Roman"/>
                <a:ea typeface="Times New Roman"/>
                <a:cs typeface="Times New Roman"/>
                <a:sym typeface="Times New Roman"/>
              </a:defRPr>
            </a:pPr>
            <a:r>
              <a:t>και πειραμάτων</a:t>
            </a:r>
          </a:p>
        </p:txBody>
      </p:sp>
      <p:pic>
        <p:nvPicPr>
          <p:cNvPr id="473" name="image51.png" descr="Zpeak.png"/>
          <p:cNvPicPr>
            <a:picLocks noChangeAspect="1"/>
          </p:cNvPicPr>
          <p:nvPr/>
        </p:nvPicPr>
        <p:blipFill>
          <a:blip r:embed="rId4">
            <a:extLst/>
          </a:blip>
          <a:stretch>
            <a:fillRect/>
          </a:stretch>
        </p:blipFill>
        <p:spPr>
          <a:xfrm>
            <a:off x="4083668" y="3988420"/>
            <a:ext cx="2736851" cy="2770189"/>
          </a:xfrm>
          <a:prstGeom prst="rect">
            <a:avLst/>
          </a:prstGeom>
          <a:ln w="12700">
            <a:miter lim="400000"/>
          </a:ln>
        </p:spPr>
      </p:pic>
      <p:pic>
        <p:nvPicPr>
          <p:cNvPr id="474" name="image52.jpg" descr="glashow.jpg"/>
          <p:cNvPicPr>
            <a:picLocks noChangeAspect="1"/>
          </p:cNvPicPr>
          <p:nvPr/>
        </p:nvPicPr>
        <p:blipFill>
          <a:blip r:embed="rId5">
            <a:extLst/>
          </a:blip>
          <a:stretch>
            <a:fillRect/>
          </a:stretch>
        </p:blipFill>
        <p:spPr>
          <a:xfrm>
            <a:off x="5133016" y="2510"/>
            <a:ext cx="1981113" cy="2816748"/>
          </a:xfrm>
          <a:prstGeom prst="rect">
            <a:avLst/>
          </a:prstGeom>
          <a:ln w="12700">
            <a:miter lim="400000"/>
          </a:ln>
        </p:spPr>
      </p:pic>
      <p:pic>
        <p:nvPicPr>
          <p:cNvPr id="475" name="image53.jpg" descr="weinberg.jpg"/>
          <p:cNvPicPr>
            <a:picLocks noChangeAspect="1"/>
          </p:cNvPicPr>
          <p:nvPr/>
        </p:nvPicPr>
        <p:blipFill>
          <a:blip r:embed="rId6">
            <a:extLst/>
          </a:blip>
          <a:stretch>
            <a:fillRect/>
          </a:stretch>
        </p:blipFill>
        <p:spPr>
          <a:xfrm>
            <a:off x="7114129" y="2887663"/>
            <a:ext cx="2057401" cy="2882901"/>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iterate>
                                    <p:tmAbs val="0"/>
                                  </p:iterate>
                                  <p:childTnLst>
                                    <p:set>
                                      <p:cBhvr>
                                        <p:cTn id="6" fill="hold"/>
                                        <p:tgtEl>
                                          <p:spTgt spid="471"/>
                                        </p:tgtEl>
                                        <p:attrNameLst>
                                          <p:attrName>style.visibility</p:attrName>
                                        </p:attrNameLst>
                                      </p:cBhvr>
                                      <p:to>
                                        <p:strVal val="visible"/>
                                      </p:to>
                                    </p:set>
                                    <p:anim calcmode="lin" valueType="num">
                                      <p:cBhvr>
                                        <p:cTn id="7" dur="500" fill="hold"/>
                                        <p:tgtEl>
                                          <p:spTgt spid="471"/>
                                        </p:tgtEl>
                                        <p:attrNameLst>
                                          <p:attrName>ppt_x</p:attrName>
                                        </p:attrNameLst>
                                      </p:cBhvr>
                                      <p:tavLst>
                                        <p:tav tm="0">
                                          <p:val>
                                            <p:strVal val="0-#ppt_w/2"/>
                                          </p:val>
                                        </p:tav>
                                        <p:tav tm="100000">
                                          <p:val>
                                            <p:strVal val="#ppt_x"/>
                                          </p:val>
                                        </p:tav>
                                      </p:tavLst>
                                    </p:anim>
                                    <p:anim calcmode="lin" valueType="num">
                                      <p:cBhvr>
                                        <p:cTn id="8" dur="500" fill="hold"/>
                                        <p:tgtEl>
                                          <p:spTgt spid="47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fill="hold" grpId="2" nodeType="clickEffect">
                                  <p:stCondLst>
                                    <p:cond delay="0"/>
                                  </p:stCondLst>
                                  <p:iterate>
                                    <p:tmAbs val="0"/>
                                  </p:iterate>
                                  <p:childTnLst>
                                    <p:set>
                                      <p:cBhvr>
                                        <p:cTn id="12" fill="hold"/>
                                        <p:tgtEl>
                                          <p:spTgt spid="472"/>
                                        </p:tgtEl>
                                        <p:attrNameLst>
                                          <p:attrName>style.visibility</p:attrName>
                                        </p:attrNameLst>
                                      </p:cBhvr>
                                      <p:to>
                                        <p:strVal val="visible"/>
                                      </p:to>
                                    </p:set>
                                    <p:animEffect transition="in" filter="dissolve">
                                      <p:cBhvr>
                                        <p:cTn id="13" dur="500"/>
                                        <p:tgtEl>
                                          <p:spTgt spid="472"/>
                                        </p:tgtEl>
                                      </p:cBhvr>
                                    </p:animEffect>
                                  </p:childTnLst>
                                </p:cTn>
                              </p:par>
                            </p:childTnLst>
                          </p:cTn>
                        </p:par>
                        <p:par>
                          <p:cTn id="14" fill="hold">
                            <p:stCondLst>
                              <p:cond delay="500"/>
                            </p:stCondLst>
                            <p:childTnLst>
                              <p:par>
                                <p:cTn id="15" presetID="9" presetClass="entr" fill="hold" grpId="3" nodeType="afterEffect">
                                  <p:stCondLst>
                                    <p:cond delay="0"/>
                                  </p:stCondLst>
                                  <p:iterate>
                                    <p:tmAbs val="0"/>
                                  </p:iterate>
                                  <p:childTnLst>
                                    <p:set>
                                      <p:cBhvr>
                                        <p:cTn id="16" fill="hold"/>
                                        <p:tgtEl>
                                          <p:spTgt spid="473"/>
                                        </p:tgtEl>
                                        <p:attrNameLst>
                                          <p:attrName>style.visibility</p:attrName>
                                        </p:attrNameLst>
                                      </p:cBhvr>
                                      <p:to>
                                        <p:strVal val="visible"/>
                                      </p:to>
                                    </p:set>
                                    <p:animEffect transition="in" filter="dissolve">
                                      <p:cBhvr>
                                        <p:cTn id="17" dur="500"/>
                                        <p:tgtEl>
                                          <p:spTgt spid="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 grpId="1" animBg="1" advAuto="0"/>
      <p:bldP spid="472" grpId="2" animBg="1" advAuto="0"/>
      <p:bldP spid="473" grpId="3" animBg="1" advAuto="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7" name="image54.png"/>
          <p:cNvPicPr>
            <a:picLocks noChangeAspect="1"/>
          </p:cNvPicPr>
          <p:nvPr/>
        </p:nvPicPr>
        <p:blipFill rotWithShape="1">
          <a:blip r:embed="rId2">
            <a:extLst/>
          </a:blip>
          <a:srcRect t="7980"/>
          <a:stretch/>
        </p:blipFill>
        <p:spPr>
          <a:xfrm>
            <a:off x="1075041" y="1274165"/>
            <a:ext cx="6993918" cy="4826834"/>
          </a:xfrm>
          <a:prstGeom prst="rect">
            <a:avLst/>
          </a:prstGeom>
          <a:ln w="12700">
            <a:miter lim="400000"/>
          </a:ln>
        </p:spPr>
      </p:pic>
      <p:sp>
        <p:nvSpPr>
          <p:cNvPr id="478" name="Shape 478"/>
          <p:cNvSpPr/>
          <p:nvPr/>
        </p:nvSpPr>
        <p:spPr>
          <a:xfrm>
            <a:off x="2244153" y="341942"/>
            <a:ext cx="4655695" cy="646331"/>
          </a:xfrm>
          <a:prstGeom prst="rect">
            <a:avLst/>
          </a:prstGeom>
          <a:noFill/>
          <a:ln>
            <a:noFill/>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wrap="square" lIns="45719" rIns="45719">
            <a:spAutoFit/>
          </a:bodyPr>
          <a:lstStyle>
            <a:lvl1pPr>
              <a:defRPr>
                <a:solidFill>
                  <a:srgbClr val="FFFFFF"/>
                </a:solidFill>
              </a:defRPr>
            </a:lvl1pPr>
          </a:lstStyle>
          <a:p>
            <a:pPr algn="ctr"/>
            <a:r>
              <a:rPr sz="3600" dirty="0">
                <a:solidFill>
                  <a:srgbClr val="FFD653"/>
                </a:solidFill>
              </a:rPr>
              <a:t>Κα</a:t>
            </a:r>
            <a:r>
              <a:rPr sz="3600" dirty="0" err="1">
                <a:solidFill>
                  <a:srgbClr val="FFD653"/>
                </a:solidFill>
              </a:rPr>
              <a:t>θιερωμένο</a:t>
            </a:r>
            <a:r>
              <a:rPr sz="3600" dirty="0">
                <a:solidFill>
                  <a:srgbClr val="FFD653"/>
                </a:solidFill>
              </a:rPr>
              <a:t> </a:t>
            </a:r>
            <a:r>
              <a:rPr sz="3600" dirty="0" err="1">
                <a:solidFill>
                  <a:srgbClr val="FFD653"/>
                </a:solidFill>
              </a:rPr>
              <a:t>Πρότυ</a:t>
            </a:r>
            <a:r>
              <a:rPr sz="3600" dirty="0">
                <a:solidFill>
                  <a:srgbClr val="FFD653"/>
                </a:solidFill>
              </a:rPr>
              <a:t>πο</a:t>
            </a:r>
          </a:p>
        </p:txBody>
      </p:sp>
      <p:sp>
        <p:nvSpPr>
          <p:cNvPr id="479" name="Shape 479"/>
          <p:cNvSpPr/>
          <p:nvPr/>
        </p:nvSpPr>
        <p:spPr>
          <a:xfrm>
            <a:off x="3047989" y="6531290"/>
            <a:ext cx="3420534" cy="2692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sz="1200">
                <a:solidFill>
                  <a:srgbClr val="888888"/>
                </a:solidFill>
                <a:latin typeface="UB-Script"/>
                <a:ea typeface="UB-Script"/>
                <a:cs typeface="UB-Script"/>
                <a:sym typeface="UB-Script"/>
              </a:defRPr>
            </a:lvl1pPr>
          </a:lstStyle>
          <a:p>
            <a:r>
              <a:t>Θ. Αλεξόπουλος</a:t>
            </a:r>
          </a:p>
        </p:txBody>
      </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 name="image58.png"/>
          <p:cNvPicPr>
            <a:picLocks noChangeAspect="1"/>
          </p:cNvPicPr>
          <p:nvPr/>
        </p:nvPicPr>
        <p:blipFill rotWithShape="1">
          <a:blip r:embed="rId2">
            <a:extLst/>
          </a:blip>
          <a:srcRect t="6816"/>
          <a:stretch/>
        </p:blipFill>
        <p:spPr>
          <a:xfrm>
            <a:off x="3019824" y="1271798"/>
            <a:ext cx="3104353" cy="2169567"/>
          </a:xfrm>
          <a:prstGeom prst="rect">
            <a:avLst/>
          </a:prstGeom>
          <a:ln w="12700">
            <a:miter lim="400000"/>
          </a:ln>
        </p:spPr>
      </p:pic>
      <p:sp>
        <p:nvSpPr>
          <p:cNvPr id="482" name="Shape 482"/>
          <p:cNvSpPr/>
          <p:nvPr/>
        </p:nvSpPr>
        <p:spPr>
          <a:xfrm>
            <a:off x="457200" y="3644259"/>
            <a:ext cx="8229600" cy="2677656"/>
          </a:xfrm>
          <a:prstGeom prst="rect">
            <a:avLst/>
          </a:prstGeom>
          <a:solidFill>
            <a:schemeClr val="accent2"/>
          </a:solidFill>
          <a:ln w="25400">
            <a:solidFill>
              <a:srgbClr val="8C3A38"/>
            </a:solidFill>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lIns="45719" rIns="45719">
            <a:spAutoFit/>
          </a:bodyPr>
          <a:lstStyle/>
          <a:p>
            <a:pPr marL="216000">
              <a:defRPr>
                <a:solidFill>
                  <a:srgbClr val="FFFFFF"/>
                </a:solidFill>
              </a:defRPr>
            </a:pPr>
            <a:r>
              <a:rPr sz="2400" dirty="0"/>
              <a:t>Η </a:t>
            </a:r>
            <a:r>
              <a:rPr sz="2400" dirty="0" err="1"/>
              <a:t>ονομ</a:t>
            </a:r>
            <a:r>
              <a:rPr sz="2400" dirty="0"/>
              <a:t>ασία που χρησιμοποιούν οι φυσικοί για τη θεωρία</a:t>
            </a:r>
            <a:r>
              <a:rPr sz="2400" dirty="0">
                <a:solidFill>
                  <a:srgbClr val="FFFF00"/>
                </a:solidFill>
              </a:rPr>
              <a:t> </a:t>
            </a:r>
            <a:r>
              <a:rPr sz="2400" dirty="0"/>
              <a:t>των θεμελιωδών σωματιδίων και των αλληλεπιδράσεών τους</a:t>
            </a:r>
            <a:r>
              <a:rPr sz="2400" dirty="0" smtClean="0"/>
              <a:t>.</a:t>
            </a:r>
            <a:endParaRPr lang="el-GR" sz="2400" dirty="0" smtClean="0"/>
          </a:p>
          <a:p>
            <a:pPr marL="216000">
              <a:defRPr>
                <a:solidFill>
                  <a:srgbClr val="FFFFFF"/>
                </a:solidFill>
              </a:defRPr>
            </a:pPr>
            <a:endParaRPr sz="2400" dirty="0"/>
          </a:p>
          <a:p>
            <a:pPr marL="216000">
              <a:defRPr>
                <a:solidFill>
                  <a:srgbClr val="FFFFFF"/>
                </a:solidFill>
              </a:defRPr>
            </a:pPr>
            <a:r>
              <a:rPr sz="2400" dirty="0" err="1"/>
              <a:t>Χτίστηκε</a:t>
            </a:r>
            <a:r>
              <a:rPr sz="2400" dirty="0"/>
              <a:t> «π</a:t>
            </a:r>
            <a:r>
              <a:rPr sz="2400" dirty="0" err="1"/>
              <a:t>ετρ</a:t>
            </a:r>
            <a:r>
              <a:rPr sz="2400" dirty="0"/>
              <a:t>αδάκι-πετραδάκι» τα προηγούμενα 50-60 χρόνια βασιζόμενη στα πειραματικά δεδομένα διαφόρων πειραμάτων  και είναι αποδεκτή από όλους τους φυσικούς  </a:t>
            </a:r>
            <a:r>
              <a:rPr lang="el-GR" sz="2400" dirty="0" smtClean="0"/>
              <a:t>  </a:t>
            </a:r>
            <a:r>
              <a:rPr sz="2400" dirty="0" err="1" smtClean="0"/>
              <a:t>ως</a:t>
            </a:r>
            <a:r>
              <a:rPr sz="2400" dirty="0" smtClean="0"/>
              <a:t> </a:t>
            </a:r>
            <a:r>
              <a:rPr sz="2400" dirty="0"/>
              <a:t>σωστή.</a:t>
            </a:r>
          </a:p>
        </p:txBody>
      </p:sp>
      <p:sp>
        <p:nvSpPr>
          <p:cNvPr id="484" name="Shape 484"/>
          <p:cNvSpPr/>
          <p:nvPr/>
        </p:nvSpPr>
        <p:spPr>
          <a:xfrm>
            <a:off x="3047988" y="6531289"/>
            <a:ext cx="3420535" cy="2692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sz="1200">
                <a:solidFill>
                  <a:srgbClr val="888888"/>
                </a:solidFill>
                <a:latin typeface="UB-Script"/>
                <a:ea typeface="UB-Script"/>
                <a:cs typeface="UB-Script"/>
                <a:sym typeface="UB-Script"/>
              </a:defRPr>
            </a:lvl1pPr>
          </a:lstStyle>
          <a:p>
            <a:r>
              <a:t>Θ. Αλεξόπουλος</a:t>
            </a:r>
          </a:p>
        </p:txBody>
      </p:sp>
      <p:sp>
        <p:nvSpPr>
          <p:cNvPr id="6" name="Shape 478"/>
          <p:cNvSpPr/>
          <p:nvPr/>
        </p:nvSpPr>
        <p:spPr>
          <a:xfrm>
            <a:off x="2244153" y="341942"/>
            <a:ext cx="4655695" cy="646331"/>
          </a:xfrm>
          <a:prstGeom prst="rect">
            <a:avLst/>
          </a:prstGeom>
          <a:noFill/>
          <a:ln>
            <a:noFill/>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wrap="square" lIns="45719" rIns="45719">
            <a:spAutoFit/>
          </a:bodyPr>
          <a:lstStyle>
            <a:lvl1pPr>
              <a:defRPr>
                <a:solidFill>
                  <a:srgbClr val="FFFFFF"/>
                </a:solidFill>
              </a:defRPr>
            </a:lvl1pPr>
          </a:lstStyle>
          <a:p>
            <a:pPr algn="ctr"/>
            <a:r>
              <a:rPr sz="3600" dirty="0">
                <a:solidFill>
                  <a:srgbClr val="FFD653"/>
                </a:solidFill>
              </a:rPr>
              <a:t>Κα</a:t>
            </a:r>
            <a:r>
              <a:rPr sz="3600" dirty="0" err="1">
                <a:solidFill>
                  <a:srgbClr val="FFD653"/>
                </a:solidFill>
              </a:rPr>
              <a:t>θιερωμένο</a:t>
            </a:r>
            <a:r>
              <a:rPr sz="3600" dirty="0">
                <a:solidFill>
                  <a:srgbClr val="FFD653"/>
                </a:solidFill>
              </a:rPr>
              <a:t> </a:t>
            </a:r>
            <a:r>
              <a:rPr sz="3600" dirty="0" err="1">
                <a:solidFill>
                  <a:srgbClr val="FFD653"/>
                </a:solidFill>
              </a:rPr>
              <a:t>Πρότυ</a:t>
            </a:r>
            <a:r>
              <a:rPr sz="3600" dirty="0">
                <a:solidFill>
                  <a:srgbClr val="FFD653"/>
                </a:solidFill>
              </a:rPr>
              <a:t>πο</a:t>
            </a:r>
          </a:p>
        </p:txBody>
      </p:sp>
    </p:spTree>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 name="Shape 486"/>
          <p:cNvSpPr>
            <a:spLocks noGrp="1"/>
          </p:cNvSpPr>
          <p:nvPr>
            <p:ph type="title"/>
          </p:nvPr>
        </p:nvSpPr>
        <p:spPr>
          <a:xfrm>
            <a:off x="457200" y="144012"/>
            <a:ext cx="8229600" cy="1143001"/>
          </a:xfrm>
          <a:prstGeom prst="rect">
            <a:avLst/>
          </a:prstGeom>
        </p:spPr>
        <p:txBody>
          <a:bodyPr>
            <a:normAutofit/>
          </a:bodyPr>
          <a:lstStyle/>
          <a:p>
            <a:pPr>
              <a:defRPr sz="3900"/>
            </a:pPr>
            <a:r>
              <a:rPr sz="3600" dirty="0" err="1">
                <a:solidFill>
                  <a:srgbClr val="FFD653"/>
                </a:solidFill>
              </a:rPr>
              <a:t>Το</a:t>
            </a:r>
            <a:r>
              <a:rPr sz="3600" dirty="0">
                <a:solidFill>
                  <a:srgbClr val="FFD653"/>
                </a:solidFill>
              </a:rPr>
              <a:t> Standard Model (</a:t>
            </a:r>
            <a:r>
              <a:rPr sz="3600" dirty="0" err="1">
                <a:solidFill>
                  <a:srgbClr val="FFD653"/>
                </a:solidFill>
              </a:rPr>
              <a:t>το</a:t>
            </a:r>
            <a:r>
              <a:rPr sz="3600" dirty="0">
                <a:solidFill>
                  <a:srgbClr val="FFD653"/>
                </a:solidFill>
              </a:rPr>
              <a:t> </a:t>
            </a:r>
            <a:r>
              <a:rPr sz="3600" dirty="0" err="1">
                <a:solidFill>
                  <a:srgbClr val="FFD653"/>
                </a:solidFill>
              </a:rPr>
              <a:t>κοσμικό</a:t>
            </a:r>
            <a:r>
              <a:rPr sz="3600" dirty="0">
                <a:solidFill>
                  <a:srgbClr val="FFD653"/>
                </a:solidFill>
              </a:rPr>
              <a:t> DNA)</a:t>
            </a:r>
          </a:p>
        </p:txBody>
      </p:sp>
      <p:pic>
        <p:nvPicPr>
          <p:cNvPr id="487" name="image55.jpg" descr="standard model eq.jpg"/>
          <p:cNvPicPr>
            <a:picLocks noChangeAspect="1"/>
          </p:cNvPicPr>
          <p:nvPr/>
        </p:nvPicPr>
        <p:blipFill>
          <a:blip r:embed="rId2">
            <a:extLst/>
          </a:blip>
          <a:stretch>
            <a:fillRect/>
          </a:stretch>
        </p:blipFill>
        <p:spPr>
          <a:xfrm>
            <a:off x="1299795" y="1287013"/>
            <a:ext cx="6374093" cy="509927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Shape 489"/>
          <p:cNvSpPr>
            <a:spLocks noGrp="1"/>
          </p:cNvSpPr>
          <p:nvPr>
            <p:ph type="title"/>
          </p:nvPr>
        </p:nvSpPr>
        <p:spPr>
          <a:xfrm>
            <a:off x="457200" y="100470"/>
            <a:ext cx="8229600" cy="1143001"/>
          </a:xfrm>
          <a:prstGeom prst="rect">
            <a:avLst/>
          </a:prstGeom>
        </p:spPr>
        <p:txBody>
          <a:bodyPr>
            <a:normAutofit/>
          </a:bodyPr>
          <a:lstStyle/>
          <a:p>
            <a:pPr defTabSz="868680">
              <a:defRPr sz="3705"/>
            </a:pPr>
            <a:r>
              <a:rPr sz="3600" dirty="0">
                <a:solidFill>
                  <a:srgbClr val="FFD653"/>
                </a:solidFill>
              </a:rPr>
              <a:t>Να </a:t>
            </a:r>
            <a:r>
              <a:rPr sz="3600" dirty="0" err="1">
                <a:solidFill>
                  <a:srgbClr val="FFD653"/>
                </a:solidFill>
              </a:rPr>
              <a:t>το</a:t>
            </a:r>
            <a:r>
              <a:rPr sz="3600" dirty="0">
                <a:solidFill>
                  <a:srgbClr val="FFD653"/>
                </a:solidFill>
              </a:rPr>
              <a:t> κα</a:t>
            </a:r>
            <a:r>
              <a:rPr sz="3600" dirty="0" err="1">
                <a:solidFill>
                  <a:srgbClr val="FFD653"/>
                </a:solidFill>
              </a:rPr>
              <a:t>θιερωμένο</a:t>
            </a:r>
            <a:r>
              <a:rPr sz="3600" dirty="0">
                <a:solidFill>
                  <a:srgbClr val="FFD653"/>
                </a:solidFill>
              </a:rPr>
              <a:t> π</a:t>
            </a:r>
            <a:r>
              <a:rPr sz="3600" dirty="0" err="1">
                <a:solidFill>
                  <a:srgbClr val="FFD653"/>
                </a:solidFill>
              </a:rPr>
              <a:t>ρότυ</a:t>
            </a:r>
            <a:r>
              <a:rPr sz="3600" dirty="0">
                <a:solidFill>
                  <a:srgbClr val="FFD653"/>
                </a:solidFill>
              </a:rPr>
              <a:t>πο στο CERN</a:t>
            </a:r>
          </a:p>
        </p:txBody>
      </p:sp>
      <p:pic>
        <p:nvPicPr>
          <p:cNvPr id="490" name="image56.jpg" descr="18.JPG"/>
          <p:cNvPicPr>
            <a:picLocks noChangeAspect="1"/>
          </p:cNvPicPr>
          <p:nvPr/>
        </p:nvPicPr>
        <p:blipFill rotWithShape="1">
          <a:blip r:embed="rId2">
            <a:extLst/>
          </a:blip>
          <a:srcRect b="6901"/>
          <a:stretch/>
        </p:blipFill>
        <p:spPr>
          <a:xfrm>
            <a:off x="1115616" y="1312749"/>
            <a:ext cx="6912768" cy="4826794"/>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9" name="Group 509"/>
          <p:cNvGrpSpPr/>
          <p:nvPr/>
        </p:nvGrpSpPr>
        <p:grpSpPr>
          <a:xfrm>
            <a:off x="1065213" y="574673"/>
            <a:ext cx="7697787" cy="5137152"/>
            <a:chOff x="0" y="-1"/>
            <a:chExt cx="7697786" cy="5137151"/>
          </a:xfrm>
        </p:grpSpPr>
        <p:pic>
          <p:nvPicPr>
            <p:cNvPr id="492" name="image2.tif" descr="Picture 1"/>
            <p:cNvPicPr>
              <a:picLocks noChangeAspect="1"/>
            </p:cNvPicPr>
            <p:nvPr/>
          </p:nvPicPr>
          <p:blipFill>
            <a:blip r:embed="rId3">
              <a:extLst/>
            </a:blip>
            <a:stretch>
              <a:fillRect/>
            </a:stretch>
          </p:blipFill>
          <p:spPr>
            <a:xfrm>
              <a:off x="0" y="131762"/>
              <a:ext cx="7392987" cy="5005388"/>
            </a:xfrm>
            <a:prstGeom prst="rect">
              <a:avLst/>
            </a:prstGeom>
            <a:ln w="12700" cap="flat">
              <a:noFill/>
              <a:miter lim="400000"/>
            </a:ln>
            <a:effectLst/>
          </p:spPr>
        </p:pic>
        <p:sp>
          <p:nvSpPr>
            <p:cNvPr id="493" name="Shape 493"/>
            <p:cNvSpPr/>
            <p:nvPr/>
          </p:nvSpPr>
          <p:spPr>
            <a:xfrm flipV="1">
              <a:off x="5792786" y="3006724"/>
              <a:ext cx="381000" cy="152402"/>
            </a:xfrm>
            <a:prstGeom prst="line">
              <a:avLst/>
            </a:prstGeom>
            <a:noFill/>
            <a:ln w="19050" cap="flat">
              <a:solidFill>
                <a:srgbClr val="2E9029"/>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494" name="Shape 494"/>
            <p:cNvSpPr/>
            <p:nvPr/>
          </p:nvSpPr>
          <p:spPr>
            <a:xfrm flipV="1">
              <a:off x="4268787" y="2225674"/>
              <a:ext cx="304800" cy="152402"/>
            </a:xfrm>
            <a:prstGeom prst="line">
              <a:avLst/>
            </a:prstGeom>
            <a:noFill/>
            <a:ln w="19050" cap="flat">
              <a:solidFill>
                <a:srgbClr val="2E9029"/>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495" name="Shape 495"/>
            <p:cNvSpPr/>
            <p:nvPr/>
          </p:nvSpPr>
          <p:spPr>
            <a:xfrm flipV="1">
              <a:off x="3506787" y="1863724"/>
              <a:ext cx="304800" cy="152402"/>
            </a:xfrm>
            <a:prstGeom prst="line">
              <a:avLst/>
            </a:prstGeom>
            <a:noFill/>
            <a:ln w="19050" cap="flat">
              <a:solidFill>
                <a:srgbClr val="2E9029"/>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496" name="Shape 496"/>
            <p:cNvSpPr/>
            <p:nvPr/>
          </p:nvSpPr>
          <p:spPr>
            <a:xfrm flipV="1">
              <a:off x="2225674" y="1277937"/>
              <a:ext cx="220663" cy="73026"/>
            </a:xfrm>
            <a:prstGeom prst="line">
              <a:avLst/>
            </a:prstGeom>
            <a:noFill/>
            <a:ln w="19050" cap="flat">
              <a:solidFill>
                <a:srgbClr val="C62017"/>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497" name="Shape 497"/>
            <p:cNvSpPr/>
            <p:nvPr/>
          </p:nvSpPr>
          <p:spPr>
            <a:xfrm flipV="1">
              <a:off x="1639222" y="978397"/>
              <a:ext cx="218818" cy="78381"/>
            </a:xfrm>
            <a:prstGeom prst="line">
              <a:avLst/>
            </a:prstGeom>
            <a:noFill/>
            <a:ln w="19050" cap="flat">
              <a:solidFill>
                <a:srgbClr val="C62017"/>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498" name="Shape 498"/>
            <p:cNvSpPr/>
            <p:nvPr/>
          </p:nvSpPr>
          <p:spPr>
            <a:xfrm flipV="1">
              <a:off x="334962" y="304800"/>
              <a:ext cx="228600" cy="76200"/>
            </a:xfrm>
            <a:prstGeom prst="line">
              <a:avLst/>
            </a:prstGeom>
            <a:noFill/>
            <a:ln w="19050" cap="flat">
              <a:solidFill>
                <a:srgbClr val="C62017"/>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499" name="Shape 499"/>
            <p:cNvSpPr/>
            <p:nvPr/>
          </p:nvSpPr>
          <p:spPr>
            <a:xfrm>
              <a:off x="6707186" y="3352800"/>
              <a:ext cx="990600" cy="0"/>
            </a:xfrm>
            <a:prstGeom prst="line">
              <a:avLst/>
            </a:prstGeom>
            <a:noFill/>
            <a:ln w="19050" cap="flat">
              <a:solidFill>
                <a:srgbClr val="2E9029"/>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500" name="Shape 500"/>
            <p:cNvSpPr/>
            <p:nvPr/>
          </p:nvSpPr>
          <p:spPr>
            <a:xfrm>
              <a:off x="7298371" y="3359784"/>
              <a:ext cx="1" cy="990601"/>
            </a:xfrm>
            <a:prstGeom prst="line">
              <a:avLst/>
            </a:prstGeom>
            <a:noFill/>
            <a:ln w="19050" cap="flat">
              <a:solidFill>
                <a:srgbClr val="2E9029"/>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501" name="Shape 501"/>
            <p:cNvSpPr/>
            <p:nvPr/>
          </p:nvSpPr>
          <p:spPr>
            <a:xfrm>
              <a:off x="2439987" y="1069975"/>
              <a:ext cx="384077" cy="3385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92D050"/>
                  </a:solidFill>
                </a:defRPr>
              </a:lvl1pPr>
            </a:lstStyle>
            <a:p>
              <a:r>
                <a:rPr dirty="0"/>
                <a:t> </a:t>
              </a:r>
              <a:r>
                <a:rPr dirty="0" err="1">
                  <a:solidFill>
                    <a:srgbClr val="FFD653"/>
                  </a:solidFill>
                </a:rPr>
                <a:t>Ιός</a:t>
              </a:r>
              <a:endParaRPr dirty="0">
                <a:solidFill>
                  <a:srgbClr val="FFD653"/>
                </a:solidFill>
              </a:endParaRPr>
            </a:p>
          </p:txBody>
        </p:sp>
        <p:sp>
          <p:nvSpPr>
            <p:cNvPr id="502" name="Shape 502"/>
            <p:cNvSpPr/>
            <p:nvPr/>
          </p:nvSpPr>
          <p:spPr>
            <a:xfrm>
              <a:off x="2135187" y="873125"/>
              <a:ext cx="621322" cy="3385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92D050"/>
                  </a:solidFill>
                </a:defRPr>
              </a:lvl1pPr>
            </a:lstStyle>
            <a:p>
              <a:r>
                <a:rPr dirty="0" err="1">
                  <a:solidFill>
                    <a:srgbClr val="FFD653"/>
                  </a:solidFill>
                </a:rPr>
                <a:t>Άτομο</a:t>
              </a:r>
              <a:endParaRPr dirty="0">
                <a:solidFill>
                  <a:srgbClr val="FFD653"/>
                </a:solidFill>
              </a:endParaRPr>
            </a:p>
          </p:txBody>
        </p:sp>
        <p:sp>
          <p:nvSpPr>
            <p:cNvPr id="503" name="Shape 503"/>
            <p:cNvSpPr/>
            <p:nvPr/>
          </p:nvSpPr>
          <p:spPr>
            <a:xfrm>
              <a:off x="1809749" y="688975"/>
              <a:ext cx="959556" cy="3385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92D050"/>
                  </a:solidFill>
                </a:defRPr>
              </a:lvl1pPr>
            </a:lstStyle>
            <a:p>
              <a:r>
                <a:rPr dirty="0"/>
                <a:t> </a:t>
              </a:r>
              <a:r>
                <a:rPr dirty="0" err="1">
                  <a:solidFill>
                    <a:srgbClr val="FFD653"/>
                  </a:solidFill>
                </a:rPr>
                <a:t>Πρωτόνιο</a:t>
              </a:r>
              <a:endParaRPr dirty="0">
                <a:solidFill>
                  <a:srgbClr val="FFD653"/>
                </a:solidFill>
              </a:endParaRPr>
            </a:p>
          </p:txBody>
        </p:sp>
        <p:sp>
          <p:nvSpPr>
            <p:cNvPr id="504" name="Shape 504"/>
            <p:cNvSpPr/>
            <p:nvPr/>
          </p:nvSpPr>
          <p:spPr>
            <a:xfrm>
              <a:off x="458787" y="-1"/>
              <a:ext cx="1416411" cy="3385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92D050"/>
                  </a:solidFill>
                </a:defRPr>
              </a:lvl1pPr>
            </a:lstStyle>
            <a:p>
              <a:r>
                <a:rPr dirty="0" err="1">
                  <a:solidFill>
                    <a:srgbClr val="FFD653"/>
                  </a:solidFill>
                </a:rPr>
                <a:t>Μεγάλη</a:t>
              </a:r>
              <a:r>
                <a:rPr dirty="0">
                  <a:solidFill>
                    <a:srgbClr val="FFD653"/>
                  </a:solidFill>
                </a:rPr>
                <a:t> </a:t>
              </a:r>
              <a:r>
                <a:rPr dirty="0" err="1">
                  <a:solidFill>
                    <a:srgbClr val="FFD653"/>
                  </a:solidFill>
                </a:rPr>
                <a:t>Έκρηξη</a:t>
              </a:r>
              <a:endParaRPr dirty="0">
                <a:solidFill>
                  <a:srgbClr val="FFD653"/>
                </a:solidFill>
              </a:endParaRPr>
            </a:p>
          </p:txBody>
        </p:sp>
        <p:sp>
          <p:nvSpPr>
            <p:cNvPr id="505" name="Shape 505"/>
            <p:cNvSpPr/>
            <p:nvPr/>
          </p:nvSpPr>
          <p:spPr>
            <a:xfrm>
              <a:off x="3675062" y="1527175"/>
              <a:ext cx="380911" cy="396240"/>
            </a:xfrm>
            <a:prstGeom prst="rect">
              <a:avLst/>
            </a:prstGeom>
            <a:solidFill>
              <a:srgbClr val="9CB084"/>
            </a:solidFill>
            <a:ln w="25400" cap="flat">
              <a:solidFill>
                <a:srgbClr val="728060"/>
              </a:solidFill>
              <a:prstDash val="solid"/>
              <a:round/>
            </a:ln>
            <a:effectLst>
              <a:outerShdw blurRad="190500" dist="228600" dir="2700000" rotWithShape="0">
                <a:srgbClr val="000000">
                  <a:alpha val="25500"/>
                </a:srgbClr>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a:solidFill>
                    <a:srgbClr val="FFFFFF"/>
                  </a:solidFill>
                  <a:latin typeface="Book Antiqua"/>
                  <a:ea typeface="Book Antiqua"/>
                  <a:cs typeface="Book Antiqua"/>
                  <a:sym typeface="Book Antiqua"/>
                </a:defRPr>
              </a:lvl1pPr>
            </a:lstStyle>
            <a:p>
              <a:r>
                <a:t>Γή</a:t>
              </a:r>
            </a:p>
          </p:txBody>
        </p:sp>
        <p:sp>
          <p:nvSpPr>
            <p:cNvPr id="506" name="Shape 506"/>
            <p:cNvSpPr/>
            <p:nvPr/>
          </p:nvSpPr>
          <p:spPr>
            <a:xfrm>
              <a:off x="5961061" y="2719387"/>
              <a:ext cx="863376" cy="2941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80000"/>
                </a:lnSpc>
                <a:defRPr sz="1600">
                  <a:solidFill>
                    <a:srgbClr val="FFFF00"/>
                  </a:solidFill>
                </a:defRPr>
              </a:lvl1pPr>
            </a:lstStyle>
            <a:p>
              <a:r>
                <a:rPr dirty="0"/>
                <a:t> </a:t>
              </a:r>
              <a:r>
                <a:rPr dirty="0">
                  <a:solidFill>
                    <a:srgbClr val="FFD653"/>
                  </a:solidFill>
                </a:rPr>
                <a:t>Γαλα</a:t>
              </a:r>
              <a:r>
                <a:rPr dirty="0" err="1">
                  <a:solidFill>
                    <a:srgbClr val="FFD653"/>
                  </a:solidFill>
                </a:rPr>
                <a:t>ξίες</a:t>
              </a:r>
              <a:endParaRPr dirty="0">
                <a:solidFill>
                  <a:srgbClr val="FFD653"/>
                </a:solidFill>
              </a:endParaRPr>
            </a:p>
          </p:txBody>
        </p:sp>
        <p:sp>
          <p:nvSpPr>
            <p:cNvPr id="507" name="Shape 507"/>
            <p:cNvSpPr/>
            <p:nvPr/>
          </p:nvSpPr>
          <p:spPr>
            <a:xfrm>
              <a:off x="6711949" y="3100387"/>
              <a:ext cx="731930" cy="2941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80000"/>
                </a:lnSpc>
                <a:defRPr sz="1600">
                  <a:solidFill>
                    <a:srgbClr val="FFFF00"/>
                  </a:solidFill>
                </a:defRPr>
              </a:lvl1pPr>
            </a:lstStyle>
            <a:p>
              <a:r>
                <a:rPr dirty="0" err="1">
                  <a:solidFill>
                    <a:srgbClr val="FFD653"/>
                  </a:solidFill>
                </a:rPr>
                <a:t>Σύμ</a:t>
              </a:r>
              <a:r>
                <a:rPr dirty="0">
                  <a:solidFill>
                    <a:srgbClr val="FFD653"/>
                  </a:solidFill>
                </a:rPr>
                <a:t>παν</a:t>
              </a:r>
            </a:p>
          </p:txBody>
        </p:sp>
        <p:sp>
          <p:nvSpPr>
            <p:cNvPr id="508" name="Shape 508"/>
            <p:cNvSpPr/>
            <p:nvPr/>
          </p:nvSpPr>
          <p:spPr>
            <a:xfrm flipV="1">
              <a:off x="1915447" y="1130797"/>
              <a:ext cx="218818" cy="78381"/>
            </a:xfrm>
            <a:prstGeom prst="line">
              <a:avLst/>
            </a:prstGeom>
            <a:noFill/>
            <a:ln w="19050" cap="flat">
              <a:solidFill>
                <a:srgbClr val="C62017"/>
              </a:solidFill>
              <a:prstDash val="solid"/>
              <a:round/>
            </a:ln>
            <a:effectLst/>
          </p:spPr>
          <p:txBody>
            <a:bodyPr wrap="square" lIns="45719" tIns="45719" rIns="45719" bIns="45719" numCol="1" anchor="t">
              <a:noAutofit/>
            </a:bodyPr>
            <a:lstStyle/>
            <a:p>
              <a:pPr>
                <a:defRPr>
                  <a:solidFill>
                    <a:srgbClr val="FFFFFF"/>
                  </a:solidFill>
                </a:defRPr>
              </a:pPr>
              <a:endParaRPr/>
            </a:p>
          </p:txBody>
        </p:sp>
      </p:grpSp>
      <p:grpSp>
        <p:nvGrpSpPr>
          <p:cNvPr id="514" name="Group 514"/>
          <p:cNvGrpSpPr/>
          <p:nvPr/>
        </p:nvGrpSpPr>
        <p:grpSpPr>
          <a:xfrm>
            <a:off x="6400799" y="4994275"/>
            <a:ext cx="2362201" cy="1635125"/>
            <a:chOff x="0" y="0"/>
            <a:chExt cx="2362200" cy="1635125"/>
          </a:xfrm>
        </p:grpSpPr>
        <p:pic>
          <p:nvPicPr>
            <p:cNvPr id="510" name="image3.png"/>
            <p:cNvPicPr>
              <a:picLocks noChangeAspect="1"/>
            </p:cNvPicPr>
            <p:nvPr/>
          </p:nvPicPr>
          <p:blipFill>
            <a:blip r:embed="rId4">
              <a:extLst/>
            </a:blip>
            <a:stretch>
              <a:fillRect/>
            </a:stretch>
          </p:blipFill>
          <p:spPr>
            <a:xfrm>
              <a:off x="76200" y="0"/>
              <a:ext cx="1238250" cy="1187450"/>
            </a:xfrm>
            <a:prstGeom prst="rect">
              <a:avLst/>
            </a:prstGeom>
            <a:ln w="12700" cap="flat">
              <a:noFill/>
              <a:miter lim="400000"/>
            </a:ln>
            <a:effectLst>
              <a:outerShdw blurRad="63500" dist="38099" dir="2700000" rotWithShape="0">
                <a:srgbClr val="EEECE1">
                  <a:alpha val="74997"/>
                </a:srgbClr>
              </a:outerShdw>
            </a:effectLst>
          </p:spPr>
        </p:pic>
        <p:sp>
          <p:nvSpPr>
            <p:cNvPr id="511" name="Shape 511"/>
            <p:cNvSpPr/>
            <p:nvPr/>
          </p:nvSpPr>
          <p:spPr>
            <a:xfrm>
              <a:off x="0" y="768350"/>
              <a:ext cx="587088" cy="264255"/>
            </a:xfrm>
            <a:prstGeom prst="rect">
              <a:avLst/>
            </a:prstGeom>
            <a:noFill/>
            <a:ln w="12700" cap="flat">
              <a:noFill/>
              <a:miter lim="400000"/>
            </a:ln>
            <a:effectLst>
              <a:outerShdw blurRad="63500" dist="38099" dir="2700000" rotWithShape="0">
                <a:srgbClr val="EEECE1">
                  <a:alpha val="74997"/>
                </a:srgbClr>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200">
                  <a:effectLst>
                    <a:outerShdw blurRad="38100" dist="38100" dir="2700000" rotWithShape="0">
                      <a:srgbClr val="FFFFFF"/>
                    </a:outerShdw>
                  </a:effectLst>
                  <a:latin typeface="Arial"/>
                  <a:ea typeface="Arial"/>
                  <a:cs typeface="Arial"/>
                  <a:sym typeface="Arial"/>
                </a:defRPr>
              </a:lvl1pPr>
            </a:lstStyle>
            <a:p>
              <a:r>
                <a:t>Hubble</a:t>
              </a:r>
            </a:p>
          </p:txBody>
        </p:sp>
        <p:pic>
          <p:nvPicPr>
            <p:cNvPr id="512" name="image4.jpg"/>
            <p:cNvPicPr>
              <a:picLocks noChangeAspect="1"/>
            </p:cNvPicPr>
            <p:nvPr/>
          </p:nvPicPr>
          <p:blipFill>
            <a:blip r:embed="rId5">
              <a:extLst/>
            </a:blip>
            <a:stretch>
              <a:fillRect/>
            </a:stretch>
          </p:blipFill>
          <p:spPr>
            <a:xfrm>
              <a:off x="990600" y="914400"/>
              <a:ext cx="1371600" cy="720725"/>
            </a:xfrm>
            <a:prstGeom prst="rect">
              <a:avLst/>
            </a:prstGeom>
            <a:ln w="12700" cap="flat">
              <a:noFill/>
              <a:miter lim="400000"/>
            </a:ln>
            <a:effectLst>
              <a:outerShdw blurRad="63500" dist="38099" dir="2700000" rotWithShape="0">
                <a:srgbClr val="EEECE1">
                  <a:alpha val="74997"/>
                </a:srgbClr>
              </a:outerShdw>
            </a:effectLst>
          </p:spPr>
        </p:pic>
        <p:sp>
          <p:nvSpPr>
            <p:cNvPr id="513" name="Shape 513"/>
            <p:cNvSpPr/>
            <p:nvPr/>
          </p:nvSpPr>
          <p:spPr>
            <a:xfrm>
              <a:off x="990600" y="1020762"/>
              <a:ext cx="578232" cy="264255"/>
            </a:xfrm>
            <a:prstGeom prst="rect">
              <a:avLst/>
            </a:prstGeom>
            <a:noFill/>
            <a:ln w="12700" cap="flat">
              <a:noFill/>
              <a:miter lim="400000"/>
            </a:ln>
            <a:effectLst>
              <a:outerShdw blurRad="63500" dist="38099" dir="2700000" rotWithShape="0">
                <a:srgbClr val="EEECE1">
                  <a:alpha val="74997"/>
                </a:srgbClr>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90000"/>
                </a:lnSpc>
                <a:defRPr sz="1200">
                  <a:effectLst>
                    <a:outerShdw blurRad="38100" dist="38100" dir="2700000" rotWithShape="0">
                      <a:srgbClr val="DDDDDD"/>
                    </a:outerShdw>
                  </a:effectLst>
                  <a:latin typeface="Arial"/>
                  <a:ea typeface="Arial"/>
                  <a:cs typeface="Arial"/>
                  <a:sym typeface="Arial"/>
                </a:defRPr>
              </a:lvl1pPr>
            </a:lstStyle>
            <a:p>
              <a:r>
                <a:t>WMAP</a:t>
              </a:r>
            </a:p>
          </p:txBody>
        </p:sp>
      </p:grpSp>
      <p:pic>
        <p:nvPicPr>
          <p:cNvPr id="515" name="image5.jpg" descr="sriimg20040301_4754942_0"/>
          <p:cNvPicPr>
            <a:picLocks noChangeAspect="1"/>
          </p:cNvPicPr>
          <p:nvPr/>
        </p:nvPicPr>
        <p:blipFill>
          <a:blip r:embed="rId6">
            <a:extLst/>
          </a:blip>
          <a:stretch>
            <a:fillRect/>
          </a:stretch>
        </p:blipFill>
        <p:spPr>
          <a:xfrm>
            <a:off x="6934200" y="1189037"/>
            <a:ext cx="1905000" cy="1398588"/>
          </a:xfrm>
          <a:prstGeom prst="rect">
            <a:avLst/>
          </a:prstGeom>
          <a:ln w="12700">
            <a:miter lim="400000"/>
          </a:ln>
          <a:effectLst>
            <a:outerShdw blurRad="63500" dist="38099" dir="2700000" rotWithShape="0">
              <a:srgbClr val="EEECE1">
                <a:alpha val="74997"/>
              </a:srgbClr>
            </a:outerShdw>
          </a:effectLst>
        </p:spPr>
      </p:pic>
      <p:sp>
        <p:nvSpPr>
          <p:cNvPr id="516" name="Shape 516"/>
          <p:cNvSpPr/>
          <p:nvPr/>
        </p:nvSpPr>
        <p:spPr>
          <a:xfrm rot="19742175">
            <a:off x="8143949" y="5397946"/>
            <a:ext cx="373421" cy="332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nSpc>
                <a:spcPct val="80000"/>
              </a:lnSpc>
              <a:defRPr sz="1600">
                <a:solidFill>
                  <a:srgbClr val="2E9029"/>
                </a:solidFill>
              </a:defRPr>
            </a:lvl1pPr>
          </a:lstStyle>
          <a:p>
            <a:r>
              <a:t>cm</a:t>
            </a:r>
          </a:p>
        </p:txBody>
      </p:sp>
      <p:grpSp>
        <p:nvGrpSpPr>
          <p:cNvPr id="522" name="Group 522"/>
          <p:cNvGrpSpPr/>
          <p:nvPr/>
        </p:nvGrpSpPr>
        <p:grpSpPr>
          <a:xfrm>
            <a:off x="270669" y="4665433"/>
            <a:ext cx="5638800" cy="1960826"/>
            <a:chOff x="42069" y="0"/>
            <a:chExt cx="5638800" cy="1960825"/>
          </a:xfrm>
        </p:grpSpPr>
        <p:sp>
          <p:nvSpPr>
            <p:cNvPr id="517" name="Shape 517"/>
            <p:cNvSpPr/>
            <p:nvPr/>
          </p:nvSpPr>
          <p:spPr>
            <a:xfrm>
              <a:off x="42069" y="514278"/>
              <a:ext cx="5638800" cy="14465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lnSpc>
                  <a:spcPct val="110000"/>
                </a:lnSpc>
                <a:defRPr>
                  <a:solidFill>
                    <a:srgbClr val="FFC000"/>
                  </a:solidFill>
                </a:defRPr>
              </a:pPr>
              <a:r>
                <a:rPr sz="2000" dirty="0" err="1">
                  <a:solidFill>
                    <a:srgbClr val="FFEBAB"/>
                  </a:solidFill>
                </a:rPr>
                <a:t>Οι</a:t>
              </a:r>
              <a:r>
                <a:rPr sz="2000" dirty="0">
                  <a:solidFill>
                    <a:srgbClr val="FFEBAB"/>
                  </a:solidFill>
                </a:rPr>
                <a:t> </a:t>
              </a:r>
              <a:r>
                <a:rPr sz="2000" dirty="0" err="1">
                  <a:solidFill>
                    <a:srgbClr val="FFEBAB"/>
                  </a:solidFill>
                </a:rPr>
                <a:t>νόμοι</a:t>
              </a:r>
              <a:r>
                <a:rPr sz="2000" dirty="0">
                  <a:solidFill>
                    <a:srgbClr val="FFEBAB"/>
                  </a:solidFill>
                </a:rPr>
                <a:t> </a:t>
              </a:r>
              <a:r>
                <a:rPr sz="2000" dirty="0" err="1">
                  <a:solidFill>
                    <a:srgbClr val="FFEBAB"/>
                  </a:solidFill>
                </a:rPr>
                <a:t>της</a:t>
              </a:r>
              <a:r>
                <a:rPr sz="2000" dirty="0">
                  <a:solidFill>
                    <a:srgbClr val="FFEBAB"/>
                  </a:solidFill>
                </a:rPr>
                <a:t> </a:t>
              </a:r>
              <a:r>
                <a:rPr sz="2000" dirty="0" err="1">
                  <a:solidFill>
                    <a:srgbClr val="FFEBAB"/>
                  </a:solidFill>
                </a:rPr>
                <a:t>φυσικής</a:t>
              </a:r>
              <a:r>
                <a:rPr sz="2000" dirty="0">
                  <a:solidFill>
                    <a:srgbClr val="FFEBAB"/>
                  </a:solidFill>
                </a:rPr>
                <a:t> </a:t>
              </a:r>
              <a:endParaRPr lang="en-US" sz="2000" dirty="0" smtClean="0">
                <a:solidFill>
                  <a:srgbClr val="FFEBAB"/>
                </a:solidFill>
              </a:endParaRPr>
            </a:p>
            <a:p>
              <a:pPr>
                <a:lnSpc>
                  <a:spcPct val="110000"/>
                </a:lnSpc>
                <a:defRPr>
                  <a:solidFill>
                    <a:srgbClr val="FFC000"/>
                  </a:solidFill>
                </a:defRPr>
              </a:pPr>
              <a:r>
                <a:rPr sz="2000" dirty="0" err="1" smtClean="0">
                  <a:solidFill>
                    <a:srgbClr val="FFEBAB"/>
                  </a:solidFill>
                </a:rPr>
                <a:t>στις</a:t>
              </a:r>
              <a:r>
                <a:rPr sz="2000" dirty="0" smtClean="0">
                  <a:solidFill>
                    <a:srgbClr val="FFEBAB"/>
                  </a:solidFill>
                </a:rPr>
                <a:t> </a:t>
              </a:r>
              <a:r>
                <a:rPr sz="2000" dirty="0">
                  <a:solidFill>
                    <a:srgbClr val="FFEBAB"/>
                  </a:solidFill>
                </a:rPr>
                <a:t>π</a:t>
              </a:r>
              <a:r>
                <a:rPr sz="2000" dirty="0" err="1">
                  <a:solidFill>
                    <a:srgbClr val="FFEBAB"/>
                  </a:solidFill>
                </a:rPr>
                <a:t>ρώτες</a:t>
              </a:r>
              <a:r>
                <a:rPr sz="2000" dirty="0">
                  <a:solidFill>
                    <a:srgbClr val="FFEBAB"/>
                  </a:solidFill>
                </a:rPr>
                <a:t> </a:t>
              </a:r>
              <a:r>
                <a:rPr sz="2000" dirty="0" err="1">
                  <a:solidFill>
                    <a:srgbClr val="FFEBAB"/>
                  </a:solidFill>
                </a:rPr>
                <a:t>στιγμές</a:t>
              </a:r>
              <a:r>
                <a:rPr sz="2000" dirty="0">
                  <a:solidFill>
                    <a:srgbClr val="FFEBAB"/>
                  </a:solidFill>
                </a:rPr>
                <a:t> </a:t>
              </a:r>
              <a:r>
                <a:rPr sz="2000" dirty="0" err="1">
                  <a:solidFill>
                    <a:srgbClr val="FFEBAB"/>
                  </a:solidFill>
                </a:rPr>
                <a:t>μετά</a:t>
              </a:r>
              <a:r>
                <a:rPr sz="2000" dirty="0">
                  <a:solidFill>
                    <a:srgbClr val="FFEBAB"/>
                  </a:solidFill>
                </a:rPr>
                <a:t> </a:t>
              </a:r>
              <a:r>
                <a:rPr sz="2000" dirty="0" err="1" smtClean="0">
                  <a:solidFill>
                    <a:srgbClr val="FFEBAB"/>
                  </a:solidFill>
                </a:rPr>
                <a:t>την</a:t>
              </a:r>
              <a:r>
                <a:rPr lang="en-US" sz="2000" dirty="0">
                  <a:solidFill>
                    <a:srgbClr val="FFEBAB"/>
                  </a:solidFill>
                </a:rPr>
                <a:t> </a:t>
              </a:r>
              <a:r>
                <a:rPr sz="2000" dirty="0" err="1" smtClean="0">
                  <a:solidFill>
                    <a:srgbClr val="FFEBAB"/>
                  </a:solidFill>
                </a:rPr>
                <a:t>Μεγάλη</a:t>
              </a:r>
              <a:r>
                <a:rPr sz="2000" dirty="0" smtClean="0">
                  <a:solidFill>
                    <a:srgbClr val="FFEBAB"/>
                  </a:solidFill>
                </a:rPr>
                <a:t> </a:t>
              </a:r>
              <a:r>
                <a:rPr sz="2000" dirty="0" err="1">
                  <a:solidFill>
                    <a:srgbClr val="FFEBAB"/>
                  </a:solidFill>
                </a:rPr>
                <a:t>Έκρηξη</a:t>
              </a:r>
              <a:r>
                <a:rPr sz="2000" dirty="0">
                  <a:solidFill>
                    <a:srgbClr val="FFEBAB"/>
                  </a:solidFill>
                </a:rPr>
                <a:t>.</a:t>
              </a:r>
            </a:p>
            <a:p>
              <a:pPr>
                <a:lnSpc>
                  <a:spcPct val="110000"/>
                </a:lnSpc>
                <a:defRPr>
                  <a:solidFill>
                    <a:srgbClr val="FFC000"/>
                  </a:solidFill>
                </a:defRPr>
              </a:pPr>
              <a:r>
                <a:rPr sz="2000" dirty="0" err="1">
                  <a:solidFill>
                    <a:srgbClr val="FFEBAB"/>
                  </a:solidFill>
                </a:rPr>
                <a:t>Συμ</a:t>
              </a:r>
              <a:r>
                <a:rPr sz="2000" dirty="0">
                  <a:solidFill>
                    <a:srgbClr val="FFEBAB"/>
                  </a:solidFill>
                </a:rPr>
                <a:t>βίωση μεταξύ σωματιδιακής φυσικής, </a:t>
              </a:r>
              <a:r>
                <a:rPr sz="2000" dirty="0" smtClean="0">
                  <a:solidFill>
                    <a:srgbClr val="FFEBAB"/>
                  </a:solidFill>
                </a:rPr>
                <a:t>αστροφυσικής,</a:t>
              </a:r>
              <a:r>
                <a:rPr lang="en-US" sz="2000" dirty="0" smtClean="0">
                  <a:solidFill>
                    <a:srgbClr val="FFEBAB"/>
                  </a:solidFill>
                </a:rPr>
                <a:t> </a:t>
              </a:r>
              <a:r>
                <a:rPr sz="2000" dirty="0" smtClean="0">
                  <a:solidFill>
                    <a:srgbClr val="FFEBAB"/>
                  </a:solidFill>
                </a:rPr>
                <a:t>και </a:t>
              </a:r>
              <a:r>
                <a:rPr sz="2000" dirty="0">
                  <a:solidFill>
                    <a:srgbClr val="FFEBAB"/>
                  </a:solidFill>
                </a:rPr>
                <a:t>κοσμολογίας. </a:t>
              </a:r>
            </a:p>
          </p:txBody>
        </p:sp>
        <p:grpSp>
          <p:nvGrpSpPr>
            <p:cNvPr id="521" name="Group 521"/>
            <p:cNvGrpSpPr/>
            <p:nvPr/>
          </p:nvGrpSpPr>
          <p:grpSpPr>
            <a:xfrm>
              <a:off x="914400" y="0"/>
              <a:ext cx="485776" cy="581531"/>
              <a:chOff x="0" y="0"/>
              <a:chExt cx="485775" cy="581530"/>
            </a:xfrm>
          </p:grpSpPr>
          <p:sp>
            <p:nvSpPr>
              <p:cNvPr id="518" name="Shape 518"/>
              <p:cNvSpPr/>
              <p:nvPr/>
            </p:nvSpPr>
            <p:spPr>
              <a:xfrm>
                <a:off x="0" y="29632"/>
                <a:ext cx="485775" cy="551898"/>
              </a:xfrm>
              <a:custGeom>
                <a:avLst/>
                <a:gdLst/>
                <a:ahLst/>
                <a:cxnLst>
                  <a:cxn ang="0">
                    <a:pos x="wd2" y="hd2"/>
                  </a:cxn>
                  <a:cxn ang="5400000">
                    <a:pos x="wd2" y="hd2"/>
                  </a:cxn>
                  <a:cxn ang="10800000">
                    <a:pos x="wd2" y="hd2"/>
                  </a:cxn>
                  <a:cxn ang="16200000">
                    <a:pos x="wd2" y="hd2"/>
                  </a:cxn>
                </a:cxnLst>
                <a:rect l="0" t="0" r="r" b="b"/>
                <a:pathLst>
                  <a:path w="21600" h="21600" extrusionOk="0">
                    <a:moveTo>
                      <a:pt x="21600" y="15200"/>
                    </a:moveTo>
                    <a:lnTo>
                      <a:pt x="16200" y="15200"/>
                    </a:lnTo>
                    <a:lnTo>
                      <a:pt x="16200" y="0"/>
                    </a:lnTo>
                    <a:lnTo>
                      <a:pt x="5400" y="0"/>
                    </a:lnTo>
                    <a:lnTo>
                      <a:pt x="5400" y="15200"/>
                    </a:lnTo>
                    <a:lnTo>
                      <a:pt x="0" y="15200"/>
                    </a:lnTo>
                    <a:lnTo>
                      <a:pt x="10800" y="21600"/>
                    </a:lnTo>
                    <a:lnTo>
                      <a:pt x="21600" y="15200"/>
                    </a:lnTo>
                    <a:close/>
                  </a:path>
                </a:pathLst>
              </a:custGeom>
              <a:gradFill flip="none" rotWithShape="1">
                <a:gsLst>
                  <a:gs pos="0">
                    <a:srgbClr val="3A62AB"/>
                  </a:gs>
                  <a:gs pos="100000">
                    <a:srgbClr val="000000"/>
                  </a:gs>
                </a:gsLst>
                <a:lin ang="5400000" scaled="0"/>
              </a:gradFill>
              <a:ln w="9525" cap="flat">
                <a:solidFill>
                  <a:schemeClr val="accent1"/>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19" name="Shape 519"/>
              <p:cNvSpPr/>
              <p:nvPr/>
            </p:nvSpPr>
            <p:spPr>
              <a:xfrm>
                <a:off x="121443" y="40881"/>
                <a:ext cx="242889" cy="40882"/>
              </a:xfrm>
              <a:prstGeom prst="rect">
                <a:avLst/>
              </a:prstGeom>
              <a:gradFill flip="none" rotWithShape="1">
                <a:gsLst>
                  <a:gs pos="0">
                    <a:srgbClr val="3A62AB"/>
                  </a:gs>
                  <a:gs pos="100000">
                    <a:srgbClr val="000000"/>
                  </a:gs>
                </a:gsLst>
                <a:lin ang="5400000" scaled="0"/>
              </a:gradFill>
              <a:ln w="9525" cap="flat">
                <a:solidFill>
                  <a:schemeClr val="accent1"/>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20" name="Shape 520"/>
              <p:cNvSpPr/>
              <p:nvPr/>
            </p:nvSpPr>
            <p:spPr>
              <a:xfrm>
                <a:off x="121443" y="0"/>
                <a:ext cx="242889" cy="20441"/>
              </a:xfrm>
              <a:prstGeom prst="rect">
                <a:avLst/>
              </a:prstGeom>
              <a:gradFill flip="none" rotWithShape="1">
                <a:gsLst>
                  <a:gs pos="0">
                    <a:srgbClr val="3A62AB"/>
                  </a:gs>
                  <a:gs pos="100000">
                    <a:srgbClr val="000000"/>
                  </a:gs>
                </a:gsLst>
                <a:lin ang="5400000" scaled="0"/>
              </a:gradFill>
              <a:ln w="9525" cap="flat">
                <a:solidFill>
                  <a:schemeClr val="accent1"/>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grpSp>
      </p:grpSp>
      <p:grpSp>
        <p:nvGrpSpPr>
          <p:cNvPr id="530" name="Group 530"/>
          <p:cNvGrpSpPr/>
          <p:nvPr/>
        </p:nvGrpSpPr>
        <p:grpSpPr>
          <a:xfrm>
            <a:off x="228600" y="1880965"/>
            <a:ext cx="2983656" cy="2778636"/>
            <a:chOff x="0" y="0"/>
            <a:chExt cx="2983655" cy="2778635"/>
          </a:xfrm>
        </p:grpSpPr>
        <p:sp>
          <p:nvSpPr>
            <p:cNvPr id="523" name="Shape 523"/>
            <p:cNvSpPr/>
            <p:nvPr/>
          </p:nvSpPr>
          <p:spPr>
            <a:xfrm>
              <a:off x="2152755" y="0"/>
              <a:ext cx="1" cy="228661"/>
            </a:xfrm>
            <a:prstGeom prst="line">
              <a:avLst/>
            </a:prstGeom>
            <a:noFill/>
            <a:ln w="19050" cap="flat">
              <a:solidFill>
                <a:srgbClr val="3A62AB"/>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524" name="Shape 524"/>
            <p:cNvSpPr/>
            <p:nvPr/>
          </p:nvSpPr>
          <p:spPr>
            <a:xfrm flipH="1">
              <a:off x="870225" y="228661"/>
              <a:ext cx="1" cy="533545"/>
            </a:xfrm>
            <a:prstGeom prst="line">
              <a:avLst/>
            </a:prstGeom>
            <a:noFill/>
            <a:ln w="19050" cap="flat">
              <a:solidFill>
                <a:srgbClr val="3A62AB"/>
              </a:solidFill>
              <a:prstDash val="solid"/>
              <a:round/>
              <a:tailEnd type="triangle" w="med" len="med"/>
            </a:ln>
            <a:effectLst/>
          </p:spPr>
          <p:txBody>
            <a:bodyPr wrap="square" lIns="45719" tIns="45719" rIns="45719" bIns="45719" numCol="1" anchor="t">
              <a:noAutofit/>
            </a:bodyPr>
            <a:lstStyle/>
            <a:p>
              <a:pPr>
                <a:defRPr>
                  <a:solidFill>
                    <a:srgbClr val="FFFFFF"/>
                  </a:solidFill>
                </a:defRPr>
              </a:pPr>
              <a:endParaRPr/>
            </a:p>
          </p:txBody>
        </p:sp>
        <p:sp>
          <p:nvSpPr>
            <p:cNvPr id="525" name="Shape 525"/>
            <p:cNvSpPr/>
            <p:nvPr/>
          </p:nvSpPr>
          <p:spPr>
            <a:xfrm>
              <a:off x="857526" y="223898"/>
              <a:ext cx="1295230" cy="1"/>
            </a:xfrm>
            <a:prstGeom prst="line">
              <a:avLst/>
            </a:prstGeom>
            <a:noFill/>
            <a:ln w="19050" cap="flat">
              <a:solidFill>
                <a:srgbClr val="3A62AB"/>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526" name="Shape 526"/>
            <p:cNvSpPr/>
            <p:nvPr/>
          </p:nvSpPr>
          <p:spPr>
            <a:xfrm>
              <a:off x="73903" y="2356983"/>
              <a:ext cx="2182646" cy="4216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ctr">
                <a:lnSpc>
                  <a:spcPct val="107000"/>
                </a:lnSpc>
                <a:defRPr sz="2000">
                  <a:solidFill>
                    <a:srgbClr val="FFC000"/>
                  </a:solidFill>
                  <a:effectLst>
                    <a:outerShdw blurRad="38100" dist="38100" dir="2700000" rotWithShape="0">
                      <a:srgbClr val="FFFFFF"/>
                    </a:outerShdw>
                  </a:effectLst>
                </a:defRPr>
              </a:pPr>
              <a:r>
                <a:rPr dirty="0">
                  <a:ln w="18415" cmpd="sng">
                    <a:solidFill>
                      <a:srgbClr val="FFFFFF"/>
                    </a:solidFill>
                    <a:prstDash val="solid"/>
                  </a:ln>
                  <a:solidFill>
                    <a:srgbClr val="FFFFFF"/>
                  </a:solidFill>
                  <a:effectLst>
                    <a:outerShdw blurRad="63500" dir="3600000" algn="tl" rotWithShape="0">
                      <a:srgbClr val="000000">
                        <a:alpha val="70000"/>
                      </a:srgbClr>
                    </a:outerShdw>
                  </a:effectLst>
                </a:rPr>
                <a:t>Super-</a:t>
              </a:r>
              <a:r>
                <a:rPr dirty="0" err="1">
                  <a:ln w="18415" cmpd="sng">
                    <a:solidFill>
                      <a:srgbClr val="FFFFFF"/>
                    </a:solidFill>
                    <a:prstDash val="solid"/>
                  </a:ln>
                  <a:solidFill>
                    <a:srgbClr val="FFFFFF"/>
                  </a:solidFill>
                  <a:effectLst>
                    <a:outerShdw blurRad="63500" dir="3600000" algn="tl" rotWithShape="0">
                      <a:srgbClr val="000000">
                        <a:alpha val="70000"/>
                      </a:srgbClr>
                    </a:outerShdw>
                  </a:effectLst>
                </a:rPr>
                <a:t>Μικροσκό</a:t>
              </a:r>
              <a:r>
                <a:rPr dirty="0">
                  <a:ln w="18415" cmpd="sng">
                    <a:solidFill>
                      <a:srgbClr val="FFFFFF"/>
                    </a:solidFill>
                    <a:prstDash val="solid"/>
                  </a:ln>
                  <a:solidFill>
                    <a:srgbClr val="FFFFFF"/>
                  </a:solidFill>
                  <a:effectLst>
                    <a:outerShdw blurRad="63500" dir="3600000" algn="tl" rotWithShape="0">
                      <a:srgbClr val="000000">
                        <a:alpha val="70000"/>
                      </a:srgbClr>
                    </a:outerShdw>
                  </a:effectLst>
                </a:rPr>
                <a:t>πιο</a:t>
              </a:r>
            </a:p>
          </p:txBody>
        </p:sp>
        <p:sp>
          <p:nvSpPr>
            <p:cNvPr id="527" name="Shape 527"/>
            <p:cNvSpPr/>
            <p:nvPr/>
          </p:nvSpPr>
          <p:spPr>
            <a:xfrm>
              <a:off x="2362200" y="1668462"/>
              <a:ext cx="621455" cy="396241"/>
            </a:xfrm>
            <a:prstGeom prst="rect">
              <a:avLst/>
            </a:prstGeom>
            <a:solidFill>
              <a:srgbClr val="9CB084"/>
            </a:solidFill>
            <a:ln w="25400" cap="flat">
              <a:solidFill>
                <a:srgbClr val="728060"/>
              </a:solidFill>
              <a:prstDash val="solid"/>
              <a:round/>
            </a:ln>
            <a:effectLst>
              <a:outerShdw blurRad="190500" dist="228600" dir="2700000" rotWithShape="0">
                <a:srgbClr val="000000">
                  <a:alpha val="25500"/>
                </a:srgbClr>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a:solidFill>
                    <a:srgbClr val="FFFFFF"/>
                  </a:solidFill>
                  <a:latin typeface="Book Antiqua"/>
                  <a:ea typeface="Book Antiqua"/>
                  <a:cs typeface="Book Antiqua"/>
                  <a:sym typeface="Book Antiqua"/>
                </a:defRPr>
              </a:lvl1pPr>
            </a:lstStyle>
            <a:p>
              <a:r>
                <a:t>LHC</a:t>
              </a:r>
            </a:p>
          </p:txBody>
        </p:sp>
        <p:pic>
          <p:nvPicPr>
            <p:cNvPr id="528" name="image6.png" descr="Picture 8"/>
            <p:cNvPicPr>
              <a:picLocks noChangeAspect="1"/>
            </p:cNvPicPr>
            <p:nvPr/>
          </p:nvPicPr>
          <p:blipFill>
            <a:blip r:embed="rId7">
              <a:extLst/>
            </a:blip>
            <a:stretch>
              <a:fillRect/>
            </a:stretch>
          </p:blipFill>
          <p:spPr>
            <a:xfrm>
              <a:off x="31750" y="72570"/>
              <a:ext cx="657226" cy="685801"/>
            </a:xfrm>
            <a:prstGeom prst="rect">
              <a:avLst/>
            </a:prstGeom>
            <a:ln w="12700" cap="flat">
              <a:noFill/>
              <a:miter lim="400000"/>
            </a:ln>
            <a:effectLst>
              <a:outerShdw blurRad="63500" dist="38099" dir="2700000" rotWithShape="0">
                <a:srgbClr val="000000">
                  <a:alpha val="74997"/>
                </a:srgbClr>
              </a:outerShdw>
            </a:effectLst>
          </p:spPr>
        </p:pic>
        <p:pic>
          <p:nvPicPr>
            <p:cNvPr id="529" name="image7.jpg" descr="interconnect"/>
            <p:cNvPicPr>
              <a:picLocks noChangeAspect="1"/>
            </p:cNvPicPr>
            <p:nvPr/>
          </p:nvPicPr>
          <p:blipFill>
            <a:blip r:embed="rId8">
              <a:extLst/>
            </a:blip>
            <a:stretch>
              <a:fillRect/>
            </a:stretch>
          </p:blipFill>
          <p:spPr>
            <a:xfrm>
              <a:off x="0" y="795563"/>
              <a:ext cx="2362200" cy="1539876"/>
            </a:xfrm>
            <a:prstGeom prst="rect">
              <a:avLst/>
            </a:prstGeom>
            <a:ln w="12700" cap="flat">
              <a:noFill/>
              <a:miter lim="400000"/>
            </a:ln>
            <a:effectLst>
              <a:outerShdw blurRad="63500" dist="38099" dir="2700000" rotWithShape="0">
                <a:srgbClr val="000000">
                  <a:alpha val="74997"/>
                </a:srgbClr>
              </a:outerShdw>
            </a:effectLst>
          </p:spPr>
        </p:pic>
      </p:grpSp>
      <p:sp>
        <p:nvSpPr>
          <p:cNvPr id="531" name="Shape 531"/>
          <p:cNvSpPr>
            <a:spLocks noGrp="1"/>
          </p:cNvSpPr>
          <p:nvPr>
            <p:ph type="sldNum" sz="quarter" idx="4294967295"/>
          </p:nvPr>
        </p:nvSpPr>
        <p:spPr>
          <a:xfrm>
            <a:off x="8422818" y="6509067"/>
            <a:ext cx="263983" cy="26924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48</a:t>
            </a:fld>
            <a:endParaRPr/>
          </a:p>
        </p:txBody>
      </p:sp>
      <p:grpSp>
        <p:nvGrpSpPr>
          <p:cNvPr id="535" name="Group 535"/>
          <p:cNvGrpSpPr/>
          <p:nvPr/>
        </p:nvGrpSpPr>
        <p:grpSpPr>
          <a:xfrm>
            <a:off x="2477255" y="724655"/>
            <a:ext cx="4495801" cy="4572001"/>
            <a:chOff x="0" y="0"/>
            <a:chExt cx="4495800" cy="4572000"/>
          </a:xfrm>
        </p:grpSpPr>
        <p:pic>
          <p:nvPicPr>
            <p:cNvPr id="532" name="image8.jpg"/>
            <p:cNvPicPr>
              <a:picLocks noChangeAspect="1"/>
            </p:cNvPicPr>
            <p:nvPr/>
          </p:nvPicPr>
          <p:blipFill>
            <a:blip r:embed="rId9">
              <a:extLst/>
            </a:blip>
            <a:stretch>
              <a:fillRect/>
            </a:stretch>
          </p:blipFill>
          <p:spPr>
            <a:xfrm>
              <a:off x="1981200" y="0"/>
              <a:ext cx="2514600" cy="4572000"/>
            </a:xfrm>
            <a:prstGeom prst="rect">
              <a:avLst/>
            </a:prstGeom>
            <a:ln w="9525" cap="flat">
              <a:solidFill>
                <a:srgbClr val="FFFFFF"/>
              </a:solidFill>
              <a:prstDash val="solid"/>
              <a:miter lim="800000"/>
            </a:ln>
            <a:effectLst>
              <a:outerShdw blurRad="63500" dist="101600" dir="2700000" rotWithShape="0">
                <a:srgbClr val="1F497D">
                  <a:alpha val="74998"/>
                </a:srgbClr>
              </a:outerShdw>
            </a:effectLst>
          </p:spPr>
        </p:pic>
        <p:sp>
          <p:nvSpPr>
            <p:cNvPr id="533" name="Shape 533"/>
            <p:cNvSpPr/>
            <p:nvPr/>
          </p:nvSpPr>
          <p:spPr>
            <a:xfrm flipH="1" flipV="1">
              <a:off x="955486" y="1280160"/>
              <a:ext cx="797113" cy="3291841"/>
            </a:xfrm>
            <a:prstGeom prst="line">
              <a:avLst/>
            </a:prstGeom>
            <a:noFill/>
            <a:ln w="19050"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534" name="Shape 534"/>
            <p:cNvSpPr/>
            <p:nvPr/>
          </p:nvSpPr>
          <p:spPr>
            <a:xfrm flipV="1">
              <a:off x="-1" y="-1"/>
              <a:ext cx="1752601" cy="579122"/>
            </a:xfrm>
            <a:prstGeom prst="line">
              <a:avLst/>
            </a:prstGeom>
            <a:noFill/>
            <a:ln w="19050"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grpSp>
      <p:pic>
        <p:nvPicPr>
          <p:cNvPr id="536" name="image9.jpg" descr="http://socialistmenace.org/wp-content/uploads/2011/03/ernest-rutherford.jpg"/>
          <p:cNvPicPr>
            <a:picLocks noChangeAspect="1"/>
          </p:cNvPicPr>
          <p:nvPr/>
        </p:nvPicPr>
        <p:blipFill>
          <a:blip r:embed="rId10">
            <a:extLst/>
          </a:blip>
          <a:stretch>
            <a:fillRect/>
          </a:stretch>
        </p:blipFill>
        <p:spPr>
          <a:xfrm>
            <a:off x="3429000" y="2057400"/>
            <a:ext cx="993775" cy="1295400"/>
          </a:xfrm>
          <a:prstGeom prst="rect">
            <a:avLst/>
          </a:prstGeom>
          <a:ln w="12700">
            <a:miter lim="400000"/>
          </a:ln>
        </p:spPr>
      </p:pic>
      <p:pic>
        <p:nvPicPr>
          <p:cNvPr id="2" name="Εικόνα 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446622" y="2022870"/>
            <a:ext cx="1051560" cy="1524000"/>
          </a:xfrm>
          <a:prstGeom prst="rect">
            <a:avLst/>
          </a:prstGeom>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535"/>
                                        </p:tgtEl>
                                        <p:attrNameLst>
                                          <p:attrName>style.visibility</p:attrName>
                                        </p:attrNameLst>
                                      </p:cBhvr>
                                      <p:to>
                                        <p:strVal val="visible"/>
                                      </p:to>
                                    </p:set>
                                    <p:anim calcmode="lin" valueType="num">
                                      <p:cBhvr>
                                        <p:cTn id="7" dur="500" fill="hold"/>
                                        <p:tgtEl>
                                          <p:spTgt spid="535"/>
                                        </p:tgtEl>
                                        <p:attrNameLst>
                                          <p:attrName>ppt_x</p:attrName>
                                        </p:attrNameLst>
                                      </p:cBhvr>
                                      <p:tavLst>
                                        <p:tav tm="0">
                                          <p:val>
                                            <p:strVal val="#ppt_x"/>
                                          </p:val>
                                        </p:tav>
                                        <p:tav tm="100000">
                                          <p:val>
                                            <p:strVal val="#ppt_x"/>
                                          </p:val>
                                        </p:tav>
                                      </p:tavLst>
                                    </p:anim>
                                    <p:anim calcmode="lin" valueType="num">
                                      <p:cBhvr>
                                        <p:cTn id="8" dur="500" fill="hold"/>
                                        <p:tgtEl>
                                          <p:spTgt spid="53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iterate>
                                    <p:tmAbs val="0"/>
                                  </p:iterate>
                                  <p:childTnLst>
                                    <p:set>
                                      <p:cBhvr>
                                        <p:cTn id="12" fill="hold"/>
                                        <p:tgtEl>
                                          <p:spTgt spid="522"/>
                                        </p:tgtEl>
                                        <p:attrNameLst>
                                          <p:attrName>style.visibility</p:attrName>
                                        </p:attrNameLst>
                                      </p:cBhvr>
                                      <p:to>
                                        <p:strVal val="visible"/>
                                      </p:to>
                                    </p:set>
                                    <p:anim calcmode="lin" valueType="num">
                                      <p:cBhvr>
                                        <p:cTn id="13" dur="500" fill="hold"/>
                                        <p:tgtEl>
                                          <p:spTgt spid="522"/>
                                        </p:tgtEl>
                                        <p:attrNameLst>
                                          <p:attrName>ppt_x</p:attrName>
                                        </p:attrNameLst>
                                      </p:cBhvr>
                                      <p:tavLst>
                                        <p:tav tm="0">
                                          <p:val>
                                            <p:strVal val="#ppt_x"/>
                                          </p:val>
                                        </p:tav>
                                        <p:tav tm="100000">
                                          <p:val>
                                            <p:strVal val="#ppt_x"/>
                                          </p:val>
                                        </p:tav>
                                      </p:tavLst>
                                    </p:anim>
                                    <p:anim calcmode="lin" valueType="num">
                                      <p:cBhvr>
                                        <p:cTn id="14" dur="500" fill="hold"/>
                                        <p:tgtEl>
                                          <p:spTgt spid="5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 grpId="2" animBg="1" advAuto="0"/>
      <p:bldP spid="535" grpId="1" animBg="1" advAuto="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 name="Shape 540"/>
          <p:cNvSpPr>
            <a:spLocks noGrp="1"/>
          </p:cNvSpPr>
          <p:nvPr>
            <p:ph type="title"/>
          </p:nvPr>
        </p:nvSpPr>
        <p:spPr>
          <a:xfrm>
            <a:off x="457200" y="129498"/>
            <a:ext cx="8229600" cy="1143001"/>
          </a:xfrm>
          <a:prstGeom prst="rect">
            <a:avLst/>
          </a:prstGeom>
        </p:spPr>
        <p:txBody>
          <a:bodyPr>
            <a:normAutofit/>
          </a:bodyPr>
          <a:lstStyle>
            <a:lvl1pPr defTabSz="832104">
              <a:defRPr sz="3549"/>
            </a:lvl1pPr>
          </a:lstStyle>
          <a:p>
            <a:r>
              <a:rPr sz="3600" dirty="0" err="1">
                <a:solidFill>
                  <a:srgbClr val="FFD653"/>
                </a:solidFill>
              </a:rPr>
              <a:t>Πώς</a:t>
            </a:r>
            <a:r>
              <a:rPr sz="3600" dirty="0">
                <a:solidFill>
                  <a:srgbClr val="FFD653"/>
                </a:solidFill>
              </a:rPr>
              <a:t> θα </a:t>
            </a:r>
            <a:r>
              <a:rPr sz="3600" dirty="0" err="1">
                <a:solidFill>
                  <a:srgbClr val="FFD653"/>
                </a:solidFill>
              </a:rPr>
              <a:t>δείχν</a:t>
            </a:r>
            <a:r>
              <a:rPr sz="3600" dirty="0">
                <a:solidFill>
                  <a:srgbClr val="FFD653"/>
                </a:solidFill>
              </a:rPr>
              <a:t>αμε την κλίμακα στα παιδιά;</a:t>
            </a:r>
          </a:p>
        </p:txBody>
      </p:sp>
      <p:pic>
        <p:nvPicPr>
          <p:cNvPr id="541" name="image58.jpg" descr="DSC07483.JPG"/>
          <p:cNvPicPr>
            <a:picLocks noChangeAspect="1"/>
          </p:cNvPicPr>
          <p:nvPr/>
        </p:nvPicPr>
        <p:blipFill>
          <a:blip r:embed="rId2">
            <a:extLst>
              <a:ext uri="{BEBA8EAE-BF5A-486C-A8C5-ECC9F3942E4B}">
                <a14:imgProps xmlns:a14="http://schemas.microsoft.com/office/drawing/2010/main">
                  <a14:imgLayer r:embed="rId3">
                    <a14:imgEffect>
                      <a14:brightnessContrast bright="10000" contrast="8000"/>
                    </a14:imgEffect>
                  </a14:imgLayer>
                </a14:imgProps>
              </a:ext>
            </a:extLst>
          </a:blip>
          <a:stretch>
            <a:fillRect/>
          </a:stretch>
        </p:blipFill>
        <p:spPr>
          <a:xfrm>
            <a:off x="1554690" y="1600200"/>
            <a:ext cx="6034620" cy="452596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 name="Group 215"/>
          <p:cNvGrpSpPr/>
          <p:nvPr/>
        </p:nvGrpSpPr>
        <p:grpSpPr>
          <a:xfrm>
            <a:off x="1065213" y="211823"/>
            <a:ext cx="7697787" cy="5137152"/>
            <a:chOff x="0" y="-1"/>
            <a:chExt cx="7697786" cy="5137151"/>
          </a:xfrm>
        </p:grpSpPr>
        <p:pic>
          <p:nvPicPr>
            <p:cNvPr id="198" name="image2.png" descr="Picture 1"/>
            <p:cNvPicPr>
              <a:picLocks noChangeAspect="1"/>
            </p:cNvPicPr>
            <p:nvPr/>
          </p:nvPicPr>
          <p:blipFill>
            <a:blip r:embed="rId3">
              <a:extLst/>
            </a:blip>
            <a:stretch>
              <a:fillRect/>
            </a:stretch>
          </p:blipFill>
          <p:spPr>
            <a:xfrm>
              <a:off x="0" y="131762"/>
              <a:ext cx="7392987" cy="5005388"/>
            </a:xfrm>
            <a:prstGeom prst="rect">
              <a:avLst/>
            </a:prstGeom>
            <a:ln w="12700" cap="flat">
              <a:noFill/>
              <a:miter lim="400000"/>
            </a:ln>
            <a:effectLst/>
          </p:spPr>
        </p:pic>
        <p:sp>
          <p:nvSpPr>
            <p:cNvPr id="199" name="Shape 199"/>
            <p:cNvSpPr/>
            <p:nvPr/>
          </p:nvSpPr>
          <p:spPr>
            <a:xfrm flipV="1">
              <a:off x="5792786" y="3006724"/>
              <a:ext cx="381000" cy="152402"/>
            </a:xfrm>
            <a:prstGeom prst="line">
              <a:avLst/>
            </a:prstGeom>
            <a:noFill/>
            <a:ln w="19050" cap="flat">
              <a:solidFill>
                <a:srgbClr val="2E9029"/>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200" name="Shape 200"/>
            <p:cNvSpPr/>
            <p:nvPr/>
          </p:nvSpPr>
          <p:spPr>
            <a:xfrm flipV="1">
              <a:off x="4268787" y="2225674"/>
              <a:ext cx="304800" cy="152402"/>
            </a:xfrm>
            <a:prstGeom prst="line">
              <a:avLst/>
            </a:prstGeom>
            <a:noFill/>
            <a:ln w="19050" cap="flat">
              <a:solidFill>
                <a:srgbClr val="2E9029"/>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201" name="Shape 201"/>
            <p:cNvSpPr/>
            <p:nvPr/>
          </p:nvSpPr>
          <p:spPr>
            <a:xfrm flipV="1">
              <a:off x="3506787" y="1863724"/>
              <a:ext cx="304800" cy="152402"/>
            </a:xfrm>
            <a:prstGeom prst="line">
              <a:avLst/>
            </a:prstGeom>
            <a:noFill/>
            <a:ln w="19050" cap="flat">
              <a:solidFill>
                <a:srgbClr val="2E9029"/>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202" name="Shape 202"/>
            <p:cNvSpPr/>
            <p:nvPr/>
          </p:nvSpPr>
          <p:spPr>
            <a:xfrm flipV="1">
              <a:off x="2225674" y="1277937"/>
              <a:ext cx="220663" cy="73026"/>
            </a:xfrm>
            <a:prstGeom prst="line">
              <a:avLst/>
            </a:prstGeom>
            <a:noFill/>
            <a:ln w="19050" cap="flat">
              <a:solidFill>
                <a:srgbClr val="C62017"/>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203" name="Shape 203"/>
            <p:cNvSpPr/>
            <p:nvPr/>
          </p:nvSpPr>
          <p:spPr>
            <a:xfrm flipV="1">
              <a:off x="1639222" y="978397"/>
              <a:ext cx="218818" cy="78381"/>
            </a:xfrm>
            <a:prstGeom prst="line">
              <a:avLst/>
            </a:prstGeom>
            <a:noFill/>
            <a:ln w="19050" cap="flat">
              <a:solidFill>
                <a:srgbClr val="C62017"/>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204" name="Shape 204"/>
            <p:cNvSpPr/>
            <p:nvPr/>
          </p:nvSpPr>
          <p:spPr>
            <a:xfrm flipV="1">
              <a:off x="334962" y="304800"/>
              <a:ext cx="228600" cy="76200"/>
            </a:xfrm>
            <a:prstGeom prst="line">
              <a:avLst/>
            </a:prstGeom>
            <a:noFill/>
            <a:ln w="19050" cap="flat">
              <a:solidFill>
                <a:srgbClr val="C62017"/>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205" name="Shape 205"/>
            <p:cNvSpPr/>
            <p:nvPr/>
          </p:nvSpPr>
          <p:spPr>
            <a:xfrm>
              <a:off x="6707186" y="3352800"/>
              <a:ext cx="990600" cy="0"/>
            </a:xfrm>
            <a:prstGeom prst="line">
              <a:avLst/>
            </a:prstGeom>
            <a:noFill/>
            <a:ln w="19050" cap="flat">
              <a:solidFill>
                <a:srgbClr val="2E9029"/>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206" name="Shape 206"/>
            <p:cNvSpPr/>
            <p:nvPr/>
          </p:nvSpPr>
          <p:spPr>
            <a:xfrm>
              <a:off x="7298371" y="3359784"/>
              <a:ext cx="1" cy="990601"/>
            </a:xfrm>
            <a:prstGeom prst="line">
              <a:avLst/>
            </a:prstGeom>
            <a:noFill/>
            <a:ln w="19050" cap="flat">
              <a:solidFill>
                <a:srgbClr val="2E9029"/>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207" name="Shape 207"/>
            <p:cNvSpPr/>
            <p:nvPr/>
          </p:nvSpPr>
          <p:spPr>
            <a:xfrm>
              <a:off x="2439987" y="1069975"/>
              <a:ext cx="384077" cy="3385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92D050"/>
                  </a:solidFill>
                </a:defRPr>
              </a:lvl1pPr>
            </a:lstStyle>
            <a:p>
              <a:r>
                <a:rPr dirty="0"/>
                <a:t> </a:t>
              </a:r>
              <a:r>
                <a:rPr dirty="0" err="1">
                  <a:solidFill>
                    <a:srgbClr val="FFD653"/>
                  </a:solidFill>
                </a:rPr>
                <a:t>Ιός</a:t>
              </a:r>
              <a:endParaRPr dirty="0">
                <a:solidFill>
                  <a:srgbClr val="FFD653"/>
                </a:solidFill>
              </a:endParaRPr>
            </a:p>
          </p:txBody>
        </p:sp>
        <p:sp>
          <p:nvSpPr>
            <p:cNvPr id="208" name="Shape 208"/>
            <p:cNvSpPr/>
            <p:nvPr/>
          </p:nvSpPr>
          <p:spPr>
            <a:xfrm>
              <a:off x="2135187" y="873125"/>
              <a:ext cx="621322" cy="3385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92D050"/>
                  </a:solidFill>
                </a:defRPr>
              </a:lvl1pPr>
            </a:lstStyle>
            <a:p>
              <a:r>
                <a:rPr dirty="0" err="1">
                  <a:solidFill>
                    <a:srgbClr val="FFD653"/>
                  </a:solidFill>
                </a:rPr>
                <a:t>Άτομο</a:t>
              </a:r>
              <a:endParaRPr dirty="0">
                <a:solidFill>
                  <a:srgbClr val="FFD653"/>
                </a:solidFill>
              </a:endParaRPr>
            </a:p>
          </p:txBody>
        </p:sp>
        <p:sp>
          <p:nvSpPr>
            <p:cNvPr id="209" name="Shape 209"/>
            <p:cNvSpPr/>
            <p:nvPr/>
          </p:nvSpPr>
          <p:spPr>
            <a:xfrm>
              <a:off x="1809749" y="688975"/>
              <a:ext cx="959556" cy="3385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92D050"/>
                  </a:solidFill>
                </a:defRPr>
              </a:lvl1pPr>
            </a:lstStyle>
            <a:p>
              <a:r>
                <a:rPr dirty="0"/>
                <a:t> </a:t>
              </a:r>
              <a:r>
                <a:rPr dirty="0" err="1">
                  <a:solidFill>
                    <a:srgbClr val="FFD653"/>
                  </a:solidFill>
                </a:rPr>
                <a:t>Πρωτόνιο</a:t>
              </a:r>
              <a:endParaRPr dirty="0">
                <a:solidFill>
                  <a:srgbClr val="FFD653"/>
                </a:solidFill>
              </a:endParaRPr>
            </a:p>
          </p:txBody>
        </p:sp>
        <p:sp>
          <p:nvSpPr>
            <p:cNvPr id="210" name="Shape 210"/>
            <p:cNvSpPr/>
            <p:nvPr/>
          </p:nvSpPr>
          <p:spPr>
            <a:xfrm>
              <a:off x="458787" y="-1"/>
              <a:ext cx="1416411" cy="3385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92D050"/>
                  </a:solidFill>
                </a:defRPr>
              </a:lvl1pPr>
            </a:lstStyle>
            <a:p>
              <a:r>
                <a:rPr dirty="0" err="1">
                  <a:solidFill>
                    <a:srgbClr val="FFD653"/>
                  </a:solidFill>
                </a:rPr>
                <a:t>Μεγάλη</a:t>
              </a:r>
              <a:r>
                <a:rPr dirty="0">
                  <a:solidFill>
                    <a:srgbClr val="FFD653"/>
                  </a:solidFill>
                </a:rPr>
                <a:t> </a:t>
              </a:r>
              <a:r>
                <a:rPr dirty="0" err="1">
                  <a:solidFill>
                    <a:srgbClr val="FFD653"/>
                  </a:solidFill>
                </a:rPr>
                <a:t>Έκρηξη</a:t>
              </a:r>
              <a:endParaRPr dirty="0">
                <a:solidFill>
                  <a:srgbClr val="FFD653"/>
                </a:solidFill>
              </a:endParaRPr>
            </a:p>
          </p:txBody>
        </p:sp>
        <p:sp>
          <p:nvSpPr>
            <p:cNvPr id="211" name="Shape 211"/>
            <p:cNvSpPr/>
            <p:nvPr/>
          </p:nvSpPr>
          <p:spPr>
            <a:xfrm>
              <a:off x="3675062" y="1527175"/>
              <a:ext cx="380911" cy="396240"/>
            </a:xfrm>
            <a:prstGeom prst="rect">
              <a:avLst/>
            </a:prstGeom>
            <a:solidFill>
              <a:srgbClr val="9CB084"/>
            </a:solidFill>
            <a:ln w="25400" cap="flat">
              <a:solidFill>
                <a:srgbClr val="728060"/>
              </a:solidFill>
              <a:prstDash val="solid"/>
              <a:round/>
            </a:ln>
            <a:effectLst>
              <a:outerShdw blurRad="190500" dist="228600" dir="2700000" rotWithShape="0">
                <a:srgbClr val="000000">
                  <a:alpha val="25500"/>
                </a:srgbClr>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a:solidFill>
                    <a:srgbClr val="FFFFFF"/>
                  </a:solidFill>
                  <a:latin typeface="Book Antiqua"/>
                  <a:ea typeface="Book Antiqua"/>
                  <a:cs typeface="Book Antiqua"/>
                  <a:sym typeface="Book Antiqua"/>
                </a:defRPr>
              </a:lvl1pPr>
            </a:lstStyle>
            <a:p>
              <a:r>
                <a:t>Γή</a:t>
              </a:r>
            </a:p>
          </p:txBody>
        </p:sp>
        <p:sp>
          <p:nvSpPr>
            <p:cNvPr id="212" name="Shape 212"/>
            <p:cNvSpPr/>
            <p:nvPr/>
          </p:nvSpPr>
          <p:spPr>
            <a:xfrm>
              <a:off x="5961061" y="2719387"/>
              <a:ext cx="863376" cy="2941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80000"/>
                </a:lnSpc>
                <a:defRPr sz="1600">
                  <a:solidFill>
                    <a:srgbClr val="FFFF00"/>
                  </a:solidFill>
                </a:defRPr>
              </a:lvl1pPr>
            </a:lstStyle>
            <a:p>
              <a:r>
                <a:rPr dirty="0"/>
                <a:t> </a:t>
              </a:r>
              <a:r>
                <a:rPr dirty="0">
                  <a:solidFill>
                    <a:srgbClr val="FFD653"/>
                  </a:solidFill>
                </a:rPr>
                <a:t>Γαλα</a:t>
              </a:r>
              <a:r>
                <a:rPr dirty="0" err="1">
                  <a:solidFill>
                    <a:srgbClr val="FFD653"/>
                  </a:solidFill>
                </a:rPr>
                <a:t>ξίες</a:t>
              </a:r>
              <a:endParaRPr dirty="0">
                <a:solidFill>
                  <a:srgbClr val="FFD653"/>
                </a:solidFill>
              </a:endParaRPr>
            </a:p>
          </p:txBody>
        </p:sp>
        <p:sp>
          <p:nvSpPr>
            <p:cNvPr id="213" name="Shape 213"/>
            <p:cNvSpPr/>
            <p:nvPr/>
          </p:nvSpPr>
          <p:spPr>
            <a:xfrm>
              <a:off x="6711949" y="3100387"/>
              <a:ext cx="731930" cy="2941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80000"/>
                </a:lnSpc>
                <a:defRPr sz="1600">
                  <a:solidFill>
                    <a:srgbClr val="FFFF00"/>
                  </a:solidFill>
                </a:defRPr>
              </a:lvl1pPr>
            </a:lstStyle>
            <a:p>
              <a:r>
                <a:rPr dirty="0" err="1">
                  <a:solidFill>
                    <a:srgbClr val="FFD653"/>
                  </a:solidFill>
                </a:rPr>
                <a:t>Σύμ</a:t>
              </a:r>
              <a:r>
                <a:rPr dirty="0">
                  <a:solidFill>
                    <a:srgbClr val="FFD653"/>
                  </a:solidFill>
                </a:rPr>
                <a:t>παν</a:t>
              </a:r>
            </a:p>
          </p:txBody>
        </p:sp>
        <p:sp>
          <p:nvSpPr>
            <p:cNvPr id="214" name="Shape 214"/>
            <p:cNvSpPr/>
            <p:nvPr/>
          </p:nvSpPr>
          <p:spPr>
            <a:xfrm flipV="1">
              <a:off x="1915447" y="1130797"/>
              <a:ext cx="218818" cy="78381"/>
            </a:xfrm>
            <a:prstGeom prst="line">
              <a:avLst/>
            </a:prstGeom>
            <a:noFill/>
            <a:ln w="19050" cap="flat">
              <a:solidFill>
                <a:srgbClr val="C62017"/>
              </a:solidFill>
              <a:prstDash val="solid"/>
              <a:round/>
            </a:ln>
            <a:effectLst/>
          </p:spPr>
          <p:txBody>
            <a:bodyPr wrap="square" lIns="45719" tIns="45719" rIns="45719" bIns="45719" numCol="1" anchor="t">
              <a:noAutofit/>
            </a:bodyPr>
            <a:lstStyle/>
            <a:p>
              <a:pPr>
                <a:defRPr>
                  <a:solidFill>
                    <a:srgbClr val="FFFFFF"/>
                  </a:solidFill>
                </a:defRPr>
              </a:pPr>
              <a:endParaRPr/>
            </a:p>
          </p:txBody>
        </p:sp>
      </p:grpSp>
      <p:grpSp>
        <p:nvGrpSpPr>
          <p:cNvPr id="220" name="Group 220"/>
          <p:cNvGrpSpPr/>
          <p:nvPr/>
        </p:nvGrpSpPr>
        <p:grpSpPr>
          <a:xfrm>
            <a:off x="6400799" y="4791079"/>
            <a:ext cx="2362201" cy="1635125"/>
            <a:chOff x="0" y="0"/>
            <a:chExt cx="2362200" cy="1635125"/>
          </a:xfrm>
        </p:grpSpPr>
        <p:pic>
          <p:nvPicPr>
            <p:cNvPr id="216" name="image3.png"/>
            <p:cNvPicPr>
              <a:picLocks noChangeAspect="1"/>
            </p:cNvPicPr>
            <p:nvPr/>
          </p:nvPicPr>
          <p:blipFill>
            <a:blip r:embed="rId4">
              <a:extLst/>
            </a:blip>
            <a:stretch>
              <a:fillRect/>
            </a:stretch>
          </p:blipFill>
          <p:spPr>
            <a:xfrm>
              <a:off x="76200" y="0"/>
              <a:ext cx="1238250" cy="1187450"/>
            </a:xfrm>
            <a:prstGeom prst="rect">
              <a:avLst/>
            </a:prstGeom>
            <a:ln w="12700" cap="flat">
              <a:noFill/>
              <a:miter lim="400000"/>
            </a:ln>
            <a:effectLst>
              <a:outerShdw blurRad="63500" dist="38099" dir="2700000" rotWithShape="0">
                <a:srgbClr val="EEECE1">
                  <a:alpha val="74997"/>
                </a:srgbClr>
              </a:outerShdw>
            </a:effectLst>
          </p:spPr>
        </p:pic>
        <p:sp>
          <p:nvSpPr>
            <p:cNvPr id="217" name="Shape 217"/>
            <p:cNvSpPr/>
            <p:nvPr/>
          </p:nvSpPr>
          <p:spPr>
            <a:xfrm>
              <a:off x="0" y="768350"/>
              <a:ext cx="587088" cy="264255"/>
            </a:xfrm>
            <a:prstGeom prst="rect">
              <a:avLst/>
            </a:prstGeom>
            <a:noFill/>
            <a:ln w="12700" cap="flat">
              <a:noFill/>
              <a:miter lim="400000"/>
            </a:ln>
            <a:effectLst>
              <a:outerShdw blurRad="63500" dist="38099" dir="2700000" rotWithShape="0">
                <a:srgbClr val="EEECE1">
                  <a:alpha val="74997"/>
                </a:srgbClr>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200">
                  <a:effectLst>
                    <a:outerShdw blurRad="38100" dist="38100" dir="2700000" rotWithShape="0">
                      <a:srgbClr val="FFFFFF"/>
                    </a:outerShdw>
                  </a:effectLst>
                  <a:latin typeface="Arial"/>
                  <a:ea typeface="Arial"/>
                  <a:cs typeface="Arial"/>
                  <a:sym typeface="Arial"/>
                </a:defRPr>
              </a:lvl1pPr>
            </a:lstStyle>
            <a:p>
              <a:r>
                <a:t>Hubble</a:t>
              </a:r>
            </a:p>
          </p:txBody>
        </p:sp>
        <p:pic>
          <p:nvPicPr>
            <p:cNvPr id="218" name="image4.jpg"/>
            <p:cNvPicPr>
              <a:picLocks noChangeAspect="1"/>
            </p:cNvPicPr>
            <p:nvPr/>
          </p:nvPicPr>
          <p:blipFill>
            <a:blip r:embed="rId5">
              <a:extLst/>
            </a:blip>
            <a:stretch>
              <a:fillRect/>
            </a:stretch>
          </p:blipFill>
          <p:spPr>
            <a:xfrm>
              <a:off x="990600" y="914400"/>
              <a:ext cx="1371600" cy="720725"/>
            </a:xfrm>
            <a:prstGeom prst="rect">
              <a:avLst/>
            </a:prstGeom>
            <a:ln w="12700" cap="flat">
              <a:noFill/>
              <a:miter lim="400000"/>
            </a:ln>
            <a:effectLst>
              <a:outerShdw blurRad="63500" dist="38099" dir="2700000" rotWithShape="0">
                <a:srgbClr val="EEECE1">
                  <a:alpha val="74997"/>
                </a:srgbClr>
              </a:outerShdw>
            </a:effectLst>
          </p:spPr>
        </p:pic>
        <p:sp>
          <p:nvSpPr>
            <p:cNvPr id="219" name="Shape 219"/>
            <p:cNvSpPr/>
            <p:nvPr/>
          </p:nvSpPr>
          <p:spPr>
            <a:xfrm>
              <a:off x="990600" y="1020762"/>
              <a:ext cx="578232" cy="264255"/>
            </a:xfrm>
            <a:prstGeom prst="rect">
              <a:avLst/>
            </a:prstGeom>
            <a:noFill/>
            <a:ln w="12700" cap="flat">
              <a:noFill/>
              <a:miter lim="400000"/>
            </a:ln>
            <a:effectLst>
              <a:outerShdw blurRad="63500" dist="38099" dir="2700000" rotWithShape="0">
                <a:srgbClr val="EEECE1">
                  <a:alpha val="74997"/>
                </a:srgbClr>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90000"/>
                </a:lnSpc>
                <a:defRPr sz="1200">
                  <a:effectLst>
                    <a:outerShdw blurRad="38100" dist="38100" dir="2700000" rotWithShape="0">
                      <a:srgbClr val="DDDDDD"/>
                    </a:outerShdw>
                  </a:effectLst>
                  <a:latin typeface="Arial"/>
                  <a:ea typeface="Arial"/>
                  <a:cs typeface="Arial"/>
                  <a:sym typeface="Arial"/>
                </a:defRPr>
              </a:lvl1pPr>
            </a:lstStyle>
            <a:p>
              <a:r>
                <a:t>WMAP</a:t>
              </a:r>
            </a:p>
          </p:txBody>
        </p:sp>
      </p:grpSp>
      <p:pic>
        <p:nvPicPr>
          <p:cNvPr id="221" name="image5.jpg" descr="sriimg20040301_4754942_0"/>
          <p:cNvPicPr>
            <a:picLocks noChangeAspect="1"/>
          </p:cNvPicPr>
          <p:nvPr/>
        </p:nvPicPr>
        <p:blipFill>
          <a:blip r:embed="rId6">
            <a:extLst/>
          </a:blip>
          <a:stretch>
            <a:fillRect/>
          </a:stretch>
        </p:blipFill>
        <p:spPr>
          <a:xfrm>
            <a:off x="6934200" y="942299"/>
            <a:ext cx="1905000" cy="1398588"/>
          </a:xfrm>
          <a:prstGeom prst="rect">
            <a:avLst/>
          </a:prstGeom>
          <a:ln w="12700">
            <a:miter lim="400000"/>
          </a:ln>
          <a:effectLst>
            <a:outerShdw blurRad="63500" dist="38099" dir="2700000" rotWithShape="0">
              <a:srgbClr val="EEECE1">
                <a:alpha val="74997"/>
              </a:srgbClr>
            </a:outerShdw>
          </a:effectLst>
        </p:spPr>
      </p:pic>
      <p:sp>
        <p:nvSpPr>
          <p:cNvPr id="222" name="Shape 222"/>
          <p:cNvSpPr/>
          <p:nvPr/>
        </p:nvSpPr>
        <p:spPr>
          <a:xfrm rot="19742175">
            <a:off x="8143949" y="5397946"/>
            <a:ext cx="373421" cy="332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nSpc>
                <a:spcPct val="80000"/>
              </a:lnSpc>
              <a:defRPr sz="1600">
                <a:solidFill>
                  <a:srgbClr val="2E9029"/>
                </a:solidFill>
              </a:defRPr>
            </a:lvl1pPr>
          </a:lstStyle>
          <a:p>
            <a:r>
              <a:t>cm</a:t>
            </a:r>
          </a:p>
        </p:txBody>
      </p:sp>
      <p:grpSp>
        <p:nvGrpSpPr>
          <p:cNvPr id="228" name="Group 228"/>
          <p:cNvGrpSpPr/>
          <p:nvPr/>
        </p:nvGrpSpPr>
        <p:grpSpPr>
          <a:xfrm>
            <a:off x="228600" y="4389667"/>
            <a:ext cx="5638800" cy="2278963"/>
            <a:chOff x="0" y="0"/>
            <a:chExt cx="5638800" cy="2278962"/>
          </a:xfrm>
        </p:grpSpPr>
        <p:sp>
          <p:nvSpPr>
            <p:cNvPr id="223" name="Shape 223"/>
            <p:cNvSpPr/>
            <p:nvPr/>
          </p:nvSpPr>
          <p:spPr>
            <a:xfrm>
              <a:off x="0" y="647749"/>
              <a:ext cx="5638800" cy="16312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defRPr>
                  <a:solidFill>
                    <a:srgbClr val="FFC000"/>
                  </a:solidFill>
                </a:defRPr>
              </a:pPr>
              <a:r>
                <a:rPr sz="2000" dirty="0" err="1">
                  <a:solidFill>
                    <a:srgbClr val="FFEBAB"/>
                  </a:solidFill>
                </a:rPr>
                <a:t>Οι</a:t>
              </a:r>
              <a:r>
                <a:rPr sz="2000" dirty="0">
                  <a:solidFill>
                    <a:srgbClr val="FFEBAB"/>
                  </a:solidFill>
                </a:rPr>
                <a:t> </a:t>
              </a:r>
              <a:r>
                <a:rPr sz="2000" dirty="0" err="1">
                  <a:solidFill>
                    <a:srgbClr val="FFEBAB"/>
                  </a:solidFill>
                </a:rPr>
                <a:t>νόμοι</a:t>
              </a:r>
              <a:r>
                <a:rPr sz="2000" dirty="0">
                  <a:solidFill>
                    <a:srgbClr val="FFEBAB"/>
                  </a:solidFill>
                </a:rPr>
                <a:t> </a:t>
              </a:r>
              <a:r>
                <a:rPr sz="2000" dirty="0" err="1">
                  <a:solidFill>
                    <a:srgbClr val="FFEBAB"/>
                  </a:solidFill>
                </a:rPr>
                <a:t>της</a:t>
              </a:r>
              <a:r>
                <a:rPr sz="2000" dirty="0">
                  <a:solidFill>
                    <a:srgbClr val="FFEBAB"/>
                  </a:solidFill>
                </a:rPr>
                <a:t> </a:t>
              </a:r>
              <a:r>
                <a:rPr sz="2000" dirty="0" err="1">
                  <a:solidFill>
                    <a:srgbClr val="FFEBAB"/>
                  </a:solidFill>
                </a:rPr>
                <a:t>φυσικής</a:t>
              </a:r>
              <a:r>
                <a:rPr sz="2000" dirty="0">
                  <a:solidFill>
                    <a:srgbClr val="FFEBAB"/>
                  </a:solidFill>
                </a:rPr>
                <a:t> </a:t>
              </a:r>
              <a:r>
                <a:rPr sz="2000" dirty="0" err="1">
                  <a:solidFill>
                    <a:srgbClr val="FFEBAB"/>
                  </a:solidFill>
                </a:rPr>
                <a:t>στις</a:t>
              </a:r>
              <a:r>
                <a:rPr sz="2000" dirty="0">
                  <a:solidFill>
                    <a:srgbClr val="FFEBAB"/>
                  </a:solidFill>
                </a:rPr>
                <a:t> π</a:t>
              </a:r>
              <a:r>
                <a:rPr sz="2000" dirty="0" err="1">
                  <a:solidFill>
                    <a:srgbClr val="FFEBAB"/>
                  </a:solidFill>
                </a:rPr>
                <a:t>ρώτες</a:t>
              </a:r>
              <a:r>
                <a:rPr sz="2000" dirty="0">
                  <a:solidFill>
                    <a:srgbClr val="FFEBAB"/>
                  </a:solidFill>
                </a:rPr>
                <a:t> </a:t>
              </a:r>
              <a:r>
                <a:rPr sz="2000" dirty="0" err="1">
                  <a:solidFill>
                    <a:srgbClr val="FFEBAB"/>
                  </a:solidFill>
                </a:rPr>
                <a:t>στιγμές</a:t>
              </a:r>
              <a:r>
                <a:rPr sz="2000" dirty="0">
                  <a:solidFill>
                    <a:srgbClr val="FFEBAB"/>
                  </a:solidFill>
                </a:rPr>
                <a:t> </a:t>
              </a:r>
              <a:endParaRPr lang="en-US" sz="2000" dirty="0" smtClean="0">
                <a:solidFill>
                  <a:srgbClr val="FFEBAB"/>
                </a:solidFill>
              </a:endParaRPr>
            </a:p>
            <a:p>
              <a:pPr>
                <a:defRPr>
                  <a:solidFill>
                    <a:srgbClr val="FFC000"/>
                  </a:solidFill>
                </a:defRPr>
              </a:pPr>
              <a:r>
                <a:rPr sz="2000" dirty="0" err="1" smtClean="0">
                  <a:solidFill>
                    <a:srgbClr val="FFEBAB"/>
                  </a:solidFill>
                </a:rPr>
                <a:t>μετά</a:t>
              </a:r>
              <a:r>
                <a:rPr sz="2000" dirty="0" smtClean="0">
                  <a:solidFill>
                    <a:srgbClr val="FFEBAB"/>
                  </a:solidFill>
                </a:rPr>
                <a:t> </a:t>
              </a:r>
              <a:r>
                <a:rPr sz="2000" dirty="0" err="1" smtClean="0">
                  <a:solidFill>
                    <a:srgbClr val="FFEBAB"/>
                  </a:solidFill>
                </a:rPr>
                <a:t>την</a:t>
              </a:r>
              <a:r>
                <a:rPr lang="en-US" sz="2000" dirty="0">
                  <a:solidFill>
                    <a:srgbClr val="FFEBAB"/>
                  </a:solidFill>
                </a:rPr>
                <a:t> </a:t>
              </a:r>
              <a:r>
                <a:rPr sz="2000" dirty="0" err="1" smtClean="0">
                  <a:solidFill>
                    <a:srgbClr val="FFEBAB"/>
                  </a:solidFill>
                </a:rPr>
                <a:t>Μεγάλη</a:t>
              </a:r>
              <a:r>
                <a:rPr sz="2000" dirty="0" smtClean="0">
                  <a:solidFill>
                    <a:srgbClr val="FFEBAB"/>
                  </a:solidFill>
                </a:rPr>
                <a:t> </a:t>
              </a:r>
              <a:r>
                <a:rPr sz="2000" dirty="0" err="1">
                  <a:solidFill>
                    <a:srgbClr val="FFEBAB"/>
                  </a:solidFill>
                </a:rPr>
                <a:t>Έκρηξη</a:t>
              </a:r>
              <a:r>
                <a:rPr sz="2000" dirty="0">
                  <a:solidFill>
                    <a:srgbClr val="FFEBAB"/>
                  </a:solidFill>
                </a:rPr>
                <a:t>.</a:t>
              </a:r>
            </a:p>
            <a:p>
              <a:pPr>
                <a:defRPr>
                  <a:solidFill>
                    <a:srgbClr val="FFC000"/>
                  </a:solidFill>
                </a:defRPr>
              </a:pPr>
              <a:r>
                <a:rPr sz="2000" dirty="0" err="1">
                  <a:solidFill>
                    <a:srgbClr val="FFEBAB"/>
                  </a:solidFill>
                </a:rPr>
                <a:t>Συμ</a:t>
              </a:r>
              <a:r>
                <a:rPr sz="2000" dirty="0">
                  <a:solidFill>
                    <a:srgbClr val="FFEBAB"/>
                  </a:solidFill>
                </a:rPr>
                <a:t>βίωση μεταξύ σωματιδιακής φυσικής, αστροφυσικής,</a:t>
              </a:r>
            </a:p>
            <a:p>
              <a:pPr>
                <a:defRPr>
                  <a:solidFill>
                    <a:srgbClr val="FFC000"/>
                  </a:solidFill>
                </a:defRPr>
              </a:pPr>
              <a:r>
                <a:rPr sz="2000" dirty="0">
                  <a:solidFill>
                    <a:srgbClr val="FFEBAB"/>
                  </a:solidFill>
                </a:rPr>
                <a:t>και </a:t>
              </a:r>
              <a:r>
                <a:rPr sz="2000" dirty="0" err="1">
                  <a:solidFill>
                    <a:srgbClr val="FFEBAB"/>
                  </a:solidFill>
                </a:rPr>
                <a:t>κοσμολογί</a:t>
              </a:r>
              <a:r>
                <a:rPr sz="2000" dirty="0">
                  <a:solidFill>
                    <a:srgbClr val="FFEBAB"/>
                  </a:solidFill>
                </a:rPr>
                <a:t>ας. </a:t>
              </a:r>
            </a:p>
          </p:txBody>
        </p:sp>
        <p:grpSp>
          <p:nvGrpSpPr>
            <p:cNvPr id="227" name="Group 227"/>
            <p:cNvGrpSpPr/>
            <p:nvPr/>
          </p:nvGrpSpPr>
          <p:grpSpPr>
            <a:xfrm>
              <a:off x="914400" y="0"/>
              <a:ext cx="485776" cy="654100"/>
              <a:chOff x="0" y="0"/>
              <a:chExt cx="485775" cy="654099"/>
            </a:xfrm>
          </p:grpSpPr>
          <p:sp>
            <p:nvSpPr>
              <p:cNvPr id="224" name="Shape 224"/>
              <p:cNvSpPr/>
              <p:nvPr/>
            </p:nvSpPr>
            <p:spPr>
              <a:xfrm>
                <a:off x="0" y="102202"/>
                <a:ext cx="485775" cy="551898"/>
              </a:xfrm>
              <a:custGeom>
                <a:avLst/>
                <a:gdLst/>
                <a:ahLst/>
                <a:cxnLst>
                  <a:cxn ang="0">
                    <a:pos x="wd2" y="hd2"/>
                  </a:cxn>
                  <a:cxn ang="5400000">
                    <a:pos x="wd2" y="hd2"/>
                  </a:cxn>
                  <a:cxn ang="10800000">
                    <a:pos x="wd2" y="hd2"/>
                  </a:cxn>
                  <a:cxn ang="16200000">
                    <a:pos x="wd2" y="hd2"/>
                  </a:cxn>
                </a:cxnLst>
                <a:rect l="0" t="0" r="r" b="b"/>
                <a:pathLst>
                  <a:path w="21600" h="21600" extrusionOk="0">
                    <a:moveTo>
                      <a:pt x="21600" y="15200"/>
                    </a:moveTo>
                    <a:lnTo>
                      <a:pt x="16200" y="15200"/>
                    </a:lnTo>
                    <a:lnTo>
                      <a:pt x="16200" y="0"/>
                    </a:lnTo>
                    <a:lnTo>
                      <a:pt x="5400" y="0"/>
                    </a:lnTo>
                    <a:lnTo>
                      <a:pt x="5400" y="15200"/>
                    </a:lnTo>
                    <a:lnTo>
                      <a:pt x="0" y="15200"/>
                    </a:lnTo>
                    <a:lnTo>
                      <a:pt x="10800" y="21600"/>
                    </a:lnTo>
                    <a:lnTo>
                      <a:pt x="21600" y="15200"/>
                    </a:lnTo>
                    <a:close/>
                  </a:path>
                </a:pathLst>
              </a:custGeom>
              <a:gradFill flip="none" rotWithShape="1">
                <a:gsLst>
                  <a:gs pos="0">
                    <a:srgbClr val="3A62AB"/>
                  </a:gs>
                  <a:gs pos="100000">
                    <a:srgbClr val="000000"/>
                  </a:gs>
                </a:gsLst>
                <a:lin ang="5400000" scaled="0"/>
              </a:gradFill>
              <a:ln w="9525" cap="flat">
                <a:solidFill>
                  <a:schemeClr val="accent1"/>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225" name="Shape 225"/>
              <p:cNvSpPr/>
              <p:nvPr/>
            </p:nvSpPr>
            <p:spPr>
              <a:xfrm>
                <a:off x="121443" y="40881"/>
                <a:ext cx="242889" cy="40882"/>
              </a:xfrm>
              <a:prstGeom prst="rect">
                <a:avLst/>
              </a:prstGeom>
              <a:gradFill flip="none" rotWithShape="1">
                <a:gsLst>
                  <a:gs pos="0">
                    <a:srgbClr val="3A62AB"/>
                  </a:gs>
                  <a:gs pos="100000">
                    <a:srgbClr val="000000"/>
                  </a:gs>
                </a:gsLst>
                <a:lin ang="5400000" scaled="0"/>
              </a:gradFill>
              <a:ln w="9525" cap="flat">
                <a:solidFill>
                  <a:schemeClr val="accent1"/>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226" name="Shape 226"/>
              <p:cNvSpPr/>
              <p:nvPr/>
            </p:nvSpPr>
            <p:spPr>
              <a:xfrm>
                <a:off x="121443" y="0"/>
                <a:ext cx="242889" cy="20441"/>
              </a:xfrm>
              <a:prstGeom prst="rect">
                <a:avLst/>
              </a:prstGeom>
              <a:gradFill flip="none" rotWithShape="1">
                <a:gsLst>
                  <a:gs pos="0">
                    <a:srgbClr val="3A62AB"/>
                  </a:gs>
                  <a:gs pos="100000">
                    <a:srgbClr val="000000"/>
                  </a:gs>
                </a:gsLst>
                <a:lin ang="5400000" scaled="0"/>
              </a:gradFill>
              <a:ln w="9525" cap="flat">
                <a:solidFill>
                  <a:schemeClr val="accent1"/>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grpSp>
      </p:grpSp>
      <p:grpSp>
        <p:nvGrpSpPr>
          <p:cNvPr id="236" name="Group 236"/>
          <p:cNvGrpSpPr/>
          <p:nvPr/>
        </p:nvGrpSpPr>
        <p:grpSpPr>
          <a:xfrm>
            <a:off x="228600" y="1677769"/>
            <a:ext cx="2983656" cy="2706066"/>
            <a:chOff x="0" y="0"/>
            <a:chExt cx="2983655" cy="2706065"/>
          </a:xfrm>
        </p:grpSpPr>
        <p:sp>
          <p:nvSpPr>
            <p:cNvPr id="229" name="Shape 229"/>
            <p:cNvSpPr/>
            <p:nvPr/>
          </p:nvSpPr>
          <p:spPr>
            <a:xfrm>
              <a:off x="2152755" y="0"/>
              <a:ext cx="1" cy="228661"/>
            </a:xfrm>
            <a:prstGeom prst="line">
              <a:avLst/>
            </a:prstGeom>
            <a:noFill/>
            <a:ln w="19050" cap="flat">
              <a:solidFill>
                <a:srgbClr val="3A62AB"/>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230" name="Shape 230"/>
            <p:cNvSpPr/>
            <p:nvPr/>
          </p:nvSpPr>
          <p:spPr>
            <a:xfrm flipH="1">
              <a:off x="870225" y="228661"/>
              <a:ext cx="1" cy="533545"/>
            </a:xfrm>
            <a:prstGeom prst="line">
              <a:avLst/>
            </a:prstGeom>
            <a:noFill/>
            <a:ln w="19050" cap="flat">
              <a:solidFill>
                <a:srgbClr val="3A62AB"/>
              </a:solidFill>
              <a:prstDash val="solid"/>
              <a:round/>
              <a:tailEnd type="triangle" w="med" len="med"/>
            </a:ln>
            <a:effectLst/>
          </p:spPr>
          <p:txBody>
            <a:bodyPr wrap="square" lIns="45719" tIns="45719" rIns="45719" bIns="45719" numCol="1" anchor="t">
              <a:noAutofit/>
            </a:bodyPr>
            <a:lstStyle/>
            <a:p>
              <a:pPr>
                <a:defRPr>
                  <a:solidFill>
                    <a:srgbClr val="FFFFFF"/>
                  </a:solidFill>
                </a:defRPr>
              </a:pPr>
              <a:endParaRPr/>
            </a:p>
          </p:txBody>
        </p:sp>
        <p:sp>
          <p:nvSpPr>
            <p:cNvPr id="231" name="Shape 231"/>
            <p:cNvSpPr/>
            <p:nvPr/>
          </p:nvSpPr>
          <p:spPr>
            <a:xfrm>
              <a:off x="857526" y="223898"/>
              <a:ext cx="1295230" cy="1"/>
            </a:xfrm>
            <a:prstGeom prst="line">
              <a:avLst/>
            </a:prstGeom>
            <a:noFill/>
            <a:ln w="19050" cap="flat">
              <a:solidFill>
                <a:srgbClr val="3A62AB"/>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232" name="Shape 232"/>
            <p:cNvSpPr/>
            <p:nvPr/>
          </p:nvSpPr>
          <p:spPr>
            <a:xfrm>
              <a:off x="73903" y="2284413"/>
              <a:ext cx="2182646" cy="4216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ctr">
                <a:lnSpc>
                  <a:spcPct val="107000"/>
                </a:lnSpc>
                <a:defRPr sz="2000">
                  <a:solidFill>
                    <a:srgbClr val="FFC000"/>
                  </a:solidFill>
                  <a:effectLst>
                    <a:outerShdw blurRad="38100" dist="38100" dir="2700000" rotWithShape="0">
                      <a:srgbClr val="FFFFFF"/>
                    </a:outerShdw>
                  </a:effectLst>
                </a:defRPr>
              </a:pPr>
              <a:r>
                <a:rPr dirty="0">
                  <a:ln w="18415" cmpd="sng">
                    <a:solidFill>
                      <a:srgbClr val="FFFFFF"/>
                    </a:solidFill>
                    <a:prstDash val="solid"/>
                  </a:ln>
                  <a:solidFill>
                    <a:srgbClr val="FFFFFF"/>
                  </a:solidFill>
                  <a:effectLst>
                    <a:outerShdw blurRad="63500" dir="3600000" algn="tl" rotWithShape="0">
                      <a:srgbClr val="000000">
                        <a:alpha val="70000"/>
                      </a:srgbClr>
                    </a:outerShdw>
                  </a:effectLst>
                </a:rPr>
                <a:t>Super-</a:t>
              </a:r>
              <a:r>
                <a:rPr dirty="0" err="1">
                  <a:ln w="18415" cmpd="sng">
                    <a:solidFill>
                      <a:srgbClr val="FFFFFF"/>
                    </a:solidFill>
                    <a:prstDash val="solid"/>
                  </a:ln>
                  <a:solidFill>
                    <a:srgbClr val="FFFFFF"/>
                  </a:solidFill>
                  <a:effectLst>
                    <a:outerShdw blurRad="63500" dir="3600000" algn="tl" rotWithShape="0">
                      <a:srgbClr val="000000">
                        <a:alpha val="70000"/>
                      </a:srgbClr>
                    </a:outerShdw>
                  </a:effectLst>
                </a:rPr>
                <a:t>Μικροσκό</a:t>
              </a:r>
              <a:r>
                <a:rPr dirty="0">
                  <a:ln w="18415" cmpd="sng">
                    <a:solidFill>
                      <a:srgbClr val="FFFFFF"/>
                    </a:solidFill>
                    <a:prstDash val="solid"/>
                  </a:ln>
                  <a:solidFill>
                    <a:srgbClr val="FFFFFF"/>
                  </a:solidFill>
                  <a:effectLst>
                    <a:outerShdw blurRad="63500" dir="3600000" algn="tl" rotWithShape="0">
                      <a:srgbClr val="000000">
                        <a:alpha val="70000"/>
                      </a:srgbClr>
                    </a:outerShdw>
                  </a:effectLst>
                </a:rPr>
                <a:t>πιο</a:t>
              </a:r>
            </a:p>
          </p:txBody>
        </p:sp>
        <p:sp>
          <p:nvSpPr>
            <p:cNvPr id="233" name="Shape 233"/>
            <p:cNvSpPr/>
            <p:nvPr/>
          </p:nvSpPr>
          <p:spPr>
            <a:xfrm>
              <a:off x="2362200" y="1668462"/>
              <a:ext cx="621455" cy="396241"/>
            </a:xfrm>
            <a:prstGeom prst="rect">
              <a:avLst/>
            </a:prstGeom>
            <a:solidFill>
              <a:srgbClr val="9CB084"/>
            </a:solidFill>
            <a:ln w="25400" cap="flat">
              <a:solidFill>
                <a:srgbClr val="728060"/>
              </a:solidFill>
              <a:prstDash val="solid"/>
              <a:round/>
            </a:ln>
            <a:effectLst>
              <a:outerShdw blurRad="190500" dist="228600" dir="2700000" rotWithShape="0">
                <a:srgbClr val="000000">
                  <a:alpha val="25500"/>
                </a:srgbClr>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a:solidFill>
                    <a:srgbClr val="FFFFFF"/>
                  </a:solidFill>
                  <a:latin typeface="Book Antiqua"/>
                  <a:ea typeface="Book Antiqua"/>
                  <a:cs typeface="Book Antiqua"/>
                  <a:sym typeface="Book Antiqua"/>
                </a:defRPr>
              </a:lvl1pPr>
            </a:lstStyle>
            <a:p>
              <a:r>
                <a:t>LHC</a:t>
              </a:r>
            </a:p>
          </p:txBody>
        </p:sp>
        <p:pic>
          <p:nvPicPr>
            <p:cNvPr id="234" name="image6.png" descr="Picture 8"/>
            <p:cNvPicPr>
              <a:picLocks noChangeAspect="1"/>
            </p:cNvPicPr>
            <p:nvPr/>
          </p:nvPicPr>
          <p:blipFill>
            <a:blip r:embed="rId7">
              <a:extLst/>
            </a:blip>
            <a:stretch>
              <a:fillRect/>
            </a:stretch>
          </p:blipFill>
          <p:spPr>
            <a:xfrm>
              <a:off x="31750" y="0"/>
              <a:ext cx="657226" cy="685801"/>
            </a:xfrm>
            <a:prstGeom prst="rect">
              <a:avLst/>
            </a:prstGeom>
            <a:ln w="12700" cap="flat">
              <a:noFill/>
              <a:miter lim="400000"/>
            </a:ln>
            <a:effectLst>
              <a:outerShdw blurRad="63500" dist="38099" dir="2700000" rotWithShape="0">
                <a:srgbClr val="000000">
                  <a:alpha val="74997"/>
                </a:srgbClr>
              </a:outerShdw>
            </a:effectLst>
          </p:spPr>
        </p:pic>
        <p:pic>
          <p:nvPicPr>
            <p:cNvPr id="235" name="image7.jpg" descr="interconnect"/>
            <p:cNvPicPr>
              <a:picLocks noChangeAspect="1"/>
            </p:cNvPicPr>
            <p:nvPr/>
          </p:nvPicPr>
          <p:blipFill>
            <a:blip r:embed="rId8">
              <a:extLst/>
            </a:blip>
            <a:stretch>
              <a:fillRect/>
            </a:stretch>
          </p:blipFill>
          <p:spPr>
            <a:xfrm>
              <a:off x="0" y="781049"/>
              <a:ext cx="2362200" cy="1539876"/>
            </a:xfrm>
            <a:prstGeom prst="rect">
              <a:avLst/>
            </a:prstGeom>
            <a:ln w="12700" cap="flat">
              <a:noFill/>
              <a:miter lim="400000"/>
            </a:ln>
            <a:effectLst>
              <a:outerShdw blurRad="63500" dist="38099" dir="2700000" rotWithShape="0">
                <a:srgbClr val="000000">
                  <a:alpha val="74997"/>
                </a:srgbClr>
              </a:outerShdw>
            </a:effectLst>
          </p:spPr>
        </p:pic>
      </p:grpSp>
      <p:sp>
        <p:nvSpPr>
          <p:cNvPr id="237" name="Shape 237"/>
          <p:cNvSpPr>
            <a:spLocks noGrp="1"/>
          </p:cNvSpPr>
          <p:nvPr>
            <p:ph type="sldNum" sz="quarter" idx="4294967295"/>
          </p:nvPr>
        </p:nvSpPr>
        <p:spPr>
          <a:xfrm>
            <a:off x="8502739" y="6509067"/>
            <a:ext cx="184061" cy="26924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5</a:t>
            </a:fld>
            <a:endParaRPr/>
          </a:p>
        </p:txBody>
      </p:sp>
      <p:grpSp>
        <p:nvGrpSpPr>
          <p:cNvPr id="241" name="Group 241"/>
          <p:cNvGrpSpPr/>
          <p:nvPr/>
        </p:nvGrpSpPr>
        <p:grpSpPr>
          <a:xfrm>
            <a:off x="2477255" y="361805"/>
            <a:ext cx="4495801" cy="4572001"/>
            <a:chOff x="0" y="0"/>
            <a:chExt cx="4495800" cy="4572000"/>
          </a:xfrm>
        </p:grpSpPr>
        <p:pic>
          <p:nvPicPr>
            <p:cNvPr id="238" name="image8.jpg"/>
            <p:cNvPicPr>
              <a:picLocks noChangeAspect="1"/>
            </p:cNvPicPr>
            <p:nvPr/>
          </p:nvPicPr>
          <p:blipFill>
            <a:blip r:embed="rId9">
              <a:extLst/>
            </a:blip>
            <a:stretch>
              <a:fillRect/>
            </a:stretch>
          </p:blipFill>
          <p:spPr>
            <a:xfrm>
              <a:off x="1981200" y="0"/>
              <a:ext cx="2514600" cy="4572000"/>
            </a:xfrm>
            <a:prstGeom prst="rect">
              <a:avLst/>
            </a:prstGeom>
            <a:ln w="9525" cap="flat">
              <a:solidFill>
                <a:srgbClr val="FFFFFF"/>
              </a:solidFill>
              <a:prstDash val="solid"/>
              <a:miter lim="800000"/>
            </a:ln>
            <a:effectLst>
              <a:outerShdw blurRad="63500" dist="101600" dir="2700000" rotWithShape="0">
                <a:srgbClr val="1F497D">
                  <a:alpha val="74998"/>
                </a:srgbClr>
              </a:outerShdw>
            </a:effectLst>
          </p:spPr>
        </p:pic>
        <p:sp>
          <p:nvSpPr>
            <p:cNvPr id="239" name="Shape 239"/>
            <p:cNvSpPr/>
            <p:nvPr/>
          </p:nvSpPr>
          <p:spPr>
            <a:xfrm flipH="1" flipV="1">
              <a:off x="955486" y="1280160"/>
              <a:ext cx="797113" cy="3291841"/>
            </a:xfrm>
            <a:prstGeom prst="line">
              <a:avLst/>
            </a:prstGeom>
            <a:noFill/>
            <a:ln w="19050"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240" name="Shape 240"/>
            <p:cNvSpPr/>
            <p:nvPr/>
          </p:nvSpPr>
          <p:spPr>
            <a:xfrm flipV="1">
              <a:off x="-1" y="-1"/>
              <a:ext cx="1752601" cy="579122"/>
            </a:xfrm>
            <a:prstGeom prst="line">
              <a:avLst/>
            </a:prstGeom>
            <a:noFill/>
            <a:ln w="19050"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grpSp>
      <p:pic>
        <p:nvPicPr>
          <p:cNvPr id="242" name="image9.jpg" descr="http://socialistmenace.org/wp-content/uploads/2011/03/ernest-rutherford.jpg"/>
          <p:cNvPicPr>
            <a:picLocks noChangeAspect="1"/>
          </p:cNvPicPr>
          <p:nvPr/>
        </p:nvPicPr>
        <p:blipFill>
          <a:blip r:embed="rId10">
            <a:extLst/>
          </a:blip>
          <a:stretch>
            <a:fillRect/>
          </a:stretch>
        </p:blipFill>
        <p:spPr>
          <a:xfrm>
            <a:off x="3429000" y="2057400"/>
            <a:ext cx="993775" cy="1295400"/>
          </a:xfrm>
          <a:prstGeom prst="rect">
            <a:avLst/>
          </a:prstGeom>
          <a:ln w="12700">
            <a:miter lim="400000"/>
          </a:ln>
        </p:spPr>
      </p:pic>
      <p:pic>
        <p:nvPicPr>
          <p:cNvPr id="2" name="Εικόνα 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432432" y="2020352"/>
            <a:ext cx="1051560" cy="1524000"/>
          </a:xfrm>
          <a:prstGeom prst="rect">
            <a:avLst/>
          </a:prstGeom>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241"/>
                                        </p:tgtEl>
                                        <p:attrNameLst>
                                          <p:attrName>style.visibility</p:attrName>
                                        </p:attrNameLst>
                                      </p:cBhvr>
                                      <p:to>
                                        <p:strVal val="visible"/>
                                      </p:to>
                                    </p:set>
                                    <p:anim calcmode="lin" valueType="num">
                                      <p:cBhvr>
                                        <p:cTn id="7" dur="500" fill="hold"/>
                                        <p:tgtEl>
                                          <p:spTgt spid="241"/>
                                        </p:tgtEl>
                                        <p:attrNameLst>
                                          <p:attrName>ppt_x</p:attrName>
                                        </p:attrNameLst>
                                      </p:cBhvr>
                                      <p:tavLst>
                                        <p:tav tm="0">
                                          <p:val>
                                            <p:strVal val="#ppt_x"/>
                                          </p:val>
                                        </p:tav>
                                        <p:tav tm="100000">
                                          <p:val>
                                            <p:strVal val="#ppt_x"/>
                                          </p:val>
                                        </p:tav>
                                      </p:tavLst>
                                    </p:anim>
                                    <p:anim calcmode="lin" valueType="num">
                                      <p:cBhvr>
                                        <p:cTn id="8" dur="500" fill="hold"/>
                                        <p:tgtEl>
                                          <p:spTgt spid="2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iterate>
                                    <p:tmAbs val="0"/>
                                  </p:iterate>
                                  <p:childTnLst>
                                    <p:set>
                                      <p:cBhvr>
                                        <p:cTn id="12" fill="hold"/>
                                        <p:tgtEl>
                                          <p:spTgt spid="228"/>
                                        </p:tgtEl>
                                        <p:attrNameLst>
                                          <p:attrName>style.visibility</p:attrName>
                                        </p:attrNameLst>
                                      </p:cBhvr>
                                      <p:to>
                                        <p:strVal val="visible"/>
                                      </p:to>
                                    </p:set>
                                    <p:anim calcmode="lin" valueType="num">
                                      <p:cBhvr>
                                        <p:cTn id="13" dur="500" fill="hold"/>
                                        <p:tgtEl>
                                          <p:spTgt spid="228"/>
                                        </p:tgtEl>
                                        <p:attrNameLst>
                                          <p:attrName>ppt_x</p:attrName>
                                        </p:attrNameLst>
                                      </p:cBhvr>
                                      <p:tavLst>
                                        <p:tav tm="0">
                                          <p:val>
                                            <p:strVal val="#ppt_x"/>
                                          </p:val>
                                        </p:tav>
                                        <p:tav tm="100000">
                                          <p:val>
                                            <p:strVal val="#ppt_x"/>
                                          </p:val>
                                        </p:tav>
                                      </p:tavLst>
                                    </p:anim>
                                    <p:anim calcmode="lin" valueType="num">
                                      <p:cBhvr>
                                        <p:cTn id="14" dur="500" fill="hold"/>
                                        <p:tgtEl>
                                          <p:spTgt spid="2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 grpId="2" animBg="1" advAuto="0"/>
      <p:bldP spid="241" grpId="1" animBg="1" advAuto="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144012"/>
            <a:ext cx="8229600" cy="1143001"/>
          </a:xfrm>
        </p:spPr>
        <p:txBody>
          <a:bodyPr>
            <a:normAutofit/>
          </a:bodyPr>
          <a:lstStyle/>
          <a:p>
            <a:r>
              <a:rPr lang="el-GR" sz="3600" dirty="0" smtClean="0">
                <a:solidFill>
                  <a:srgbClr val="FFD653"/>
                </a:solidFill>
              </a:rPr>
              <a:t>Κλίμακα</a:t>
            </a:r>
            <a:endParaRPr lang="el-GR" sz="3600" dirty="0">
              <a:solidFill>
                <a:srgbClr val="FFD653"/>
              </a:solidFill>
            </a:endParaRPr>
          </a:p>
        </p:txBody>
      </p:sp>
      <p:sp>
        <p:nvSpPr>
          <p:cNvPr id="3" name="Σύμβολο κράτησης θέσης κειμένου 2"/>
          <p:cNvSpPr>
            <a:spLocks noGrp="1"/>
          </p:cNvSpPr>
          <p:nvPr>
            <p:ph type="body" idx="1"/>
          </p:nvPr>
        </p:nvSpPr>
        <p:spPr/>
        <p:txBody>
          <a:bodyPr/>
          <a:lstStyle/>
          <a:p>
            <a:endParaRPr lang="el-GR"/>
          </a:p>
        </p:txBody>
      </p:sp>
    </p:spTree>
    <p:extLst>
      <p:ext uri="{BB962C8B-B14F-4D97-AF65-F5344CB8AC3E}">
        <p14:creationId xmlns:p14="http://schemas.microsoft.com/office/powerpoint/2010/main" val="605075576"/>
      </p:ext>
    </p:extLst>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 name="Shape 543"/>
          <p:cNvSpPr>
            <a:spLocks noGrp="1"/>
          </p:cNvSpPr>
          <p:nvPr>
            <p:ph type="sldNum" sz="quarter" idx="4294967295"/>
          </p:nvPr>
        </p:nvSpPr>
        <p:spPr>
          <a:xfrm>
            <a:off x="8422818" y="6404292"/>
            <a:ext cx="263983" cy="26924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51</a:t>
            </a:fld>
            <a:endParaRPr/>
          </a:p>
        </p:txBody>
      </p:sp>
      <p:sp>
        <p:nvSpPr>
          <p:cNvPr id="544" name="Shape 544"/>
          <p:cNvSpPr/>
          <p:nvPr/>
        </p:nvSpPr>
        <p:spPr>
          <a:xfrm>
            <a:off x="87086" y="304800"/>
            <a:ext cx="8969829" cy="584775"/>
          </a:xfrm>
          <a:prstGeom prst="rect">
            <a:avLst/>
          </a:prstGeom>
          <a:ln>
            <a:noFill/>
            <a:miter/>
          </a:ln>
          <a:extLst>
            <a:ext uri="{C572A759-6A51-4108-AA02-DFA0A04FC94B}">
              <ma14:wrappingTextBoxFlag xmlns:ma14="http://schemas.microsoft.com/office/mac/drawingml/2011/main" val="1"/>
            </a:ext>
          </a:extLst>
        </p:spPr>
        <p:txBody>
          <a:bodyPr wrap="square" lIns="45719" rIns="45719">
            <a:spAutoFit/>
          </a:bodyPr>
          <a:lstStyle/>
          <a:p>
            <a:pPr algn="ctr">
              <a:defRPr sz="2400">
                <a:latin typeface="Verdana"/>
                <a:ea typeface="Verdana"/>
                <a:cs typeface="Verdana"/>
                <a:sym typeface="Verdana"/>
              </a:defRPr>
            </a:pPr>
            <a:r>
              <a:rPr dirty="0"/>
              <a:t> </a:t>
            </a:r>
            <a:r>
              <a:rPr sz="3200" dirty="0" err="1">
                <a:solidFill>
                  <a:srgbClr val="FFC000"/>
                </a:solidFill>
              </a:rPr>
              <a:t>Δι</a:t>
            </a:r>
            <a:r>
              <a:rPr sz="3200" dirty="0">
                <a:solidFill>
                  <a:srgbClr val="FFC000"/>
                </a:solidFill>
              </a:rPr>
              <a:t>αστάσεις της Σωματιδιακής Φυσικής</a:t>
            </a:r>
          </a:p>
        </p:txBody>
      </p:sp>
      <p:sp>
        <p:nvSpPr>
          <p:cNvPr id="545" name="Shape 545"/>
          <p:cNvSpPr/>
          <p:nvPr/>
        </p:nvSpPr>
        <p:spPr>
          <a:xfrm>
            <a:off x="2684463" y="997402"/>
            <a:ext cx="3455988" cy="460377"/>
          </a:xfrm>
          <a:prstGeom prst="rect">
            <a:avLst/>
          </a:prstGeom>
          <a:ln w="12700">
            <a:miter lim="400000"/>
          </a:ln>
          <a:extLst>
            <a:ext uri="{C572A759-6A51-4108-AA02-DFA0A04FC94B}">
              <ma14:wrappingTextBoxFlag xmlns:ma14="http://schemas.microsoft.com/office/mac/drawingml/2011/main" val="1"/>
            </a:ext>
          </a:extLst>
        </p:spPr>
        <p:txBody>
          <a:bodyPr lIns="46037" tIns="46037" rIns="46037" bIns="46037" anchor="ctr">
            <a:spAutoFit/>
          </a:bodyPr>
          <a:lstStyle>
            <a:lvl1pPr algn="ctr">
              <a:defRPr sz="2400">
                <a:solidFill>
                  <a:srgbClr val="FFFFFF"/>
                </a:solidFill>
                <a:effectLst>
                  <a:outerShdw blurRad="38100" dist="38100" dir="2700000" rotWithShape="0">
                    <a:srgbClr val="C0C0C0"/>
                  </a:outerShdw>
                </a:effectLst>
                <a:latin typeface="Verdana"/>
                <a:ea typeface="Verdana"/>
                <a:cs typeface="Verdana"/>
                <a:sym typeface="Verdana"/>
              </a:defRPr>
            </a:lvl1pPr>
          </a:lstStyle>
          <a:p>
            <a:r>
              <a:rPr dirty="0" err="1">
                <a:solidFill>
                  <a:srgbClr val="FFD653"/>
                </a:solidFill>
              </a:rPr>
              <a:t>Δομή</a:t>
            </a:r>
            <a:r>
              <a:rPr dirty="0">
                <a:solidFill>
                  <a:srgbClr val="FFD653"/>
                </a:solidFill>
              </a:rPr>
              <a:t> </a:t>
            </a:r>
            <a:r>
              <a:rPr dirty="0" err="1">
                <a:solidFill>
                  <a:srgbClr val="FFD653"/>
                </a:solidFill>
              </a:rPr>
              <a:t>της</a:t>
            </a:r>
            <a:r>
              <a:rPr dirty="0">
                <a:solidFill>
                  <a:srgbClr val="FFD653"/>
                </a:solidFill>
              </a:rPr>
              <a:t> </a:t>
            </a:r>
            <a:r>
              <a:rPr dirty="0" err="1">
                <a:solidFill>
                  <a:srgbClr val="FFD653"/>
                </a:solidFill>
              </a:rPr>
              <a:t>Ύλης</a:t>
            </a:r>
            <a:endParaRPr dirty="0">
              <a:solidFill>
                <a:srgbClr val="FFD653"/>
              </a:solidFill>
            </a:endParaRPr>
          </a:p>
        </p:txBody>
      </p:sp>
      <p:pic>
        <p:nvPicPr>
          <p:cNvPr id="546" name="image59.jpg" descr="kraftstorg"/>
          <p:cNvPicPr>
            <a:picLocks noChangeAspect="1"/>
          </p:cNvPicPr>
          <p:nvPr/>
        </p:nvPicPr>
        <p:blipFill>
          <a:blip r:embed="rId2">
            <a:extLst/>
          </a:blip>
          <a:stretch>
            <a:fillRect/>
          </a:stretch>
        </p:blipFill>
        <p:spPr>
          <a:xfrm>
            <a:off x="6127750" y="2022924"/>
            <a:ext cx="2673350" cy="1825625"/>
          </a:xfrm>
          <a:prstGeom prst="rect">
            <a:avLst/>
          </a:prstGeom>
          <a:ln w="12700">
            <a:miter lim="400000"/>
          </a:ln>
        </p:spPr>
      </p:pic>
      <p:grpSp>
        <p:nvGrpSpPr>
          <p:cNvPr id="641" name="Group 641"/>
          <p:cNvGrpSpPr/>
          <p:nvPr/>
        </p:nvGrpSpPr>
        <p:grpSpPr>
          <a:xfrm>
            <a:off x="3491879" y="2149055"/>
            <a:ext cx="3122613" cy="1524002"/>
            <a:chOff x="0" y="0"/>
            <a:chExt cx="3122611" cy="1524000"/>
          </a:xfrm>
        </p:grpSpPr>
        <p:grpSp>
          <p:nvGrpSpPr>
            <p:cNvPr id="638" name="Group 638"/>
            <p:cNvGrpSpPr/>
            <p:nvPr/>
          </p:nvGrpSpPr>
          <p:grpSpPr>
            <a:xfrm>
              <a:off x="0" y="-1"/>
              <a:ext cx="1674813" cy="1524002"/>
              <a:chOff x="0" y="0"/>
              <a:chExt cx="1674812" cy="1524000"/>
            </a:xfrm>
          </p:grpSpPr>
          <p:grpSp>
            <p:nvGrpSpPr>
              <p:cNvPr id="556" name="Group 556"/>
              <p:cNvGrpSpPr/>
              <p:nvPr/>
            </p:nvGrpSpPr>
            <p:grpSpPr>
              <a:xfrm>
                <a:off x="38063" y="39076"/>
                <a:ext cx="1103855" cy="937847"/>
                <a:chOff x="0" y="0"/>
                <a:chExt cx="1103853" cy="937845"/>
              </a:xfrm>
            </p:grpSpPr>
            <p:sp>
              <p:nvSpPr>
                <p:cNvPr id="547" name="Shape 547"/>
                <p:cNvSpPr/>
                <p:nvPr/>
              </p:nvSpPr>
              <p:spPr>
                <a:xfrm>
                  <a:off x="-1" y="-1"/>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48" name="Shape 548"/>
                <p:cNvSpPr/>
                <p:nvPr/>
              </p:nvSpPr>
              <p:spPr>
                <a:xfrm>
                  <a:off x="367951" y="-1"/>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49" name="Shape 549"/>
                <p:cNvSpPr/>
                <p:nvPr/>
              </p:nvSpPr>
              <p:spPr>
                <a:xfrm>
                  <a:off x="735902" y="-1"/>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50" name="Shape 550"/>
                <p:cNvSpPr/>
                <p:nvPr/>
              </p:nvSpPr>
              <p:spPr>
                <a:xfrm>
                  <a:off x="-1" y="312615"/>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51" name="Shape 551"/>
                <p:cNvSpPr/>
                <p:nvPr/>
              </p:nvSpPr>
              <p:spPr>
                <a:xfrm>
                  <a:off x="-1" y="625230"/>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52" name="Shape 552"/>
                <p:cNvSpPr/>
                <p:nvPr/>
              </p:nvSpPr>
              <p:spPr>
                <a:xfrm>
                  <a:off x="367951" y="625230"/>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53" name="Shape 553"/>
                <p:cNvSpPr/>
                <p:nvPr/>
              </p:nvSpPr>
              <p:spPr>
                <a:xfrm>
                  <a:off x="367951" y="312615"/>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54" name="Shape 554"/>
                <p:cNvSpPr/>
                <p:nvPr/>
              </p:nvSpPr>
              <p:spPr>
                <a:xfrm>
                  <a:off x="735902" y="312615"/>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55" name="Shape 555"/>
                <p:cNvSpPr/>
                <p:nvPr/>
              </p:nvSpPr>
              <p:spPr>
                <a:xfrm>
                  <a:off x="735902" y="625230"/>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grpSp>
          <p:grpSp>
            <p:nvGrpSpPr>
              <p:cNvPr id="566" name="Group 566"/>
              <p:cNvGrpSpPr/>
              <p:nvPr/>
            </p:nvGrpSpPr>
            <p:grpSpPr>
              <a:xfrm>
                <a:off x="266447" y="273538"/>
                <a:ext cx="1103854" cy="937847"/>
                <a:chOff x="0" y="0"/>
                <a:chExt cx="1103853" cy="937845"/>
              </a:xfrm>
            </p:grpSpPr>
            <p:sp>
              <p:nvSpPr>
                <p:cNvPr id="557" name="Shape 557"/>
                <p:cNvSpPr/>
                <p:nvPr/>
              </p:nvSpPr>
              <p:spPr>
                <a:xfrm>
                  <a:off x="-1" y="-1"/>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58" name="Shape 558"/>
                <p:cNvSpPr/>
                <p:nvPr/>
              </p:nvSpPr>
              <p:spPr>
                <a:xfrm>
                  <a:off x="367951" y="-1"/>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59" name="Shape 559"/>
                <p:cNvSpPr/>
                <p:nvPr/>
              </p:nvSpPr>
              <p:spPr>
                <a:xfrm>
                  <a:off x="735902" y="-1"/>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60" name="Shape 560"/>
                <p:cNvSpPr/>
                <p:nvPr/>
              </p:nvSpPr>
              <p:spPr>
                <a:xfrm>
                  <a:off x="-1" y="312615"/>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61" name="Shape 561"/>
                <p:cNvSpPr/>
                <p:nvPr/>
              </p:nvSpPr>
              <p:spPr>
                <a:xfrm>
                  <a:off x="-1" y="625230"/>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62" name="Shape 562"/>
                <p:cNvSpPr/>
                <p:nvPr/>
              </p:nvSpPr>
              <p:spPr>
                <a:xfrm>
                  <a:off x="367951" y="625230"/>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63" name="Shape 563"/>
                <p:cNvSpPr/>
                <p:nvPr/>
              </p:nvSpPr>
              <p:spPr>
                <a:xfrm>
                  <a:off x="367951" y="312615"/>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64" name="Shape 564"/>
                <p:cNvSpPr/>
                <p:nvPr/>
              </p:nvSpPr>
              <p:spPr>
                <a:xfrm>
                  <a:off x="735902" y="312615"/>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65" name="Shape 565"/>
                <p:cNvSpPr/>
                <p:nvPr/>
              </p:nvSpPr>
              <p:spPr>
                <a:xfrm>
                  <a:off x="735902" y="625230"/>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grpSp>
          <p:grpSp>
            <p:nvGrpSpPr>
              <p:cNvPr id="576" name="Group 576"/>
              <p:cNvGrpSpPr/>
              <p:nvPr/>
            </p:nvGrpSpPr>
            <p:grpSpPr>
              <a:xfrm>
                <a:off x="532894" y="547076"/>
                <a:ext cx="1103855" cy="937847"/>
                <a:chOff x="0" y="0"/>
                <a:chExt cx="1103853" cy="937845"/>
              </a:xfrm>
            </p:grpSpPr>
            <p:sp>
              <p:nvSpPr>
                <p:cNvPr id="567" name="Shape 567"/>
                <p:cNvSpPr/>
                <p:nvPr/>
              </p:nvSpPr>
              <p:spPr>
                <a:xfrm>
                  <a:off x="-1" y="-1"/>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68" name="Shape 568"/>
                <p:cNvSpPr/>
                <p:nvPr/>
              </p:nvSpPr>
              <p:spPr>
                <a:xfrm>
                  <a:off x="367951" y="-1"/>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69" name="Shape 569"/>
                <p:cNvSpPr/>
                <p:nvPr/>
              </p:nvSpPr>
              <p:spPr>
                <a:xfrm>
                  <a:off x="735902" y="-1"/>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70" name="Shape 570"/>
                <p:cNvSpPr/>
                <p:nvPr/>
              </p:nvSpPr>
              <p:spPr>
                <a:xfrm>
                  <a:off x="-1" y="312615"/>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71" name="Shape 571"/>
                <p:cNvSpPr/>
                <p:nvPr/>
              </p:nvSpPr>
              <p:spPr>
                <a:xfrm>
                  <a:off x="-1" y="625230"/>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72" name="Shape 572"/>
                <p:cNvSpPr/>
                <p:nvPr/>
              </p:nvSpPr>
              <p:spPr>
                <a:xfrm>
                  <a:off x="367951" y="625230"/>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73" name="Shape 573"/>
                <p:cNvSpPr/>
                <p:nvPr/>
              </p:nvSpPr>
              <p:spPr>
                <a:xfrm>
                  <a:off x="367951" y="312615"/>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74" name="Shape 574"/>
                <p:cNvSpPr/>
                <p:nvPr/>
              </p:nvSpPr>
              <p:spPr>
                <a:xfrm>
                  <a:off x="735902" y="312615"/>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75" name="Shape 575"/>
                <p:cNvSpPr/>
                <p:nvPr/>
              </p:nvSpPr>
              <p:spPr>
                <a:xfrm>
                  <a:off x="735902" y="625230"/>
                  <a:ext cx="367952" cy="312616"/>
                </a:xfrm>
                <a:prstGeom prst="rect">
                  <a:avLst/>
                </a:prstGeom>
                <a:noFill/>
                <a:ln w="9525" cap="flat">
                  <a:solidFill>
                    <a:srgbClr val="1F497D"/>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grpSp>
          <p:sp>
            <p:nvSpPr>
              <p:cNvPr id="577" name="Shape 577"/>
              <p:cNvSpPr/>
              <p:nvPr/>
            </p:nvSpPr>
            <p:spPr>
              <a:xfrm>
                <a:off x="38063" y="39076"/>
                <a:ext cx="494831" cy="508001"/>
              </a:xfrm>
              <a:prstGeom prst="line">
                <a:avLst/>
              </a:prstGeom>
              <a:noFill/>
              <a:ln w="9525" cap="flat">
                <a:solidFill>
                  <a:srgbClr val="1F497D"/>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578" name="Shape 578"/>
              <p:cNvSpPr/>
              <p:nvPr/>
            </p:nvSpPr>
            <p:spPr>
              <a:xfrm>
                <a:off x="38063" y="351692"/>
                <a:ext cx="494831" cy="508001"/>
              </a:xfrm>
              <a:prstGeom prst="line">
                <a:avLst/>
              </a:prstGeom>
              <a:noFill/>
              <a:ln w="9525" cap="flat">
                <a:solidFill>
                  <a:srgbClr val="1F497D"/>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579" name="Shape 579"/>
              <p:cNvSpPr/>
              <p:nvPr/>
            </p:nvSpPr>
            <p:spPr>
              <a:xfrm>
                <a:off x="38063" y="664307"/>
                <a:ext cx="494831" cy="508001"/>
              </a:xfrm>
              <a:prstGeom prst="line">
                <a:avLst/>
              </a:prstGeom>
              <a:noFill/>
              <a:ln w="9525" cap="flat">
                <a:solidFill>
                  <a:srgbClr val="1F497D"/>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580" name="Shape 580"/>
              <p:cNvSpPr/>
              <p:nvPr/>
            </p:nvSpPr>
            <p:spPr>
              <a:xfrm>
                <a:off x="38063" y="976923"/>
                <a:ext cx="494831" cy="508001"/>
              </a:xfrm>
              <a:prstGeom prst="line">
                <a:avLst/>
              </a:prstGeom>
              <a:noFill/>
              <a:ln w="9525" cap="flat">
                <a:solidFill>
                  <a:srgbClr val="1F497D"/>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581" name="Shape 581"/>
              <p:cNvSpPr/>
              <p:nvPr/>
            </p:nvSpPr>
            <p:spPr>
              <a:xfrm>
                <a:off x="380639" y="39076"/>
                <a:ext cx="494831" cy="508001"/>
              </a:xfrm>
              <a:prstGeom prst="line">
                <a:avLst/>
              </a:prstGeom>
              <a:noFill/>
              <a:ln w="9525" cap="flat">
                <a:solidFill>
                  <a:srgbClr val="1F497D"/>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582" name="Shape 582"/>
              <p:cNvSpPr/>
              <p:nvPr/>
            </p:nvSpPr>
            <p:spPr>
              <a:xfrm>
                <a:off x="761278" y="39076"/>
                <a:ext cx="494831" cy="508001"/>
              </a:xfrm>
              <a:prstGeom prst="line">
                <a:avLst/>
              </a:prstGeom>
              <a:noFill/>
              <a:ln w="9525" cap="flat">
                <a:solidFill>
                  <a:srgbClr val="1F497D"/>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583" name="Shape 583"/>
              <p:cNvSpPr/>
              <p:nvPr/>
            </p:nvSpPr>
            <p:spPr>
              <a:xfrm>
                <a:off x="1141917" y="39076"/>
                <a:ext cx="494831" cy="508001"/>
              </a:xfrm>
              <a:prstGeom prst="line">
                <a:avLst/>
              </a:prstGeom>
              <a:noFill/>
              <a:ln w="9525" cap="flat">
                <a:solidFill>
                  <a:srgbClr val="1F497D"/>
                </a:solidFill>
                <a:prstDash val="solid"/>
                <a:round/>
              </a:ln>
              <a:effectLst/>
            </p:spPr>
            <p:txBody>
              <a:bodyPr wrap="square" lIns="45719" tIns="45719" rIns="45719" bIns="45719" numCol="1" anchor="t">
                <a:noAutofit/>
              </a:bodyPr>
              <a:lstStyle/>
              <a:p>
                <a:pPr>
                  <a:defRPr>
                    <a:solidFill>
                      <a:srgbClr val="FFFFFF"/>
                    </a:solidFill>
                  </a:defRPr>
                </a:pPr>
                <a:endParaRPr/>
              </a:p>
            </p:txBody>
          </p:sp>
          <p:sp>
            <p:nvSpPr>
              <p:cNvPr id="584" name="Shape 584"/>
              <p:cNvSpPr/>
              <p:nvPr/>
            </p:nvSpPr>
            <p:spPr>
              <a:xfrm>
                <a:off x="418703" y="351692"/>
                <a:ext cx="494831" cy="508001"/>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585" name="Shape 585"/>
              <p:cNvSpPr/>
              <p:nvPr/>
            </p:nvSpPr>
            <p:spPr>
              <a:xfrm>
                <a:off x="761278" y="351692"/>
                <a:ext cx="494831" cy="508001"/>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586" name="Shape 586"/>
              <p:cNvSpPr/>
              <p:nvPr/>
            </p:nvSpPr>
            <p:spPr>
              <a:xfrm>
                <a:off x="1141917" y="351692"/>
                <a:ext cx="494831" cy="508001"/>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587" name="Shape 587"/>
              <p:cNvSpPr/>
              <p:nvPr/>
            </p:nvSpPr>
            <p:spPr>
              <a:xfrm>
                <a:off x="418703" y="664307"/>
                <a:ext cx="494831" cy="508001"/>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588" name="Shape 588"/>
              <p:cNvSpPr/>
              <p:nvPr/>
            </p:nvSpPr>
            <p:spPr>
              <a:xfrm>
                <a:off x="761278" y="664307"/>
                <a:ext cx="494831" cy="508001"/>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589" name="Shape 589"/>
              <p:cNvSpPr/>
              <p:nvPr/>
            </p:nvSpPr>
            <p:spPr>
              <a:xfrm>
                <a:off x="1141917" y="664307"/>
                <a:ext cx="494831" cy="508001"/>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590" name="Shape 590"/>
              <p:cNvSpPr/>
              <p:nvPr/>
            </p:nvSpPr>
            <p:spPr>
              <a:xfrm>
                <a:off x="418703" y="976923"/>
                <a:ext cx="494831" cy="508001"/>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591" name="Shape 591"/>
              <p:cNvSpPr/>
              <p:nvPr/>
            </p:nvSpPr>
            <p:spPr>
              <a:xfrm>
                <a:off x="761278" y="976923"/>
                <a:ext cx="494831" cy="508001"/>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592" name="Shape 592"/>
              <p:cNvSpPr/>
              <p:nvPr/>
            </p:nvSpPr>
            <p:spPr>
              <a:xfrm>
                <a:off x="1141917" y="976923"/>
                <a:ext cx="494831" cy="508001"/>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593" name="Shape 593"/>
              <p:cNvSpPr/>
              <p:nvPr/>
            </p:nvSpPr>
            <p:spPr>
              <a:xfrm>
                <a:off x="-1" y="-1"/>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lgn="ctr">
                  <a:defRPr sz="2400">
                    <a:solidFill>
                      <a:srgbClr val="993300"/>
                    </a:solidFill>
                    <a:latin typeface="Times New Roman"/>
                    <a:ea typeface="Times New Roman"/>
                    <a:cs typeface="Times New Roman"/>
                    <a:sym typeface="Times New Roman"/>
                  </a:defRPr>
                </a:pPr>
                <a:endParaRPr/>
              </a:p>
            </p:txBody>
          </p:sp>
          <p:sp>
            <p:nvSpPr>
              <p:cNvPr id="594" name="Shape 594"/>
              <p:cNvSpPr/>
              <p:nvPr/>
            </p:nvSpPr>
            <p:spPr>
              <a:xfrm>
                <a:off x="-1" y="312615"/>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595" name="Shape 595"/>
              <p:cNvSpPr/>
              <p:nvPr/>
            </p:nvSpPr>
            <p:spPr>
              <a:xfrm>
                <a:off x="380639" y="-1"/>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596" name="Shape 596"/>
              <p:cNvSpPr/>
              <p:nvPr/>
            </p:nvSpPr>
            <p:spPr>
              <a:xfrm>
                <a:off x="761278" y="-1"/>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597" name="Shape 597"/>
              <p:cNvSpPr/>
              <p:nvPr/>
            </p:nvSpPr>
            <p:spPr>
              <a:xfrm>
                <a:off x="1103853" y="-1"/>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598" name="Shape 598"/>
              <p:cNvSpPr/>
              <p:nvPr/>
            </p:nvSpPr>
            <p:spPr>
              <a:xfrm>
                <a:off x="-1" y="625230"/>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599" name="Shape 599"/>
              <p:cNvSpPr/>
              <p:nvPr/>
            </p:nvSpPr>
            <p:spPr>
              <a:xfrm>
                <a:off x="-1" y="937846"/>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00" name="Shape 600"/>
              <p:cNvSpPr/>
              <p:nvPr/>
            </p:nvSpPr>
            <p:spPr>
              <a:xfrm>
                <a:off x="228383" y="234461"/>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01" name="Shape 601"/>
              <p:cNvSpPr/>
              <p:nvPr/>
            </p:nvSpPr>
            <p:spPr>
              <a:xfrm>
                <a:off x="228383" y="547076"/>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02" name="Shape 602"/>
              <p:cNvSpPr/>
              <p:nvPr/>
            </p:nvSpPr>
            <p:spPr>
              <a:xfrm>
                <a:off x="228383" y="859692"/>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03" name="Shape 603"/>
              <p:cNvSpPr/>
              <p:nvPr/>
            </p:nvSpPr>
            <p:spPr>
              <a:xfrm>
                <a:off x="228383" y="1172307"/>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lgn="ctr">
                  <a:defRPr sz="2400">
                    <a:solidFill>
                      <a:srgbClr val="993300"/>
                    </a:solidFill>
                    <a:latin typeface="Times New Roman"/>
                    <a:ea typeface="Times New Roman"/>
                    <a:cs typeface="Times New Roman"/>
                    <a:sym typeface="Times New Roman"/>
                  </a:defRPr>
                </a:pPr>
                <a:endParaRPr/>
              </a:p>
            </p:txBody>
          </p:sp>
          <p:sp>
            <p:nvSpPr>
              <p:cNvPr id="604" name="Shape 604"/>
              <p:cNvSpPr/>
              <p:nvPr/>
            </p:nvSpPr>
            <p:spPr>
              <a:xfrm>
                <a:off x="494830" y="1445846"/>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05" name="Shape 605"/>
              <p:cNvSpPr/>
              <p:nvPr/>
            </p:nvSpPr>
            <p:spPr>
              <a:xfrm>
                <a:off x="494830" y="1133230"/>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06" name="Shape 606"/>
              <p:cNvSpPr/>
              <p:nvPr/>
            </p:nvSpPr>
            <p:spPr>
              <a:xfrm>
                <a:off x="494830" y="820615"/>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07" name="Shape 607"/>
              <p:cNvSpPr/>
              <p:nvPr/>
            </p:nvSpPr>
            <p:spPr>
              <a:xfrm>
                <a:off x="494830" y="508000"/>
                <a:ext cx="76129" cy="78154"/>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08" name="Shape 608"/>
              <p:cNvSpPr/>
              <p:nvPr/>
            </p:nvSpPr>
            <p:spPr>
              <a:xfrm>
                <a:off x="875470" y="1445846"/>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09" name="Shape 609"/>
              <p:cNvSpPr/>
              <p:nvPr/>
            </p:nvSpPr>
            <p:spPr>
              <a:xfrm>
                <a:off x="875470" y="1133230"/>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10" name="Shape 610"/>
              <p:cNvSpPr/>
              <p:nvPr/>
            </p:nvSpPr>
            <p:spPr>
              <a:xfrm>
                <a:off x="875470" y="820615"/>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11" name="Shape 611"/>
              <p:cNvSpPr/>
              <p:nvPr/>
            </p:nvSpPr>
            <p:spPr>
              <a:xfrm>
                <a:off x="875470" y="508000"/>
                <a:ext cx="76129" cy="78154"/>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12" name="Shape 612"/>
              <p:cNvSpPr/>
              <p:nvPr/>
            </p:nvSpPr>
            <p:spPr>
              <a:xfrm>
                <a:off x="570958" y="234461"/>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13" name="Shape 613"/>
              <p:cNvSpPr/>
              <p:nvPr/>
            </p:nvSpPr>
            <p:spPr>
              <a:xfrm>
                <a:off x="989661" y="234461"/>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14" name="Shape 614"/>
              <p:cNvSpPr/>
              <p:nvPr/>
            </p:nvSpPr>
            <p:spPr>
              <a:xfrm>
                <a:off x="1332236" y="234461"/>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15" name="Shape 615"/>
              <p:cNvSpPr/>
              <p:nvPr/>
            </p:nvSpPr>
            <p:spPr>
              <a:xfrm>
                <a:off x="1218045" y="508000"/>
                <a:ext cx="76129" cy="78154"/>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16" name="Shape 616"/>
              <p:cNvSpPr/>
              <p:nvPr/>
            </p:nvSpPr>
            <p:spPr>
              <a:xfrm>
                <a:off x="1598684" y="508000"/>
                <a:ext cx="76129" cy="78154"/>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17" name="Shape 617"/>
              <p:cNvSpPr/>
              <p:nvPr/>
            </p:nvSpPr>
            <p:spPr>
              <a:xfrm>
                <a:off x="1218045" y="820615"/>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18" name="Shape 618"/>
              <p:cNvSpPr/>
              <p:nvPr/>
            </p:nvSpPr>
            <p:spPr>
              <a:xfrm>
                <a:off x="1598684" y="820615"/>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19" name="Shape 619"/>
              <p:cNvSpPr/>
              <p:nvPr/>
            </p:nvSpPr>
            <p:spPr>
              <a:xfrm>
                <a:off x="1218045" y="1133230"/>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20" name="Shape 620"/>
              <p:cNvSpPr/>
              <p:nvPr/>
            </p:nvSpPr>
            <p:spPr>
              <a:xfrm>
                <a:off x="1598684" y="1133230"/>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21" name="Shape 621"/>
              <p:cNvSpPr/>
              <p:nvPr/>
            </p:nvSpPr>
            <p:spPr>
              <a:xfrm>
                <a:off x="1218045" y="1445846"/>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22" name="Shape 622"/>
              <p:cNvSpPr/>
              <p:nvPr/>
            </p:nvSpPr>
            <p:spPr>
              <a:xfrm>
                <a:off x="1598684" y="1445846"/>
                <a:ext cx="76129" cy="78155"/>
              </a:xfrm>
              <a:prstGeom prst="ellipse">
                <a:avLst/>
              </a:prstGeom>
              <a:solidFill>
                <a:srgbClr val="1F497D"/>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23" name="Shape 623"/>
              <p:cNvSpPr/>
              <p:nvPr/>
            </p:nvSpPr>
            <p:spPr>
              <a:xfrm>
                <a:off x="380639" y="312615"/>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24" name="Shape 624"/>
              <p:cNvSpPr/>
              <p:nvPr/>
            </p:nvSpPr>
            <p:spPr>
              <a:xfrm>
                <a:off x="761278" y="312615"/>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25" name="Shape 625"/>
              <p:cNvSpPr/>
              <p:nvPr/>
            </p:nvSpPr>
            <p:spPr>
              <a:xfrm>
                <a:off x="609022" y="547076"/>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26" name="Shape 626"/>
              <p:cNvSpPr/>
              <p:nvPr/>
            </p:nvSpPr>
            <p:spPr>
              <a:xfrm>
                <a:off x="951597" y="547076"/>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27" name="Shape 627"/>
              <p:cNvSpPr/>
              <p:nvPr/>
            </p:nvSpPr>
            <p:spPr>
              <a:xfrm>
                <a:off x="1103853" y="312615"/>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28" name="Shape 628"/>
              <p:cNvSpPr/>
              <p:nvPr/>
            </p:nvSpPr>
            <p:spPr>
              <a:xfrm>
                <a:off x="1332236" y="547076"/>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29" name="Shape 629"/>
              <p:cNvSpPr/>
              <p:nvPr/>
            </p:nvSpPr>
            <p:spPr>
              <a:xfrm>
                <a:off x="380639" y="625230"/>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30" name="Shape 630"/>
              <p:cNvSpPr/>
              <p:nvPr/>
            </p:nvSpPr>
            <p:spPr>
              <a:xfrm>
                <a:off x="761278" y="625230"/>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31" name="Shape 631"/>
              <p:cNvSpPr/>
              <p:nvPr/>
            </p:nvSpPr>
            <p:spPr>
              <a:xfrm>
                <a:off x="1103853" y="625230"/>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32" name="Shape 632"/>
              <p:cNvSpPr/>
              <p:nvPr/>
            </p:nvSpPr>
            <p:spPr>
              <a:xfrm>
                <a:off x="609022" y="859692"/>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33" name="Shape 633"/>
              <p:cNvSpPr/>
              <p:nvPr/>
            </p:nvSpPr>
            <p:spPr>
              <a:xfrm>
                <a:off x="951597" y="859692"/>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34" name="Shape 634"/>
              <p:cNvSpPr/>
              <p:nvPr/>
            </p:nvSpPr>
            <p:spPr>
              <a:xfrm>
                <a:off x="1332236" y="859692"/>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35" name="Shape 635"/>
              <p:cNvSpPr/>
              <p:nvPr/>
            </p:nvSpPr>
            <p:spPr>
              <a:xfrm>
                <a:off x="609022" y="1172307"/>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36" name="Shape 636"/>
              <p:cNvSpPr/>
              <p:nvPr/>
            </p:nvSpPr>
            <p:spPr>
              <a:xfrm>
                <a:off x="951597" y="1172307"/>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637" name="Shape 637"/>
              <p:cNvSpPr/>
              <p:nvPr/>
            </p:nvSpPr>
            <p:spPr>
              <a:xfrm>
                <a:off x="1332236" y="1172307"/>
                <a:ext cx="76129" cy="78155"/>
              </a:xfrm>
              <a:prstGeom prst="ellipse">
                <a:avLst/>
              </a:prstGeom>
              <a:solidFill>
                <a:srgbClr val="9999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grpSp>
        <p:sp>
          <p:nvSpPr>
            <p:cNvPr id="639" name="Shape 639"/>
            <p:cNvSpPr/>
            <p:nvPr/>
          </p:nvSpPr>
          <p:spPr>
            <a:xfrm>
              <a:off x="1141412" y="76199"/>
              <a:ext cx="1981200" cy="685802"/>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640" name="Shape 640"/>
            <p:cNvSpPr/>
            <p:nvPr/>
          </p:nvSpPr>
          <p:spPr>
            <a:xfrm flipV="1">
              <a:off x="1674812" y="685799"/>
              <a:ext cx="1371600" cy="838202"/>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grpSp>
      <p:grpSp>
        <p:nvGrpSpPr>
          <p:cNvPr id="645" name="Group 645"/>
          <p:cNvGrpSpPr/>
          <p:nvPr/>
        </p:nvGrpSpPr>
        <p:grpSpPr>
          <a:xfrm>
            <a:off x="690335" y="1954890"/>
            <a:ext cx="2773364" cy="1681164"/>
            <a:chOff x="0" y="0"/>
            <a:chExt cx="2773362" cy="1681163"/>
          </a:xfrm>
        </p:grpSpPr>
        <p:sp>
          <p:nvSpPr>
            <p:cNvPr id="642" name="Shape 642"/>
            <p:cNvSpPr/>
            <p:nvPr/>
          </p:nvSpPr>
          <p:spPr>
            <a:xfrm>
              <a:off x="1790700" y="0"/>
              <a:ext cx="982663" cy="381000"/>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643" name="Shape 643"/>
            <p:cNvSpPr/>
            <p:nvPr/>
          </p:nvSpPr>
          <p:spPr>
            <a:xfrm flipV="1">
              <a:off x="1714500" y="488950"/>
              <a:ext cx="1058863" cy="1187451"/>
            </a:xfrm>
            <a:prstGeom prst="line">
              <a:avLst/>
            </a:prstGeom>
            <a:noFill/>
            <a:ln w="9525" cap="flat">
              <a:solidFill>
                <a:srgbClr val="1F497D"/>
              </a:solidFill>
              <a:prstDash val="dash"/>
              <a:round/>
            </a:ln>
            <a:effectLst/>
          </p:spPr>
          <p:txBody>
            <a:bodyPr wrap="square" lIns="45719" tIns="45719" rIns="45719" bIns="45719" numCol="1" anchor="t">
              <a:noAutofit/>
            </a:bodyPr>
            <a:lstStyle/>
            <a:p>
              <a:pPr>
                <a:defRPr>
                  <a:solidFill>
                    <a:srgbClr val="FFFFFF"/>
                  </a:solidFill>
                </a:defRPr>
              </a:pPr>
              <a:endParaRPr/>
            </a:p>
          </p:txBody>
        </p:sp>
        <p:pic>
          <p:nvPicPr>
            <p:cNvPr id="644" name="image37.png" descr="atom"/>
            <p:cNvPicPr>
              <a:picLocks noChangeAspect="1"/>
            </p:cNvPicPr>
            <p:nvPr/>
          </p:nvPicPr>
          <p:blipFill>
            <a:blip r:embed="rId3">
              <a:extLst/>
            </a:blip>
            <a:stretch>
              <a:fillRect/>
            </a:stretch>
          </p:blipFill>
          <p:spPr>
            <a:xfrm>
              <a:off x="-1" y="0"/>
              <a:ext cx="1714502" cy="1681164"/>
            </a:xfrm>
            <a:prstGeom prst="rect">
              <a:avLst/>
            </a:prstGeom>
            <a:ln w="12700" cap="flat">
              <a:noFill/>
              <a:miter lim="400000"/>
            </a:ln>
            <a:effectLst/>
          </p:spPr>
        </p:pic>
      </p:grpSp>
      <p:grpSp>
        <p:nvGrpSpPr>
          <p:cNvPr id="667" name="Group 667"/>
          <p:cNvGrpSpPr/>
          <p:nvPr/>
        </p:nvGrpSpPr>
        <p:grpSpPr>
          <a:xfrm>
            <a:off x="804635" y="2827560"/>
            <a:ext cx="1524002" cy="3352800"/>
            <a:chOff x="0" y="0"/>
            <a:chExt cx="1524000" cy="3352800"/>
          </a:xfrm>
        </p:grpSpPr>
        <p:grpSp>
          <p:nvGrpSpPr>
            <p:cNvPr id="664" name="Group 664"/>
            <p:cNvGrpSpPr/>
            <p:nvPr/>
          </p:nvGrpSpPr>
          <p:grpSpPr>
            <a:xfrm>
              <a:off x="0" y="1905000"/>
              <a:ext cx="1447800" cy="1447800"/>
              <a:chOff x="0" y="0"/>
              <a:chExt cx="1447800" cy="1447800"/>
            </a:xfrm>
          </p:grpSpPr>
          <p:sp>
            <p:nvSpPr>
              <p:cNvPr id="646" name="Shape 646"/>
              <p:cNvSpPr/>
              <p:nvPr/>
            </p:nvSpPr>
            <p:spPr>
              <a:xfrm>
                <a:off x="685800" y="381000"/>
                <a:ext cx="457200" cy="457200"/>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47" name="Shape 647"/>
              <p:cNvSpPr/>
              <p:nvPr/>
            </p:nvSpPr>
            <p:spPr>
              <a:xfrm>
                <a:off x="609600" y="0"/>
                <a:ext cx="457200" cy="457200"/>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48" name="Shape 648"/>
              <p:cNvSpPr/>
              <p:nvPr/>
            </p:nvSpPr>
            <p:spPr>
              <a:xfrm>
                <a:off x="762000" y="76200"/>
                <a:ext cx="457200" cy="457200"/>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49" name="Shape 649"/>
              <p:cNvSpPr/>
              <p:nvPr/>
            </p:nvSpPr>
            <p:spPr>
              <a:xfrm>
                <a:off x="990600" y="304800"/>
                <a:ext cx="457200" cy="457200"/>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50" name="Shape 650"/>
              <p:cNvSpPr/>
              <p:nvPr/>
            </p:nvSpPr>
            <p:spPr>
              <a:xfrm>
                <a:off x="990600" y="533400"/>
                <a:ext cx="457200" cy="457200"/>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51" name="Shape 651"/>
              <p:cNvSpPr/>
              <p:nvPr/>
            </p:nvSpPr>
            <p:spPr>
              <a:xfrm>
                <a:off x="304800" y="0"/>
                <a:ext cx="457200" cy="457200"/>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52" name="Shape 652"/>
              <p:cNvSpPr/>
              <p:nvPr/>
            </p:nvSpPr>
            <p:spPr>
              <a:xfrm>
                <a:off x="457200" y="228600"/>
                <a:ext cx="457200" cy="457200"/>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53" name="Shape 653"/>
              <p:cNvSpPr/>
              <p:nvPr/>
            </p:nvSpPr>
            <p:spPr>
              <a:xfrm>
                <a:off x="457200" y="533400"/>
                <a:ext cx="457200" cy="457200"/>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54" name="Shape 654"/>
              <p:cNvSpPr/>
              <p:nvPr/>
            </p:nvSpPr>
            <p:spPr>
              <a:xfrm>
                <a:off x="76200" y="228600"/>
                <a:ext cx="457200" cy="457200"/>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55" name="Shape 655"/>
              <p:cNvSpPr/>
              <p:nvPr/>
            </p:nvSpPr>
            <p:spPr>
              <a:xfrm>
                <a:off x="0" y="381000"/>
                <a:ext cx="457200" cy="457200"/>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56" name="Shape 656"/>
              <p:cNvSpPr/>
              <p:nvPr/>
            </p:nvSpPr>
            <p:spPr>
              <a:xfrm>
                <a:off x="76200" y="762000"/>
                <a:ext cx="457200" cy="457200"/>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57" name="Shape 657"/>
              <p:cNvSpPr/>
              <p:nvPr/>
            </p:nvSpPr>
            <p:spPr>
              <a:xfrm>
                <a:off x="228600" y="457200"/>
                <a:ext cx="457200" cy="457200"/>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58" name="Shape 658"/>
              <p:cNvSpPr/>
              <p:nvPr/>
            </p:nvSpPr>
            <p:spPr>
              <a:xfrm>
                <a:off x="685800" y="762000"/>
                <a:ext cx="457200" cy="457200"/>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59" name="Shape 659"/>
              <p:cNvSpPr/>
              <p:nvPr/>
            </p:nvSpPr>
            <p:spPr>
              <a:xfrm>
                <a:off x="304800" y="990600"/>
                <a:ext cx="457200" cy="457200"/>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60" name="Shape 660"/>
              <p:cNvSpPr/>
              <p:nvPr/>
            </p:nvSpPr>
            <p:spPr>
              <a:xfrm>
                <a:off x="609600" y="990600"/>
                <a:ext cx="457200" cy="457200"/>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61" name="Shape 661"/>
              <p:cNvSpPr/>
              <p:nvPr/>
            </p:nvSpPr>
            <p:spPr>
              <a:xfrm>
                <a:off x="914400" y="838200"/>
                <a:ext cx="457200" cy="457200"/>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62" name="Shape 662"/>
              <p:cNvSpPr/>
              <p:nvPr/>
            </p:nvSpPr>
            <p:spPr>
              <a:xfrm>
                <a:off x="381000" y="762000"/>
                <a:ext cx="457200" cy="457200"/>
              </a:xfrm>
              <a:prstGeom prst="ellipse">
                <a:avLst/>
              </a:prstGeom>
              <a:solidFill>
                <a:srgbClr val="777777"/>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sp>
            <p:nvSpPr>
              <p:cNvPr id="663" name="Shape 663"/>
              <p:cNvSpPr/>
              <p:nvPr/>
            </p:nvSpPr>
            <p:spPr>
              <a:xfrm>
                <a:off x="0" y="609600"/>
                <a:ext cx="457200" cy="457200"/>
              </a:xfrm>
              <a:prstGeom prst="ellipse">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defRPr>
                    <a:solidFill>
                      <a:srgbClr val="FFFFFF"/>
                    </a:solidFill>
                  </a:defRPr>
                </a:pPr>
                <a:endParaRPr/>
              </a:p>
            </p:txBody>
          </p:sp>
        </p:grpSp>
        <p:sp>
          <p:nvSpPr>
            <p:cNvPr id="665" name="Shape 665"/>
            <p:cNvSpPr/>
            <p:nvPr/>
          </p:nvSpPr>
          <p:spPr>
            <a:xfrm flipH="1">
              <a:off x="-1" y="0"/>
              <a:ext cx="685802" cy="2362200"/>
            </a:xfrm>
            <a:prstGeom prst="line">
              <a:avLst/>
            </a:prstGeom>
            <a:noFill/>
            <a:ln w="9525" cap="flat">
              <a:solidFill>
                <a:srgbClr val="000000"/>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666" name="Shape 666"/>
            <p:cNvSpPr/>
            <p:nvPr/>
          </p:nvSpPr>
          <p:spPr>
            <a:xfrm>
              <a:off x="838199" y="0"/>
              <a:ext cx="685802" cy="2438400"/>
            </a:xfrm>
            <a:prstGeom prst="line">
              <a:avLst/>
            </a:prstGeom>
            <a:noFill/>
            <a:ln w="9525" cap="flat">
              <a:solidFill>
                <a:srgbClr val="000000"/>
              </a:solidFill>
              <a:prstDash val="dash"/>
              <a:round/>
            </a:ln>
            <a:effectLst/>
          </p:spPr>
          <p:txBody>
            <a:bodyPr wrap="square" lIns="45719" tIns="45719" rIns="45719" bIns="45719" numCol="1" anchor="t">
              <a:noAutofit/>
            </a:bodyPr>
            <a:lstStyle/>
            <a:p>
              <a:pPr>
                <a:defRPr>
                  <a:solidFill>
                    <a:srgbClr val="FFFFFF"/>
                  </a:solidFill>
                </a:defRPr>
              </a:pPr>
              <a:endParaRPr/>
            </a:p>
          </p:txBody>
        </p:sp>
      </p:grpSp>
      <p:grpSp>
        <p:nvGrpSpPr>
          <p:cNvPr id="671" name="Group 671"/>
          <p:cNvGrpSpPr/>
          <p:nvPr/>
        </p:nvGrpSpPr>
        <p:grpSpPr>
          <a:xfrm>
            <a:off x="2249488" y="4213220"/>
            <a:ext cx="2895601" cy="2095501"/>
            <a:chOff x="0" y="0"/>
            <a:chExt cx="2895600" cy="2095500"/>
          </a:xfrm>
        </p:grpSpPr>
        <p:pic>
          <p:nvPicPr>
            <p:cNvPr id="668" name="image36.jpg" descr="proton"/>
            <p:cNvPicPr>
              <a:picLocks noChangeAspect="1"/>
            </p:cNvPicPr>
            <p:nvPr/>
          </p:nvPicPr>
          <p:blipFill>
            <a:blip r:embed="rId4">
              <a:extLst/>
            </a:blip>
            <a:stretch>
              <a:fillRect/>
            </a:stretch>
          </p:blipFill>
          <p:spPr>
            <a:xfrm>
              <a:off x="990600" y="0"/>
              <a:ext cx="1905000" cy="2095500"/>
            </a:xfrm>
            <a:prstGeom prst="rect">
              <a:avLst/>
            </a:prstGeom>
            <a:ln w="12700" cap="flat">
              <a:noFill/>
              <a:miter lim="400000"/>
            </a:ln>
            <a:effectLst/>
          </p:spPr>
        </p:pic>
        <p:sp>
          <p:nvSpPr>
            <p:cNvPr id="669" name="Shape 669"/>
            <p:cNvSpPr/>
            <p:nvPr/>
          </p:nvSpPr>
          <p:spPr>
            <a:xfrm>
              <a:off x="-1" y="1447800"/>
              <a:ext cx="1905002" cy="457200"/>
            </a:xfrm>
            <a:prstGeom prst="line">
              <a:avLst/>
            </a:prstGeom>
            <a:noFill/>
            <a:ln w="9525" cap="flat">
              <a:solidFill>
                <a:srgbClr val="000000"/>
              </a:solidFill>
              <a:prstDash val="dash"/>
              <a:round/>
            </a:ln>
            <a:effectLst/>
          </p:spPr>
          <p:txBody>
            <a:bodyPr wrap="square" lIns="45719" tIns="45719" rIns="45719" bIns="45719" numCol="1" anchor="t">
              <a:noAutofit/>
            </a:bodyPr>
            <a:lstStyle/>
            <a:p>
              <a:pPr>
                <a:defRPr>
                  <a:solidFill>
                    <a:srgbClr val="FFFFFF"/>
                  </a:solidFill>
                </a:defRPr>
              </a:pPr>
              <a:endParaRPr/>
            </a:p>
          </p:txBody>
        </p:sp>
        <p:sp>
          <p:nvSpPr>
            <p:cNvPr id="670" name="Shape 670"/>
            <p:cNvSpPr/>
            <p:nvPr/>
          </p:nvSpPr>
          <p:spPr>
            <a:xfrm flipV="1">
              <a:off x="0" y="-1"/>
              <a:ext cx="1676401" cy="990602"/>
            </a:xfrm>
            <a:prstGeom prst="line">
              <a:avLst/>
            </a:prstGeom>
            <a:noFill/>
            <a:ln w="9525" cap="flat">
              <a:solidFill>
                <a:srgbClr val="000000"/>
              </a:solidFill>
              <a:prstDash val="dash"/>
              <a:round/>
            </a:ln>
            <a:effectLst/>
          </p:spPr>
          <p:txBody>
            <a:bodyPr wrap="square" lIns="45719" tIns="45719" rIns="45719" bIns="45719" numCol="1" anchor="t">
              <a:noAutofit/>
            </a:bodyPr>
            <a:lstStyle/>
            <a:p>
              <a:pPr>
                <a:defRPr>
                  <a:solidFill>
                    <a:srgbClr val="FFFFFF"/>
                  </a:solidFill>
                </a:defRPr>
              </a:pPr>
              <a:endParaRPr/>
            </a:p>
          </p:txBody>
        </p:sp>
      </p:grpSp>
      <p:pic>
        <p:nvPicPr>
          <p:cNvPr id="672" name="image60.png" descr="Building-b"/>
          <p:cNvPicPr>
            <a:picLocks noChangeAspect="1"/>
          </p:cNvPicPr>
          <p:nvPr/>
        </p:nvPicPr>
        <p:blipFill>
          <a:blip r:embed="rId5">
            <a:extLst/>
          </a:blip>
          <a:stretch>
            <a:fillRect/>
          </a:stretch>
        </p:blipFill>
        <p:spPr>
          <a:xfrm>
            <a:off x="5410200" y="4278761"/>
            <a:ext cx="3657600" cy="1897063"/>
          </a:xfrm>
          <a:prstGeom prst="rect">
            <a:avLst/>
          </a:prstGeom>
          <a:ln w="12700">
            <a:miter lim="400000"/>
          </a:ln>
          <a:effectLst>
            <a:outerShdw dist="107762" dir="8100000" rotWithShape="0">
              <a:srgbClr val="808080"/>
            </a:outerShdw>
          </a:effectLst>
        </p:spPr>
      </p:pic>
      <p:grpSp>
        <p:nvGrpSpPr>
          <p:cNvPr id="675" name="Group 675"/>
          <p:cNvGrpSpPr/>
          <p:nvPr/>
        </p:nvGrpSpPr>
        <p:grpSpPr>
          <a:xfrm>
            <a:off x="1809750" y="3486150"/>
            <a:ext cx="5067300" cy="2057401"/>
            <a:chOff x="0" y="0"/>
            <a:chExt cx="5067299" cy="2057399"/>
          </a:xfrm>
        </p:grpSpPr>
        <p:sp>
          <p:nvSpPr>
            <p:cNvPr id="673" name="Shape 673"/>
            <p:cNvSpPr/>
            <p:nvPr/>
          </p:nvSpPr>
          <p:spPr>
            <a:xfrm flipH="1" flipV="1">
              <a:off x="0" y="0"/>
              <a:ext cx="3352215" cy="1371600"/>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pPr>
                <a:defRPr>
                  <a:solidFill>
                    <a:srgbClr val="FFFFFF"/>
                  </a:solidFill>
                </a:defRPr>
              </a:pPr>
              <a:endParaRPr/>
            </a:p>
          </p:txBody>
        </p:sp>
        <p:sp>
          <p:nvSpPr>
            <p:cNvPr id="674" name="Shape 674"/>
            <p:cNvSpPr/>
            <p:nvPr/>
          </p:nvSpPr>
          <p:spPr>
            <a:xfrm flipH="1" flipV="1">
              <a:off x="3352213" y="1371599"/>
              <a:ext cx="1715087" cy="685802"/>
            </a:xfrm>
            <a:prstGeom prst="line">
              <a:avLst/>
            </a:prstGeom>
            <a:noFill/>
            <a:ln w="9525" cap="flat">
              <a:solidFill>
                <a:srgbClr val="000000"/>
              </a:solidFill>
              <a:prstDash val="dash"/>
              <a:round/>
            </a:ln>
            <a:effectLst/>
          </p:spPr>
          <p:txBody>
            <a:bodyPr wrap="square" lIns="45719" tIns="45719" rIns="45719" bIns="45719" numCol="1" anchor="t">
              <a:noAutofit/>
            </a:bodyPr>
            <a:lstStyle/>
            <a:p>
              <a:pPr>
                <a:defRPr>
                  <a:solidFill>
                    <a:srgbClr val="FFFFFF"/>
                  </a:solidFill>
                </a:defRPr>
              </a:pPr>
              <a:endParaRPr/>
            </a:p>
          </p:txBody>
        </p:sp>
      </p:grpSp>
      <p:grpSp>
        <p:nvGrpSpPr>
          <p:cNvPr id="678" name="Group 678"/>
          <p:cNvGrpSpPr/>
          <p:nvPr/>
        </p:nvGrpSpPr>
        <p:grpSpPr>
          <a:xfrm>
            <a:off x="4267199" y="4572000"/>
            <a:ext cx="2667001" cy="914401"/>
            <a:chOff x="0" y="0"/>
            <a:chExt cx="2667000" cy="914399"/>
          </a:xfrm>
        </p:grpSpPr>
        <p:sp>
          <p:nvSpPr>
            <p:cNvPr id="676" name="Shape 676"/>
            <p:cNvSpPr/>
            <p:nvPr/>
          </p:nvSpPr>
          <p:spPr>
            <a:xfrm flipH="1" flipV="1">
              <a:off x="380999" y="0"/>
              <a:ext cx="2286001" cy="76200"/>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pPr>
                <a:defRPr>
                  <a:solidFill>
                    <a:srgbClr val="FFFFFF"/>
                  </a:solidFill>
                </a:defRPr>
              </a:pPr>
              <a:endParaRPr/>
            </a:p>
          </p:txBody>
        </p:sp>
        <p:sp>
          <p:nvSpPr>
            <p:cNvPr id="677" name="Shape 677"/>
            <p:cNvSpPr/>
            <p:nvPr/>
          </p:nvSpPr>
          <p:spPr>
            <a:xfrm flipH="1">
              <a:off x="-1" y="380999"/>
              <a:ext cx="2590801" cy="533402"/>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pPr>
                <a:defRPr>
                  <a:solidFill>
                    <a:srgbClr val="FFFFFF"/>
                  </a:solidFill>
                </a:defRPr>
              </a:pPr>
              <a:endParaRPr/>
            </a:p>
          </p:txBody>
        </p:sp>
      </p:grpSp>
      <p:grpSp>
        <p:nvGrpSpPr>
          <p:cNvPr id="683" name="Group 683"/>
          <p:cNvGrpSpPr/>
          <p:nvPr/>
        </p:nvGrpSpPr>
        <p:grpSpPr>
          <a:xfrm>
            <a:off x="1164107" y="1184724"/>
            <a:ext cx="6825323" cy="5564103"/>
            <a:chOff x="93225" y="0"/>
            <a:chExt cx="6825321" cy="5564102"/>
          </a:xfrm>
        </p:grpSpPr>
        <p:sp>
          <p:nvSpPr>
            <p:cNvPr id="679" name="Shape 679"/>
            <p:cNvSpPr/>
            <p:nvPr/>
          </p:nvSpPr>
          <p:spPr>
            <a:xfrm>
              <a:off x="5666959" y="0"/>
              <a:ext cx="924290" cy="523218"/>
            </a:xfrm>
            <a:prstGeom prst="rect">
              <a:avLst/>
            </a:prstGeom>
            <a:noFill/>
            <a:ln w="12700" cap="flat">
              <a:noFill/>
              <a:miter lim="400000"/>
            </a:ln>
            <a:effectLst>
              <a:outerShdw dist="17961" dir="2700000" rotWithShape="0">
                <a:srgbClr val="8C8C8C"/>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ctr">
                <a:defRPr sz="3200">
                  <a:solidFill>
                    <a:srgbClr val="008000"/>
                  </a:solidFill>
                  <a:effectLst>
                    <a:outerShdw blurRad="38100" dist="38100" dir="2700000" rotWithShape="0">
                      <a:srgbClr val="C0C0C0"/>
                    </a:outerShdw>
                  </a:effectLst>
                  <a:latin typeface="Times New Roman"/>
                  <a:ea typeface="Times New Roman"/>
                  <a:cs typeface="Times New Roman"/>
                  <a:sym typeface="Times New Roman"/>
                </a:defRPr>
              </a:pPr>
              <a:r>
                <a:rPr sz="2800" dirty="0">
                  <a:solidFill>
                    <a:srgbClr val="FFEBAB"/>
                  </a:solidFill>
                </a:rPr>
                <a:t>~ 1 m</a:t>
              </a:r>
            </a:p>
          </p:txBody>
        </p:sp>
        <p:sp>
          <p:nvSpPr>
            <p:cNvPr id="680" name="Shape 680"/>
            <p:cNvSpPr/>
            <p:nvPr/>
          </p:nvSpPr>
          <p:spPr>
            <a:xfrm>
              <a:off x="5486105" y="5040884"/>
              <a:ext cx="1432441" cy="523218"/>
            </a:xfrm>
            <a:prstGeom prst="rect">
              <a:avLst/>
            </a:prstGeom>
            <a:noFill/>
            <a:ln w="12700" cap="flat">
              <a:noFill/>
              <a:miter lim="400000"/>
            </a:ln>
            <a:effectLst>
              <a:outerShdw dist="17961" dir="2700000" rotWithShape="0">
                <a:srgbClr val="8C8C8C"/>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ctr">
                <a:defRPr sz="3200">
                  <a:solidFill>
                    <a:srgbClr val="008000"/>
                  </a:solidFill>
                  <a:effectLst>
                    <a:outerShdw blurRad="38100" dist="38100" dir="2700000" rotWithShape="0">
                      <a:srgbClr val="C0C0C0"/>
                    </a:outerShdw>
                  </a:effectLst>
                  <a:latin typeface="Times New Roman"/>
                  <a:ea typeface="Times New Roman"/>
                  <a:cs typeface="Times New Roman"/>
                  <a:sym typeface="Times New Roman"/>
                </a:defRPr>
              </a:pPr>
              <a:r>
                <a:rPr sz="2800" dirty="0">
                  <a:solidFill>
                    <a:srgbClr val="FFEBAB"/>
                  </a:solidFill>
                </a:rPr>
                <a:t>&lt; 10</a:t>
              </a:r>
              <a:r>
                <a:rPr sz="2800" baseline="30000" dirty="0">
                  <a:solidFill>
                    <a:srgbClr val="FFEBAB"/>
                  </a:solidFill>
                </a:rPr>
                <a:t>-18</a:t>
              </a:r>
              <a:r>
                <a:rPr sz="2800" dirty="0">
                  <a:solidFill>
                    <a:srgbClr val="FFEBAB"/>
                  </a:solidFill>
                </a:rPr>
                <a:t> m</a:t>
              </a:r>
            </a:p>
          </p:txBody>
        </p:sp>
        <p:sp>
          <p:nvSpPr>
            <p:cNvPr id="681" name="Shape 681"/>
            <p:cNvSpPr/>
            <p:nvPr/>
          </p:nvSpPr>
          <p:spPr>
            <a:xfrm>
              <a:off x="93225" y="5011711"/>
              <a:ext cx="1424426" cy="523218"/>
            </a:xfrm>
            <a:prstGeom prst="rect">
              <a:avLst/>
            </a:prstGeom>
            <a:noFill/>
            <a:ln w="12700" cap="flat">
              <a:noFill/>
              <a:miter lim="400000"/>
            </a:ln>
            <a:effectLst>
              <a:outerShdw dist="17961" dir="2700000" rotWithShape="0">
                <a:srgbClr val="8C8C8C"/>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ctr">
                <a:defRPr sz="3200">
                  <a:solidFill>
                    <a:srgbClr val="008000"/>
                  </a:solidFill>
                  <a:effectLst>
                    <a:outerShdw blurRad="38100" dist="38100" dir="2700000" rotWithShape="0">
                      <a:srgbClr val="C0C0C0"/>
                    </a:outerShdw>
                  </a:effectLst>
                  <a:latin typeface="Times New Roman"/>
                  <a:ea typeface="Times New Roman"/>
                  <a:cs typeface="Times New Roman"/>
                  <a:sym typeface="Times New Roman"/>
                </a:defRPr>
              </a:pPr>
              <a:r>
                <a:rPr sz="2800" dirty="0">
                  <a:solidFill>
                    <a:srgbClr val="FFEBAB"/>
                  </a:solidFill>
                </a:rPr>
                <a:t>~ 10</a:t>
              </a:r>
              <a:r>
                <a:rPr sz="2800" baseline="30000" dirty="0">
                  <a:solidFill>
                    <a:srgbClr val="FFEBAB"/>
                  </a:solidFill>
                </a:rPr>
                <a:t>-14</a:t>
              </a:r>
              <a:r>
                <a:rPr sz="2800" dirty="0">
                  <a:solidFill>
                    <a:srgbClr val="FFEBAB"/>
                  </a:solidFill>
                </a:rPr>
                <a:t> m</a:t>
              </a:r>
            </a:p>
          </p:txBody>
        </p:sp>
        <p:sp>
          <p:nvSpPr>
            <p:cNvPr id="682" name="Shape 682"/>
            <p:cNvSpPr/>
            <p:nvPr/>
          </p:nvSpPr>
          <p:spPr>
            <a:xfrm>
              <a:off x="115509" y="29173"/>
              <a:ext cx="1424426" cy="523218"/>
            </a:xfrm>
            <a:prstGeom prst="rect">
              <a:avLst/>
            </a:prstGeom>
            <a:noFill/>
            <a:ln w="12700" cap="flat">
              <a:noFill/>
              <a:miter lim="400000"/>
            </a:ln>
            <a:effectLst>
              <a:outerShdw dist="17961" dir="2700000" rotWithShape="0">
                <a:srgbClr val="8C8C8C"/>
              </a:outerShdw>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ctr">
                <a:defRPr sz="3200">
                  <a:solidFill>
                    <a:srgbClr val="008000"/>
                  </a:solidFill>
                  <a:effectLst>
                    <a:outerShdw blurRad="38100" dist="38100" dir="2700000" rotWithShape="0">
                      <a:srgbClr val="C0C0C0"/>
                    </a:outerShdw>
                  </a:effectLst>
                  <a:latin typeface="Times New Roman"/>
                  <a:ea typeface="Times New Roman"/>
                  <a:cs typeface="Times New Roman"/>
                  <a:sym typeface="Times New Roman"/>
                </a:defRPr>
              </a:pPr>
              <a:r>
                <a:rPr sz="2800" dirty="0">
                  <a:solidFill>
                    <a:srgbClr val="FFEBAB"/>
                  </a:solidFill>
                </a:rPr>
                <a:t>~ 10</a:t>
              </a:r>
              <a:r>
                <a:rPr sz="2800" baseline="30000" dirty="0">
                  <a:solidFill>
                    <a:srgbClr val="FFEBAB"/>
                  </a:solidFill>
                </a:rPr>
                <a:t>-10</a:t>
              </a:r>
              <a:r>
                <a:rPr sz="2800" dirty="0">
                  <a:solidFill>
                    <a:srgbClr val="FFEBAB"/>
                  </a:solidFill>
                </a:rPr>
                <a:t> m</a:t>
              </a:r>
            </a:p>
          </p:txBody>
        </p:sp>
      </p:grpSp>
      <p:sp>
        <p:nvSpPr>
          <p:cNvPr id="684" name="Shape 684"/>
          <p:cNvSpPr/>
          <p:nvPr/>
        </p:nvSpPr>
        <p:spPr>
          <a:xfrm>
            <a:off x="3635375" y="5876925"/>
            <a:ext cx="1152525" cy="287087"/>
          </a:xfrm>
          <a:prstGeom prst="rect">
            <a:avLst/>
          </a:prstGeom>
          <a:solidFill>
            <a:srgbClr val="9999FF"/>
          </a:solidFill>
          <a:ln w="12700">
            <a:miter lim="400000"/>
          </a:ln>
          <a:effectLst>
            <a:outerShdw dist="17961" dir="2700000" rotWithShape="0">
              <a:srgbClr val="5C5C99"/>
            </a:outerShdw>
          </a:effectLst>
          <a:extLst>
            <a:ext uri="{C572A759-6A51-4108-AA02-DFA0A04FC94B}">
              <ma14:wrappingTextBoxFlag xmlns:ma14="http://schemas.microsoft.com/office/mac/drawingml/2011/main" val="1"/>
            </a:ext>
          </a:extLst>
        </p:spPr>
        <p:txBody>
          <a:bodyPr lIns="45719" rIns="45719">
            <a:spAutoFit/>
          </a:bodyPr>
          <a:lstStyle>
            <a:lvl1pPr algn="ctr">
              <a:spcBef>
                <a:spcPts val="800"/>
              </a:spcBef>
              <a:defRPr sz="1400">
                <a:solidFill>
                  <a:srgbClr val="5F5F5F"/>
                </a:solidFill>
                <a:effectLst>
                  <a:outerShdw blurRad="38100" dist="38100" dir="2700000" rotWithShape="0">
                    <a:srgbClr val="000000"/>
                  </a:outerShdw>
                </a:effectLst>
                <a:latin typeface="Times New Roman"/>
                <a:ea typeface="Times New Roman"/>
                <a:cs typeface="Times New Roman"/>
                <a:sym typeface="Times New Roman"/>
              </a:defRPr>
            </a:lvl1pPr>
          </a:lstStyle>
          <a:p>
            <a:r>
              <a:t>Πρωτόνιο</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5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3" presetClass="entr" presetSubtype="16" fill="hold" grpId="2" nodeType="clickEffect">
                                  <p:stCondLst>
                                    <p:cond delay="0"/>
                                  </p:stCondLst>
                                  <p:iterate>
                                    <p:tmAbs val="0"/>
                                  </p:iterate>
                                  <p:childTnLst>
                                    <p:set>
                                      <p:cBhvr>
                                        <p:cTn id="10" fill="hold"/>
                                        <p:tgtEl>
                                          <p:spTgt spid="641"/>
                                        </p:tgtEl>
                                        <p:attrNameLst>
                                          <p:attrName>style.visibility</p:attrName>
                                        </p:attrNameLst>
                                      </p:cBhvr>
                                      <p:to>
                                        <p:strVal val="visible"/>
                                      </p:to>
                                    </p:set>
                                    <p:anim calcmode="lin" valueType="num">
                                      <p:cBhvr>
                                        <p:cTn id="11" dur="500" fill="hold"/>
                                        <p:tgtEl>
                                          <p:spTgt spid="641"/>
                                        </p:tgtEl>
                                        <p:attrNameLst>
                                          <p:attrName>ppt_w</p:attrName>
                                        </p:attrNameLst>
                                      </p:cBhvr>
                                      <p:tavLst>
                                        <p:tav tm="0">
                                          <p:val>
                                            <p:fltVal val="0"/>
                                          </p:val>
                                        </p:tav>
                                        <p:tav tm="100000">
                                          <p:val>
                                            <p:strVal val="#ppt_w"/>
                                          </p:val>
                                        </p:tav>
                                      </p:tavLst>
                                    </p:anim>
                                    <p:anim calcmode="lin" valueType="num">
                                      <p:cBhvr>
                                        <p:cTn id="12" dur="500" fill="hold"/>
                                        <p:tgtEl>
                                          <p:spTgt spid="641"/>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3" nodeType="clickEffect">
                                  <p:stCondLst>
                                    <p:cond delay="0"/>
                                  </p:stCondLst>
                                  <p:iterate>
                                    <p:tmAbs val="0"/>
                                  </p:iterate>
                                  <p:childTnLst>
                                    <p:set>
                                      <p:cBhvr>
                                        <p:cTn id="16" fill="hold"/>
                                        <p:tgtEl>
                                          <p:spTgt spid="645"/>
                                        </p:tgtEl>
                                        <p:attrNameLst>
                                          <p:attrName>style.visibility</p:attrName>
                                        </p:attrNameLst>
                                      </p:cBhvr>
                                      <p:to>
                                        <p:strVal val="visible"/>
                                      </p:to>
                                    </p:set>
                                    <p:anim calcmode="lin" valueType="num">
                                      <p:cBhvr>
                                        <p:cTn id="17" dur="500" fill="hold"/>
                                        <p:tgtEl>
                                          <p:spTgt spid="645"/>
                                        </p:tgtEl>
                                        <p:attrNameLst>
                                          <p:attrName>ppt_w</p:attrName>
                                        </p:attrNameLst>
                                      </p:cBhvr>
                                      <p:tavLst>
                                        <p:tav tm="0">
                                          <p:val>
                                            <p:fltVal val="0"/>
                                          </p:val>
                                        </p:tav>
                                        <p:tav tm="100000">
                                          <p:val>
                                            <p:strVal val="#ppt_w"/>
                                          </p:val>
                                        </p:tav>
                                      </p:tavLst>
                                    </p:anim>
                                    <p:anim calcmode="lin" valueType="num">
                                      <p:cBhvr>
                                        <p:cTn id="18" dur="500" fill="hold"/>
                                        <p:tgtEl>
                                          <p:spTgt spid="645"/>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4" nodeType="clickEffect">
                                  <p:stCondLst>
                                    <p:cond delay="0"/>
                                  </p:stCondLst>
                                  <p:iterate>
                                    <p:tmAbs val="0"/>
                                  </p:iterate>
                                  <p:childTnLst>
                                    <p:set>
                                      <p:cBhvr>
                                        <p:cTn id="22" fill="hold"/>
                                        <p:tgtEl>
                                          <p:spTgt spid="667"/>
                                        </p:tgtEl>
                                        <p:attrNameLst>
                                          <p:attrName>style.visibility</p:attrName>
                                        </p:attrNameLst>
                                      </p:cBhvr>
                                      <p:to>
                                        <p:strVal val="visible"/>
                                      </p:to>
                                    </p:set>
                                    <p:anim calcmode="lin" valueType="num">
                                      <p:cBhvr>
                                        <p:cTn id="23" dur="500" fill="hold"/>
                                        <p:tgtEl>
                                          <p:spTgt spid="667"/>
                                        </p:tgtEl>
                                        <p:attrNameLst>
                                          <p:attrName>ppt_w</p:attrName>
                                        </p:attrNameLst>
                                      </p:cBhvr>
                                      <p:tavLst>
                                        <p:tav tm="0">
                                          <p:val>
                                            <p:fltVal val="0"/>
                                          </p:val>
                                        </p:tav>
                                        <p:tav tm="100000">
                                          <p:val>
                                            <p:strVal val="#ppt_w"/>
                                          </p:val>
                                        </p:tav>
                                      </p:tavLst>
                                    </p:anim>
                                    <p:anim calcmode="lin" valueType="num">
                                      <p:cBhvr>
                                        <p:cTn id="24" dur="500" fill="hold"/>
                                        <p:tgtEl>
                                          <p:spTgt spid="667"/>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5" nodeType="clickEffect">
                                  <p:stCondLst>
                                    <p:cond delay="0"/>
                                  </p:stCondLst>
                                  <p:iterate>
                                    <p:tmAbs val="0"/>
                                  </p:iterate>
                                  <p:childTnLst>
                                    <p:set>
                                      <p:cBhvr>
                                        <p:cTn id="28" fill="hold"/>
                                        <p:tgtEl>
                                          <p:spTgt spid="671"/>
                                        </p:tgtEl>
                                        <p:attrNameLst>
                                          <p:attrName>style.visibility</p:attrName>
                                        </p:attrNameLst>
                                      </p:cBhvr>
                                      <p:to>
                                        <p:strVal val="visible"/>
                                      </p:to>
                                    </p:set>
                                    <p:anim calcmode="lin" valueType="num">
                                      <p:cBhvr>
                                        <p:cTn id="29" dur="500" fill="hold"/>
                                        <p:tgtEl>
                                          <p:spTgt spid="671"/>
                                        </p:tgtEl>
                                        <p:attrNameLst>
                                          <p:attrName>ppt_w</p:attrName>
                                        </p:attrNameLst>
                                      </p:cBhvr>
                                      <p:tavLst>
                                        <p:tav tm="0">
                                          <p:val>
                                            <p:fltVal val="0"/>
                                          </p:val>
                                        </p:tav>
                                        <p:tav tm="100000">
                                          <p:val>
                                            <p:strVal val="#ppt_w"/>
                                          </p:val>
                                        </p:tav>
                                      </p:tavLst>
                                    </p:anim>
                                    <p:anim calcmode="lin" valueType="num">
                                      <p:cBhvr>
                                        <p:cTn id="30" dur="500" fill="hold"/>
                                        <p:tgtEl>
                                          <p:spTgt spid="671"/>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6" nodeType="clickEffect">
                                  <p:stCondLst>
                                    <p:cond delay="0"/>
                                  </p:stCondLst>
                                  <p:iterate>
                                    <p:tmAbs val="0"/>
                                  </p:iterate>
                                  <p:childTnLst>
                                    <p:set>
                                      <p:cBhvr>
                                        <p:cTn id="34" fill="hold"/>
                                        <p:tgtEl>
                                          <p:spTgt spid="67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7" nodeType="clickEffect">
                                  <p:stCondLst>
                                    <p:cond delay="0"/>
                                  </p:stCondLst>
                                  <p:iterate>
                                    <p:tmAbs val="0"/>
                                  </p:iterate>
                                  <p:childTnLst>
                                    <p:set>
                                      <p:cBhvr>
                                        <p:cTn id="38" fill="hold"/>
                                        <p:tgtEl>
                                          <p:spTgt spid="675"/>
                                        </p:tgtEl>
                                        <p:attrNameLst>
                                          <p:attrName>style.visibility</p:attrName>
                                        </p:attrNameLst>
                                      </p:cBhvr>
                                      <p:to>
                                        <p:strVal val="visible"/>
                                      </p:to>
                                    </p:set>
                                    <p:anim calcmode="lin" valueType="num">
                                      <p:cBhvr>
                                        <p:cTn id="39" dur="500" fill="hold"/>
                                        <p:tgtEl>
                                          <p:spTgt spid="675"/>
                                        </p:tgtEl>
                                        <p:attrNameLst>
                                          <p:attrName>ppt_x</p:attrName>
                                        </p:attrNameLst>
                                      </p:cBhvr>
                                      <p:tavLst>
                                        <p:tav tm="0">
                                          <p:val>
                                            <p:strVal val="0-#ppt_w/2"/>
                                          </p:val>
                                        </p:tav>
                                        <p:tav tm="100000">
                                          <p:val>
                                            <p:strVal val="#ppt_x"/>
                                          </p:val>
                                        </p:tav>
                                      </p:tavLst>
                                    </p:anim>
                                    <p:anim calcmode="lin" valueType="num">
                                      <p:cBhvr>
                                        <p:cTn id="40" dur="500" fill="hold"/>
                                        <p:tgtEl>
                                          <p:spTgt spid="675"/>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8" nodeType="clickEffect">
                                  <p:stCondLst>
                                    <p:cond delay="0"/>
                                  </p:stCondLst>
                                  <p:iterate>
                                    <p:tmAbs val="0"/>
                                  </p:iterate>
                                  <p:childTnLst>
                                    <p:set>
                                      <p:cBhvr>
                                        <p:cTn id="44" fill="hold"/>
                                        <p:tgtEl>
                                          <p:spTgt spid="678"/>
                                        </p:tgtEl>
                                        <p:attrNameLst>
                                          <p:attrName>style.visibility</p:attrName>
                                        </p:attrNameLst>
                                      </p:cBhvr>
                                      <p:to>
                                        <p:strVal val="visible"/>
                                      </p:to>
                                    </p:set>
                                    <p:anim calcmode="lin" valueType="num">
                                      <p:cBhvr>
                                        <p:cTn id="45" dur="500" fill="hold"/>
                                        <p:tgtEl>
                                          <p:spTgt spid="678"/>
                                        </p:tgtEl>
                                        <p:attrNameLst>
                                          <p:attrName>ppt_x</p:attrName>
                                        </p:attrNameLst>
                                      </p:cBhvr>
                                      <p:tavLst>
                                        <p:tav tm="0">
                                          <p:val>
                                            <p:strVal val="1+#ppt_w/2"/>
                                          </p:val>
                                        </p:tav>
                                        <p:tav tm="100000">
                                          <p:val>
                                            <p:strVal val="#ppt_x"/>
                                          </p:val>
                                        </p:tav>
                                      </p:tavLst>
                                    </p:anim>
                                    <p:anim calcmode="lin" valueType="num">
                                      <p:cBhvr>
                                        <p:cTn id="46" dur="500" fill="hold"/>
                                        <p:tgtEl>
                                          <p:spTgt spid="678"/>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3" fill="hold" grpId="9" nodeType="clickEffect">
                                  <p:stCondLst>
                                    <p:cond delay="0"/>
                                  </p:stCondLst>
                                  <p:iterate>
                                    <p:tmAbs val="0"/>
                                  </p:iterate>
                                  <p:childTnLst>
                                    <p:set>
                                      <p:cBhvr>
                                        <p:cTn id="50" fill="hold"/>
                                        <p:tgtEl>
                                          <p:spTgt spid="683"/>
                                        </p:tgtEl>
                                        <p:attrNameLst>
                                          <p:attrName>style.visibility</p:attrName>
                                        </p:attrNameLst>
                                      </p:cBhvr>
                                      <p:to>
                                        <p:strVal val="visible"/>
                                      </p:to>
                                    </p:set>
                                    <p:anim calcmode="lin" valueType="num">
                                      <p:cBhvr>
                                        <p:cTn id="51" dur="500" fill="hold"/>
                                        <p:tgtEl>
                                          <p:spTgt spid="683"/>
                                        </p:tgtEl>
                                        <p:attrNameLst>
                                          <p:attrName>ppt_x</p:attrName>
                                        </p:attrNameLst>
                                      </p:cBhvr>
                                      <p:tavLst>
                                        <p:tav tm="0">
                                          <p:val>
                                            <p:strVal val="1+#ppt_w/2"/>
                                          </p:val>
                                        </p:tav>
                                        <p:tav tm="100000">
                                          <p:val>
                                            <p:strVal val="#ppt_x"/>
                                          </p:val>
                                        </p:tav>
                                      </p:tavLst>
                                    </p:anim>
                                    <p:anim calcmode="lin" valueType="num">
                                      <p:cBhvr>
                                        <p:cTn id="52" dur="500" fill="hold"/>
                                        <p:tgtEl>
                                          <p:spTgt spid="68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6" grpId="1" animBg="1" advAuto="0"/>
      <p:bldP spid="641" grpId="2" animBg="1" advAuto="0"/>
      <p:bldP spid="645" grpId="3" animBg="1" advAuto="0"/>
      <p:bldP spid="667" grpId="4" animBg="1" advAuto="0"/>
      <p:bldP spid="671" grpId="5" animBg="1" advAuto="0"/>
      <p:bldP spid="672" grpId="6" animBg="1" advAuto="0"/>
      <p:bldP spid="675" grpId="7" animBg="1" advAuto="0"/>
      <p:bldP spid="678" grpId="8" animBg="1" advAuto="0"/>
      <p:bldP spid="683" grpId="9" animBg="1" advAuto="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 name="Shape 686"/>
          <p:cNvSpPr>
            <a:spLocks noGrp="1"/>
          </p:cNvSpPr>
          <p:nvPr>
            <p:ph type="title"/>
          </p:nvPr>
        </p:nvSpPr>
        <p:spPr>
          <a:xfrm>
            <a:off x="457200" y="419778"/>
            <a:ext cx="8229600" cy="1143001"/>
          </a:xfrm>
          <a:prstGeom prst="rect">
            <a:avLst/>
          </a:prstGeom>
        </p:spPr>
        <p:txBody>
          <a:bodyPr>
            <a:noAutofit/>
          </a:bodyPr>
          <a:lstStyle>
            <a:lvl1pPr defTabSz="832104">
              <a:defRPr sz="3549"/>
            </a:lvl1pPr>
          </a:lstStyle>
          <a:p>
            <a:r>
              <a:rPr sz="3600" dirty="0" err="1">
                <a:solidFill>
                  <a:srgbClr val="FFD653"/>
                </a:solidFill>
              </a:rPr>
              <a:t>Δείξτε</a:t>
            </a:r>
            <a:r>
              <a:rPr sz="3600" dirty="0">
                <a:solidFill>
                  <a:srgbClr val="FFD653"/>
                </a:solidFill>
              </a:rPr>
              <a:t> </a:t>
            </a:r>
            <a:r>
              <a:rPr sz="3600" dirty="0" err="1">
                <a:solidFill>
                  <a:srgbClr val="FFD653"/>
                </a:solidFill>
              </a:rPr>
              <a:t>με</a:t>
            </a:r>
            <a:r>
              <a:rPr sz="3600" dirty="0">
                <a:solidFill>
                  <a:srgbClr val="FFD653"/>
                </a:solidFill>
              </a:rPr>
              <a:t> απ</a:t>
            </a:r>
            <a:r>
              <a:rPr sz="3600" dirty="0" err="1">
                <a:solidFill>
                  <a:srgbClr val="FFD653"/>
                </a:solidFill>
              </a:rPr>
              <a:t>λά</a:t>
            </a:r>
            <a:r>
              <a:rPr sz="3600" dirty="0">
                <a:solidFill>
                  <a:srgbClr val="FFD653"/>
                </a:solidFill>
              </a:rPr>
              <a:t> </a:t>
            </a:r>
            <a:r>
              <a:rPr sz="3600" dirty="0" err="1">
                <a:solidFill>
                  <a:srgbClr val="FFD653"/>
                </a:solidFill>
              </a:rPr>
              <a:t>μοντέλ</a:t>
            </a:r>
            <a:r>
              <a:rPr sz="3600" dirty="0">
                <a:solidFill>
                  <a:srgbClr val="FFD653"/>
                </a:solidFill>
              </a:rPr>
              <a:t>α τις διαστάσεις </a:t>
            </a:r>
            <a:r>
              <a:rPr lang="en-US" sz="3600" dirty="0" smtClean="0">
                <a:solidFill>
                  <a:srgbClr val="FFD653"/>
                </a:solidFill>
              </a:rPr>
              <a:t/>
            </a:r>
            <a:br>
              <a:rPr lang="en-US" sz="3600" dirty="0" smtClean="0">
                <a:solidFill>
                  <a:srgbClr val="FFD653"/>
                </a:solidFill>
              </a:rPr>
            </a:br>
            <a:r>
              <a:rPr sz="3600" dirty="0" smtClean="0">
                <a:solidFill>
                  <a:srgbClr val="FFD653"/>
                </a:solidFill>
              </a:rPr>
              <a:t>της </a:t>
            </a:r>
            <a:r>
              <a:rPr sz="3600" dirty="0">
                <a:solidFill>
                  <a:srgbClr val="FFD653"/>
                </a:solidFill>
              </a:rPr>
              <a:t>Σωματιδιακής Φυσικής</a:t>
            </a:r>
          </a:p>
        </p:txBody>
      </p:sp>
      <p:sp>
        <p:nvSpPr>
          <p:cNvPr id="687" name="Shape 687"/>
          <p:cNvSpPr>
            <a:spLocks noGrp="1"/>
          </p:cNvSpPr>
          <p:nvPr>
            <p:ph type="body" idx="1"/>
          </p:nvPr>
        </p:nvSpPr>
        <p:spPr>
          <a:xfrm>
            <a:off x="1197432" y="2146296"/>
            <a:ext cx="6524171" cy="2962733"/>
          </a:xfrm>
          <a:prstGeom prst="rect">
            <a:avLst/>
          </a:prstGeom>
        </p:spPr>
        <p:txBody>
          <a:bodyPr>
            <a:normAutofit/>
          </a:bodyPr>
          <a:lstStyle/>
          <a:p>
            <a:pPr marL="0" indent="0">
              <a:buNone/>
            </a:pPr>
            <a:r>
              <a:rPr sz="2800" dirty="0">
                <a:solidFill>
                  <a:srgbClr val="FFEBAB"/>
                </a:solidFill>
              </a:rPr>
              <a:t>Α. </a:t>
            </a:r>
            <a:r>
              <a:rPr lang="en-US" sz="2800" dirty="0" smtClean="0">
                <a:solidFill>
                  <a:srgbClr val="FFEBAB"/>
                </a:solidFill>
              </a:rPr>
              <a:t> </a:t>
            </a:r>
            <a:r>
              <a:rPr lang="en-US" sz="2800" dirty="0" err="1" smtClean="0">
                <a:solidFill>
                  <a:srgbClr val="FFEBAB"/>
                </a:solidFill>
              </a:rPr>
              <a:t>K</a:t>
            </a:r>
            <a:r>
              <a:rPr sz="2800" dirty="0" err="1" smtClean="0">
                <a:solidFill>
                  <a:srgbClr val="FFEBAB"/>
                </a:solidFill>
              </a:rPr>
              <a:t>ρυστ</a:t>
            </a:r>
            <a:r>
              <a:rPr sz="2800" dirty="0" smtClean="0">
                <a:solidFill>
                  <a:srgbClr val="FFEBAB"/>
                </a:solidFill>
              </a:rPr>
              <a:t>αλλική </a:t>
            </a:r>
            <a:r>
              <a:rPr sz="2800" dirty="0">
                <a:solidFill>
                  <a:srgbClr val="FFEBAB"/>
                </a:solidFill>
              </a:rPr>
              <a:t>δομή με μακαρόνια</a:t>
            </a:r>
          </a:p>
          <a:p>
            <a:pPr marL="0" indent="0">
              <a:buNone/>
            </a:pPr>
            <a:r>
              <a:rPr sz="2800" dirty="0">
                <a:solidFill>
                  <a:srgbClr val="FFEBAB"/>
                </a:solidFill>
              </a:rPr>
              <a:t>Β. </a:t>
            </a:r>
            <a:r>
              <a:rPr lang="en-US" sz="2800" dirty="0" smtClean="0">
                <a:solidFill>
                  <a:srgbClr val="FFEBAB"/>
                </a:solidFill>
              </a:rPr>
              <a:t> </a:t>
            </a:r>
            <a:r>
              <a:rPr sz="2800" dirty="0" err="1" smtClean="0">
                <a:solidFill>
                  <a:srgbClr val="FFEBAB"/>
                </a:solidFill>
              </a:rPr>
              <a:t>Μοντέλο</a:t>
            </a:r>
            <a:r>
              <a:rPr sz="2800" dirty="0" smtClean="0">
                <a:solidFill>
                  <a:srgbClr val="FFEBAB"/>
                </a:solidFill>
              </a:rPr>
              <a:t> </a:t>
            </a:r>
            <a:r>
              <a:rPr sz="2800" dirty="0">
                <a:solidFill>
                  <a:srgbClr val="FFEBAB"/>
                </a:solidFill>
              </a:rPr>
              <a:t>Thomson</a:t>
            </a:r>
          </a:p>
          <a:p>
            <a:pPr marL="0" indent="0">
              <a:buNone/>
            </a:pPr>
            <a:r>
              <a:rPr sz="2800" dirty="0">
                <a:solidFill>
                  <a:srgbClr val="FFEBAB"/>
                </a:solidFill>
              </a:rPr>
              <a:t>Γ. </a:t>
            </a:r>
            <a:r>
              <a:rPr lang="en-US" sz="2800" dirty="0" smtClean="0">
                <a:solidFill>
                  <a:srgbClr val="FFEBAB"/>
                </a:solidFill>
              </a:rPr>
              <a:t> </a:t>
            </a:r>
            <a:r>
              <a:rPr sz="2800" dirty="0" err="1" smtClean="0">
                <a:solidFill>
                  <a:srgbClr val="FFEBAB"/>
                </a:solidFill>
              </a:rPr>
              <a:t>Δομή</a:t>
            </a:r>
            <a:r>
              <a:rPr sz="2800" dirty="0" smtClean="0">
                <a:solidFill>
                  <a:srgbClr val="FFEBAB"/>
                </a:solidFill>
              </a:rPr>
              <a:t> </a:t>
            </a:r>
            <a:r>
              <a:rPr sz="2800" dirty="0">
                <a:solidFill>
                  <a:srgbClr val="FFEBAB"/>
                </a:solidFill>
              </a:rPr>
              <a:t>π</a:t>
            </a:r>
            <a:r>
              <a:rPr sz="2800" dirty="0" err="1">
                <a:solidFill>
                  <a:srgbClr val="FFEBAB"/>
                </a:solidFill>
              </a:rPr>
              <a:t>υρήν</a:t>
            </a:r>
            <a:r>
              <a:rPr sz="2800" dirty="0">
                <a:solidFill>
                  <a:srgbClr val="FFEBAB"/>
                </a:solidFill>
              </a:rPr>
              <a:t>α με smarties</a:t>
            </a:r>
          </a:p>
          <a:p>
            <a:pPr marL="0" indent="0">
              <a:buNone/>
            </a:pPr>
            <a:r>
              <a:rPr sz="2800" dirty="0">
                <a:solidFill>
                  <a:srgbClr val="FFEBAB"/>
                </a:solidFill>
              </a:rPr>
              <a:t>Δ. </a:t>
            </a:r>
            <a:r>
              <a:rPr lang="en-US" sz="2800" dirty="0" smtClean="0">
                <a:solidFill>
                  <a:srgbClr val="FFEBAB"/>
                </a:solidFill>
              </a:rPr>
              <a:t> </a:t>
            </a:r>
            <a:r>
              <a:rPr sz="2800" dirty="0" err="1" smtClean="0">
                <a:solidFill>
                  <a:srgbClr val="FFEBAB"/>
                </a:solidFill>
              </a:rPr>
              <a:t>Δομή</a:t>
            </a:r>
            <a:r>
              <a:rPr sz="2800" dirty="0" smtClean="0">
                <a:solidFill>
                  <a:srgbClr val="FFEBAB"/>
                </a:solidFill>
              </a:rPr>
              <a:t> </a:t>
            </a:r>
            <a:r>
              <a:rPr sz="2800" dirty="0" err="1">
                <a:solidFill>
                  <a:srgbClr val="FFEBAB"/>
                </a:solidFill>
              </a:rPr>
              <a:t>νουκλεονίων</a:t>
            </a:r>
            <a:r>
              <a:rPr sz="2800" dirty="0">
                <a:solidFill>
                  <a:srgbClr val="FFEBAB"/>
                </a:solidFill>
              </a:rPr>
              <a:t> </a:t>
            </a:r>
            <a:r>
              <a:rPr sz="2800" dirty="0" err="1">
                <a:solidFill>
                  <a:srgbClr val="FFEBAB"/>
                </a:solidFill>
              </a:rPr>
              <a:t>με</a:t>
            </a:r>
            <a:r>
              <a:rPr sz="2800" dirty="0">
                <a:solidFill>
                  <a:srgbClr val="FFEBAB"/>
                </a:solidFill>
              </a:rPr>
              <a:t> smarties</a:t>
            </a:r>
          </a:p>
        </p:txBody>
      </p:sp>
    </p:spTree>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9" name="Shape 689"/>
          <p:cNvSpPr>
            <a:spLocks noGrp="1"/>
          </p:cNvSpPr>
          <p:nvPr>
            <p:ph type="title"/>
          </p:nvPr>
        </p:nvSpPr>
        <p:spPr>
          <a:xfrm>
            <a:off x="457200" y="100470"/>
            <a:ext cx="8229600" cy="1143001"/>
          </a:xfrm>
          <a:prstGeom prst="rect">
            <a:avLst/>
          </a:prstGeom>
        </p:spPr>
        <p:txBody>
          <a:bodyPr>
            <a:normAutofit/>
          </a:bodyPr>
          <a:lstStyle/>
          <a:p>
            <a:r>
              <a:rPr sz="3600" dirty="0" err="1">
                <a:solidFill>
                  <a:srgbClr val="FFD653"/>
                </a:solidFill>
              </a:rPr>
              <a:t>Μοντέλ</a:t>
            </a:r>
            <a:r>
              <a:rPr sz="3600" dirty="0">
                <a:solidFill>
                  <a:srgbClr val="FFD653"/>
                </a:solidFill>
              </a:rPr>
              <a:t>α με smarties</a:t>
            </a:r>
          </a:p>
        </p:txBody>
      </p:sp>
      <p:pic>
        <p:nvPicPr>
          <p:cNvPr id="690" name="image61.jpg" descr="DSC07380.JPG"/>
          <p:cNvPicPr>
            <a:picLocks noChangeAspect="1"/>
          </p:cNvPicPr>
          <p:nvPr/>
        </p:nvPicPr>
        <p:blipFill>
          <a:blip r:embed="rId2">
            <a:extLst>
              <a:ext uri="{BEBA8EAE-BF5A-486C-A8C5-ECC9F3942E4B}">
                <a14:imgProps xmlns:a14="http://schemas.microsoft.com/office/drawing/2010/main">
                  <a14:imgLayer r:embed="rId3">
                    <a14:imgEffect>
                      <a14:brightnessContrast bright="7000" contrast="17000"/>
                    </a14:imgEffect>
                  </a14:imgLayer>
                </a14:imgProps>
              </a:ext>
            </a:extLst>
          </a:blip>
          <a:stretch>
            <a:fillRect/>
          </a:stretch>
        </p:blipFill>
        <p:spPr>
          <a:xfrm>
            <a:off x="1554690" y="1600200"/>
            <a:ext cx="6034620" cy="452596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 name="Shape 692"/>
          <p:cNvSpPr>
            <a:spLocks noGrp="1"/>
          </p:cNvSpPr>
          <p:nvPr>
            <p:ph type="title"/>
          </p:nvPr>
        </p:nvSpPr>
        <p:spPr>
          <a:prstGeom prst="rect">
            <a:avLst/>
          </a:prstGeom>
        </p:spPr>
        <p:txBody>
          <a:bodyPr/>
          <a:lstStyle/>
          <a:p>
            <a:endParaRPr/>
          </a:p>
        </p:txBody>
      </p:sp>
      <p:sp>
        <p:nvSpPr>
          <p:cNvPr id="693" name="Shape 693"/>
          <p:cNvSpPr>
            <a:spLocks noGrp="1"/>
          </p:cNvSpPr>
          <p:nvPr>
            <p:ph type="body" idx="1"/>
          </p:nvPr>
        </p:nvSpPr>
        <p:spPr>
          <a:prstGeom prst="rect">
            <a:avLst/>
          </a:prstGeom>
        </p:spPr>
        <p:txBody>
          <a:bodyPr/>
          <a:lstStyle/>
          <a:p>
            <a:endParaRPr/>
          </a:p>
        </p:txBody>
      </p:sp>
      <p:pic>
        <p:nvPicPr>
          <p:cNvPr id="694" name="DSC07541.jpeg"/>
          <p:cNvPicPr>
            <a:picLocks noChangeAspect="1"/>
          </p:cNvPicPr>
          <p:nvPr/>
        </p:nvPicPr>
        <p:blipFill>
          <a:blip r:embed="rId2">
            <a:extLst>
              <a:ext uri="{BEBA8EAE-BF5A-486C-A8C5-ECC9F3942E4B}">
                <a14:imgProps xmlns:a14="http://schemas.microsoft.com/office/drawing/2010/main">
                  <a14:imgLayer r:embed="rId3">
                    <a14:imgEffect>
                      <a14:brightnessContrast bright="8000"/>
                    </a14:imgEffect>
                  </a14:imgLayer>
                </a14:imgProps>
              </a:ext>
            </a:extLst>
          </a:blip>
          <a:stretch>
            <a:fillRect/>
          </a:stretch>
        </p:blipFill>
        <p:spPr>
          <a:xfrm>
            <a:off x="0" y="0"/>
            <a:ext cx="9144000" cy="6858000"/>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 name="Shape 696"/>
          <p:cNvSpPr>
            <a:spLocks noGrp="1"/>
          </p:cNvSpPr>
          <p:nvPr>
            <p:ph type="title"/>
          </p:nvPr>
        </p:nvSpPr>
        <p:spPr>
          <a:xfrm>
            <a:off x="457200" y="158526"/>
            <a:ext cx="8229600" cy="1143001"/>
          </a:xfrm>
          <a:prstGeom prst="rect">
            <a:avLst/>
          </a:prstGeom>
        </p:spPr>
        <p:txBody>
          <a:bodyPr>
            <a:normAutofit/>
          </a:bodyPr>
          <a:lstStyle/>
          <a:p>
            <a:r>
              <a:rPr sz="3600" dirty="0" err="1">
                <a:solidFill>
                  <a:srgbClr val="FFD653"/>
                </a:solidFill>
              </a:rPr>
              <a:t>Διάγρ</a:t>
            </a:r>
            <a:r>
              <a:rPr sz="3600" dirty="0">
                <a:solidFill>
                  <a:srgbClr val="FFD653"/>
                </a:solidFill>
              </a:rPr>
              <a:t>αμμα Feynman</a:t>
            </a:r>
          </a:p>
        </p:txBody>
      </p:sp>
      <p:pic>
        <p:nvPicPr>
          <p:cNvPr id="697" name="image62.jpg" descr="DSC07421.JPG"/>
          <p:cNvPicPr>
            <a:picLocks noChangeAspect="1"/>
          </p:cNvPicPr>
          <p:nvPr/>
        </p:nvPicPr>
        <p:blipFill>
          <a:blip r:embed="rId2">
            <a:extLst>
              <a:ext uri="{BEBA8EAE-BF5A-486C-A8C5-ECC9F3942E4B}">
                <a14:imgProps xmlns:a14="http://schemas.microsoft.com/office/drawing/2010/main">
                  <a14:imgLayer r:embed="rId3">
                    <a14:imgEffect>
                      <a14:brightnessContrast bright="22000" contrast="13000"/>
                    </a14:imgEffect>
                  </a14:imgLayer>
                </a14:imgProps>
              </a:ext>
            </a:extLst>
          </a:blip>
          <a:stretch>
            <a:fillRect/>
          </a:stretch>
        </p:blipFill>
        <p:spPr>
          <a:xfrm>
            <a:off x="1554690" y="1600200"/>
            <a:ext cx="6034620" cy="452596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9" name="Shape 699"/>
          <p:cNvSpPr>
            <a:spLocks noGrp="1"/>
          </p:cNvSpPr>
          <p:nvPr>
            <p:ph type="title"/>
          </p:nvPr>
        </p:nvSpPr>
        <p:spPr>
          <a:xfrm>
            <a:off x="457200" y="144012"/>
            <a:ext cx="8229600" cy="1143001"/>
          </a:xfrm>
          <a:prstGeom prst="rect">
            <a:avLst/>
          </a:prstGeom>
        </p:spPr>
        <p:txBody>
          <a:bodyPr>
            <a:normAutofit/>
          </a:bodyPr>
          <a:lstStyle/>
          <a:p>
            <a:r>
              <a:rPr sz="3600" dirty="0" err="1">
                <a:solidFill>
                  <a:srgbClr val="FFD653"/>
                </a:solidFill>
              </a:rPr>
              <a:t>Κρυστ</a:t>
            </a:r>
            <a:r>
              <a:rPr sz="3600" dirty="0">
                <a:solidFill>
                  <a:srgbClr val="FFD653"/>
                </a:solidFill>
              </a:rPr>
              <a:t>αλλική δομή στερεών</a:t>
            </a:r>
          </a:p>
        </p:txBody>
      </p:sp>
      <p:pic>
        <p:nvPicPr>
          <p:cNvPr id="700" name="image63.jpg" descr="DSC05866.JPG"/>
          <p:cNvPicPr>
            <a:picLocks noChangeAspect="1"/>
          </p:cNvPicPr>
          <p:nvPr/>
        </p:nvPicPr>
        <p:blipFill>
          <a:blip r:embed="rId2">
            <a:extLst>
              <a:ext uri="{BEBA8EAE-BF5A-486C-A8C5-ECC9F3942E4B}">
                <a14:imgProps xmlns:a14="http://schemas.microsoft.com/office/drawing/2010/main">
                  <a14:imgLayer r:embed="rId3">
                    <a14:imgEffect>
                      <a14:brightnessContrast bright="3000" contrast="17000"/>
                    </a14:imgEffect>
                  </a14:imgLayer>
                </a14:imgProps>
              </a:ext>
            </a:extLst>
          </a:blip>
          <a:stretch>
            <a:fillRect/>
          </a:stretch>
        </p:blipFill>
        <p:spPr>
          <a:xfrm>
            <a:off x="1554690" y="1600200"/>
            <a:ext cx="6034618" cy="452596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2" name="Shape 702"/>
          <p:cNvSpPr>
            <a:spLocks noGrp="1"/>
          </p:cNvSpPr>
          <p:nvPr>
            <p:ph type="title"/>
          </p:nvPr>
        </p:nvSpPr>
        <p:spPr>
          <a:xfrm>
            <a:off x="457200" y="405264"/>
            <a:ext cx="8229600" cy="1143001"/>
          </a:xfrm>
          <a:prstGeom prst="rect">
            <a:avLst/>
          </a:prstGeom>
        </p:spPr>
        <p:txBody>
          <a:bodyPr>
            <a:noAutofit/>
          </a:bodyPr>
          <a:lstStyle>
            <a:lvl1pPr defTabSz="832104">
              <a:defRPr sz="3549"/>
            </a:lvl1pPr>
          </a:lstStyle>
          <a:p>
            <a:r>
              <a:rPr sz="3600" dirty="0" err="1">
                <a:solidFill>
                  <a:srgbClr val="FFD653"/>
                </a:solidFill>
              </a:rPr>
              <a:t>Σύγκρουση</a:t>
            </a:r>
            <a:r>
              <a:rPr sz="3600" dirty="0">
                <a:solidFill>
                  <a:srgbClr val="FFD653"/>
                </a:solidFill>
              </a:rPr>
              <a:t> </a:t>
            </a:r>
            <a:r>
              <a:rPr sz="3600" dirty="0" err="1">
                <a:solidFill>
                  <a:srgbClr val="FFD653"/>
                </a:solidFill>
              </a:rPr>
              <a:t>σωμ</a:t>
            </a:r>
            <a:r>
              <a:rPr sz="3600" dirty="0">
                <a:solidFill>
                  <a:srgbClr val="FFD653"/>
                </a:solidFill>
              </a:rPr>
              <a:t>ατιδίων </a:t>
            </a:r>
            <a:r>
              <a:rPr lang="en-US" sz="3600" dirty="0" smtClean="0">
                <a:solidFill>
                  <a:srgbClr val="FFD653"/>
                </a:solidFill>
              </a:rPr>
              <a:t/>
            </a:r>
            <a:br>
              <a:rPr lang="en-US" sz="3600" dirty="0" smtClean="0">
                <a:solidFill>
                  <a:srgbClr val="FFD653"/>
                </a:solidFill>
              </a:rPr>
            </a:br>
            <a:r>
              <a:rPr sz="3600" dirty="0" smtClean="0">
                <a:solidFill>
                  <a:srgbClr val="FFD653"/>
                </a:solidFill>
              </a:rPr>
              <a:t>και </a:t>
            </a:r>
            <a:r>
              <a:rPr sz="3600" dirty="0">
                <a:solidFill>
                  <a:srgbClr val="FFD653"/>
                </a:solidFill>
              </a:rPr>
              <a:t>δημιουργία νέων</a:t>
            </a:r>
          </a:p>
        </p:txBody>
      </p:sp>
      <p:pic>
        <p:nvPicPr>
          <p:cNvPr id="703" name="image64.jpg" descr="DSC02839 (1).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4000" contrast="14000"/>
                    </a14:imgEffect>
                  </a14:imgLayer>
                </a14:imgProps>
              </a:ext>
            </a:extLst>
          </a:blip>
          <a:srcRect t="30764"/>
          <a:stretch/>
        </p:blipFill>
        <p:spPr>
          <a:xfrm>
            <a:off x="715241" y="1993692"/>
            <a:ext cx="8169574" cy="4242216"/>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 name="Shape 705"/>
          <p:cNvSpPr>
            <a:spLocks noGrp="1"/>
          </p:cNvSpPr>
          <p:nvPr>
            <p:ph type="title"/>
          </p:nvPr>
        </p:nvSpPr>
        <p:spPr>
          <a:xfrm>
            <a:off x="457200" y="129498"/>
            <a:ext cx="8229600" cy="1143001"/>
          </a:xfrm>
          <a:prstGeom prst="rect">
            <a:avLst/>
          </a:prstGeom>
        </p:spPr>
        <p:txBody>
          <a:bodyPr>
            <a:normAutofit/>
          </a:bodyPr>
          <a:lstStyle/>
          <a:p>
            <a:r>
              <a:rPr sz="3600" dirty="0">
                <a:solidFill>
                  <a:srgbClr val="FFD653"/>
                </a:solidFill>
              </a:rPr>
              <a:t>Ο π</a:t>
            </a:r>
            <a:r>
              <a:rPr sz="3600" dirty="0" err="1">
                <a:solidFill>
                  <a:srgbClr val="FFD653"/>
                </a:solidFill>
              </a:rPr>
              <a:t>υρήν</a:t>
            </a:r>
            <a:r>
              <a:rPr sz="3600" dirty="0">
                <a:solidFill>
                  <a:srgbClr val="FFD653"/>
                </a:solidFill>
              </a:rPr>
              <a:t>ας του ατόμου</a:t>
            </a:r>
          </a:p>
        </p:txBody>
      </p:sp>
      <p:pic>
        <p:nvPicPr>
          <p:cNvPr id="706" name="image30.jpg" descr="DSC07385.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 contrast="18000"/>
                    </a14:imgEffect>
                  </a14:imgLayer>
                </a14:imgProps>
              </a:ext>
            </a:extLst>
          </a:blip>
          <a:srcRect l="15969" t="10682" r="20440" b="16785"/>
          <a:stretch/>
        </p:blipFill>
        <p:spPr>
          <a:xfrm>
            <a:off x="2066248" y="1663907"/>
            <a:ext cx="5011505" cy="4287186"/>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 name="Shape 708"/>
          <p:cNvSpPr>
            <a:spLocks noGrp="1"/>
          </p:cNvSpPr>
          <p:nvPr>
            <p:ph type="sldNum" sz="quarter" idx="4294967295"/>
          </p:nvPr>
        </p:nvSpPr>
        <p:spPr>
          <a:xfrm>
            <a:off x="8422818" y="6404292"/>
            <a:ext cx="263983" cy="26924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59</a:t>
            </a:fld>
            <a:endParaRPr/>
          </a:p>
        </p:txBody>
      </p:sp>
      <p:sp>
        <p:nvSpPr>
          <p:cNvPr id="709" name="Shape 709"/>
          <p:cNvSpPr/>
          <p:nvPr/>
        </p:nvSpPr>
        <p:spPr>
          <a:xfrm>
            <a:off x="667657" y="377370"/>
            <a:ext cx="7808686" cy="646331"/>
          </a:xfrm>
          <a:prstGeom prst="rect">
            <a:avLst/>
          </a:prstGeom>
          <a:ln>
            <a:noFill/>
            <a:miter/>
          </a:ln>
          <a:extLst>
            <a:ext uri="{C572A759-6A51-4108-AA02-DFA0A04FC94B}">
              <ma14:wrappingTextBoxFlag xmlns:ma14="http://schemas.microsoft.com/office/mac/drawingml/2011/main" val="1"/>
            </a:ext>
          </a:extLst>
        </p:spPr>
        <p:txBody>
          <a:bodyPr wrap="square" lIns="45719" rIns="45719">
            <a:spAutoFit/>
          </a:bodyPr>
          <a:lstStyle>
            <a:lvl1pPr>
              <a:defRPr sz="2400">
                <a:solidFill>
                  <a:srgbClr val="FFC000"/>
                </a:solidFill>
                <a:latin typeface="Verdana"/>
                <a:ea typeface="Verdana"/>
                <a:cs typeface="Verdana"/>
                <a:sym typeface="Verdana"/>
              </a:defRPr>
            </a:lvl1pPr>
          </a:lstStyle>
          <a:p>
            <a:pPr algn="ctr"/>
            <a:r>
              <a:rPr dirty="0"/>
              <a:t> </a:t>
            </a:r>
            <a:r>
              <a:rPr sz="3600" dirty="0" err="1">
                <a:latin typeface="+mn-lt"/>
              </a:rPr>
              <a:t>Δι</a:t>
            </a:r>
            <a:r>
              <a:rPr sz="3600" dirty="0">
                <a:latin typeface="+mn-lt"/>
              </a:rPr>
              <a:t>αστάσεις της Σωματιδιακής Φυσικής</a:t>
            </a:r>
          </a:p>
        </p:txBody>
      </p:sp>
      <p:pic>
        <p:nvPicPr>
          <p:cNvPr id="710" name="image65.jpg" descr="scale_gr"/>
          <p:cNvPicPr>
            <a:picLocks noChangeAspect="1"/>
          </p:cNvPicPr>
          <p:nvPr/>
        </p:nvPicPr>
        <p:blipFill>
          <a:blip r:embed="rId2">
            <a:extLst/>
          </a:blip>
          <a:stretch>
            <a:fillRect/>
          </a:stretch>
        </p:blipFill>
        <p:spPr>
          <a:xfrm>
            <a:off x="1980258" y="1422400"/>
            <a:ext cx="4944846" cy="5116512"/>
          </a:xfrm>
          <a:prstGeom prst="rect">
            <a:avLst/>
          </a:prstGeom>
          <a:ln w="12700">
            <a:miter lim="400000"/>
          </a:ln>
        </p:spPr>
      </p:pic>
      <p:grpSp>
        <p:nvGrpSpPr>
          <p:cNvPr id="713" name="Group 713"/>
          <p:cNvGrpSpPr/>
          <p:nvPr/>
        </p:nvGrpSpPr>
        <p:grpSpPr>
          <a:xfrm>
            <a:off x="4819480" y="3297836"/>
            <a:ext cx="3603338" cy="977044"/>
            <a:chOff x="0" y="0"/>
            <a:chExt cx="4014806" cy="825500"/>
          </a:xfrm>
        </p:grpSpPr>
        <p:sp>
          <p:nvSpPr>
            <p:cNvPr id="711" name="Shape 711"/>
            <p:cNvSpPr/>
            <p:nvPr/>
          </p:nvSpPr>
          <p:spPr>
            <a:xfrm>
              <a:off x="0" y="0"/>
              <a:ext cx="4014807" cy="825500"/>
            </a:xfrm>
            <a:custGeom>
              <a:avLst/>
              <a:gdLst/>
              <a:ahLst/>
              <a:cxnLst>
                <a:cxn ang="0">
                  <a:pos x="wd2" y="hd2"/>
                </a:cxn>
                <a:cxn ang="5400000">
                  <a:pos x="wd2" y="hd2"/>
                </a:cxn>
                <a:cxn ang="10800000">
                  <a:pos x="wd2" y="hd2"/>
                </a:cxn>
                <a:cxn ang="16200000">
                  <a:pos x="wd2" y="hd2"/>
                </a:cxn>
              </a:cxnLst>
              <a:rect l="0" t="0" r="r" b="b"/>
              <a:pathLst>
                <a:path w="21600" h="21600" extrusionOk="0">
                  <a:moveTo>
                    <a:pt x="12991" y="0"/>
                  </a:moveTo>
                  <a:lnTo>
                    <a:pt x="21600" y="0"/>
                  </a:lnTo>
                  <a:lnTo>
                    <a:pt x="21600" y="21600"/>
                  </a:lnTo>
                  <a:lnTo>
                    <a:pt x="12991" y="21600"/>
                  </a:lnTo>
                  <a:lnTo>
                    <a:pt x="12991" y="18000"/>
                  </a:lnTo>
                  <a:lnTo>
                    <a:pt x="0" y="21268"/>
                  </a:lnTo>
                  <a:lnTo>
                    <a:pt x="12991" y="12600"/>
                  </a:lnTo>
                  <a:close/>
                </a:path>
              </a:pathLst>
            </a:custGeom>
            <a:solidFill>
              <a:schemeClr val="accent1"/>
            </a:solidFill>
            <a:ln w="9525" cap="flat">
              <a:solidFill>
                <a:srgbClr val="FF0000"/>
              </a:solidFill>
              <a:prstDash val="solid"/>
              <a:miter lim="800000"/>
            </a:ln>
            <a:effectLst/>
          </p:spPr>
          <p:txBody>
            <a:bodyPr wrap="square" lIns="45719" tIns="45719" rIns="45719" bIns="45719" numCol="1" anchor="t">
              <a:noAutofit/>
            </a:bodyPr>
            <a:lstStyle/>
            <a:p>
              <a:pPr algn="ctr">
                <a:defRPr sz="1600">
                  <a:solidFill>
                    <a:srgbClr val="FFFFFF"/>
                  </a:solidFill>
                  <a:latin typeface="Tahoma"/>
                  <a:ea typeface="Tahoma"/>
                  <a:cs typeface="Tahoma"/>
                  <a:sym typeface="Tahoma"/>
                </a:defRPr>
              </a:pPr>
              <a:endParaRPr/>
            </a:p>
          </p:txBody>
        </p:sp>
        <p:sp>
          <p:nvSpPr>
            <p:cNvPr id="712" name="Shape 712"/>
            <p:cNvSpPr/>
            <p:nvPr/>
          </p:nvSpPr>
          <p:spPr>
            <a:xfrm>
              <a:off x="2414606" y="0"/>
              <a:ext cx="1600201" cy="8153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600">
                  <a:solidFill>
                    <a:srgbClr val="FFFFFF"/>
                  </a:solidFill>
                  <a:latin typeface="Tahoma"/>
                  <a:ea typeface="Tahoma"/>
                  <a:cs typeface="Tahoma"/>
                  <a:sym typeface="Tahoma"/>
                </a:defRPr>
              </a:lvl1pPr>
            </a:lstStyle>
            <a:p>
              <a:r>
                <a:rPr dirty="0" err="1"/>
                <a:t>Στοιχεί</a:t>
              </a:r>
              <a:r>
                <a:rPr dirty="0"/>
                <a:t>α Περιοδικού Συστήματος</a:t>
              </a:r>
            </a:p>
          </p:txBody>
        </p:sp>
      </p:gr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Shape 246"/>
          <p:cNvSpPr>
            <a:spLocks noGrp="1"/>
          </p:cNvSpPr>
          <p:nvPr>
            <p:ph type="title"/>
          </p:nvPr>
        </p:nvSpPr>
        <p:spPr>
          <a:xfrm>
            <a:off x="457200" y="174176"/>
            <a:ext cx="8229600" cy="1011239"/>
          </a:xfrm>
          <a:prstGeom prst="rect">
            <a:avLst/>
          </a:prstGeom>
        </p:spPr>
        <p:txBody>
          <a:bodyPr>
            <a:normAutofit/>
          </a:bodyPr>
          <a:lstStyle/>
          <a:p>
            <a:r>
              <a:rPr lang="el-GR" sz="3600" b="0" dirty="0" smtClean="0">
                <a:solidFill>
                  <a:srgbClr val="FFD653"/>
                </a:solidFill>
                <a:effectLst/>
                <a:latin typeface="+mn-lt"/>
              </a:rPr>
              <a:t>Η κλίμακα του Σύμπαντος</a:t>
            </a:r>
            <a:endParaRPr sz="3600" b="0" dirty="0">
              <a:solidFill>
                <a:srgbClr val="FFD653"/>
              </a:solidFill>
              <a:effectLst/>
              <a:latin typeface="+mn-lt"/>
            </a:endParaRPr>
          </a:p>
        </p:txBody>
      </p:sp>
      <p:sp>
        <p:nvSpPr>
          <p:cNvPr id="247" name="Shape 247"/>
          <p:cNvSpPr>
            <a:spLocks noGrp="1"/>
          </p:cNvSpPr>
          <p:nvPr>
            <p:ph type="body" idx="1"/>
          </p:nvPr>
        </p:nvSpPr>
        <p:spPr>
          <a:prstGeom prst="rect">
            <a:avLst/>
          </a:prstGeom>
        </p:spPr>
        <p:txBody>
          <a:bodyPr/>
          <a:lstStyle/>
          <a:p>
            <a:endParaRPr/>
          </a:p>
        </p:txBody>
      </p:sp>
      <p:pic>
        <p:nvPicPr>
          <p:cNvPr id="248" name="Στιγμιότυπο 2016-07-31, 7.04.55 μμ.png">
            <a:hlinkClick r:id="rId2"/>
          </p:cNvPr>
          <p:cNvPicPr>
            <a:picLocks noChangeAspect="1"/>
          </p:cNvPicPr>
          <p:nvPr/>
        </p:nvPicPr>
        <p:blipFill>
          <a:blip r:embed="rId3">
            <a:extLst>
              <a:ext uri="{BEBA8EAE-BF5A-486C-A8C5-ECC9F3942E4B}">
                <a14:imgProps xmlns:a14="http://schemas.microsoft.com/office/drawing/2010/main">
                  <a14:imgLayer r:embed="rId4">
                    <a14:imgEffect>
                      <a14:brightnessContrast contrast="30000"/>
                    </a14:imgEffect>
                  </a14:imgLayer>
                </a14:imgProps>
              </a:ext>
            </a:extLst>
          </a:blip>
          <a:stretch>
            <a:fillRect/>
          </a:stretch>
        </p:blipFill>
        <p:spPr>
          <a:xfrm>
            <a:off x="457200" y="1165859"/>
            <a:ext cx="8229601" cy="5143501"/>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5" name="image3.jpg" descr="black-hole-event-wide"/>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716" name="Shape 716"/>
          <p:cNvSpPr>
            <a:spLocks noGrp="1"/>
          </p:cNvSpPr>
          <p:nvPr>
            <p:ph type="title" idx="4294967295"/>
          </p:nvPr>
        </p:nvSpPr>
        <p:spPr>
          <a:xfrm>
            <a:off x="457200" y="144012"/>
            <a:ext cx="8229600" cy="1143001"/>
          </a:xfrm>
          <a:prstGeom prst="rect">
            <a:avLst/>
          </a:prstGeom>
        </p:spPr>
        <p:txBody>
          <a:bodyPr>
            <a:normAutofit/>
          </a:bodyPr>
          <a:lstStyle>
            <a:lvl1pPr>
              <a:defRPr sz="4100" b="1">
                <a:solidFill>
                  <a:srgbClr val="FF0000"/>
                </a:solidFill>
              </a:defRPr>
            </a:lvl1pPr>
          </a:lstStyle>
          <a:p>
            <a:r>
              <a:rPr sz="3600" b="0" dirty="0" err="1">
                <a:solidFill>
                  <a:srgbClr val="FFD653"/>
                </a:solidFill>
              </a:rPr>
              <a:t>Οι</a:t>
            </a:r>
            <a:r>
              <a:rPr sz="3600" b="0" dirty="0">
                <a:solidFill>
                  <a:srgbClr val="FFD653"/>
                </a:solidFill>
              </a:rPr>
              <a:t> </a:t>
            </a:r>
            <a:r>
              <a:rPr sz="3600" b="0" dirty="0" err="1" smtClean="0">
                <a:solidFill>
                  <a:srgbClr val="FFD653"/>
                </a:solidFill>
              </a:rPr>
              <a:t>Δομικοί</a:t>
            </a:r>
            <a:r>
              <a:rPr lang="en-US" sz="3600" b="0" dirty="0" smtClean="0">
                <a:solidFill>
                  <a:srgbClr val="FFD653"/>
                </a:solidFill>
              </a:rPr>
              <a:t> </a:t>
            </a:r>
            <a:r>
              <a:rPr sz="3600" b="0" dirty="0" err="1" smtClean="0">
                <a:solidFill>
                  <a:srgbClr val="FFD653"/>
                </a:solidFill>
              </a:rPr>
              <a:t>Λίθοι</a:t>
            </a:r>
            <a:r>
              <a:rPr sz="3600" b="0" dirty="0" smtClean="0">
                <a:solidFill>
                  <a:srgbClr val="FFD653"/>
                </a:solidFill>
              </a:rPr>
              <a:t> </a:t>
            </a:r>
            <a:r>
              <a:rPr sz="3600" b="0" dirty="0" err="1">
                <a:solidFill>
                  <a:srgbClr val="FFD653"/>
                </a:solidFill>
              </a:rPr>
              <a:t>της</a:t>
            </a:r>
            <a:r>
              <a:rPr sz="3600" b="0" dirty="0">
                <a:solidFill>
                  <a:srgbClr val="FFD653"/>
                </a:solidFill>
              </a:rPr>
              <a:t> </a:t>
            </a:r>
            <a:r>
              <a:rPr sz="3600" b="0" dirty="0" err="1">
                <a:solidFill>
                  <a:srgbClr val="FFD653"/>
                </a:solidFill>
              </a:rPr>
              <a:t>Ύλης</a:t>
            </a:r>
            <a:r>
              <a:rPr sz="3600" b="0" dirty="0">
                <a:solidFill>
                  <a:srgbClr val="FFD653"/>
                </a:solidFill>
              </a:rPr>
              <a:t> </a:t>
            </a:r>
          </a:p>
        </p:txBody>
      </p:sp>
      <p:pic>
        <p:nvPicPr>
          <p:cNvPr id="717" name="image66.png"/>
          <p:cNvPicPr>
            <a:picLocks noChangeAspect="1"/>
          </p:cNvPicPr>
          <p:nvPr/>
        </p:nvPicPr>
        <p:blipFill>
          <a:blip r:embed="rId3">
            <a:extLst/>
          </a:blip>
          <a:stretch>
            <a:fillRect/>
          </a:stretch>
        </p:blipFill>
        <p:spPr>
          <a:xfrm>
            <a:off x="457200" y="1358222"/>
            <a:ext cx="8229600" cy="4659314"/>
          </a:xfrm>
          <a:prstGeom prst="rect">
            <a:avLst/>
          </a:prstGeom>
          <a:ln w="12700">
            <a:miter lim="400000"/>
          </a:ln>
        </p:spPr>
      </p:pic>
      <p:sp>
        <p:nvSpPr>
          <p:cNvPr id="718" name="Shape 718"/>
          <p:cNvSpPr/>
          <p:nvPr/>
        </p:nvSpPr>
        <p:spPr>
          <a:xfrm>
            <a:off x="2447541" y="6158460"/>
            <a:ext cx="4248918" cy="46166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solidFill>
                  <a:srgbClr val="04CCC9"/>
                </a:solidFill>
                <a:latin typeface="Arial"/>
                <a:ea typeface="Arial"/>
                <a:cs typeface="Arial"/>
                <a:sym typeface="Arial"/>
              </a:defRPr>
            </a:lvl1pPr>
          </a:lstStyle>
          <a:p>
            <a:r>
              <a:rPr dirty="0" err="1">
                <a:solidFill>
                  <a:srgbClr val="FFEBAB"/>
                </a:solidFill>
              </a:rPr>
              <a:t>συν</a:t>
            </a:r>
            <a:r>
              <a:rPr dirty="0">
                <a:solidFill>
                  <a:srgbClr val="FFEBAB"/>
                </a:solidFill>
              </a:rPr>
              <a:t> τα </a:t>
            </a:r>
            <a:r>
              <a:rPr dirty="0" err="1">
                <a:solidFill>
                  <a:srgbClr val="FFEBAB"/>
                </a:solidFill>
              </a:rPr>
              <a:t>σωμ</a:t>
            </a:r>
            <a:r>
              <a:rPr dirty="0">
                <a:solidFill>
                  <a:srgbClr val="FFEBAB"/>
                </a:solidFill>
              </a:rPr>
              <a:t>ατίδια της αντιύλης</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7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 grpId="1" animBg="1" advAuto="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1" name="image67.jpg" descr="DSC07410.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1000" contrast="20000"/>
                    </a14:imgEffect>
                  </a14:imgLayer>
                </a14:imgProps>
              </a:ext>
            </a:extLst>
          </a:blip>
          <a:srcRect l="2307" t="5152" b="15028"/>
          <a:stretch/>
        </p:blipFill>
        <p:spPr>
          <a:xfrm>
            <a:off x="1004340" y="1603946"/>
            <a:ext cx="7216386" cy="4422100"/>
          </a:xfrm>
          <a:prstGeom prst="rect">
            <a:avLst/>
          </a:prstGeom>
          <a:ln w="12700">
            <a:miter lim="400000"/>
          </a:ln>
        </p:spPr>
      </p:pic>
      <p:sp>
        <p:nvSpPr>
          <p:cNvPr id="4" name="Shape 720"/>
          <p:cNvSpPr txBox="1">
            <a:spLocks/>
          </p:cNvSpPr>
          <p:nvPr/>
        </p:nvSpPr>
        <p:spPr>
          <a:xfrm>
            <a:off x="609600" y="116056"/>
            <a:ext cx="8229600" cy="1143001"/>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a:bodyPr>
          <a:lstStyle>
            <a:lvl1pPr marL="0" marR="0" indent="0" algn="ctr" defTabSz="914400" rtl="0" latinLnBrk="0">
              <a:lnSpc>
                <a:spcPct val="100000"/>
              </a:lnSpc>
              <a:spcBef>
                <a:spcPts val="0"/>
              </a:spcBef>
              <a:spcAft>
                <a:spcPts val="0"/>
              </a:spcAft>
              <a:buClrTx/>
              <a:buSzTx/>
              <a:buFontTx/>
              <a:buNone/>
              <a:tabLst/>
              <a:defRPr sz="3900" b="0" i="0" u="none" strike="noStrike" cap="none" spc="0" baseline="0">
                <a:ln>
                  <a:noFill/>
                </a:ln>
                <a:solidFill>
                  <a:srgbClr val="FFFFFF"/>
                </a:solidFill>
                <a:uFillTx/>
                <a:latin typeface="+mn-lt"/>
                <a:ea typeface="+mn-ea"/>
                <a:cs typeface="+mn-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9pPr>
          </a:lstStyle>
          <a:p>
            <a:pPr hangingPunct="1"/>
            <a:r>
              <a:rPr lang="el-GR" sz="3600" dirty="0" smtClean="0">
                <a:solidFill>
                  <a:srgbClr val="FFD653"/>
                </a:solidFill>
              </a:rPr>
              <a:t>Καθιερωμένο Μοντέλο με καραμέλες</a:t>
            </a:r>
            <a:endParaRPr lang="el-GR" sz="3600" dirty="0">
              <a:solidFill>
                <a:srgbClr val="FFD653"/>
              </a:solidFill>
            </a:endParaRPr>
          </a:p>
        </p:txBody>
      </p:sp>
    </p:spTree>
  </p:cSld>
  <p:clrMapOvr>
    <a:masterClrMapping/>
  </p:clrMapOvr>
  <p:transition spd="slow"/>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3" name="image3.jpg" descr="black-hole-event-wide"/>
          <p:cNvPicPr>
            <a:picLocks noChangeAspect="1"/>
          </p:cNvPicPr>
          <p:nvPr/>
        </p:nvPicPr>
        <p:blipFill>
          <a:blip r:embed="rId2">
            <a:extLst/>
          </a:blip>
          <a:stretch>
            <a:fillRect/>
          </a:stretch>
        </p:blipFill>
        <p:spPr>
          <a:xfrm>
            <a:off x="0" y="0"/>
            <a:ext cx="9144000" cy="6858000"/>
          </a:xfrm>
          <a:prstGeom prst="rect">
            <a:avLst/>
          </a:prstGeom>
          <a:ln w="12700">
            <a:miter lim="400000"/>
          </a:ln>
        </p:spPr>
      </p:pic>
      <p:pic>
        <p:nvPicPr>
          <p:cNvPr id="724" name="image68.png"/>
          <p:cNvPicPr>
            <a:picLocks noChangeAspect="1"/>
          </p:cNvPicPr>
          <p:nvPr/>
        </p:nvPicPr>
        <p:blipFill>
          <a:blip r:embed="rId3">
            <a:extLst/>
          </a:blip>
          <a:stretch>
            <a:fillRect/>
          </a:stretch>
        </p:blipFill>
        <p:spPr>
          <a:xfrm>
            <a:off x="169735" y="1091542"/>
            <a:ext cx="8815179" cy="4824537"/>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cover dir="rd"/>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 name="Shape 726"/>
          <p:cNvSpPr>
            <a:spLocks noGrp="1"/>
          </p:cNvSpPr>
          <p:nvPr>
            <p:ph type="sldNum" sz="quarter" idx="4294967295"/>
          </p:nvPr>
        </p:nvSpPr>
        <p:spPr>
          <a:xfrm>
            <a:off x="8422818" y="6404292"/>
            <a:ext cx="263983" cy="269241"/>
          </a:xfrm>
          <a:prstGeom prst="rect">
            <a:avLst/>
          </a:prstGeom>
          <a:extLst>
            <a:ext uri="{C572A759-6A51-4108-AA02-DFA0A04FC94B}">
              <ma14:wrappingTextBoxFlag xmlns:ma14="http://schemas.microsoft.com/office/mac/drawingml/2011/main" val="1"/>
            </a:ext>
          </a:extLst>
        </p:spPr>
        <p:txBody>
          <a:bodyPr>
            <a:normAutofit lnSpcReduction="10000"/>
          </a:bodyPr>
          <a:lstStyle/>
          <a:p>
            <a:fld id="{86CB4B4D-7CA3-9044-876B-883B54F8677D}" type="slidenum">
              <a:t>63</a:t>
            </a:fld>
            <a:endParaRPr/>
          </a:p>
        </p:txBody>
      </p:sp>
      <p:pic>
        <p:nvPicPr>
          <p:cNvPr id="730" name="image69.jpg" descr="4inter_gr"/>
          <p:cNvPicPr>
            <a:picLocks noChangeAspect="1"/>
          </p:cNvPicPr>
          <p:nvPr/>
        </p:nvPicPr>
        <p:blipFill>
          <a:blip r:embed="rId2">
            <a:extLst/>
          </a:blip>
          <a:stretch>
            <a:fillRect/>
          </a:stretch>
        </p:blipFill>
        <p:spPr>
          <a:xfrm>
            <a:off x="1675061" y="1170478"/>
            <a:ext cx="5249584" cy="5265919"/>
          </a:xfrm>
          <a:prstGeom prst="rect">
            <a:avLst/>
          </a:prstGeom>
          <a:ln w="12700">
            <a:miter lim="400000"/>
          </a:ln>
        </p:spPr>
      </p:pic>
      <p:grpSp>
        <p:nvGrpSpPr>
          <p:cNvPr id="733" name="Group 733"/>
          <p:cNvGrpSpPr/>
          <p:nvPr/>
        </p:nvGrpSpPr>
        <p:grpSpPr>
          <a:xfrm>
            <a:off x="259101" y="1590073"/>
            <a:ext cx="1889013" cy="862841"/>
            <a:chOff x="-240149" y="-13459"/>
            <a:chExt cx="2133601" cy="800100"/>
          </a:xfrm>
        </p:grpSpPr>
        <p:sp>
          <p:nvSpPr>
            <p:cNvPr id="731" name="Shape 731"/>
            <p:cNvSpPr/>
            <p:nvPr/>
          </p:nvSpPr>
          <p:spPr>
            <a:xfrm>
              <a:off x="-240149" y="-13459"/>
              <a:ext cx="2133601" cy="8001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457" y="0"/>
                  </a:lnTo>
                  <a:lnTo>
                    <a:pt x="16457" y="12600"/>
                  </a:lnTo>
                  <a:lnTo>
                    <a:pt x="21600" y="18043"/>
                  </a:lnTo>
                  <a:lnTo>
                    <a:pt x="16457" y="18000"/>
                  </a:lnTo>
                  <a:lnTo>
                    <a:pt x="16457" y="21600"/>
                  </a:lnTo>
                  <a:lnTo>
                    <a:pt x="0" y="21600"/>
                  </a:lnTo>
                  <a:lnTo>
                    <a:pt x="0" y="12600"/>
                  </a:lnTo>
                  <a:close/>
                </a:path>
              </a:pathLst>
            </a:custGeom>
            <a:solidFill>
              <a:schemeClr val="accent1"/>
            </a:solidFill>
            <a:ln w="9525" cap="flat">
              <a:solidFill>
                <a:schemeClr val="accent2"/>
              </a:solidFill>
              <a:prstDash val="solid"/>
              <a:miter lim="800000"/>
            </a:ln>
            <a:effectLst/>
          </p:spPr>
          <p:txBody>
            <a:bodyPr wrap="square" lIns="45719" tIns="45719" rIns="45719" bIns="45719" numCol="1" anchor="t">
              <a:noAutofit/>
            </a:bodyPr>
            <a:lstStyle/>
            <a:p>
              <a:pPr algn="ctr">
                <a:defRPr sz="1600">
                  <a:solidFill>
                    <a:srgbClr val="FFFFFF"/>
                  </a:solidFill>
                  <a:latin typeface="Tahoma"/>
                  <a:ea typeface="Tahoma"/>
                  <a:cs typeface="Tahoma"/>
                  <a:sym typeface="Tahoma"/>
                </a:defRPr>
              </a:pPr>
              <a:endParaRPr/>
            </a:p>
          </p:txBody>
        </p:sp>
        <p:sp>
          <p:nvSpPr>
            <p:cNvPr id="732" name="Shape 732"/>
            <p:cNvSpPr/>
            <p:nvPr/>
          </p:nvSpPr>
          <p:spPr>
            <a:xfrm>
              <a:off x="-240149" y="-13459"/>
              <a:ext cx="1625600" cy="5740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600">
                  <a:solidFill>
                    <a:srgbClr val="FFFFFF"/>
                  </a:solidFill>
                  <a:latin typeface="Tahoma"/>
                  <a:ea typeface="Tahoma"/>
                  <a:cs typeface="Tahoma"/>
                  <a:sym typeface="Tahoma"/>
                </a:defRPr>
              </a:lvl1pPr>
            </a:lstStyle>
            <a:p>
              <a:r>
                <a:rPr dirty="0" err="1"/>
                <a:t>Δυνάμεις</a:t>
              </a:r>
              <a:r>
                <a:rPr dirty="0"/>
                <a:t> </a:t>
              </a:r>
              <a:r>
                <a:rPr dirty="0" err="1"/>
                <a:t>μετ</a:t>
              </a:r>
              <a:r>
                <a:rPr dirty="0"/>
                <a:t>αξύ μαζών</a:t>
              </a:r>
            </a:p>
          </p:txBody>
        </p:sp>
      </p:grpSp>
      <p:grpSp>
        <p:nvGrpSpPr>
          <p:cNvPr id="736" name="Group 736"/>
          <p:cNvGrpSpPr/>
          <p:nvPr/>
        </p:nvGrpSpPr>
        <p:grpSpPr>
          <a:xfrm>
            <a:off x="5994400" y="1464887"/>
            <a:ext cx="2139302" cy="1002542"/>
            <a:chOff x="-500362" y="0"/>
            <a:chExt cx="2552714" cy="800100"/>
          </a:xfrm>
        </p:grpSpPr>
        <p:sp>
          <p:nvSpPr>
            <p:cNvPr id="734" name="Shape 734"/>
            <p:cNvSpPr/>
            <p:nvPr/>
          </p:nvSpPr>
          <p:spPr>
            <a:xfrm>
              <a:off x="-500362" y="0"/>
              <a:ext cx="2552713" cy="800100"/>
            </a:xfrm>
            <a:custGeom>
              <a:avLst/>
              <a:gdLst/>
              <a:ahLst/>
              <a:cxnLst>
                <a:cxn ang="0">
                  <a:pos x="wd2" y="hd2"/>
                </a:cxn>
                <a:cxn ang="5400000">
                  <a:pos x="wd2" y="hd2"/>
                </a:cxn>
                <a:cxn ang="10800000">
                  <a:pos x="wd2" y="hd2"/>
                </a:cxn>
                <a:cxn ang="16200000">
                  <a:pos x="wd2" y="hd2"/>
                </a:cxn>
              </a:cxnLst>
              <a:rect l="0" t="0" r="r" b="b"/>
              <a:pathLst>
                <a:path w="21600" h="21600" extrusionOk="0">
                  <a:moveTo>
                    <a:pt x="7845" y="0"/>
                  </a:moveTo>
                  <a:lnTo>
                    <a:pt x="21600" y="0"/>
                  </a:lnTo>
                  <a:lnTo>
                    <a:pt x="21600" y="21600"/>
                  </a:lnTo>
                  <a:lnTo>
                    <a:pt x="7845" y="21600"/>
                  </a:lnTo>
                  <a:lnTo>
                    <a:pt x="7845" y="18000"/>
                  </a:lnTo>
                  <a:lnTo>
                    <a:pt x="0" y="19071"/>
                  </a:lnTo>
                  <a:lnTo>
                    <a:pt x="7845" y="12600"/>
                  </a:lnTo>
                  <a:close/>
                </a:path>
              </a:pathLst>
            </a:custGeom>
            <a:solidFill>
              <a:schemeClr val="accent1"/>
            </a:solidFill>
            <a:ln w="9525" cap="flat">
              <a:solidFill>
                <a:schemeClr val="accent2"/>
              </a:solidFill>
              <a:prstDash val="solid"/>
              <a:miter lim="800000"/>
            </a:ln>
            <a:effectLst/>
          </p:spPr>
          <p:txBody>
            <a:bodyPr wrap="square" lIns="45719" tIns="45719" rIns="45719" bIns="45719" numCol="1" anchor="t">
              <a:noAutofit/>
            </a:bodyPr>
            <a:lstStyle/>
            <a:p>
              <a:pPr algn="ctr">
                <a:defRPr sz="1600">
                  <a:solidFill>
                    <a:srgbClr val="FFFFFF"/>
                  </a:solidFill>
                  <a:latin typeface="Tahoma"/>
                  <a:ea typeface="Tahoma"/>
                  <a:cs typeface="Tahoma"/>
                  <a:sym typeface="Tahoma"/>
                </a:defRPr>
              </a:pPr>
              <a:endParaRPr/>
            </a:p>
          </p:txBody>
        </p:sp>
        <p:sp>
          <p:nvSpPr>
            <p:cNvPr id="735" name="Shape 735"/>
            <p:cNvSpPr/>
            <p:nvPr/>
          </p:nvSpPr>
          <p:spPr>
            <a:xfrm>
              <a:off x="426752" y="0"/>
              <a:ext cx="1625600" cy="5740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600">
                  <a:solidFill>
                    <a:srgbClr val="FFFFFF"/>
                  </a:solidFill>
                  <a:latin typeface="Tahoma"/>
                  <a:ea typeface="Tahoma"/>
                  <a:cs typeface="Tahoma"/>
                  <a:sym typeface="Tahoma"/>
                </a:defRPr>
              </a:lvl1pPr>
            </a:lstStyle>
            <a:p>
              <a:r>
                <a:rPr dirty="0" err="1"/>
                <a:t>Δυνάμεις</a:t>
              </a:r>
              <a:r>
                <a:rPr dirty="0"/>
                <a:t> </a:t>
              </a:r>
              <a:r>
                <a:rPr dirty="0" err="1"/>
                <a:t>μετ</a:t>
              </a:r>
              <a:r>
                <a:rPr dirty="0"/>
                <a:t>αξύ φορτίων</a:t>
              </a:r>
            </a:p>
          </p:txBody>
        </p:sp>
      </p:grpSp>
      <p:grpSp>
        <p:nvGrpSpPr>
          <p:cNvPr id="739" name="Group 739"/>
          <p:cNvGrpSpPr/>
          <p:nvPr/>
        </p:nvGrpSpPr>
        <p:grpSpPr>
          <a:xfrm>
            <a:off x="296391" y="3954091"/>
            <a:ext cx="2054923" cy="963917"/>
            <a:chOff x="0" y="0"/>
            <a:chExt cx="2197112" cy="800100"/>
          </a:xfrm>
        </p:grpSpPr>
        <p:sp>
          <p:nvSpPr>
            <p:cNvPr id="737" name="Shape 737"/>
            <p:cNvSpPr/>
            <p:nvPr/>
          </p:nvSpPr>
          <p:spPr>
            <a:xfrm>
              <a:off x="0" y="0"/>
              <a:ext cx="2197113" cy="8001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981" y="0"/>
                  </a:lnTo>
                  <a:lnTo>
                    <a:pt x="15981" y="12600"/>
                  </a:lnTo>
                  <a:lnTo>
                    <a:pt x="21600" y="18386"/>
                  </a:lnTo>
                  <a:lnTo>
                    <a:pt x="15981" y="18000"/>
                  </a:lnTo>
                  <a:lnTo>
                    <a:pt x="15981" y="21600"/>
                  </a:lnTo>
                  <a:lnTo>
                    <a:pt x="0" y="21600"/>
                  </a:lnTo>
                  <a:lnTo>
                    <a:pt x="0" y="12600"/>
                  </a:lnTo>
                  <a:close/>
                </a:path>
              </a:pathLst>
            </a:custGeom>
            <a:solidFill>
              <a:schemeClr val="accent1"/>
            </a:solidFill>
            <a:ln w="9525" cap="flat">
              <a:solidFill>
                <a:schemeClr val="accent2"/>
              </a:solidFill>
              <a:prstDash val="solid"/>
              <a:miter lim="800000"/>
            </a:ln>
            <a:effectLst/>
          </p:spPr>
          <p:txBody>
            <a:bodyPr wrap="square" lIns="45719" tIns="45719" rIns="45719" bIns="45719" numCol="1" anchor="t">
              <a:noAutofit/>
            </a:bodyPr>
            <a:lstStyle/>
            <a:p>
              <a:pPr algn="ctr">
                <a:defRPr sz="1600">
                  <a:solidFill>
                    <a:srgbClr val="FFFFFF"/>
                  </a:solidFill>
                  <a:latin typeface="Tahoma"/>
                  <a:ea typeface="Tahoma"/>
                  <a:cs typeface="Tahoma"/>
                  <a:sym typeface="Tahoma"/>
                </a:defRPr>
              </a:pPr>
              <a:endParaRPr/>
            </a:p>
          </p:txBody>
        </p:sp>
        <p:sp>
          <p:nvSpPr>
            <p:cNvPr id="738" name="Shape 738"/>
            <p:cNvSpPr/>
            <p:nvPr/>
          </p:nvSpPr>
          <p:spPr>
            <a:xfrm>
              <a:off x="0" y="0"/>
              <a:ext cx="1625601" cy="5740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600">
                  <a:solidFill>
                    <a:srgbClr val="FFFFFF"/>
                  </a:solidFill>
                  <a:latin typeface="Tahoma"/>
                  <a:ea typeface="Tahoma"/>
                  <a:cs typeface="Tahoma"/>
                  <a:sym typeface="Tahoma"/>
                </a:defRPr>
              </a:lvl1pPr>
            </a:lstStyle>
            <a:p>
              <a:r>
                <a:rPr dirty="0" err="1"/>
                <a:t>Δυνάμεις</a:t>
              </a:r>
              <a:r>
                <a:rPr dirty="0"/>
                <a:t> </a:t>
              </a:r>
              <a:r>
                <a:rPr dirty="0" err="1"/>
                <a:t>μετ</a:t>
              </a:r>
              <a:r>
                <a:rPr dirty="0"/>
                <a:t>αξύ πυρήνων</a:t>
              </a:r>
            </a:p>
          </p:txBody>
        </p:sp>
      </p:grpSp>
      <p:grpSp>
        <p:nvGrpSpPr>
          <p:cNvPr id="742" name="Group 742"/>
          <p:cNvGrpSpPr/>
          <p:nvPr/>
        </p:nvGrpSpPr>
        <p:grpSpPr>
          <a:xfrm>
            <a:off x="5834746" y="4845432"/>
            <a:ext cx="2379017" cy="1315193"/>
            <a:chOff x="-491909" y="-234346"/>
            <a:chExt cx="2705113" cy="1117601"/>
          </a:xfrm>
        </p:grpSpPr>
        <p:sp>
          <p:nvSpPr>
            <p:cNvPr id="740" name="Shape 740"/>
            <p:cNvSpPr/>
            <p:nvPr/>
          </p:nvSpPr>
          <p:spPr>
            <a:xfrm>
              <a:off x="-491909" y="-234345"/>
              <a:ext cx="2705113" cy="1117600"/>
            </a:xfrm>
            <a:custGeom>
              <a:avLst/>
              <a:gdLst/>
              <a:ahLst/>
              <a:cxnLst>
                <a:cxn ang="0">
                  <a:pos x="wd2" y="hd2"/>
                </a:cxn>
                <a:cxn ang="5400000">
                  <a:pos x="wd2" y="hd2"/>
                </a:cxn>
                <a:cxn ang="10800000">
                  <a:pos x="wd2" y="hd2"/>
                </a:cxn>
                <a:cxn ang="16200000">
                  <a:pos x="wd2" y="hd2"/>
                </a:cxn>
              </a:cxnLst>
              <a:rect l="0" t="0" r="r" b="b"/>
              <a:pathLst>
                <a:path w="21600" h="21600" extrusionOk="0">
                  <a:moveTo>
                    <a:pt x="8620" y="0"/>
                  </a:moveTo>
                  <a:lnTo>
                    <a:pt x="21600" y="0"/>
                  </a:lnTo>
                  <a:lnTo>
                    <a:pt x="21600" y="21600"/>
                  </a:lnTo>
                  <a:lnTo>
                    <a:pt x="8620" y="21600"/>
                  </a:lnTo>
                  <a:lnTo>
                    <a:pt x="8620" y="9000"/>
                  </a:lnTo>
                  <a:lnTo>
                    <a:pt x="0" y="10708"/>
                  </a:lnTo>
                  <a:lnTo>
                    <a:pt x="8620" y="3600"/>
                  </a:lnTo>
                  <a:close/>
                </a:path>
              </a:pathLst>
            </a:custGeom>
            <a:solidFill>
              <a:schemeClr val="accent1"/>
            </a:solidFill>
            <a:ln w="9525" cap="flat">
              <a:solidFill>
                <a:schemeClr val="accent2"/>
              </a:solidFill>
              <a:prstDash val="solid"/>
              <a:miter lim="800000"/>
            </a:ln>
            <a:effectLst/>
          </p:spPr>
          <p:txBody>
            <a:bodyPr wrap="square" lIns="45719" tIns="45719" rIns="45719" bIns="45719" numCol="1" anchor="t">
              <a:noAutofit/>
            </a:bodyPr>
            <a:lstStyle/>
            <a:p>
              <a:pPr algn="ctr">
                <a:defRPr sz="1600">
                  <a:solidFill>
                    <a:srgbClr val="FFFFFF"/>
                  </a:solidFill>
                  <a:latin typeface="Tahoma"/>
                  <a:ea typeface="Tahoma"/>
                  <a:cs typeface="Tahoma"/>
                  <a:sym typeface="Tahoma"/>
                </a:defRPr>
              </a:pPr>
              <a:endParaRPr/>
            </a:p>
          </p:txBody>
        </p:sp>
        <p:sp>
          <p:nvSpPr>
            <p:cNvPr id="741" name="Shape 741"/>
            <p:cNvSpPr/>
            <p:nvPr/>
          </p:nvSpPr>
          <p:spPr>
            <a:xfrm>
              <a:off x="587602" y="-234346"/>
              <a:ext cx="1625601" cy="1056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600">
                  <a:solidFill>
                    <a:srgbClr val="FFFFFF"/>
                  </a:solidFill>
                  <a:latin typeface="Tahoma"/>
                  <a:ea typeface="Tahoma"/>
                  <a:cs typeface="Tahoma"/>
                  <a:sym typeface="Tahoma"/>
                </a:defRPr>
              </a:lvl1pPr>
            </a:lstStyle>
            <a:p>
              <a:r>
                <a:rPr dirty="0" err="1"/>
                <a:t>Δυνάμεις</a:t>
              </a:r>
              <a:r>
                <a:rPr dirty="0"/>
                <a:t> α</a:t>
              </a:r>
              <a:r>
                <a:rPr dirty="0" err="1"/>
                <a:t>υθόρμητης</a:t>
              </a:r>
              <a:r>
                <a:rPr dirty="0"/>
                <a:t> </a:t>
              </a:r>
              <a:r>
                <a:rPr dirty="0" err="1"/>
                <a:t>διάσ</a:t>
              </a:r>
              <a:r>
                <a:rPr dirty="0"/>
                <a:t>πασης των πυρήνων</a:t>
              </a:r>
            </a:p>
          </p:txBody>
        </p:sp>
      </p:grpSp>
      <p:sp>
        <p:nvSpPr>
          <p:cNvPr id="19" name="Shape 720"/>
          <p:cNvSpPr>
            <a:spLocks noGrp="1"/>
          </p:cNvSpPr>
          <p:nvPr>
            <p:ph type="title"/>
          </p:nvPr>
        </p:nvSpPr>
        <p:spPr>
          <a:xfrm>
            <a:off x="457200" y="136072"/>
            <a:ext cx="8229600" cy="1143001"/>
          </a:xfrm>
          <a:prstGeom prst="rect">
            <a:avLst/>
          </a:prstGeom>
        </p:spPr>
        <p:txBody>
          <a:bodyPr>
            <a:normAutofit/>
          </a:bodyPr>
          <a:lstStyle>
            <a:lvl1pPr>
              <a:defRPr sz="3900"/>
            </a:lvl1pPr>
          </a:lstStyle>
          <a:p>
            <a:r>
              <a:rPr lang="el-GR" sz="3600" dirty="0">
                <a:solidFill>
                  <a:srgbClr val="FFD653"/>
                </a:solidFill>
              </a:rPr>
              <a:t>Τα βασικά είδη αλληλεπίδρασης</a:t>
            </a:r>
          </a:p>
        </p:txBody>
      </p:sp>
    </p:spTree>
  </p:cSld>
  <p:clrMapOvr>
    <a:masterClrMapping/>
  </p:clrMapOvr>
  <p:transition spd="slow"/>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 name="Shape 744"/>
          <p:cNvSpPr>
            <a:spLocks noGrp="1"/>
          </p:cNvSpPr>
          <p:nvPr>
            <p:ph type="title"/>
          </p:nvPr>
        </p:nvSpPr>
        <p:spPr>
          <a:prstGeom prst="rect">
            <a:avLst/>
          </a:prstGeom>
        </p:spPr>
        <p:txBody>
          <a:bodyPr/>
          <a:lstStyle>
            <a:lvl1pPr defTabSz="859536">
              <a:defRPr sz="3666"/>
            </a:lvl1pPr>
          </a:lstStyle>
          <a:p>
            <a:r>
              <a:t>Ο φορέας της δύναμης είναι σωματίδιο</a:t>
            </a:r>
          </a:p>
        </p:txBody>
      </p:sp>
      <p:pic>
        <p:nvPicPr>
          <p:cNvPr id="745" name="DSC07585.jpeg"/>
          <p:cNvPicPr>
            <a:picLocks noChangeAspect="1"/>
          </p:cNvPicPr>
          <p:nvPr/>
        </p:nvPicPr>
        <p:blipFill>
          <a:blip r:embed="rId2">
            <a:extLst>
              <a:ext uri="{BEBA8EAE-BF5A-486C-A8C5-ECC9F3942E4B}">
                <a14:imgProps xmlns:a14="http://schemas.microsoft.com/office/drawing/2010/main">
                  <a14:imgLayer r:embed="rId3">
                    <a14:imgEffect>
                      <a14:brightnessContrast bright="5000" contrast="8000"/>
                    </a14:imgEffect>
                  </a14:imgLayer>
                </a14:imgProps>
              </a:ext>
            </a:extLst>
          </a:blip>
          <a:stretch>
            <a:fillRect/>
          </a:stretch>
        </p:blipFill>
        <p:spPr>
          <a:xfrm>
            <a:off x="0" y="0"/>
            <a:ext cx="9144000" cy="6858000"/>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Shape 747"/>
          <p:cNvSpPr>
            <a:spLocks noGrp="1"/>
          </p:cNvSpPr>
          <p:nvPr>
            <p:ph type="sldNum" sz="quarter" idx="4294967295"/>
          </p:nvPr>
        </p:nvSpPr>
        <p:spPr>
          <a:xfrm>
            <a:off x="8422818" y="6404292"/>
            <a:ext cx="263983" cy="269241"/>
          </a:xfrm>
          <a:prstGeom prst="rect">
            <a:avLst/>
          </a:prstGeom>
          <a:extLst>
            <a:ext uri="{C572A759-6A51-4108-AA02-DFA0A04FC94B}">
              <ma14:wrappingTextBoxFlag xmlns:ma14="http://schemas.microsoft.com/office/mac/drawingml/2011/main" val="1"/>
            </a:ext>
          </a:extLst>
        </p:spPr>
        <p:txBody>
          <a:bodyPr>
            <a:normAutofit lnSpcReduction="10000"/>
          </a:bodyPr>
          <a:lstStyle/>
          <a:p>
            <a:fld id="{86CB4B4D-7CA3-9044-876B-883B54F8677D}" type="slidenum">
              <a:t>65</a:t>
            </a:fld>
            <a:endParaRPr/>
          </a:p>
        </p:txBody>
      </p:sp>
      <p:pic>
        <p:nvPicPr>
          <p:cNvPr id="751" name="image71.jpg" descr="force_summary_gr"/>
          <p:cNvPicPr>
            <a:picLocks noChangeAspect="1"/>
          </p:cNvPicPr>
          <p:nvPr/>
        </p:nvPicPr>
        <p:blipFill>
          <a:blip r:embed="rId2">
            <a:extLst/>
          </a:blip>
          <a:stretch>
            <a:fillRect/>
          </a:stretch>
        </p:blipFill>
        <p:spPr>
          <a:xfrm>
            <a:off x="457200" y="1567542"/>
            <a:ext cx="8085896" cy="4560207"/>
          </a:xfrm>
          <a:prstGeom prst="rect">
            <a:avLst/>
          </a:prstGeom>
          <a:ln w="12700">
            <a:miter lim="400000"/>
          </a:ln>
        </p:spPr>
      </p:pic>
      <p:sp>
        <p:nvSpPr>
          <p:cNvPr id="7" name="Shape 720"/>
          <p:cNvSpPr>
            <a:spLocks noGrp="1"/>
          </p:cNvSpPr>
          <p:nvPr>
            <p:ph type="title"/>
          </p:nvPr>
        </p:nvSpPr>
        <p:spPr>
          <a:xfrm>
            <a:off x="457200" y="136072"/>
            <a:ext cx="8229600" cy="1143001"/>
          </a:xfrm>
          <a:prstGeom prst="rect">
            <a:avLst/>
          </a:prstGeom>
        </p:spPr>
        <p:txBody>
          <a:bodyPr>
            <a:normAutofit/>
          </a:bodyPr>
          <a:lstStyle>
            <a:lvl1pPr>
              <a:defRPr sz="3900"/>
            </a:lvl1pPr>
          </a:lstStyle>
          <a:p>
            <a:r>
              <a:rPr lang="el-GR" sz="3600" dirty="0">
                <a:solidFill>
                  <a:srgbClr val="FFD653"/>
                </a:solidFill>
              </a:rPr>
              <a:t>Τα βασικά είδη αλληλεπίδρασης</a:t>
            </a:r>
          </a:p>
        </p:txBody>
      </p:sp>
    </p:spTree>
  </p:cSld>
  <p:clrMapOvr>
    <a:masterClrMapping/>
  </p:clrMapOvr>
  <p:transition spd="slow"/>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a:spLocks noGrp="1"/>
          </p:cNvSpPr>
          <p:nvPr>
            <p:ph type="title"/>
          </p:nvPr>
        </p:nvSpPr>
        <p:spPr>
          <a:xfrm>
            <a:off x="457200" y="144012"/>
            <a:ext cx="8229600" cy="1143001"/>
          </a:xfrm>
          <a:prstGeom prst="rect">
            <a:avLst/>
          </a:prstGeom>
        </p:spPr>
        <p:txBody>
          <a:bodyPr>
            <a:normAutofit/>
          </a:bodyPr>
          <a:lstStyle/>
          <a:p>
            <a:r>
              <a:rPr sz="3600" dirty="0" err="1">
                <a:solidFill>
                  <a:srgbClr val="FFD653"/>
                </a:solidFill>
              </a:rPr>
              <a:t>Ποι</a:t>
            </a:r>
            <a:r>
              <a:rPr sz="3600" dirty="0">
                <a:solidFill>
                  <a:srgbClr val="FFD653"/>
                </a:solidFill>
              </a:rPr>
              <a:t>α δύναμη είναι πιο μεγάλη;</a:t>
            </a:r>
          </a:p>
        </p:txBody>
      </p:sp>
      <p:pic>
        <p:nvPicPr>
          <p:cNvPr id="754" name="image72.jpg" descr="DSC07472.JPG"/>
          <p:cNvPicPr>
            <a:picLocks noChangeAspect="1"/>
          </p:cNvPicPr>
          <p:nvPr/>
        </p:nvPicPr>
        <p:blipFill>
          <a:blip r:embed="rId2">
            <a:extLst/>
          </a:blip>
          <a:stretch>
            <a:fillRect/>
          </a:stretch>
        </p:blipFill>
        <p:spPr>
          <a:xfrm>
            <a:off x="1554690" y="1600200"/>
            <a:ext cx="6034620" cy="452596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Shape 756"/>
          <p:cNvSpPr>
            <a:spLocks noGrp="1"/>
          </p:cNvSpPr>
          <p:nvPr>
            <p:ph type="title"/>
          </p:nvPr>
        </p:nvSpPr>
        <p:spPr>
          <a:xfrm>
            <a:off x="457200" y="419778"/>
            <a:ext cx="8229600" cy="1143001"/>
          </a:xfrm>
          <a:prstGeom prst="rect">
            <a:avLst/>
          </a:prstGeom>
        </p:spPr>
        <p:txBody>
          <a:bodyPr>
            <a:noAutofit/>
          </a:bodyPr>
          <a:lstStyle>
            <a:lvl1pPr defTabSz="832104">
              <a:defRPr sz="3549" b="1">
                <a:solidFill>
                  <a:srgbClr val="FFC000"/>
                </a:solidFill>
              </a:defRPr>
            </a:lvl1pPr>
          </a:lstStyle>
          <a:p>
            <a:r>
              <a:rPr sz="3600" b="0" dirty="0" err="1"/>
              <a:t>Αλλά</a:t>
            </a:r>
            <a:r>
              <a:rPr sz="3600" b="0" dirty="0"/>
              <a:t> </a:t>
            </a:r>
            <a:r>
              <a:rPr sz="3600" b="0" dirty="0" err="1"/>
              <a:t>γι</a:t>
            </a:r>
            <a:r>
              <a:rPr sz="3600" b="0" dirty="0"/>
              <a:t>ατί έχουν διαφορετικές μάζες </a:t>
            </a:r>
            <a:r>
              <a:rPr lang="en-US" sz="3600" b="0" dirty="0" smtClean="0"/>
              <a:t/>
            </a:r>
            <a:br>
              <a:rPr lang="en-US" sz="3600" b="0" dirty="0" smtClean="0"/>
            </a:br>
            <a:r>
              <a:rPr sz="3600" b="0" dirty="0" smtClean="0"/>
              <a:t>τα </a:t>
            </a:r>
            <a:r>
              <a:rPr sz="3600" b="0" dirty="0"/>
              <a:t>σωματίδια αυτά ;</a:t>
            </a:r>
          </a:p>
        </p:txBody>
      </p:sp>
    </p:spTree>
  </p:cSld>
  <p:clrMapOvr>
    <a:masterClrMapping/>
  </p:clrMapOvr>
  <p:transition spd="slow"/>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9" name="image73.png" descr="1964.png"/>
          <p:cNvPicPr>
            <a:picLocks noChangeAspect="1"/>
          </p:cNvPicPr>
          <p:nvPr/>
        </p:nvPicPr>
        <p:blipFill rotWithShape="1">
          <a:blip r:embed="rId2">
            <a:extLst/>
          </a:blip>
          <a:srcRect l="2137" t="3127" r="2137" b="2911"/>
          <a:stretch/>
        </p:blipFill>
        <p:spPr>
          <a:xfrm>
            <a:off x="1117600" y="1273195"/>
            <a:ext cx="6908800" cy="5086126"/>
          </a:xfrm>
          <a:prstGeom prst="rect">
            <a:avLst/>
          </a:prstGeom>
          <a:ln w="12700">
            <a:noFill/>
            <a:miter lim="400000"/>
          </a:ln>
        </p:spPr>
      </p:pic>
      <p:sp>
        <p:nvSpPr>
          <p:cNvPr id="4" name="Shape 753"/>
          <p:cNvSpPr txBox="1">
            <a:spLocks/>
          </p:cNvSpPr>
          <p:nvPr/>
        </p:nvSpPr>
        <p:spPr>
          <a:xfrm>
            <a:off x="457200" y="130193"/>
            <a:ext cx="8229600" cy="1143001"/>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a:bodyPr>
          <a:lst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FFFFFF"/>
                </a:solidFill>
                <a:uFillTx/>
                <a:latin typeface="+mn-lt"/>
                <a:ea typeface="+mn-ea"/>
                <a:cs typeface="+mn-cs"/>
                <a:sym typeface="Calibri"/>
              </a:defRPr>
            </a:lvl9pPr>
          </a:lstStyle>
          <a:p>
            <a:r>
              <a:rPr lang="el-GR" sz="3600" dirty="0">
                <a:solidFill>
                  <a:srgbClr val="FFD653"/>
                </a:solidFill>
              </a:rPr>
              <a:t>6 φυσικοί πρότειναν …</a:t>
            </a:r>
          </a:p>
        </p:txBody>
      </p:sp>
    </p:spTree>
  </p:cSld>
  <p:clrMapOvr>
    <a:masterClrMapping/>
  </p:clrMapOvr>
  <p:transition spd="slow"/>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 name="Shape 761"/>
          <p:cNvSpPr>
            <a:spLocks noGrp="1"/>
          </p:cNvSpPr>
          <p:nvPr>
            <p:ph type="title"/>
          </p:nvPr>
        </p:nvSpPr>
        <p:spPr>
          <a:xfrm>
            <a:off x="457200" y="144012"/>
            <a:ext cx="8229600" cy="1143001"/>
          </a:xfrm>
          <a:prstGeom prst="rect">
            <a:avLst/>
          </a:prstGeom>
        </p:spPr>
        <p:txBody>
          <a:bodyPr>
            <a:normAutofit/>
          </a:bodyPr>
          <a:lstStyle>
            <a:lvl1pPr defTabSz="850391">
              <a:defRPr sz="4092">
                <a:solidFill>
                  <a:srgbClr val="FFC000"/>
                </a:solidFill>
              </a:defRPr>
            </a:lvl1pPr>
          </a:lstStyle>
          <a:p>
            <a:r>
              <a:rPr sz="3600" dirty="0" err="1"/>
              <a:t>Τι</a:t>
            </a:r>
            <a:r>
              <a:rPr sz="3600" dirty="0"/>
              <a:t> π</a:t>
            </a:r>
            <a:r>
              <a:rPr sz="3600" dirty="0" err="1"/>
              <a:t>ιστεύουμε</a:t>
            </a:r>
            <a:r>
              <a:rPr sz="3600" dirty="0"/>
              <a:t> </a:t>
            </a:r>
            <a:r>
              <a:rPr sz="3600" dirty="0" err="1"/>
              <a:t>σήμερ</a:t>
            </a:r>
            <a:r>
              <a:rPr sz="3600" dirty="0"/>
              <a:t>α για τη μάζα;</a:t>
            </a:r>
          </a:p>
        </p:txBody>
      </p:sp>
      <p:pic>
        <p:nvPicPr>
          <p:cNvPr id="762" name="image74.jpg" descr="COMIC STANDARD MODEL.jpg"/>
          <p:cNvPicPr>
            <a:picLocks noChangeAspect="1"/>
          </p:cNvPicPr>
          <p:nvPr/>
        </p:nvPicPr>
        <p:blipFill>
          <a:blip r:embed="rId2">
            <a:extLst>
              <a:ext uri="{BEBA8EAE-BF5A-486C-A8C5-ECC9F3942E4B}">
                <a14:imgProps xmlns:a14="http://schemas.microsoft.com/office/drawing/2010/main">
                  <a14:imgLayer r:embed="rId3">
                    <a14:imgEffect>
                      <a14:brightnessContrast contrast="16000"/>
                    </a14:imgEffect>
                  </a14:imgLayer>
                </a14:imgProps>
              </a:ext>
            </a:extLst>
          </a:blip>
          <a:stretch>
            <a:fillRect/>
          </a:stretch>
        </p:blipFill>
        <p:spPr>
          <a:xfrm>
            <a:off x="2598057" y="1269320"/>
            <a:ext cx="4049485" cy="5444685"/>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 name="image5.png" descr="2197377.png"/>
          <p:cNvPicPr>
            <a:picLocks noChangeAspect="1"/>
          </p:cNvPicPr>
          <p:nvPr/>
        </p:nvPicPr>
        <p:blipFill>
          <a:blip r:embed="rId2">
            <a:extLst/>
          </a:blip>
          <a:stretch>
            <a:fillRect/>
          </a:stretch>
        </p:blipFill>
        <p:spPr>
          <a:xfrm>
            <a:off x="653143" y="489858"/>
            <a:ext cx="7808686" cy="585651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4" name="image75.png" descr="http://www.wallnutz.com/images/fullwall/Jungle.gif"/>
          <p:cNvPicPr>
            <a:picLocks noChangeAspect="1"/>
          </p:cNvPicPr>
          <p:nvPr/>
        </p:nvPicPr>
        <p:blipFill rotWithShape="1">
          <a:blip r:embed="rId2">
            <a:extLst/>
          </a:blip>
          <a:srcRect b="6441"/>
          <a:stretch/>
        </p:blipFill>
        <p:spPr>
          <a:xfrm>
            <a:off x="1051718" y="1283026"/>
            <a:ext cx="7040564" cy="5291945"/>
          </a:xfrm>
          <a:prstGeom prst="rect">
            <a:avLst/>
          </a:prstGeom>
          <a:ln w="12700">
            <a:miter lim="400000"/>
          </a:ln>
        </p:spPr>
      </p:pic>
      <p:sp>
        <p:nvSpPr>
          <p:cNvPr id="765" name="Shape 765"/>
          <p:cNvSpPr/>
          <p:nvPr/>
        </p:nvSpPr>
        <p:spPr>
          <a:xfrm>
            <a:off x="1524000" y="3653958"/>
            <a:ext cx="494467"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solidFill>
                  <a:srgbClr val="FFFFFF"/>
                </a:solidFill>
                <a:latin typeface="Symbol"/>
                <a:ea typeface="Symbol"/>
                <a:cs typeface="Symbol"/>
                <a:sym typeface="Symbol"/>
              </a:defRPr>
            </a:pPr>
            <a:r>
              <a:t>π</a:t>
            </a:r>
            <a:r>
              <a:rPr sz="1800" baseline="62000"/>
              <a:t>−</a:t>
            </a:r>
          </a:p>
        </p:txBody>
      </p:sp>
      <p:sp>
        <p:nvSpPr>
          <p:cNvPr id="766" name="Shape 766"/>
          <p:cNvSpPr/>
          <p:nvPr/>
        </p:nvSpPr>
        <p:spPr>
          <a:xfrm>
            <a:off x="7162800" y="1063158"/>
            <a:ext cx="494467"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solidFill>
                  <a:srgbClr val="FFFFFF"/>
                </a:solidFill>
                <a:latin typeface="Symbol"/>
                <a:ea typeface="Symbol"/>
                <a:cs typeface="Symbol"/>
                <a:sym typeface="Symbol"/>
              </a:defRPr>
            </a:pPr>
            <a:r>
              <a:t>π</a:t>
            </a:r>
            <a:r>
              <a:rPr sz="1800" baseline="62000"/>
              <a:t>ο</a:t>
            </a:r>
          </a:p>
        </p:txBody>
      </p:sp>
      <p:sp>
        <p:nvSpPr>
          <p:cNvPr id="767" name="Shape 767"/>
          <p:cNvSpPr/>
          <p:nvPr/>
        </p:nvSpPr>
        <p:spPr>
          <a:xfrm>
            <a:off x="3733800" y="3958758"/>
            <a:ext cx="494467"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solidFill>
                  <a:srgbClr val="009999"/>
                </a:solidFill>
                <a:latin typeface="Symbol"/>
                <a:ea typeface="Symbol"/>
                <a:cs typeface="Symbol"/>
                <a:sym typeface="Symbol"/>
              </a:defRPr>
            </a:pPr>
            <a:r>
              <a:t>π</a:t>
            </a:r>
            <a:r>
              <a:rPr sz="1800" baseline="62000"/>
              <a:t>+</a:t>
            </a:r>
          </a:p>
        </p:txBody>
      </p:sp>
      <p:sp>
        <p:nvSpPr>
          <p:cNvPr id="768" name="Shape 768"/>
          <p:cNvSpPr/>
          <p:nvPr/>
        </p:nvSpPr>
        <p:spPr>
          <a:xfrm>
            <a:off x="4800600" y="1215558"/>
            <a:ext cx="571138"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solidFill>
                  <a:srgbClr val="FF9966"/>
                </a:solidFill>
                <a:latin typeface="Symbol"/>
                <a:ea typeface="Symbol"/>
                <a:cs typeface="Symbol"/>
                <a:sym typeface="Symbol"/>
              </a:defRPr>
            </a:pPr>
            <a:r>
              <a:t>Λ</a:t>
            </a:r>
            <a:r>
              <a:rPr sz="1800" baseline="74000"/>
              <a:t>+</a:t>
            </a:r>
          </a:p>
        </p:txBody>
      </p:sp>
      <p:sp>
        <p:nvSpPr>
          <p:cNvPr id="769" name="Shape 769"/>
          <p:cNvSpPr/>
          <p:nvPr/>
        </p:nvSpPr>
        <p:spPr>
          <a:xfrm>
            <a:off x="6553200" y="2971800"/>
            <a:ext cx="415464" cy="7391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4400">
                <a:solidFill>
                  <a:srgbClr val="FF6600"/>
                </a:solidFill>
              </a:defRPr>
            </a:lvl1pPr>
          </a:lstStyle>
          <a:p>
            <a:r>
              <a:t>p</a:t>
            </a:r>
          </a:p>
        </p:txBody>
      </p:sp>
      <p:sp>
        <p:nvSpPr>
          <p:cNvPr id="770" name="Shape 770"/>
          <p:cNvSpPr/>
          <p:nvPr/>
        </p:nvSpPr>
        <p:spPr>
          <a:xfrm>
            <a:off x="3048000" y="834558"/>
            <a:ext cx="511037"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solidFill>
                  <a:srgbClr val="FFFFFF"/>
                </a:solidFill>
                <a:latin typeface="Symbol"/>
                <a:ea typeface="Symbol"/>
                <a:cs typeface="Symbol"/>
                <a:sym typeface="Symbol"/>
              </a:defRPr>
            </a:pPr>
            <a:r>
              <a:rPr dirty="0"/>
              <a:t>Σ</a:t>
            </a:r>
            <a:r>
              <a:rPr sz="1800" baseline="74000" dirty="0"/>
              <a:t>0</a:t>
            </a:r>
          </a:p>
        </p:txBody>
      </p:sp>
      <p:sp>
        <p:nvSpPr>
          <p:cNvPr id="771" name="Shape 771"/>
          <p:cNvSpPr/>
          <p:nvPr/>
        </p:nvSpPr>
        <p:spPr>
          <a:xfrm>
            <a:off x="4724400" y="3958758"/>
            <a:ext cx="914400" cy="6502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4400">
                <a:solidFill>
                  <a:srgbClr val="FFFFFF"/>
                </a:solidFill>
                <a:latin typeface="Symbol"/>
                <a:ea typeface="Symbol"/>
                <a:cs typeface="Symbol"/>
                <a:sym typeface="Symbol"/>
              </a:defRPr>
            </a:pPr>
            <a:r>
              <a:t>Δ</a:t>
            </a:r>
            <a:r>
              <a:rPr sz="1800" baseline="80000"/>
              <a:t>++</a:t>
            </a:r>
          </a:p>
        </p:txBody>
      </p:sp>
      <p:sp>
        <p:nvSpPr>
          <p:cNvPr id="772" name="Shape 772"/>
          <p:cNvSpPr/>
          <p:nvPr/>
        </p:nvSpPr>
        <p:spPr>
          <a:xfrm>
            <a:off x="6400800" y="1672758"/>
            <a:ext cx="529665"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solidFill>
                  <a:srgbClr val="FFFF00"/>
                </a:solidFill>
                <a:latin typeface="Symbol"/>
                <a:ea typeface="Symbol"/>
                <a:cs typeface="Symbol"/>
                <a:sym typeface="Symbol"/>
              </a:defRPr>
            </a:pPr>
            <a:r>
              <a:t>Δ</a:t>
            </a:r>
            <a:r>
              <a:rPr sz="1800" baseline="80000"/>
              <a:t>ο</a:t>
            </a:r>
          </a:p>
        </p:txBody>
      </p:sp>
      <p:sp>
        <p:nvSpPr>
          <p:cNvPr id="773" name="Shape 773"/>
          <p:cNvSpPr/>
          <p:nvPr/>
        </p:nvSpPr>
        <p:spPr>
          <a:xfrm>
            <a:off x="3657600" y="3031658"/>
            <a:ext cx="529665"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latin typeface="Symbol"/>
                <a:ea typeface="Symbol"/>
                <a:cs typeface="Symbol"/>
                <a:sym typeface="Symbol"/>
              </a:defRPr>
            </a:pPr>
            <a:r>
              <a:t>Δ</a:t>
            </a:r>
            <a:r>
              <a:rPr sz="1800" baseline="80000"/>
              <a:t>+</a:t>
            </a:r>
          </a:p>
        </p:txBody>
      </p:sp>
      <p:sp>
        <p:nvSpPr>
          <p:cNvPr id="774" name="Shape 774"/>
          <p:cNvSpPr/>
          <p:nvPr/>
        </p:nvSpPr>
        <p:spPr>
          <a:xfrm>
            <a:off x="3657600" y="1596558"/>
            <a:ext cx="529665"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solidFill>
                  <a:srgbClr val="0000FF"/>
                </a:solidFill>
                <a:latin typeface="Symbol"/>
                <a:ea typeface="Symbol"/>
                <a:cs typeface="Symbol"/>
                <a:sym typeface="Symbol"/>
              </a:defRPr>
            </a:pPr>
            <a:r>
              <a:t>Δ</a:t>
            </a:r>
            <a:r>
              <a:rPr sz="1800" baseline="80000"/>
              <a:t>−</a:t>
            </a:r>
          </a:p>
        </p:txBody>
      </p:sp>
      <p:sp>
        <p:nvSpPr>
          <p:cNvPr id="775" name="Shape 775"/>
          <p:cNvSpPr/>
          <p:nvPr/>
        </p:nvSpPr>
        <p:spPr>
          <a:xfrm>
            <a:off x="6781800" y="2739558"/>
            <a:ext cx="616977"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solidFill>
                  <a:srgbClr val="99CCFF"/>
                </a:solidFill>
                <a:latin typeface="Symbol"/>
                <a:ea typeface="Symbol"/>
                <a:cs typeface="Symbol"/>
                <a:sym typeface="Symbol"/>
              </a:defRPr>
            </a:pPr>
            <a:r>
              <a:t>Ω</a:t>
            </a:r>
            <a:r>
              <a:rPr sz="1800" baseline="74000"/>
              <a:t>−</a:t>
            </a:r>
          </a:p>
        </p:txBody>
      </p:sp>
      <p:sp>
        <p:nvSpPr>
          <p:cNvPr id="776" name="Shape 776"/>
          <p:cNvSpPr/>
          <p:nvPr/>
        </p:nvSpPr>
        <p:spPr>
          <a:xfrm>
            <a:off x="7315200" y="5254158"/>
            <a:ext cx="591329"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solidFill>
                  <a:srgbClr val="1F497D"/>
                </a:solidFill>
                <a:latin typeface="Symbol"/>
                <a:ea typeface="Symbol"/>
                <a:cs typeface="Symbol"/>
                <a:sym typeface="Symbol"/>
              </a:defRPr>
            </a:pPr>
            <a:r>
              <a:t>Κ</a:t>
            </a:r>
            <a:r>
              <a:rPr sz="1800" baseline="80000"/>
              <a:t>+</a:t>
            </a:r>
          </a:p>
        </p:txBody>
      </p:sp>
      <p:sp>
        <p:nvSpPr>
          <p:cNvPr id="777" name="Shape 777"/>
          <p:cNvSpPr/>
          <p:nvPr/>
        </p:nvSpPr>
        <p:spPr>
          <a:xfrm>
            <a:off x="2057400" y="4582872"/>
            <a:ext cx="583888"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solidFill>
                  <a:srgbClr val="FF0066"/>
                </a:solidFill>
                <a:latin typeface="Symbol"/>
                <a:ea typeface="Symbol"/>
                <a:cs typeface="Symbol"/>
                <a:sym typeface="Symbol"/>
              </a:defRPr>
            </a:pPr>
            <a:r>
              <a:rPr dirty="0"/>
              <a:t>Κ</a:t>
            </a:r>
            <a:r>
              <a:rPr sz="1800" baseline="74000" dirty="0"/>
              <a:t>0</a:t>
            </a:r>
          </a:p>
        </p:txBody>
      </p:sp>
      <p:sp>
        <p:nvSpPr>
          <p:cNvPr id="778" name="Shape 778"/>
          <p:cNvSpPr/>
          <p:nvPr/>
        </p:nvSpPr>
        <p:spPr>
          <a:xfrm>
            <a:off x="2053679" y="1193800"/>
            <a:ext cx="591330" cy="650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4400">
                <a:latin typeface="Symbol"/>
                <a:ea typeface="Symbol"/>
                <a:cs typeface="Symbol"/>
                <a:sym typeface="Symbol"/>
              </a:defRPr>
            </a:pPr>
            <a:r>
              <a:t>Κ</a:t>
            </a:r>
            <a:r>
              <a:rPr sz="1800" baseline="80000"/>
              <a:t>−</a:t>
            </a:r>
          </a:p>
        </p:txBody>
      </p:sp>
      <p:sp>
        <p:nvSpPr>
          <p:cNvPr id="779" name="Shape 779"/>
          <p:cNvSpPr/>
          <p:nvPr/>
        </p:nvSpPr>
        <p:spPr>
          <a:xfrm>
            <a:off x="968751" y="380262"/>
            <a:ext cx="7315201" cy="6463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3600">
                <a:solidFill>
                  <a:schemeClr val="accent2"/>
                </a:solidFill>
              </a:defRPr>
            </a:pPr>
            <a:r>
              <a:rPr dirty="0">
                <a:solidFill>
                  <a:srgbClr val="FFD653"/>
                </a:solidFill>
              </a:rPr>
              <a:t>O </a:t>
            </a:r>
            <a:r>
              <a:rPr dirty="0" err="1">
                <a:solidFill>
                  <a:srgbClr val="FFD653"/>
                </a:solidFill>
              </a:rPr>
              <a:t>ζωολογικός</a:t>
            </a:r>
            <a:r>
              <a:rPr dirty="0">
                <a:solidFill>
                  <a:srgbClr val="FFD653"/>
                </a:solidFill>
              </a:rPr>
              <a:t> </a:t>
            </a:r>
            <a:r>
              <a:rPr dirty="0" err="1">
                <a:solidFill>
                  <a:srgbClr val="FFD653"/>
                </a:solidFill>
              </a:rPr>
              <a:t>κή</a:t>
            </a:r>
            <a:r>
              <a:rPr dirty="0">
                <a:solidFill>
                  <a:srgbClr val="FFD653"/>
                </a:solidFill>
              </a:rPr>
              <a:t>πος των σωματιδίων </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iterate>
                                    <p:tmAbs val="0"/>
                                  </p:iterate>
                                  <p:childTnLst>
                                    <p:set>
                                      <p:cBhvr>
                                        <p:cTn id="6" fill="hold"/>
                                        <p:tgtEl>
                                          <p:spTgt spid="765"/>
                                        </p:tgtEl>
                                        <p:attrNameLst>
                                          <p:attrName>style.visibility</p:attrName>
                                        </p:attrNameLst>
                                      </p:cBhvr>
                                      <p:to>
                                        <p:strVal val="visible"/>
                                      </p:to>
                                    </p:set>
                                    <p:anim calcmode="lin" valueType="num">
                                      <p:cBhvr>
                                        <p:cTn id="7" dur="500" fill="hold"/>
                                        <p:tgtEl>
                                          <p:spTgt spid="765"/>
                                        </p:tgtEl>
                                        <p:attrNameLst>
                                          <p:attrName>ppt_x</p:attrName>
                                        </p:attrNameLst>
                                      </p:cBhvr>
                                      <p:tavLst>
                                        <p:tav tm="0">
                                          <p:val>
                                            <p:strVal val="0-#ppt_w/2"/>
                                          </p:val>
                                        </p:tav>
                                        <p:tav tm="100000">
                                          <p:val>
                                            <p:strVal val="#ppt_x"/>
                                          </p:val>
                                        </p:tav>
                                      </p:tavLst>
                                    </p:anim>
                                    <p:anim calcmode="lin" valueType="num">
                                      <p:cBhvr>
                                        <p:cTn id="8" dur="500" fill="hold"/>
                                        <p:tgtEl>
                                          <p:spTgt spid="76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2" nodeType="clickEffect">
                                  <p:stCondLst>
                                    <p:cond delay="0"/>
                                  </p:stCondLst>
                                  <p:iterate>
                                    <p:tmAbs val="0"/>
                                  </p:iterate>
                                  <p:childTnLst>
                                    <p:set>
                                      <p:cBhvr>
                                        <p:cTn id="12" fill="hold"/>
                                        <p:tgtEl>
                                          <p:spTgt spid="766"/>
                                        </p:tgtEl>
                                        <p:attrNameLst>
                                          <p:attrName>style.visibility</p:attrName>
                                        </p:attrNameLst>
                                      </p:cBhvr>
                                      <p:to>
                                        <p:strVal val="visible"/>
                                      </p:to>
                                    </p:set>
                                    <p:anim calcmode="lin" valueType="num">
                                      <p:cBhvr>
                                        <p:cTn id="13" dur="500" fill="hold"/>
                                        <p:tgtEl>
                                          <p:spTgt spid="766"/>
                                        </p:tgtEl>
                                        <p:attrNameLst>
                                          <p:attrName>ppt_x</p:attrName>
                                        </p:attrNameLst>
                                      </p:cBhvr>
                                      <p:tavLst>
                                        <p:tav tm="0">
                                          <p:val>
                                            <p:strVal val="1+#ppt_w/2"/>
                                          </p:val>
                                        </p:tav>
                                        <p:tav tm="100000">
                                          <p:val>
                                            <p:strVal val="#ppt_x"/>
                                          </p:val>
                                        </p:tav>
                                      </p:tavLst>
                                    </p:anim>
                                    <p:anim calcmode="lin" valueType="num">
                                      <p:cBhvr>
                                        <p:cTn id="14" dur="500" fill="hold"/>
                                        <p:tgtEl>
                                          <p:spTgt spid="76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3" nodeType="clickEffect">
                                  <p:stCondLst>
                                    <p:cond delay="0"/>
                                  </p:stCondLst>
                                  <p:iterate>
                                    <p:tmAbs val="0"/>
                                  </p:iterate>
                                  <p:childTnLst>
                                    <p:set>
                                      <p:cBhvr>
                                        <p:cTn id="18" fill="hold"/>
                                        <p:tgtEl>
                                          <p:spTgt spid="767"/>
                                        </p:tgtEl>
                                        <p:attrNameLst>
                                          <p:attrName>style.visibility</p:attrName>
                                        </p:attrNameLst>
                                      </p:cBhvr>
                                      <p:to>
                                        <p:strVal val="visible"/>
                                      </p:to>
                                    </p:set>
                                    <p:anim calcmode="lin" valueType="num">
                                      <p:cBhvr>
                                        <p:cTn id="19" dur="500" fill="hold"/>
                                        <p:tgtEl>
                                          <p:spTgt spid="767"/>
                                        </p:tgtEl>
                                        <p:attrNameLst>
                                          <p:attrName>ppt_x</p:attrName>
                                        </p:attrNameLst>
                                      </p:cBhvr>
                                      <p:tavLst>
                                        <p:tav tm="0">
                                          <p:val>
                                            <p:strVal val="1+#ppt_w/2"/>
                                          </p:val>
                                        </p:tav>
                                        <p:tav tm="100000">
                                          <p:val>
                                            <p:strVal val="#ppt_x"/>
                                          </p:val>
                                        </p:tav>
                                      </p:tavLst>
                                    </p:anim>
                                    <p:anim calcmode="lin" valueType="num">
                                      <p:cBhvr>
                                        <p:cTn id="20" dur="500" fill="hold"/>
                                        <p:tgtEl>
                                          <p:spTgt spid="76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4" nodeType="clickEffect">
                                  <p:stCondLst>
                                    <p:cond delay="0"/>
                                  </p:stCondLst>
                                  <p:iterate>
                                    <p:tmAbs val="0"/>
                                  </p:iterate>
                                  <p:childTnLst>
                                    <p:set>
                                      <p:cBhvr>
                                        <p:cTn id="24" fill="hold"/>
                                        <p:tgtEl>
                                          <p:spTgt spid="768"/>
                                        </p:tgtEl>
                                        <p:attrNameLst>
                                          <p:attrName>style.visibility</p:attrName>
                                        </p:attrNameLst>
                                      </p:cBhvr>
                                      <p:to>
                                        <p:strVal val="visible"/>
                                      </p:to>
                                    </p:set>
                                    <p:anim calcmode="lin" valueType="num">
                                      <p:cBhvr>
                                        <p:cTn id="25" dur="500" fill="hold"/>
                                        <p:tgtEl>
                                          <p:spTgt spid="768"/>
                                        </p:tgtEl>
                                        <p:attrNameLst>
                                          <p:attrName>ppt_x</p:attrName>
                                        </p:attrNameLst>
                                      </p:cBhvr>
                                      <p:tavLst>
                                        <p:tav tm="0">
                                          <p:val>
                                            <p:strVal val="0-#ppt_w/2"/>
                                          </p:val>
                                        </p:tav>
                                        <p:tav tm="100000">
                                          <p:val>
                                            <p:strVal val="#ppt_x"/>
                                          </p:val>
                                        </p:tav>
                                      </p:tavLst>
                                    </p:anim>
                                    <p:anim calcmode="lin" valueType="num">
                                      <p:cBhvr>
                                        <p:cTn id="26" dur="500" fill="hold"/>
                                        <p:tgtEl>
                                          <p:spTgt spid="76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9" fill="hold" grpId="5" nodeType="clickEffect">
                                  <p:stCondLst>
                                    <p:cond delay="0"/>
                                  </p:stCondLst>
                                  <p:iterate>
                                    <p:tmAbs val="0"/>
                                  </p:iterate>
                                  <p:childTnLst>
                                    <p:set>
                                      <p:cBhvr>
                                        <p:cTn id="30" fill="hold"/>
                                        <p:tgtEl>
                                          <p:spTgt spid="769"/>
                                        </p:tgtEl>
                                        <p:attrNameLst>
                                          <p:attrName>style.visibility</p:attrName>
                                        </p:attrNameLst>
                                      </p:cBhvr>
                                      <p:to>
                                        <p:strVal val="visible"/>
                                      </p:to>
                                    </p:set>
                                    <p:anim calcmode="lin" valueType="num">
                                      <p:cBhvr>
                                        <p:cTn id="31" dur="500" fill="hold"/>
                                        <p:tgtEl>
                                          <p:spTgt spid="769"/>
                                        </p:tgtEl>
                                        <p:attrNameLst>
                                          <p:attrName>ppt_x</p:attrName>
                                        </p:attrNameLst>
                                      </p:cBhvr>
                                      <p:tavLst>
                                        <p:tav tm="0">
                                          <p:val>
                                            <p:strVal val="0-#ppt_w/2"/>
                                          </p:val>
                                        </p:tav>
                                        <p:tav tm="100000">
                                          <p:val>
                                            <p:strVal val="#ppt_x"/>
                                          </p:val>
                                        </p:tav>
                                      </p:tavLst>
                                    </p:anim>
                                    <p:anim calcmode="lin" valueType="num">
                                      <p:cBhvr>
                                        <p:cTn id="32" dur="500" fill="hold"/>
                                        <p:tgtEl>
                                          <p:spTgt spid="769"/>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9" fill="hold" grpId="6" nodeType="clickEffect">
                                  <p:stCondLst>
                                    <p:cond delay="0"/>
                                  </p:stCondLst>
                                  <p:iterate>
                                    <p:tmAbs val="0"/>
                                  </p:iterate>
                                  <p:childTnLst>
                                    <p:set>
                                      <p:cBhvr>
                                        <p:cTn id="36" fill="hold"/>
                                        <p:tgtEl>
                                          <p:spTgt spid="770"/>
                                        </p:tgtEl>
                                        <p:attrNameLst>
                                          <p:attrName>style.visibility</p:attrName>
                                        </p:attrNameLst>
                                      </p:cBhvr>
                                      <p:to>
                                        <p:strVal val="visible"/>
                                      </p:to>
                                    </p:set>
                                    <p:anim calcmode="lin" valueType="num">
                                      <p:cBhvr>
                                        <p:cTn id="37" dur="500" fill="hold"/>
                                        <p:tgtEl>
                                          <p:spTgt spid="770"/>
                                        </p:tgtEl>
                                        <p:attrNameLst>
                                          <p:attrName>ppt_x</p:attrName>
                                        </p:attrNameLst>
                                      </p:cBhvr>
                                      <p:tavLst>
                                        <p:tav tm="0">
                                          <p:val>
                                            <p:strVal val="0-#ppt_w/2"/>
                                          </p:val>
                                        </p:tav>
                                        <p:tav tm="100000">
                                          <p:val>
                                            <p:strVal val="#ppt_x"/>
                                          </p:val>
                                        </p:tav>
                                      </p:tavLst>
                                    </p:anim>
                                    <p:anim calcmode="lin" valueType="num">
                                      <p:cBhvr>
                                        <p:cTn id="38" dur="500" fill="hold"/>
                                        <p:tgtEl>
                                          <p:spTgt spid="770"/>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9" fill="hold" grpId="7" nodeType="clickEffect">
                                  <p:stCondLst>
                                    <p:cond delay="0"/>
                                  </p:stCondLst>
                                  <p:iterate>
                                    <p:tmAbs val="0"/>
                                  </p:iterate>
                                  <p:childTnLst>
                                    <p:set>
                                      <p:cBhvr>
                                        <p:cTn id="42" fill="hold"/>
                                        <p:tgtEl>
                                          <p:spTgt spid="771"/>
                                        </p:tgtEl>
                                        <p:attrNameLst>
                                          <p:attrName>style.visibility</p:attrName>
                                        </p:attrNameLst>
                                      </p:cBhvr>
                                      <p:to>
                                        <p:strVal val="visible"/>
                                      </p:to>
                                    </p:set>
                                    <p:anim calcmode="lin" valueType="num">
                                      <p:cBhvr>
                                        <p:cTn id="43" dur="500" fill="hold"/>
                                        <p:tgtEl>
                                          <p:spTgt spid="771"/>
                                        </p:tgtEl>
                                        <p:attrNameLst>
                                          <p:attrName>ppt_x</p:attrName>
                                        </p:attrNameLst>
                                      </p:cBhvr>
                                      <p:tavLst>
                                        <p:tav tm="0">
                                          <p:val>
                                            <p:strVal val="0-#ppt_w/2"/>
                                          </p:val>
                                        </p:tav>
                                        <p:tav tm="100000">
                                          <p:val>
                                            <p:strVal val="#ppt_x"/>
                                          </p:val>
                                        </p:tav>
                                      </p:tavLst>
                                    </p:anim>
                                    <p:anim calcmode="lin" valueType="num">
                                      <p:cBhvr>
                                        <p:cTn id="44" dur="500" fill="hold"/>
                                        <p:tgtEl>
                                          <p:spTgt spid="771"/>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8" nodeType="clickEffect">
                                  <p:stCondLst>
                                    <p:cond delay="0"/>
                                  </p:stCondLst>
                                  <p:iterate>
                                    <p:tmAbs val="0"/>
                                  </p:iterate>
                                  <p:childTnLst>
                                    <p:set>
                                      <p:cBhvr>
                                        <p:cTn id="48" fill="hold"/>
                                        <p:tgtEl>
                                          <p:spTgt spid="772"/>
                                        </p:tgtEl>
                                        <p:attrNameLst>
                                          <p:attrName>style.visibility</p:attrName>
                                        </p:attrNameLst>
                                      </p:cBhvr>
                                      <p:to>
                                        <p:strVal val="visible"/>
                                      </p:to>
                                    </p:set>
                                    <p:anim calcmode="lin" valueType="num">
                                      <p:cBhvr>
                                        <p:cTn id="49" dur="500" fill="hold"/>
                                        <p:tgtEl>
                                          <p:spTgt spid="772"/>
                                        </p:tgtEl>
                                        <p:attrNameLst>
                                          <p:attrName>ppt_x</p:attrName>
                                        </p:attrNameLst>
                                      </p:cBhvr>
                                      <p:tavLst>
                                        <p:tav tm="0">
                                          <p:val>
                                            <p:strVal val="#ppt_x"/>
                                          </p:val>
                                        </p:tav>
                                        <p:tav tm="100000">
                                          <p:val>
                                            <p:strVal val="#ppt_x"/>
                                          </p:val>
                                        </p:tav>
                                      </p:tavLst>
                                    </p:anim>
                                    <p:anim calcmode="lin" valueType="num">
                                      <p:cBhvr>
                                        <p:cTn id="50" dur="500" fill="hold"/>
                                        <p:tgtEl>
                                          <p:spTgt spid="77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9" nodeType="clickEffect">
                                  <p:stCondLst>
                                    <p:cond delay="0"/>
                                  </p:stCondLst>
                                  <p:iterate>
                                    <p:tmAbs val="0"/>
                                  </p:iterate>
                                  <p:childTnLst>
                                    <p:set>
                                      <p:cBhvr>
                                        <p:cTn id="54" fill="hold"/>
                                        <p:tgtEl>
                                          <p:spTgt spid="773"/>
                                        </p:tgtEl>
                                        <p:attrNameLst>
                                          <p:attrName>style.visibility</p:attrName>
                                        </p:attrNameLst>
                                      </p:cBhvr>
                                      <p:to>
                                        <p:strVal val="visible"/>
                                      </p:to>
                                    </p:set>
                                    <p:anim calcmode="lin" valueType="num">
                                      <p:cBhvr>
                                        <p:cTn id="55" dur="500" fill="hold"/>
                                        <p:tgtEl>
                                          <p:spTgt spid="773"/>
                                        </p:tgtEl>
                                        <p:attrNameLst>
                                          <p:attrName>ppt_x</p:attrName>
                                        </p:attrNameLst>
                                      </p:cBhvr>
                                      <p:tavLst>
                                        <p:tav tm="0">
                                          <p:val>
                                            <p:strVal val="#ppt_x"/>
                                          </p:val>
                                        </p:tav>
                                        <p:tav tm="100000">
                                          <p:val>
                                            <p:strVal val="#ppt_x"/>
                                          </p:val>
                                        </p:tav>
                                      </p:tavLst>
                                    </p:anim>
                                    <p:anim calcmode="lin" valueType="num">
                                      <p:cBhvr>
                                        <p:cTn id="56" dur="500" fill="hold"/>
                                        <p:tgtEl>
                                          <p:spTgt spid="77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10" nodeType="clickEffect">
                                  <p:stCondLst>
                                    <p:cond delay="0"/>
                                  </p:stCondLst>
                                  <p:iterate>
                                    <p:tmAbs val="0"/>
                                  </p:iterate>
                                  <p:childTnLst>
                                    <p:set>
                                      <p:cBhvr>
                                        <p:cTn id="60" fill="hold"/>
                                        <p:tgtEl>
                                          <p:spTgt spid="774"/>
                                        </p:tgtEl>
                                        <p:attrNameLst>
                                          <p:attrName>style.visibility</p:attrName>
                                        </p:attrNameLst>
                                      </p:cBhvr>
                                      <p:to>
                                        <p:strVal val="visible"/>
                                      </p:to>
                                    </p:set>
                                    <p:anim calcmode="lin" valueType="num">
                                      <p:cBhvr>
                                        <p:cTn id="61" dur="500" fill="hold"/>
                                        <p:tgtEl>
                                          <p:spTgt spid="774"/>
                                        </p:tgtEl>
                                        <p:attrNameLst>
                                          <p:attrName>ppt_x</p:attrName>
                                        </p:attrNameLst>
                                      </p:cBhvr>
                                      <p:tavLst>
                                        <p:tav tm="0">
                                          <p:val>
                                            <p:strVal val="#ppt_x"/>
                                          </p:val>
                                        </p:tav>
                                        <p:tav tm="100000">
                                          <p:val>
                                            <p:strVal val="#ppt_x"/>
                                          </p:val>
                                        </p:tav>
                                      </p:tavLst>
                                    </p:anim>
                                    <p:anim calcmode="lin" valueType="num">
                                      <p:cBhvr>
                                        <p:cTn id="62" dur="500" fill="hold"/>
                                        <p:tgtEl>
                                          <p:spTgt spid="77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3" fill="hold" grpId="11" nodeType="clickEffect">
                                  <p:stCondLst>
                                    <p:cond delay="0"/>
                                  </p:stCondLst>
                                  <p:iterate>
                                    <p:tmAbs val="0"/>
                                  </p:iterate>
                                  <p:childTnLst>
                                    <p:set>
                                      <p:cBhvr>
                                        <p:cTn id="66" fill="hold"/>
                                        <p:tgtEl>
                                          <p:spTgt spid="775"/>
                                        </p:tgtEl>
                                        <p:attrNameLst>
                                          <p:attrName>style.visibility</p:attrName>
                                        </p:attrNameLst>
                                      </p:cBhvr>
                                      <p:to>
                                        <p:strVal val="visible"/>
                                      </p:to>
                                    </p:set>
                                    <p:anim calcmode="lin" valueType="num">
                                      <p:cBhvr>
                                        <p:cTn id="67" dur="500" fill="hold"/>
                                        <p:tgtEl>
                                          <p:spTgt spid="775"/>
                                        </p:tgtEl>
                                        <p:attrNameLst>
                                          <p:attrName>ppt_x</p:attrName>
                                        </p:attrNameLst>
                                      </p:cBhvr>
                                      <p:tavLst>
                                        <p:tav tm="0">
                                          <p:val>
                                            <p:strVal val="1+#ppt_w/2"/>
                                          </p:val>
                                        </p:tav>
                                        <p:tav tm="100000">
                                          <p:val>
                                            <p:strVal val="#ppt_x"/>
                                          </p:val>
                                        </p:tav>
                                      </p:tavLst>
                                    </p:anim>
                                    <p:anim calcmode="lin" valueType="num">
                                      <p:cBhvr>
                                        <p:cTn id="68" dur="500" fill="hold"/>
                                        <p:tgtEl>
                                          <p:spTgt spid="775"/>
                                        </p:tgtEl>
                                        <p:attrNameLst>
                                          <p:attrName>ppt_y</p:attrName>
                                        </p:attrNameLst>
                                      </p:cBhvr>
                                      <p:tavLst>
                                        <p:tav tm="0">
                                          <p:val>
                                            <p:strVal val="0-#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9" fill="hold" grpId="12" nodeType="clickEffect">
                                  <p:stCondLst>
                                    <p:cond delay="0"/>
                                  </p:stCondLst>
                                  <p:iterate>
                                    <p:tmAbs val="0"/>
                                  </p:iterate>
                                  <p:childTnLst>
                                    <p:set>
                                      <p:cBhvr>
                                        <p:cTn id="72" fill="hold"/>
                                        <p:tgtEl>
                                          <p:spTgt spid="776"/>
                                        </p:tgtEl>
                                        <p:attrNameLst>
                                          <p:attrName>style.visibility</p:attrName>
                                        </p:attrNameLst>
                                      </p:cBhvr>
                                      <p:to>
                                        <p:strVal val="visible"/>
                                      </p:to>
                                    </p:set>
                                    <p:anim calcmode="lin" valueType="num">
                                      <p:cBhvr>
                                        <p:cTn id="73" dur="500" fill="hold"/>
                                        <p:tgtEl>
                                          <p:spTgt spid="776"/>
                                        </p:tgtEl>
                                        <p:attrNameLst>
                                          <p:attrName>ppt_x</p:attrName>
                                        </p:attrNameLst>
                                      </p:cBhvr>
                                      <p:tavLst>
                                        <p:tav tm="0">
                                          <p:val>
                                            <p:strVal val="0-#ppt_w/2"/>
                                          </p:val>
                                        </p:tav>
                                        <p:tav tm="100000">
                                          <p:val>
                                            <p:strVal val="#ppt_x"/>
                                          </p:val>
                                        </p:tav>
                                      </p:tavLst>
                                    </p:anim>
                                    <p:anim calcmode="lin" valueType="num">
                                      <p:cBhvr>
                                        <p:cTn id="74" dur="500" fill="hold"/>
                                        <p:tgtEl>
                                          <p:spTgt spid="776"/>
                                        </p:tgtEl>
                                        <p:attrNameLst>
                                          <p:attrName>ppt_y</p:attrName>
                                        </p:attrNameLst>
                                      </p:cBhvr>
                                      <p:tavLst>
                                        <p:tav tm="0">
                                          <p:val>
                                            <p:strVal val="0-#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1" fill="hold" grpId="13" nodeType="clickEffect">
                                  <p:stCondLst>
                                    <p:cond delay="0"/>
                                  </p:stCondLst>
                                  <p:iterate>
                                    <p:tmAbs val="0"/>
                                  </p:iterate>
                                  <p:childTnLst>
                                    <p:set>
                                      <p:cBhvr>
                                        <p:cTn id="78" fill="hold"/>
                                        <p:tgtEl>
                                          <p:spTgt spid="777"/>
                                        </p:tgtEl>
                                        <p:attrNameLst>
                                          <p:attrName>style.visibility</p:attrName>
                                        </p:attrNameLst>
                                      </p:cBhvr>
                                      <p:to>
                                        <p:strVal val="visible"/>
                                      </p:to>
                                    </p:set>
                                    <p:anim calcmode="lin" valueType="num">
                                      <p:cBhvr>
                                        <p:cTn id="79" dur="500" fill="hold"/>
                                        <p:tgtEl>
                                          <p:spTgt spid="777"/>
                                        </p:tgtEl>
                                        <p:attrNameLst>
                                          <p:attrName>ppt_x</p:attrName>
                                        </p:attrNameLst>
                                      </p:cBhvr>
                                      <p:tavLst>
                                        <p:tav tm="0">
                                          <p:val>
                                            <p:strVal val="#ppt_x"/>
                                          </p:val>
                                        </p:tav>
                                        <p:tav tm="100000">
                                          <p:val>
                                            <p:strVal val="#ppt_x"/>
                                          </p:val>
                                        </p:tav>
                                      </p:tavLst>
                                    </p:anim>
                                    <p:anim calcmode="lin" valueType="num">
                                      <p:cBhvr>
                                        <p:cTn id="80" dur="500" fill="hold"/>
                                        <p:tgtEl>
                                          <p:spTgt spid="777"/>
                                        </p:tgtEl>
                                        <p:attrNameLst>
                                          <p:attrName>ppt_y</p:attrName>
                                        </p:attrNameLst>
                                      </p:cBhvr>
                                      <p:tavLst>
                                        <p:tav tm="0">
                                          <p:val>
                                            <p:strVal val="0-#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14" nodeType="clickEffect">
                                  <p:stCondLst>
                                    <p:cond delay="0"/>
                                  </p:stCondLst>
                                  <p:iterate>
                                    <p:tmAbs val="0"/>
                                  </p:iterate>
                                  <p:childTnLst>
                                    <p:set>
                                      <p:cBhvr>
                                        <p:cTn id="84" fill="hold"/>
                                        <p:tgtEl>
                                          <p:spTgt spid="778"/>
                                        </p:tgtEl>
                                        <p:attrNameLst>
                                          <p:attrName>style.visibility</p:attrName>
                                        </p:attrNameLst>
                                      </p:cBhvr>
                                      <p:to>
                                        <p:strVal val="visible"/>
                                      </p:to>
                                    </p:set>
                                    <p:anim calcmode="lin" valueType="num">
                                      <p:cBhvr>
                                        <p:cTn id="85" dur="500" fill="hold"/>
                                        <p:tgtEl>
                                          <p:spTgt spid="778"/>
                                        </p:tgtEl>
                                        <p:attrNameLst>
                                          <p:attrName>ppt_x</p:attrName>
                                        </p:attrNameLst>
                                      </p:cBhvr>
                                      <p:tavLst>
                                        <p:tav tm="0">
                                          <p:val>
                                            <p:strVal val="#ppt_x"/>
                                          </p:val>
                                        </p:tav>
                                        <p:tav tm="100000">
                                          <p:val>
                                            <p:strVal val="#ppt_x"/>
                                          </p:val>
                                        </p:tav>
                                      </p:tavLst>
                                    </p:anim>
                                    <p:anim calcmode="lin" valueType="num">
                                      <p:cBhvr>
                                        <p:cTn id="86" dur="500" fill="hold"/>
                                        <p:tgtEl>
                                          <p:spTgt spid="778"/>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3" presetClass="entr" presetSubtype="16" fill="hold" grpId="15" nodeType="clickEffect">
                                  <p:stCondLst>
                                    <p:cond delay="0"/>
                                  </p:stCondLst>
                                  <p:iterate>
                                    <p:tmAbs val="0"/>
                                  </p:iterate>
                                  <p:childTnLst>
                                    <p:set>
                                      <p:cBhvr>
                                        <p:cTn id="90" fill="hold"/>
                                        <p:tgtEl>
                                          <p:spTgt spid="779"/>
                                        </p:tgtEl>
                                        <p:attrNameLst>
                                          <p:attrName>style.visibility</p:attrName>
                                        </p:attrNameLst>
                                      </p:cBhvr>
                                      <p:to>
                                        <p:strVal val="visible"/>
                                      </p:to>
                                    </p:set>
                                    <p:anim calcmode="lin" valueType="num">
                                      <p:cBhvr>
                                        <p:cTn id="91" dur="500" fill="hold"/>
                                        <p:tgtEl>
                                          <p:spTgt spid="779"/>
                                        </p:tgtEl>
                                        <p:attrNameLst>
                                          <p:attrName>ppt_w</p:attrName>
                                        </p:attrNameLst>
                                      </p:cBhvr>
                                      <p:tavLst>
                                        <p:tav tm="0">
                                          <p:val>
                                            <p:fltVal val="0"/>
                                          </p:val>
                                        </p:tav>
                                        <p:tav tm="100000">
                                          <p:val>
                                            <p:strVal val="#ppt_w"/>
                                          </p:val>
                                        </p:tav>
                                      </p:tavLst>
                                    </p:anim>
                                    <p:anim calcmode="lin" valueType="num">
                                      <p:cBhvr>
                                        <p:cTn id="92" dur="500" fill="hold"/>
                                        <p:tgtEl>
                                          <p:spTgt spid="77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5" grpId="1" animBg="1" advAuto="0"/>
      <p:bldP spid="766" grpId="2" animBg="1" advAuto="0"/>
      <p:bldP spid="767" grpId="3" animBg="1" advAuto="0"/>
      <p:bldP spid="768" grpId="4" animBg="1" advAuto="0"/>
      <p:bldP spid="769" grpId="5" animBg="1" advAuto="0"/>
      <p:bldP spid="770" grpId="6" animBg="1" advAuto="0"/>
      <p:bldP spid="771" grpId="7" animBg="1" advAuto="0"/>
      <p:bldP spid="772" grpId="8" animBg="1" advAuto="0"/>
      <p:bldP spid="773" grpId="9" animBg="1" advAuto="0"/>
      <p:bldP spid="774" grpId="10" animBg="1" advAuto="0"/>
      <p:bldP spid="775" grpId="11" animBg="1" advAuto="0"/>
      <p:bldP spid="776" grpId="12" animBg="1" advAuto="0"/>
      <p:bldP spid="777" grpId="13" animBg="1" advAuto="0"/>
      <p:bldP spid="778" grpId="14" animBg="1" advAuto="0"/>
      <p:bldP spid="779" grpId="15" animBg="1" advAuto="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1" name="Shape 781"/>
          <p:cNvSpPr>
            <a:spLocks noGrp="1"/>
          </p:cNvSpPr>
          <p:nvPr>
            <p:ph type="title"/>
          </p:nvPr>
        </p:nvSpPr>
        <p:spPr>
          <a:xfrm>
            <a:off x="457200" y="129498"/>
            <a:ext cx="8229600" cy="1143001"/>
          </a:xfrm>
          <a:prstGeom prst="rect">
            <a:avLst/>
          </a:prstGeom>
        </p:spPr>
        <p:txBody>
          <a:bodyPr>
            <a:normAutofit/>
          </a:bodyPr>
          <a:lstStyle/>
          <a:p>
            <a:r>
              <a:rPr sz="3600" dirty="0">
                <a:solidFill>
                  <a:srgbClr val="FFD653"/>
                </a:solidFill>
              </a:rPr>
              <a:t>Βα</a:t>
            </a:r>
            <a:r>
              <a:rPr sz="3600" dirty="0" err="1">
                <a:solidFill>
                  <a:srgbClr val="FFD653"/>
                </a:solidFill>
              </a:rPr>
              <a:t>ρυόνι</a:t>
            </a:r>
            <a:r>
              <a:rPr sz="3600" dirty="0">
                <a:solidFill>
                  <a:srgbClr val="FFD653"/>
                </a:solidFill>
              </a:rPr>
              <a:t>α μεσόνια</a:t>
            </a:r>
          </a:p>
        </p:txBody>
      </p:sp>
      <p:pic>
        <p:nvPicPr>
          <p:cNvPr id="782" name="image76.jpg" descr="DSC07415.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9000" contrast="30000"/>
                    </a14:imgEffect>
                  </a14:imgLayer>
                </a14:imgProps>
              </a:ext>
            </a:extLst>
          </a:blip>
          <a:srcRect l="15472" t="11675" r="12243" b="34007"/>
          <a:stretch/>
        </p:blipFill>
        <p:spPr>
          <a:xfrm>
            <a:off x="861524" y="1633925"/>
            <a:ext cx="7420953" cy="4182256"/>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4" name="image3.jpg" descr="black-hole-event-wide"/>
          <p:cNvPicPr>
            <a:picLocks noChangeAspect="1"/>
          </p:cNvPicPr>
          <p:nvPr/>
        </p:nvPicPr>
        <p:blipFill>
          <a:blip r:embed="rId2">
            <a:extLst/>
          </a:blip>
          <a:stretch>
            <a:fillRect/>
          </a:stretch>
        </p:blipFill>
        <p:spPr>
          <a:xfrm>
            <a:off x="0" y="27383"/>
            <a:ext cx="9144000" cy="6858001"/>
          </a:xfrm>
          <a:prstGeom prst="rect">
            <a:avLst/>
          </a:prstGeom>
          <a:ln w="12700">
            <a:miter lim="400000"/>
          </a:ln>
        </p:spPr>
      </p:pic>
      <p:sp>
        <p:nvSpPr>
          <p:cNvPr id="785" name="Shape 785"/>
          <p:cNvSpPr>
            <a:spLocks noGrp="1"/>
          </p:cNvSpPr>
          <p:nvPr>
            <p:ph type="title"/>
          </p:nvPr>
        </p:nvSpPr>
        <p:spPr>
          <a:xfrm>
            <a:off x="457200" y="144012"/>
            <a:ext cx="8229600" cy="1143002"/>
          </a:xfrm>
          <a:prstGeom prst="rect">
            <a:avLst/>
          </a:prstGeom>
        </p:spPr>
        <p:txBody>
          <a:bodyPr/>
          <a:lstStyle>
            <a:lvl1pPr>
              <a:defRPr sz="3600" b="1">
                <a:solidFill>
                  <a:srgbClr val="FF0000"/>
                </a:solidFill>
                <a:latin typeface="Times New Roman"/>
                <a:ea typeface="Times New Roman"/>
                <a:cs typeface="Times New Roman"/>
                <a:sym typeface="Times New Roman"/>
              </a:defRPr>
            </a:lvl1pPr>
          </a:lstStyle>
          <a:p>
            <a:r>
              <a:rPr b="0" dirty="0" err="1">
                <a:solidFill>
                  <a:srgbClr val="FFD653"/>
                </a:solidFill>
                <a:latin typeface="+mn-lt"/>
              </a:rPr>
              <a:t>Το</a:t>
            </a:r>
            <a:r>
              <a:rPr b="0" dirty="0">
                <a:solidFill>
                  <a:srgbClr val="FFD653"/>
                </a:solidFill>
                <a:latin typeface="+mn-lt"/>
              </a:rPr>
              <a:t> Higgs: </a:t>
            </a:r>
            <a:r>
              <a:rPr b="0" dirty="0" err="1">
                <a:solidFill>
                  <a:srgbClr val="FFD653"/>
                </a:solidFill>
                <a:latin typeface="+mn-lt"/>
              </a:rPr>
              <a:t>Τι</a:t>
            </a:r>
            <a:r>
              <a:rPr b="0" dirty="0">
                <a:solidFill>
                  <a:srgbClr val="FFD653"/>
                </a:solidFill>
                <a:latin typeface="+mn-lt"/>
              </a:rPr>
              <a:t> </a:t>
            </a:r>
            <a:r>
              <a:rPr b="0" dirty="0" err="1">
                <a:solidFill>
                  <a:srgbClr val="FFD653"/>
                </a:solidFill>
                <a:latin typeface="+mn-lt"/>
              </a:rPr>
              <a:t>το</a:t>
            </a:r>
            <a:r>
              <a:rPr b="0" dirty="0">
                <a:solidFill>
                  <a:srgbClr val="FFD653"/>
                </a:solidFill>
                <a:latin typeface="+mn-lt"/>
              </a:rPr>
              <a:t> σπ</a:t>
            </a:r>
            <a:r>
              <a:rPr b="0" dirty="0" err="1">
                <a:solidFill>
                  <a:srgbClr val="FFD653"/>
                </a:solidFill>
                <a:latin typeface="+mn-lt"/>
              </a:rPr>
              <a:t>ουδ</a:t>
            </a:r>
            <a:r>
              <a:rPr b="0" dirty="0">
                <a:solidFill>
                  <a:srgbClr val="FFD653"/>
                </a:solidFill>
                <a:latin typeface="+mn-lt"/>
              </a:rPr>
              <a:t>αίο έχει;</a:t>
            </a:r>
          </a:p>
        </p:txBody>
      </p:sp>
      <p:sp>
        <p:nvSpPr>
          <p:cNvPr id="786" name="Shape 786"/>
          <p:cNvSpPr>
            <a:spLocks noGrp="1"/>
          </p:cNvSpPr>
          <p:nvPr>
            <p:ph type="body" idx="1"/>
          </p:nvPr>
        </p:nvSpPr>
        <p:spPr>
          <a:xfrm>
            <a:off x="315686" y="1600200"/>
            <a:ext cx="8512629" cy="4394200"/>
          </a:xfrm>
          <a:prstGeom prst="rect">
            <a:avLst/>
          </a:prstGeom>
          <a:solidFill>
            <a:srgbClr val="FFD653"/>
          </a:solidFill>
          <a:ln w="9525">
            <a:solidFill>
              <a:srgbClr val="4A7EBB"/>
            </a:solidFill>
            <a:round/>
          </a:ln>
          <a:effectLst>
            <a:outerShdw blurRad="38100" dist="23000" dir="5400000" rotWithShape="0">
              <a:srgbClr val="000000">
                <a:alpha val="35000"/>
              </a:srgbClr>
            </a:outerShdw>
          </a:effectLst>
        </p:spPr>
        <p:txBody>
          <a:bodyPr>
            <a:normAutofit/>
          </a:bodyPr>
          <a:lstStyle/>
          <a:p>
            <a:pPr lvl="1" indent="-342900">
              <a:spcBef>
                <a:spcPts val="0"/>
              </a:spcBef>
              <a:buSzTx/>
              <a:buFont typeface="Arial" panose="020B0604020202020204" pitchFamily="34" charset="0"/>
              <a:buChar char="•"/>
              <a:defRPr sz="1800"/>
            </a:pPr>
            <a:endParaRPr lang="en-US" sz="2000" dirty="0" smtClean="0">
              <a:solidFill>
                <a:schemeClr val="tx1"/>
              </a:solidFill>
            </a:endParaRPr>
          </a:p>
          <a:p>
            <a:pPr lvl="1" indent="-342900">
              <a:spcBef>
                <a:spcPts val="0"/>
              </a:spcBef>
              <a:buSzTx/>
              <a:buFont typeface="Arial" panose="020B0604020202020204" pitchFamily="34" charset="0"/>
              <a:buChar char="•"/>
              <a:defRPr sz="1800"/>
            </a:pPr>
            <a:r>
              <a:rPr sz="2400" dirty="0" smtClean="0">
                <a:solidFill>
                  <a:schemeClr val="tx1"/>
                </a:solidFill>
              </a:rPr>
              <a:t>Κα</a:t>
            </a:r>
            <a:r>
              <a:rPr sz="2400" dirty="0" err="1" smtClean="0">
                <a:solidFill>
                  <a:schemeClr val="tx1"/>
                </a:solidFill>
              </a:rPr>
              <a:t>τά</a:t>
            </a:r>
            <a:r>
              <a:rPr sz="2400" dirty="0" smtClean="0">
                <a:solidFill>
                  <a:schemeClr val="tx1"/>
                </a:solidFill>
              </a:rPr>
              <a:t> </a:t>
            </a:r>
            <a:r>
              <a:rPr sz="2400" dirty="0" err="1">
                <a:solidFill>
                  <a:schemeClr val="tx1"/>
                </a:solidFill>
              </a:rPr>
              <a:t>το</a:t>
            </a:r>
            <a:r>
              <a:rPr sz="2400" dirty="0">
                <a:solidFill>
                  <a:schemeClr val="tx1"/>
                </a:solidFill>
              </a:rPr>
              <a:t> Κα</a:t>
            </a:r>
            <a:r>
              <a:rPr sz="2400" dirty="0" err="1">
                <a:solidFill>
                  <a:schemeClr val="tx1"/>
                </a:solidFill>
              </a:rPr>
              <a:t>θιερωμένο</a:t>
            </a:r>
            <a:r>
              <a:rPr sz="2400" dirty="0">
                <a:solidFill>
                  <a:schemeClr val="tx1"/>
                </a:solidFill>
              </a:rPr>
              <a:t> </a:t>
            </a:r>
            <a:r>
              <a:rPr sz="2400" dirty="0" err="1">
                <a:solidFill>
                  <a:schemeClr val="tx1"/>
                </a:solidFill>
              </a:rPr>
              <a:t>Πρότυ</a:t>
            </a:r>
            <a:r>
              <a:rPr sz="2400" dirty="0">
                <a:solidFill>
                  <a:schemeClr val="tx1"/>
                </a:solidFill>
              </a:rPr>
              <a:t>πο, τα θεμελιώδη </a:t>
            </a:r>
            <a:r>
              <a:rPr sz="2400" dirty="0" smtClean="0">
                <a:solidFill>
                  <a:schemeClr val="tx1"/>
                </a:solidFill>
              </a:rPr>
              <a:t>σωματίδια</a:t>
            </a:r>
            <a:r>
              <a:rPr lang="en-US" sz="2400" dirty="0" smtClean="0">
                <a:solidFill>
                  <a:schemeClr val="tx1"/>
                </a:solidFill>
              </a:rPr>
              <a:t>, </a:t>
            </a:r>
          </a:p>
          <a:p>
            <a:pPr marL="440871" lvl="1" indent="0">
              <a:spcBef>
                <a:spcPts val="0"/>
              </a:spcBef>
              <a:buSzTx/>
              <a:buNone/>
              <a:defRPr sz="1800"/>
            </a:pPr>
            <a:r>
              <a:rPr lang="en-US" sz="2400" dirty="0" smtClean="0">
                <a:solidFill>
                  <a:schemeClr val="tx1"/>
                </a:solidFill>
              </a:rPr>
              <a:t>      </a:t>
            </a:r>
            <a:r>
              <a:rPr sz="2400" dirty="0" smtClean="0">
                <a:solidFill>
                  <a:schemeClr val="tx1"/>
                </a:solidFill>
              </a:rPr>
              <a:t>α</a:t>
            </a:r>
            <a:r>
              <a:rPr sz="2400" dirty="0" err="1" smtClean="0">
                <a:solidFill>
                  <a:schemeClr val="tx1"/>
                </a:solidFill>
              </a:rPr>
              <a:t>ρχικά</a:t>
            </a:r>
            <a:r>
              <a:rPr sz="2400" dirty="0">
                <a:solidFill>
                  <a:schemeClr val="tx1"/>
                </a:solidFill>
              </a:rPr>
              <a:t>, </a:t>
            </a:r>
            <a:r>
              <a:rPr sz="2400" dirty="0" err="1" smtClean="0">
                <a:solidFill>
                  <a:schemeClr val="tx1"/>
                </a:solidFill>
              </a:rPr>
              <a:t>δεν</a:t>
            </a:r>
            <a:r>
              <a:rPr sz="2400" dirty="0" smtClean="0">
                <a:solidFill>
                  <a:schemeClr val="tx1"/>
                </a:solidFill>
              </a:rPr>
              <a:t> </a:t>
            </a:r>
            <a:r>
              <a:rPr sz="2400" dirty="0">
                <a:solidFill>
                  <a:schemeClr val="tx1"/>
                </a:solidFill>
              </a:rPr>
              <a:t>έχουν μάζα.</a:t>
            </a:r>
          </a:p>
          <a:p>
            <a:pPr>
              <a:spcBef>
                <a:spcPts val="0"/>
              </a:spcBef>
              <a:buSzTx/>
              <a:buFont typeface="Arial" panose="020B0604020202020204" pitchFamily="34" charset="0"/>
              <a:buChar char="•"/>
              <a:defRPr sz="1800"/>
            </a:pPr>
            <a:endParaRPr sz="2400" dirty="0">
              <a:solidFill>
                <a:schemeClr val="tx1"/>
              </a:solidFill>
            </a:endParaRPr>
          </a:p>
          <a:p>
            <a:pPr lvl="1">
              <a:spcBef>
                <a:spcPts val="0"/>
              </a:spcBef>
              <a:buSzTx/>
              <a:buFont typeface="Arial" panose="020B0604020202020204" pitchFamily="34" charset="0"/>
              <a:buChar char="•"/>
              <a:defRPr sz="1800"/>
            </a:pPr>
            <a:r>
              <a:rPr sz="2400" dirty="0" err="1">
                <a:solidFill>
                  <a:schemeClr val="tx1"/>
                </a:solidFill>
              </a:rPr>
              <a:t>Κινούντ</a:t>
            </a:r>
            <a:r>
              <a:rPr sz="2400" dirty="0">
                <a:solidFill>
                  <a:schemeClr val="tx1"/>
                </a:solidFill>
              </a:rPr>
              <a:t>αι, όμως,  μέσα σε μια θάλασσα σωματιδίων Higgs.</a:t>
            </a:r>
          </a:p>
          <a:p>
            <a:pPr>
              <a:spcBef>
                <a:spcPts val="0"/>
              </a:spcBef>
              <a:buSzTx/>
              <a:buFont typeface="Arial" panose="020B0604020202020204" pitchFamily="34" charset="0"/>
              <a:buChar char="•"/>
              <a:defRPr sz="1800"/>
            </a:pPr>
            <a:endParaRPr sz="2400" dirty="0">
              <a:solidFill>
                <a:schemeClr val="tx1"/>
              </a:solidFill>
            </a:endParaRPr>
          </a:p>
          <a:p>
            <a:pPr lvl="1" indent="-342900">
              <a:spcBef>
                <a:spcPts val="0"/>
              </a:spcBef>
              <a:buSzTx/>
              <a:buFont typeface="Arial" panose="020B0604020202020204" pitchFamily="34" charset="0"/>
              <a:buChar char="•"/>
              <a:defRPr sz="1800"/>
            </a:pPr>
            <a:r>
              <a:rPr sz="2400" dirty="0" err="1">
                <a:solidFill>
                  <a:schemeClr val="tx1"/>
                </a:solidFill>
              </a:rPr>
              <a:t>Οι</a:t>
            </a:r>
            <a:r>
              <a:rPr sz="2400" dirty="0">
                <a:solidFill>
                  <a:schemeClr val="tx1"/>
                </a:solidFill>
              </a:rPr>
              <a:t> α</a:t>
            </a:r>
            <a:r>
              <a:rPr sz="2400" dirty="0" err="1">
                <a:solidFill>
                  <a:schemeClr val="tx1"/>
                </a:solidFill>
              </a:rPr>
              <a:t>λληλε</a:t>
            </a:r>
            <a:r>
              <a:rPr sz="2400" dirty="0">
                <a:solidFill>
                  <a:schemeClr val="tx1"/>
                </a:solidFill>
              </a:rPr>
              <a:t>πιδράσεις τους με το Higgs δίνουν τη μάζα τους.</a:t>
            </a:r>
          </a:p>
          <a:p>
            <a:pPr>
              <a:spcBef>
                <a:spcPts val="0"/>
              </a:spcBef>
              <a:buSzTx/>
              <a:buFont typeface="Arial" panose="020B0604020202020204" pitchFamily="34" charset="0"/>
              <a:buChar char="•"/>
              <a:defRPr sz="1800"/>
            </a:pPr>
            <a:endParaRPr sz="2400" dirty="0">
              <a:solidFill>
                <a:schemeClr val="tx1"/>
              </a:solidFill>
            </a:endParaRPr>
          </a:p>
          <a:p>
            <a:pPr lvl="1">
              <a:spcBef>
                <a:spcPts val="0"/>
              </a:spcBef>
              <a:buSzTx/>
              <a:buFont typeface="Arial" panose="020B0604020202020204" pitchFamily="34" charset="0"/>
              <a:buChar char="•"/>
              <a:defRPr sz="1800"/>
            </a:pPr>
            <a:r>
              <a:rPr sz="2400" dirty="0" err="1">
                <a:solidFill>
                  <a:schemeClr val="tx1"/>
                </a:solidFill>
              </a:rPr>
              <a:t>Συνε</a:t>
            </a:r>
            <a:r>
              <a:rPr sz="2400" dirty="0">
                <a:solidFill>
                  <a:schemeClr val="tx1"/>
                </a:solidFill>
              </a:rPr>
              <a:t>πώς, το Higgs είναι μια θεμελιώδης πρόβλεψη της θεωρίας μας.</a:t>
            </a:r>
          </a:p>
        </p:txBody>
      </p:sp>
    </p:spTree>
  </p:cSld>
  <p:clrMapOvr>
    <a:masterClrMapping/>
  </p:clrMapOvr>
  <p:transition spd="slow"/>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 name="Shape 788"/>
          <p:cNvSpPr/>
          <p:nvPr/>
        </p:nvSpPr>
        <p:spPr>
          <a:xfrm>
            <a:off x="1602580" y="377370"/>
            <a:ext cx="5938840" cy="646331"/>
          </a:xfrm>
          <a:prstGeom prst="rect">
            <a:avLst/>
          </a:prstGeom>
          <a:ln w="38100">
            <a:noFill/>
            <a:miter/>
          </a:ln>
          <a:extLst>
            <a:ext uri="{C572A759-6A51-4108-AA02-DFA0A04FC94B}">
              <ma14:wrappingTextBoxFlag xmlns:ma14="http://schemas.microsoft.com/office/mac/drawingml/2011/main" val="1"/>
            </a:ext>
          </a:extLst>
        </p:spPr>
        <p:txBody>
          <a:bodyPr lIns="45719" rIns="45719">
            <a:spAutoFit/>
          </a:bodyPr>
          <a:lstStyle>
            <a:lvl1pPr>
              <a:defRPr sz="2400" b="1">
                <a:solidFill>
                  <a:srgbClr val="FF0000"/>
                </a:solidFill>
                <a:latin typeface="Verdana"/>
                <a:ea typeface="Verdana"/>
                <a:cs typeface="Verdana"/>
                <a:sym typeface="Verdana"/>
              </a:defRPr>
            </a:lvl1pPr>
          </a:lstStyle>
          <a:p>
            <a:pPr algn="ctr"/>
            <a:r>
              <a:rPr sz="3600" b="0" dirty="0">
                <a:solidFill>
                  <a:srgbClr val="FFD653"/>
                </a:solidFill>
                <a:latin typeface="+mn-lt"/>
              </a:rPr>
              <a:t>Να και </a:t>
            </a:r>
            <a:r>
              <a:rPr sz="3600" b="0" dirty="0" err="1">
                <a:solidFill>
                  <a:srgbClr val="FFD653"/>
                </a:solidFill>
                <a:latin typeface="+mn-lt"/>
              </a:rPr>
              <a:t>μί</a:t>
            </a:r>
            <a:r>
              <a:rPr sz="3600" b="0" dirty="0">
                <a:solidFill>
                  <a:srgbClr val="FFD653"/>
                </a:solidFill>
                <a:latin typeface="+mn-lt"/>
              </a:rPr>
              <a:t>α σύγκρουση…. </a:t>
            </a:r>
          </a:p>
        </p:txBody>
      </p:sp>
      <p:pic>
        <p:nvPicPr>
          <p:cNvPr id="789" name="image77.jpg" descr="asterix-collision"/>
          <p:cNvPicPr>
            <a:picLocks noChangeAspect="1"/>
          </p:cNvPicPr>
          <p:nvPr/>
        </p:nvPicPr>
        <p:blipFill rotWithShape="1">
          <a:blip r:embed="rId2">
            <a:extLst/>
          </a:blip>
          <a:srcRect l="1875" t="5890" b="5527"/>
          <a:stretch/>
        </p:blipFill>
        <p:spPr>
          <a:xfrm>
            <a:off x="82550" y="1623854"/>
            <a:ext cx="8979000" cy="3804490"/>
          </a:xfrm>
          <a:prstGeom prst="rect">
            <a:avLst/>
          </a:prstGeom>
          <a:ln w="12700">
            <a:miter lim="400000"/>
          </a:ln>
        </p:spPr>
      </p:pic>
      <p:sp>
        <p:nvSpPr>
          <p:cNvPr id="790" name="Shape 790"/>
          <p:cNvSpPr/>
          <p:nvPr/>
        </p:nvSpPr>
        <p:spPr>
          <a:xfrm>
            <a:off x="5753100" y="5848350"/>
            <a:ext cx="1504950" cy="400110"/>
          </a:xfrm>
          <a:prstGeom prst="rect">
            <a:avLst/>
          </a:prstGeom>
          <a:solidFill>
            <a:srgbClr val="FFD653"/>
          </a:solidFill>
          <a:ln w="28575">
            <a:solidFill>
              <a:srgbClr val="FF0000"/>
            </a:solidFill>
            <a:miter/>
          </a:ln>
          <a:extLst>
            <a:ext uri="{C572A759-6A51-4108-AA02-DFA0A04FC94B}">
              <ma14:wrappingTextBoxFlag xmlns:ma14="http://schemas.microsoft.com/office/mac/drawingml/2011/main" val="1"/>
            </a:ext>
          </a:extLst>
        </p:spPr>
        <p:txBody>
          <a:bodyPr lIns="45719" rIns="45719">
            <a:spAutoFit/>
          </a:bodyPr>
          <a:lstStyle>
            <a:lvl1pPr algn="ctr">
              <a:spcBef>
                <a:spcPts val="1200"/>
              </a:spcBef>
              <a:defRPr sz="2000">
                <a:solidFill>
                  <a:srgbClr val="FFFFFF"/>
                </a:solidFill>
                <a:latin typeface="Tahoma"/>
                <a:ea typeface="Tahoma"/>
                <a:cs typeface="Tahoma"/>
                <a:sym typeface="Tahoma"/>
              </a:defRPr>
            </a:lvl1pPr>
          </a:lstStyle>
          <a:p>
            <a:r>
              <a:rPr dirty="0">
                <a:solidFill>
                  <a:srgbClr val="C00000"/>
                </a:solidFill>
              </a:rPr>
              <a:t>ΟΧΙ !!</a:t>
            </a:r>
          </a:p>
        </p:txBody>
      </p:sp>
      <p:pic>
        <p:nvPicPr>
          <p:cNvPr id="5" name="image81.gif" descr="http://www.hazelwood.k12.mo.us/~grichert/sciweb/enstein2.gif"/>
          <p:cNvPicPr>
            <a:picLocks/>
          </p:cNvPicPr>
          <p:nvPr/>
        </p:nvPicPr>
        <p:blipFill>
          <a:blip r:embed="rId3">
            <a:extLst/>
          </a:blip>
          <a:stretch>
            <a:fillRect/>
          </a:stretch>
        </p:blipFill>
        <p:spPr>
          <a:xfrm>
            <a:off x="380999" y="4869545"/>
            <a:ext cx="1113971" cy="1705429"/>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iterate>
                                    <p:tmAbs val="0"/>
                                  </p:iterate>
                                  <p:childTnLst>
                                    <p:set>
                                      <p:cBhvr>
                                        <p:cTn id="6" fill="hold"/>
                                        <p:tgtEl>
                                          <p:spTgt spid="7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9" grpId="1" animBg="1" advAuto="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2" name="Shape 792"/>
          <p:cNvSpPr>
            <a:spLocks noGrp="1"/>
          </p:cNvSpPr>
          <p:nvPr>
            <p:ph type="title"/>
          </p:nvPr>
        </p:nvSpPr>
        <p:spPr>
          <a:xfrm>
            <a:off x="457200" y="144012"/>
            <a:ext cx="8229600" cy="1143001"/>
          </a:xfrm>
          <a:prstGeom prst="rect">
            <a:avLst/>
          </a:prstGeom>
        </p:spPr>
        <p:txBody>
          <a:bodyPr>
            <a:normAutofit/>
          </a:bodyPr>
          <a:lstStyle>
            <a:lvl1pPr>
              <a:defRPr sz="3900"/>
            </a:lvl1pPr>
          </a:lstStyle>
          <a:p>
            <a:r>
              <a:rPr sz="3600" dirty="0">
                <a:solidFill>
                  <a:srgbClr val="FFD653"/>
                </a:solidFill>
              </a:rPr>
              <a:t>Μπ</a:t>
            </a:r>
            <a:r>
              <a:rPr sz="3600" dirty="0" err="1">
                <a:solidFill>
                  <a:srgbClr val="FFD653"/>
                </a:solidFill>
              </a:rPr>
              <a:t>ορούμε</a:t>
            </a:r>
            <a:r>
              <a:rPr sz="3600" dirty="0">
                <a:solidFill>
                  <a:srgbClr val="FFD653"/>
                </a:solidFill>
              </a:rPr>
              <a:t> να </a:t>
            </a:r>
            <a:r>
              <a:rPr sz="3600" dirty="0" err="1">
                <a:solidFill>
                  <a:srgbClr val="FFD653"/>
                </a:solidFill>
              </a:rPr>
              <a:t>το</a:t>
            </a:r>
            <a:r>
              <a:rPr sz="3600" dirty="0">
                <a:solidFill>
                  <a:srgbClr val="FFD653"/>
                </a:solidFill>
              </a:rPr>
              <a:t> </a:t>
            </a:r>
            <a:r>
              <a:rPr sz="3600" dirty="0" err="1">
                <a:solidFill>
                  <a:srgbClr val="FFD653"/>
                </a:solidFill>
              </a:rPr>
              <a:t>δείξουμε</a:t>
            </a:r>
            <a:r>
              <a:rPr sz="3600" dirty="0">
                <a:solidFill>
                  <a:srgbClr val="FFD653"/>
                </a:solidFill>
              </a:rPr>
              <a:t> και </a:t>
            </a:r>
            <a:r>
              <a:rPr sz="3600" dirty="0" err="1">
                <a:solidFill>
                  <a:srgbClr val="FFD653"/>
                </a:solidFill>
              </a:rPr>
              <a:t>έτσι</a:t>
            </a:r>
            <a:r>
              <a:rPr sz="3600" dirty="0">
                <a:solidFill>
                  <a:srgbClr val="FFD653"/>
                </a:solidFill>
              </a:rPr>
              <a:t>…</a:t>
            </a:r>
          </a:p>
        </p:txBody>
      </p:sp>
      <p:pic>
        <p:nvPicPr>
          <p:cNvPr id="793" name="image78.png" descr="playing_with_protons.png"/>
          <p:cNvPicPr>
            <a:picLocks noChangeAspect="1"/>
          </p:cNvPicPr>
          <p:nvPr/>
        </p:nvPicPr>
        <p:blipFill>
          <a:blip r:embed="rId2">
            <a:extLst>
              <a:ext uri="{BEBA8EAE-BF5A-486C-A8C5-ECC9F3942E4B}">
                <a14:imgProps xmlns:a14="http://schemas.microsoft.com/office/drawing/2010/main">
                  <a14:imgLayer r:embed="rId3">
                    <a14:imgEffect>
                      <a14:brightnessContrast contrast="14000"/>
                    </a14:imgEffect>
                  </a14:imgLayer>
                </a14:imgProps>
              </a:ext>
            </a:extLst>
          </a:blip>
          <a:stretch>
            <a:fillRect/>
          </a:stretch>
        </p:blipFill>
        <p:spPr>
          <a:xfrm>
            <a:off x="794009" y="1633394"/>
            <a:ext cx="7830797" cy="3748075"/>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5" name="Shape 795"/>
          <p:cNvSpPr>
            <a:spLocks noGrp="1"/>
          </p:cNvSpPr>
          <p:nvPr>
            <p:ph type="title"/>
          </p:nvPr>
        </p:nvSpPr>
        <p:spPr>
          <a:xfrm>
            <a:off x="457200" y="129498"/>
            <a:ext cx="8229600" cy="1143001"/>
          </a:xfrm>
          <a:prstGeom prst="rect">
            <a:avLst/>
          </a:prstGeom>
        </p:spPr>
        <p:txBody>
          <a:bodyPr>
            <a:normAutofit/>
          </a:bodyPr>
          <a:lstStyle/>
          <a:p>
            <a:r>
              <a:rPr sz="3600" dirty="0">
                <a:solidFill>
                  <a:srgbClr val="FFD653"/>
                </a:solidFill>
              </a:rPr>
              <a:t>Ο </a:t>
            </a:r>
            <a:r>
              <a:rPr sz="3600" dirty="0" err="1">
                <a:solidFill>
                  <a:srgbClr val="FFD653"/>
                </a:solidFill>
              </a:rPr>
              <a:t>μόνος</a:t>
            </a:r>
            <a:r>
              <a:rPr sz="3600" dirty="0">
                <a:solidFill>
                  <a:srgbClr val="FFD653"/>
                </a:solidFill>
              </a:rPr>
              <a:t> </a:t>
            </a:r>
            <a:r>
              <a:rPr sz="3600" dirty="0" err="1">
                <a:solidFill>
                  <a:srgbClr val="FFD653"/>
                </a:solidFill>
              </a:rPr>
              <a:t>τύ</a:t>
            </a:r>
            <a:r>
              <a:rPr sz="3600" dirty="0">
                <a:solidFill>
                  <a:srgbClr val="FFD653"/>
                </a:solidFill>
              </a:rPr>
              <a:t>πος που θα δούμε</a:t>
            </a:r>
          </a:p>
        </p:txBody>
      </p:sp>
      <p:pic>
        <p:nvPicPr>
          <p:cNvPr id="796" name="image79.jpg" descr="DSC07387.JP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8000" contrast="35000"/>
                    </a14:imgEffect>
                  </a14:imgLayer>
                </a14:imgProps>
              </a:ext>
            </a:extLst>
          </a:blip>
          <a:srcRect l="8872" t="15313" b="21832"/>
          <a:stretch/>
        </p:blipFill>
        <p:spPr>
          <a:xfrm>
            <a:off x="1423790" y="1378862"/>
            <a:ext cx="6789896" cy="3512458"/>
          </a:xfrm>
          <a:prstGeom prst="rect">
            <a:avLst/>
          </a:prstGeom>
          <a:ln w="12700">
            <a:miter lim="400000"/>
          </a:ln>
        </p:spPr>
      </p:pic>
      <p:pic>
        <p:nvPicPr>
          <p:cNvPr id="5" name="image81.gif" descr="http://www.hazelwood.k12.mo.us/~grichert/sciweb/enstein2.gif"/>
          <p:cNvPicPr>
            <a:picLocks/>
          </p:cNvPicPr>
          <p:nvPr/>
        </p:nvPicPr>
        <p:blipFill>
          <a:blip r:embed="rId4">
            <a:extLst/>
          </a:blip>
          <a:stretch>
            <a:fillRect/>
          </a:stretch>
        </p:blipFill>
        <p:spPr>
          <a:xfrm>
            <a:off x="420911" y="4724399"/>
            <a:ext cx="1352925" cy="182154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 name="Shape 798"/>
          <p:cNvSpPr/>
          <p:nvPr/>
        </p:nvSpPr>
        <p:spPr>
          <a:xfrm>
            <a:off x="717901" y="332656"/>
            <a:ext cx="7708198" cy="646331"/>
          </a:xfrm>
          <a:prstGeom prst="rect">
            <a:avLst/>
          </a:prstGeom>
          <a:ln w="28575">
            <a:noFill/>
            <a:miter/>
          </a:ln>
          <a:extLst>
            <a:ext uri="{C572A759-6A51-4108-AA02-DFA0A04FC94B}">
              <ma14:wrappingTextBoxFlag xmlns:ma14="http://schemas.microsoft.com/office/mac/drawingml/2011/main" val="1"/>
            </a:ext>
          </a:extLst>
        </p:spPr>
        <p:txBody>
          <a:bodyPr wrap="none" lIns="45719" rIns="45719">
            <a:spAutoFit/>
          </a:bodyPr>
          <a:lstStyle>
            <a:lvl1pPr>
              <a:defRPr sz="2400" b="1">
                <a:solidFill>
                  <a:srgbClr val="FF0000"/>
                </a:solidFill>
                <a:latin typeface="Verdana"/>
                <a:ea typeface="Verdana"/>
                <a:cs typeface="Verdana"/>
                <a:sym typeface="Verdana"/>
              </a:defRPr>
            </a:lvl1pPr>
          </a:lstStyle>
          <a:p>
            <a:r>
              <a:rPr sz="3600" b="0" dirty="0">
                <a:solidFill>
                  <a:srgbClr val="FFD653"/>
                </a:solidFill>
                <a:latin typeface="+mn-lt"/>
              </a:rPr>
              <a:t>Να </a:t>
            </a:r>
            <a:r>
              <a:rPr sz="3600" b="0" dirty="0" err="1">
                <a:solidFill>
                  <a:srgbClr val="FFD653"/>
                </a:solidFill>
                <a:latin typeface="+mn-lt"/>
              </a:rPr>
              <a:t>όμως</a:t>
            </a:r>
            <a:r>
              <a:rPr sz="3600" b="0" dirty="0">
                <a:solidFill>
                  <a:srgbClr val="FFD653"/>
                </a:solidFill>
                <a:latin typeface="+mn-lt"/>
              </a:rPr>
              <a:t> και η </a:t>
            </a:r>
            <a:r>
              <a:rPr sz="3600" b="0" dirty="0" err="1">
                <a:solidFill>
                  <a:srgbClr val="FFD653"/>
                </a:solidFill>
                <a:latin typeface="+mn-lt"/>
              </a:rPr>
              <a:t>σύγκρουση</a:t>
            </a:r>
            <a:r>
              <a:rPr sz="3600" b="0" dirty="0">
                <a:solidFill>
                  <a:srgbClr val="FFD653"/>
                </a:solidFill>
                <a:latin typeface="+mn-lt"/>
              </a:rPr>
              <a:t> π</a:t>
            </a:r>
            <a:r>
              <a:rPr sz="3600" b="0" dirty="0" err="1">
                <a:solidFill>
                  <a:srgbClr val="FFD653"/>
                </a:solidFill>
                <a:latin typeface="+mn-lt"/>
              </a:rPr>
              <a:t>ρωτονίων</a:t>
            </a:r>
            <a:r>
              <a:rPr sz="3600" b="0" dirty="0">
                <a:solidFill>
                  <a:srgbClr val="FFD653"/>
                </a:solidFill>
                <a:latin typeface="+mn-lt"/>
              </a:rPr>
              <a:t>..</a:t>
            </a:r>
          </a:p>
        </p:txBody>
      </p:sp>
      <p:pic>
        <p:nvPicPr>
          <p:cNvPr id="799" name="image80.png" descr="fruit_explode"/>
          <p:cNvPicPr>
            <a:picLocks noChangeAspect="1"/>
          </p:cNvPicPr>
          <p:nvPr/>
        </p:nvPicPr>
        <p:blipFill>
          <a:blip r:embed="rId2">
            <a:extLst/>
          </a:blip>
          <a:stretch>
            <a:fillRect/>
          </a:stretch>
        </p:blipFill>
        <p:spPr>
          <a:xfrm>
            <a:off x="2535746" y="1335317"/>
            <a:ext cx="4746396" cy="4833254"/>
          </a:xfrm>
          <a:prstGeom prst="rect">
            <a:avLst/>
          </a:prstGeom>
          <a:ln w="12700">
            <a:miter lim="400000"/>
          </a:ln>
        </p:spPr>
      </p:pic>
      <p:sp>
        <p:nvSpPr>
          <p:cNvPr id="800" name="Shape 800"/>
          <p:cNvSpPr/>
          <p:nvPr/>
        </p:nvSpPr>
        <p:spPr>
          <a:xfrm>
            <a:off x="481462" y="3053896"/>
            <a:ext cx="2070100" cy="156709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r>
              <a:rPr lang="el-GR" sz="2400" dirty="0">
                <a:solidFill>
                  <a:srgbClr val="FFEBAB"/>
                </a:solidFill>
              </a:rPr>
              <a:t>Σχέση του </a:t>
            </a:r>
            <a:r>
              <a:rPr lang="el-GR" sz="2400" dirty="0" err="1">
                <a:solidFill>
                  <a:srgbClr val="FFEBAB"/>
                </a:solidFill>
              </a:rPr>
              <a:t>Einstein</a:t>
            </a:r>
            <a:endParaRPr lang="el-GR" sz="2400" dirty="0">
              <a:solidFill>
                <a:srgbClr val="FFEBAB"/>
              </a:solidFill>
            </a:endParaRPr>
          </a:p>
          <a:p>
            <a:pPr>
              <a:spcBef>
                <a:spcPts val="1900"/>
              </a:spcBef>
              <a:defRPr sz="3200" b="1">
                <a:solidFill>
                  <a:srgbClr val="FF0000"/>
                </a:solidFill>
                <a:latin typeface="Tahoma"/>
                <a:ea typeface="Tahoma"/>
                <a:cs typeface="Tahoma"/>
                <a:sym typeface="Tahoma"/>
              </a:defRPr>
            </a:pPr>
            <a:r>
              <a:rPr dirty="0" smtClean="0">
                <a:solidFill>
                  <a:srgbClr val="FFC000"/>
                </a:solidFill>
              </a:rPr>
              <a:t>E </a:t>
            </a:r>
            <a:r>
              <a:rPr dirty="0">
                <a:solidFill>
                  <a:srgbClr val="FFC000"/>
                </a:solidFill>
              </a:rPr>
              <a:t>= mc</a:t>
            </a:r>
            <a:r>
              <a:rPr baseline="30000" dirty="0">
                <a:solidFill>
                  <a:srgbClr val="FFC000"/>
                </a:solidFill>
              </a:rPr>
              <a:t>2</a:t>
            </a:r>
          </a:p>
        </p:txBody>
      </p:sp>
      <p:pic>
        <p:nvPicPr>
          <p:cNvPr id="6" name="image81.gif" descr="http://www.hazelwood.k12.mo.us/~grichert/sciweb/enstein2.gif"/>
          <p:cNvPicPr>
            <a:picLocks/>
          </p:cNvPicPr>
          <p:nvPr/>
        </p:nvPicPr>
        <p:blipFill>
          <a:blip r:embed="rId3">
            <a:extLst/>
          </a:blip>
          <a:stretch>
            <a:fillRect/>
          </a:stretch>
        </p:blipFill>
        <p:spPr>
          <a:xfrm>
            <a:off x="420911" y="4724399"/>
            <a:ext cx="1352925" cy="182154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3" name="Shape 803"/>
          <p:cNvSpPr>
            <a:spLocks noGrp="1"/>
          </p:cNvSpPr>
          <p:nvPr>
            <p:ph type="title"/>
          </p:nvPr>
        </p:nvSpPr>
        <p:spPr>
          <a:xfrm>
            <a:off x="457200" y="144012"/>
            <a:ext cx="8229600" cy="1143001"/>
          </a:xfrm>
          <a:prstGeom prst="rect">
            <a:avLst/>
          </a:prstGeom>
        </p:spPr>
        <p:txBody>
          <a:bodyPr>
            <a:normAutofit/>
          </a:bodyPr>
          <a:lstStyle/>
          <a:p>
            <a:pPr defTabSz="832104">
              <a:defRPr sz="3549"/>
            </a:pPr>
            <a:r>
              <a:rPr sz="3600" dirty="0" err="1">
                <a:solidFill>
                  <a:srgbClr val="FFD653"/>
                </a:solidFill>
              </a:rPr>
              <a:t>Πώς</a:t>
            </a:r>
            <a:r>
              <a:rPr sz="3600" dirty="0">
                <a:solidFill>
                  <a:srgbClr val="FFD653"/>
                </a:solidFill>
              </a:rPr>
              <a:t> θα </a:t>
            </a:r>
            <a:r>
              <a:rPr sz="3600" dirty="0" err="1">
                <a:solidFill>
                  <a:srgbClr val="FFD653"/>
                </a:solidFill>
              </a:rPr>
              <a:t>δείχν</a:t>
            </a:r>
            <a:r>
              <a:rPr sz="3600" dirty="0">
                <a:solidFill>
                  <a:srgbClr val="FFD653"/>
                </a:solidFill>
              </a:rPr>
              <a:t>αμε την σύγκρουση στον LHC</a:t>
            </a:r>
          </a:p>
        </p:txBody>
      </p:sp>
      <p:pic>
        <p:nvPicPr>
          <p:cNvPr id="804" name="image64.jpg" descr="DSC02839.JPG"/>
          <p:cNvPicPr>
            <a:picLocks noChangeAspect="1"/>
          </p:cNvPicPr>
          <p:nvPr/>
        </p:nvPicPr>
        <p:blipFill rotWithShape="1">
          <a:blip r:embed="rId2">
            <a:extLst/>
          </a:blip>
          <a:srcRect t="30885"/>
          <a:stretch/>
        </p:blipFill>
        <p:spPr>
          <a:xfrm>
            <a:off x="461346" y="1433967"/>
            <a:ext cx="8135834" cy="4217325"/>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6" name="image82.jpg" descr="jigsaw-puzzle-pattern.jpg"/>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807" name="Shape 807"/>
          <p:cNvSpPr>
            <a:spLocks noGrp="1"/>
          </p:cNvSpPr>
          <p:nvPr>
            <p:ph type="ctrTitle"/>
          </p:nvPr>
        </p:nvSpPr>
        <p:spPr>
          <a:xfrm>
            <a:off x="1233715" y="217717"/>
            <a:ext cx="6676571" cy="986974"/>
          </a:xfrm>
          <a:prstGeom prst="rect">
            <a:avLst/>
          </a:prstGeom>
          <a:solidFill>
            <a:srgbClr val="345C8C"/>
          </a:solidFill>
          <a:ln w="9525">
            <a:solidFill>
              <a:srgbClr val="000000"/>
            </a:solidFill>
            <a:miter lim="800000"/>
          </a:ln>
        </p:spPr>
        <p:txBody>
          <a:bodyPr>
            <a:normAutofit/>
          </a:bodyPr>
          <a:lstStyle/>
          <a:p>
            <a:r>
              <a:rPr lang="el-GR" sz="3600" dirty="0" err="1">
                <a:solidFill>
                  <a:srgbClr val="FFD653"/>
                </a:solidFill>
              </a:rPr>
              <a:t>Tο</a:t>
            </a:r>
            <a:r>
              <a:rPr lang="el-GR" sz="3600" dirty="0">
                <a:solidFill>
                  <a:srgbClr val="FFD653"/>
                </a:solidFill>
              </a:rPr>
              <a:t> </a:t>
            </a:r>
            <a:r>
              <a:rPr lang="el-GR" sz="3600" dirty="0" err="1">
                <a:solidFill>
                  <a:srgbClr val="FFD653"/>
                </a:solidFill>
              </a:rPr>
              <a:t>puzzle</a:t>
            </a:r>
            <a:r>
              <a:rPr lang="el-GR" sz="3600" dirty="0">
                <a:solidFill>
                  <a:srgbClr val="FFD653"/>
                </a:solidFill>
              </a:rPr>
              <a:t> των σωματιδίων…</a:t>
            </a:r>
          </a:p>
        </p:txBody>
      </p:sp>
      <p:sp>
        <p:nvSpPr>
          <p:cNvPr id="808" name="Shape 808"/>
          <p:cNvSpPr>
            <a:spLocks noGrp="1"/>
          </p:cNvSpPr>
          <p:nvPr>
            <p:ph type="subTitle" sz="quarter" idx="1"/>
          </p:nvPr>
        </p:nvSpPr>
        <p:spPr>
          <a:xfrm>
            <a:off x="1747043" y="5544593"/>
            <a:ext cx="5649914" cy="1108756"/>
          </a:xfrm>
          <a:prstGeom prst="rect">
            <a:avLst/>
          </a:prstGeom>
          <a:solidFill>
            <a:srgbClr val="BBE0E3"/>
          </a:solidFill>
          <a:ln w="9525">
            <a:solidFill>
              <a:srgbClr val="000000"/>
            </a:solidFill>
            <a:miter lim="800000"/>
          </a:ln>
        </p:spPr>
        <p:txBody>
          <a:bodyPr>
            <a:normAutofit/>
          </a:bodyPr>
          <a:lstStyle>
            <a:lvl1pPr>
              <a:spcBef>
                <a:spcPts val="600"/>
              </a:spcBef>
              <a:defRPr sz="2500">
                <a:solidFill>
                  <a:srgbClr val="FF0000"/>
                </a:solidFill>
                <a:latin typeface="Times New Roman"/>
                <a:ea typeface="Times New Roman"/>
                <a:cs typeface="Times New Roman"/>
                <a:sym typeface="Times New Roman"/>
              </a:defRPr>
            </a:lvl1pPr>
          </a:lstStyle>
          <a:p>
            <a:r>
              <a:rPr lang="el-GR" sz="2800" dirty="0" smtClean="0">
                <a:latin typeface="+mn-lt"/>
              </a:rPr>
              <a:t>Συμπληρώθηκε </a:t>
            </a:r>
            <a:r>
              <a:rPr lang="el-GR" sz="2800" dirty="0">
                <a:latin typeface="+mn-lt"/>
              </a:rPr>
              <a:t>με την </a:t>
            </a:r>
            <a:r>
              <a:rPr lang="el-GR" sz="2800" dirty="0" err="1">
                <a:latin typeface="+mn-lt"/>
              </a:rPr>
              <a:t>εύρευση</a:t>
            </a:r>
            <a:r>
              <a:rPr lang="el-GR" sz="2800" dirty="0">
                <a:latin typeface="+mn-lt"/>
              </a:rPr>
              <a:t> του </a:t>
            </a:r>
            <a:r>
              <a:rPr lang="el-GR" sz="2800" dirty="0" err="1">
                <a:latin typeface="+mn-lt"/>
              </a:rPr>
              <a:t>μποζονίου</a:t>
            </a:r>
            <a:r>
              <a:rPr lang="el-GR" sz="2800" dirty="0">
                <a:latin typeface="+mn-lt"/>
              </a:rPr>
              <a:t> </a:t>
            </a:r>
            <a:r>
              <a:rPr lang="el-GR" sz="2800" dirty="0" err="1">
                <a:latin typeface="+mn-lt"/>
              </a:rPr>
              <a:t>Higgs</a:t>
            </a:r>
            <a:endParaRPr lang="el-GR" sz="2800" dirty="0">
              <a:latin typeface="+mn-lt"/>
            </a:endParaRPr>
          </a:p>
        </p:txBody>
      </p:sp>
      <p:sp>
        <p:nvSpPr>
          <p:cNvPr id="809" name="Shape 809"/>
          <p:cNvSpPr>
            <a:spLocks noGrp="1"/>
          </p:cNvSpPr>
          <p:nvPr>
            <p:ph type="sldNum" sz="quarter" idx="4294967295"/>
          </p:nvPr>
        </p:nvSpPr>
        <p:spPr>
          <a:xfrm>
            <a:off x="8422818" y="6404292"/>
            <a:ext cx="263983" cy="269241"/>
          </a:xfrm>
          <a:prstGeom prst="rect">
            <a:avLst/>
          </a:prstGeom>
          <a:extLst>
            <a:ext uri="{C572A759-6A51-4108-AA02-DFA0A04FC94B}">
              <ma14:wrappingTextBoxFlag xmlns:ma14="http://schemas.microsoft.com/office/mac/drawingml/2011/main" val="1"/>
            </a:ext>
          </a:extLst>
        </p:spPr>
        <p:txBody>
          <a:bodyPr/>
          <a:lstStyle>
            <a:lvl1pPr>
              <a:defRPr>
                <a:solidFill>
                  <a:srgbClr val="000000"/>
                </a:solidFill>
              </a:defRPr>
            </a:lvl1pPr>
          </a:lstStyle>
          <a:p>
            <a:fld id="{86CB4B4D-7CA3-9044-876B-883B54F8677D}" type="slidenum">
              <a:t>78</a:t>
            </a:fld>
            <a:endParaRPr/>
          </a:p>
        </p:txBody>
      </p:sp>
    </p:spTree>
  </p:cSld>
  <p:clrMapOvr>
    <a:masterClrMapping/>
  </p:clrMapOvr>
  <p:transition spd="slow"/>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1" name="image83.jpg" descr="Higgs"/>
          <p:cNvPicPr>
            <a:picLocks noChangeAspect="1"/>
          </p:cNvPicPr>
          <p:nvPr/>
        </p:nvPicPr>
        <p:blipFill rotWithShape="1">
          <a:blip r:embed="rId2">
            <a:extLst/>
          </a:blip>
          <a:srcRect t="5709" b="2820"/>
          <a:stretch/>
        </p:blipFill>
        <p:spPr>
          <a:xfrm>
            <a:off x="4298493" y="1208931"/>
            <a:ext cx="4901599" cy="5649070"/>
          </a:xfrm>
          <a:prstGeom prst="rect">
            <a:avLst/>
          </a:prstGeom>
          <a:ln w="12700">
            <a:miter lim="400000"/>
          </a:ln>
        </p:spPr>
      </p:pic>
      <p:sp>
        <p:nvSpPr>
          <p:cNvPr id="812" name="Shape 812"/>
          <p:cNvSpPr/>
          <p:nvPr/>
        </p:nvSpPr>
        <p:spPr>
          <a:xfrm>
            <a:off x="1562100" y="423406"/>
            <a:ext cx="6019800" cy="553998"/>
          </a:xfrm>
          <a:prstGeom prst="rect">
            <a:avLst/>
          </a:prstGeom>
          <a:solidFill>
            <a:srgbClr val="345C8C"/>
          </a:solidFill>
          <a:ln>
            <a:noFill/>
            <a:miter/>
          </a:ln>
          <a:extLst>
            <a:ext uri="{C572A759-6A51-4108-AA02-DFA0A04FC94B}">
              <ma14:wrappingTextBoxFlag xmlns:ma14="http://schemas.microsoft.com/office/mac/drawingml/2011/main" val="1"/>
            </a:ext>
          </a:extLst>
        </p:spPr>
        <p:txBody>
          <a:bodyPr lIns="0" tIns="0" rIns="0" bIns="0">
            <a:spAutoFit/>
          </a:bodyPr>
          <a:lstStyle>
            <a:lvl1pPr>
              <a:defRPr sz="4800">
                <a:latin typeface="Times"/>
                <a:ea typeface="Times"/>
                <a:cs typeface="Times"/>
                <a:sym typeface="Times"/>
              </a:defRPr>
            </a:lvl1pPr>
          </a:lstStyle>
          <a:p>
            <a:pPr algn="ctr"/>
            <a:r>
              <a:rPr sz="3600" dirty="0" err="1">
                <a:solidFill>
                  <a:srgbClr val="FFD653"/>
                </a:solidFill>
                <a:latin typeface="+mn-lt"/>
              </a:rPr>
              <a:t>Γι</a:t>
            </a:r>
            <a:r>
              <a:rPr sz="3600" dirty="0">
                <a:solidFill>
                  <a:srgbClr val="FFD653"/>
                </a:solidFill>
                <a:latin typeface="+mn-lt"/>
              </a:rPr>
              <a:t>ατί έχουμε βάρος;</a:t>
            </a:r>
          </a:p>
        </p:txBody>
      </p:sp>
      <p:sp>
        <p:nvSpPr>
          <p:cNvPr id="813" name="Shape 813"/>
          <p:cNvSpPr/>
          <p:nvPr/>
        </p:nvSpPr>
        <p:spPr>
          <a:xfrm>
            <a:off x="2689225" y="3714750"/>
            <a:ext cx="127000" cy="292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rgbClr val="FFFF0C"/>
                </a:solidFill>
                <a:latin typeface="Times"/>
                <a:ea typeface="Times"/>
                <a:cs typeface="Times"/>
                <a:sym typeface="Times"/>
              </a:defRPr>
            </a:lvl1pPr>
          </a:lstStyle>
          <a:p>
            <a:r>
              <a:t>0</a:t>
            </a:r>
          </a:p>
        </p:txBody>
      </p:sp>
      <p:sp>
        <p:nvSpPr>
          <p:cNvPr id="822" name="Shape 822"/>
          <p:cNvSpPr/>
          <p:nvPr/>
        </p:nvSpPr>
        <p:spPr>
          <a:xfrm>
            <a:off x="277581" y="1208930"/>
            <a:ext cx="4483101" cy="4401205"/>
          </a:xfrm>
          <a:prstGeom prst="rect">
            <a:avLst/>
          </a:prstGeom>
          <a:solidFill>
            <a:srgbClr val="FFD653"/>
          </a:solidFill>
          <a:ln>
            <a:solidFill>
              <a:srgbClr val="FFFFFF"/>
            </a:solidFill>
            <a:miter/>
          </a:ln>
          <a:extLst>
            <a:ext uri="{C572A759-6A51-4108-AA02-DFA0A04FC94B}">
              <ma14:wrappingTextBoxFlag xmlns:ma14="http://schemas.microsoft.com/office/mac/drawingml/2011/main" val="1"/>
            </a:ext>
          </a:extLst>
        </p:spPr>
        <p:txBody>
          <a:bodyPr wrap="square" lIns="45719" rIns="45719">
            <a:spAutoFit/>
          </a:bodyPr>
          <a:lstStyle/>
          <a:p>
            <a:r>
              <a:rPr lang="el-GR" sz="2800" dirty="0" err="1">
                <a:solidFill>
                  <a:srgbClr val="C00000"/>
                </a:solidFill>
              </a:rPr>
              <a:t>Nεύτωνας</a:t>
            </a:r>
            <a:r>
              <a:rPr lang="el-GR" sz="2800" dirty="0">
                <a:solidFill>
                  <a:srgbClr val="C00000"/>
                </a:solidFill>
              </a:rPr>
              <a:t>:</a:t>
            </a:r>
          </a:p>
          <a:p>
            <a:r>
              <a:rPr lang="el-GR" sz="2800" dirty="0" smtClean="0"/>
              <a:t>Το </a:t>
            </a:r>
            <a:r>
              <a:rPr lang="el-GR" sz="2800" dirty="0"/>
              <a:t>βάρος είναι ανάλογο </a:t>
            </a:r>
            <a:r>
              <a:rPr lang="el-GR" sz="2800" dirty="0" smtClean="0"/>
              <a:t>της    μάζας</a:t>
            </a:r>
          </a:p>
          <a:p>
            <a:endParaRPr lang="el-GR" sz="2800" dirty="0"/>
          </a:p>
          <a:p>
            <a:r>
              <a:rPr lang="el-GR" sz="2800" dirty="0" err="1">
                <a:solidFill>
                  <a:srgbClr val="C00000"/>
                </a:solidFill>
              </a:rPr>
              <a:t>Einstein</a:t>
            </a:r>
            <a:r>
              <a:rPr lang="el-GR" sz="2800" dirty="0">
                <a:solidFill>
                  <a:srgbClr val="C00000"/>
                </a:solidFill>
              </a:rPr>
              <a:t>:</a:t>
            </a:r>
          </a:p>
          <a:p>
            <a:r>
              <a:rPr lang="el-GR" sz="2800" dirty="0" smtClean="0"/>
              <a:t>Η </a:t>
            </a:r>
            <a:r>
              <a:rPr lang="el-GR" sz="2800" dirty="0"/>
              <a:t>ενέργεια έχει σχέση με τη </a:t>
            </a:r>
            <a:r>
              <a:rPr lang="el-GR" sz="2800" dirty="0" smtClean="0"/>
              <a:t>μάζα</a:t>
            </a:r>
          </a:p>
          <a:p>
            <a:endParaRPr lang="el-GR" sz="2800" dirty="0"/>
          </a:p>
          <a:p>
            <a:r>
              <a:rPr lang="el-GR" sz="2800" dirty="0"/>
              <a:t>Κανένας όμως δεν εξηγεί το πώς!</a:t>
            </a:r>
          </a:p>
        </p:txBody>
      </p:sp>
      <p:sp>
        <p:nvSpPr>
          <p:cNvPr id="823" name="Shape 823"/>
          <p:cNvSpPr/>
          <p:nvPr/>
        </p:nvSpPr>
        <p:spPr>
          <a:xfrm>
            <a:off x="1297191" y="5756713"/>
            <a:ext cx="6399896" cy="954107"/>
          </a:xfrm>
          <a:prstGeom prst="rect">
            <a:avLst/>
          </a:prstGeom>
          <a:solidFill>
            <a:srgbClr val="FF0000"/>
          </a:solidFill>
          <a:ln>
            <a:solidFill>
              <a:srgbClr val="FFFFFF"/>
            </a:solidFill>
            <a:miter/>
          </a:ln>
          <a:extLst>
            <a:ext uri="{C572A759-6A51-4108-AA02-DFA0A04FC94B}">
              <ma14:wrappingTextBoxFlag xmlns:ma14="http://schemas.microsoft.com/office/mac/drawingml/2011/main" val="1"/>
            </a:ext>
          </a:extLst>
        </p:spPr>
        <p:txBody>
          <a:bodyPr lIns="45719" rIns="45719">
            <a:spAutoFit/>
          </a:bodyPr>
          <a:lstStyle/>
          <a:p>
            <a:r>
              <a:rPr lang="el-GR" sz="2800" b="1" dirty="0">
                <a:solidFill>
                  <a:srgbClr val="FFD653"/>
                </a:solidFill>
              </a:rPr>
              <a:t>Η μάζα εξαρτάται από το πεδίο </a:t>
            </a:r>
            <a:r>
              <a:rPr lang="el-GR" sz="2800" b="1" dirty="0" err="1">
                <a:solidFill>
                  <a:srgbClr val="FFD653"/>
                </a:solidFill>
              </a:rPr>
              <a:t>Higgs</a:t>
            </a:r>
            <a:endParaRPr lang="el-GR" sz="2800" b="1" dirty="0">
              <a:solidFill>
                <a:srgbClr val="FFD653"/>
              </a:solidFill>
            </a:endParaRPr>
          </a:p>
          <a:p>
            <a:r>
              <a:rPr lang="el-GR" sz="2600" b="1" dirty="0" err="1">
                <a:solidFill>
                  <a:srgbClr val="FFEBAB"/>
                </a:solidFill>
              </a:rPr>
              <a:t>Brout</a:t>
            </a:r>
            <a:r>
              <a:rPr lang="el-GR" sz="2600" b="1" dirty="0">
                <a:solidFill>
                  <a:srgbClr val="FFEBAB"/>
                </a:solidFill>
              </a:rPr>
              <a:t>-</a:t>
            </a:r>
            <a:r>
              <a:rPr lang="el-GR" sz="2600" b="1" dirty="0" err="1">
                <a:solidFill>
                  <a:srgbClr val="FFEBAB"/>
                </a:solidFill>
              </a:rPr>
              <a:t>Englert</a:t>
            </a:r>
            <a:r>
              <a:rPr lang="el-GR" sz="2600" b="1" dirty="0">
                <a:solidFill>
                  <a:srgbClr val="FFEBAB"/>
                </a:solidFill>
              </a:rPr>
              <a:t> </a:t>
            </a:r>
            <a:r>
              <a:rPr lang="el-GR" sz="2600" b="1" dirty="0" err="1">
                <a:solidFill>
                  <a:srgbClr val="FFEBAB"/>
                </a:solidFill>
              </a:rPr>
              <a:t>Higgs</a:t>
            </a:r>
            <a:r>
              <a:rPr lang="el-GR" sz="2600" b="1" dirty="0">
                <a:solidFill>
                  <a:srgbClr val="FFEBAB"/>
                </a:solidFill>
              </a:rPr>
              <a:t> 1964</a:t>
            </a:r>
          </a:p>
        </p:txBody>
      </p:sp>
      <p:sp>
        <p:nvSpPr>
          <p:cNvPr id="824" name="Shape 824"/>
          <p:cNvSpPr>
            <a:spLocks noGrp="1"/>
          </p:cNvSpPr>
          <p:nvPr>
            <p:ph type="sldNum" sz="quarter" idx="4294967295"/>
          </p:nvPr>
        </p:nvSpPr>
        <p:spPr>
          <a:xfrm>
            <a:off x="8422818" y="6404292"/>
            <a:ext cx="263983" cy="269241"/>
          </a:xfrm>
          <a:prstGeom prst="rect">
            <a:avLst/>
          </a:prstGeom>
          <a:extLst>
            <a:ext uri="{C572A759-6A51-4108-AA02-DFA0A04FC94B}">
              <ma14:wrappingTextBoxFlag xmlns:ma14="http://schemas.microsoft.com/office/mac/drawingml/2011/main" val="1"/>
            </a:ext>
          </a:extLst>
        </p:spPr>
        <p:txBody>
          <a:bodyPr/>
          <a:lstStyle>
            <a:lvl1pPr>
              <a:defRPr>
                <a:solidFill>
                  <a:srgbClr val="000000"/>
                </a:solidFill>
              </a:defRPr>
            </a:lvl1pPr>
          </a:lstStyle>
          <a:p>
            <a:fld id="{86CB4B4D-7CA3-9044-876B-883B54F8677D}" type="slidenum">
              <a:t>79</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2" fill="hold" grpId="2" nodeType="clickEffect">
                                  <p:stCondLst>
                                    <p:cond delay="0"/>
                                  </p:stCondLst>
                                  <p:iterate>
                                    <p:tmAbs val="0"/>
                                  </p:iterate>
                                  <p:childTnLst>
                                    <p:set>
                                      <p:cBhvr>
                                        <p:cTn id="6" fill="hold"/>
                                        <p:tgtEl>
                                          <p:spTgt spid="811"/>
                                        </p:tgtEl>
                                        <p:attrNameLst>
                                          <p:attrName>style.visibility</p:attrName>
                                        </p:attrNameLst>
                                      </p:cBhvr>
                                      <p:to>
                                        <p:strVal val="visible"/>
                                      </p:to>
                                    </p:set>
                                    <p:anim calcmode="lin" valueType="num">
                                      <p:cBhvr>
                                        <p:cTn id="7" dur="500" fill="hold"/>
                                        <p:tgtEl>
                                          <p:spTgt spid="811"/>
                                        </p:tgtEl>
                                        <p:attrNameLst>
                                          <p:attrName>ppt_x</p:attrName>
                                        </p:attrNameLst>
                                      </p:cBhvr>
                                      <p:tavLst>
                                        <p:tav tm="0">
                                          <p:val>
                                            <p:strVal val="1+#ppt_w/2"/>
                                          </p:val>
                                        </p:tav>
                                        <p:tav tm="100000">
                                          <p:val>
                                            <p:strVal val="#ppt_x"/>
                                          </p:val>
                                        </p:tav>
                                      </p:tavLst>
                                    </p:anim>
                                    <p:anim calcmode="lin" valueType="num">
                                      <p:cBhvr>
                                        <p:cTn id="8" dur="500" fill="hold"/>
                                        <p:tgtEl>
                                          <p:spTgt spid="8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3" nodeType="clickEffect">
                                  <p:stCondLst>
                                    <p:cond delay="0"/>
                                  </p:stCondLst>
                                  <p:iterate>
                                    <p:tmAbs val="0"/>
                                  </p:iterate>
                                  <p:childTnLst>
                                    <p:set>
                                      <p:cBhvr>
                                        <p:cTn id="12" fill="hold"/>
                                        <p:tgtEl>
                                          <p:spTgt spid="823"/>
                                        </p:tgtEl>
                                        <p:attrNameLst>
                                          <p:attrName>style.visibility</p:attrName>
                                        </p:attrNameLst>
                                      </p:cBhvr>
                                      <p:to>
                                        <p:strVal val="visible"/>
                                      </p:to>
                                    </p:set>
                                    <p:anim calcmode="lin" valueType="num">
                                      <p:cBhvr>
                                        <p:cTn id="13" dur="500" fill="hold"/>
                                        <p:tgtEl>
                                          <p:spTgt spid="823"/>
                                        </p:tgtEl>
                                        <p:attrNameLst>
                                          <p:attrName>ppt_x</p:attrName>
                                        </p:attrNameLst>
                                      </p:cBhvr>
                                      <p:tavLst>
                                        <p:tav tm="0">
                                          <p:val>
                                            <p:strVal val="0-#ppt_w/2"/>
                                          </p:val>
                                        </p:tav>
                                        <p:tav tm="100000">
                                          <p:val>
                                            <p:strVal val="#ppt_x"/>
                                          </p:val>
                                        </p:tav>
                                      </p:tavLst>
                                    </p:anim>
                                    <p:anim calcmode="lin" valueType="num">
                                      <p:cBhvr>
                                        <p:cTn id="14" dur="500" fill="hold"/>
                                        <p:tgtEl>
                                          <p:spTgt spid="8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1" grpId="2" animBg="1" advAuto="0"/>
      <p:bldP spid="823" grpId="3"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xfrm>
            <a:off x="457200" y="144012"/>
            <a:ext cx="8229600" cy="1143001"/>
          </a:xfrm>
          <a:prstGeom prst="rect">
            <a:avLst/>
          </a:prstGeom>
        </p:spPr>
        <p:txBody>
          <a:bodyPr>
            <a:normAutofit/>
          </a:bodyPr>
          <a:lstStyle>
            <a:lvl1pPr defTabSz="896111">
              <a:defRPr sz="4312"/>
            </a:lvl1pPr>
          </a:lstStyle>
          <a:p>
            <a:r>
              <a:rPr sz="3600" dirty="0" err="1">
                <a:solidFill>
                  <a:srgbClr val="FFD653"/>
                </a:solidFill>
              </a:rPr>
              <a:t>Πώς</a:t>
            </a:r>
            <a:r>
              <a:rPr sz="3600" dirty="0">
                <a:solidFill>
                  <a:srgbClr val="FFD653"/>
                </a:solidFill>
              </a:rPr>
              <a:t> θα πα</a:t>
            </a:r>
            <a:r>
              <a:rPr sz="3600" dirty="0" err="1">
                <a:solidFill>
                  <a:srgbClr val="FFD653"/>
                </a:solidFill>
              </a:rPr>
              <a:t>ρουσιάζ</a:t>
            </a:r>
            <a:r>
              <a:rPr sz="3600" dirty="0">
                <a:solidFill>
                  <a:srgbClr val="FFD653"/>
                </a:solidFill>
              </a:rPr>
              <a:t>αμε τα μόρια ;</a:t>
            </a:r>
          </a:p>
        </p:txBody>
      </p:sp>
      <p:pic>
        <p:nvPicPr>
          <p:cNvPr id="254" name="image6.jpg" descr="DSC05281.JPG"/>
          <p:cNvPicPr>
            <a:picLocks noChangeAspect="1"/>
          </p:cNvPicPr>
          <p:nvPr/>
        </p:nvPicPr>
        <p:blipFill>
          <a:blip r:embed="rId2">
            <a:extLst>
              <a:ext uri="{BEBA8EAE-BF5A-486C-A8C5-ECC9F3942E4B}">
                <a14:imgProps xmlns:a14="http://schemas.microsoft.com/office/drawing/2010/main">
                  <a14:imgLayer r:embed="rId3">
                    <a14:imgEffect>
                      <a14:brightnessContrast bright="9000" contrast="12000"/>
                    </a14:imgEffect>
                  </a14:imgLayer>
                </a14:imgProps>
              </a:ext>
            </a:extLst>
          </a:blip>
          <a:stretch>
            <a:fillRect/>
          </a:stretch>
        </p:blipFill>
        <p:spPr>
          <a:xfrm>
            <a:off x="1554690" y="1600200"/>
            <a:ext cx="6034618" cy="452596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6" name="image3.jpg" descr="black-hole-event-wide"/>
          <p:cNvPicPr>
            <a:picLocks noChangeAspect="1"/>
          </p:cNvPicPr>
          <p:nvPr/>
        </p:nvPicPr>
        <p:blipFill>
          <a:blip r:embed="rId2">
            <a:extLst/>
          </a:blip>
          <a:stretch>
            <a:fillRect/>
          </a:stretch>
        </p:blipFill>
        <p:spPr>
          <a:xfrm>
            <a:off x="0" y="-29028"/>
            <a:ext cx="9144000" cy="6858000"/>
          </a:xfrm>
          <a:prstGeom prst="rect">
            <a:avLst/>
          </a:prstGeom>
          <a:ln w="12700">
            <a:miter lim="400000"/>
          </a:ln>
        </p:spPr>
      </p:pic>
      <p:sp>
        <p:nvSpPr>
          <p:cNvPr id="827" name="Shape 827"/>
          <p:cNvSpPr>
            <a:spLocks noGrp="1"/>
          </p:cNvSpPr>
          <p:nvPr>
            <p:ph type="title"/>
          </p:nvPr>
        </p:nvSpPr>
        <p:spPr>
          <a:xfrm>
            <a:off x="731743" y="5268687"/>
            <a:ext cx="7680513" cy="1139825"/>
          </a:xfrm>
          <a:prstGeom prst="rect">
            <a:avLst/>
          </a:prstGeom>
          <a:solidFill>
            <a:srgbClr val="FFD653"/>
          </a:solidFill>
          <a:ln w="25400">
            <a:solidFill>
              <a:srgbClr val="8C3A38"/>
            </a:solidFill>
            <a:round/>
          </a:ln>
          <a:effectLst>
            <a:outerShdw blurRad="38100" dist="23000" dir="5400000" rotWithShape="0">
              <a:srgbClr val="000000">
                <a:alpha val="35000"/>
              </a:srgbClr>
            </a:outerShdw>
          </a:effectLst>
        </p:spPr>
        <p:txBody>
          <a:bodyPr>
            <a:normAutofit/>
          </a:bodyPr>
          <a:lstStyle>
            <a:lvl1pPr algn="l">
              <a:defRPr sz="1800"/>
            </a:lvl1pPr>
          </a:lstStyle>
          <a:p>
            <a:pPr marL="180000"/>
            <a:r>
              <a:rPr sz="2000" dirty="0" smtClean="0">
                <a:solidFill>
                  <a:srgbClr val="C00000"/>
                </a:solidFill>
              </a:rPr>
              <a:t>Η </a:t>
            </a:r>
            <a:r>
              <a:rPr sz="2000" dirty="0">
                <a:solidFill>
                  <a:srgbClr val="C00000"/>
                </a:solidFill>
              </a:rPr>
              <a:t>α</a:t>
            </a:r>
            <a:r>
              <a:rPr sz="2000" dirty="0" err="1">
                <a:solidFill>
                  <a:srgbClr val="C00000"/>
                </a:solidFill>
              </a:rPr>
              <a:t>λληλε</a:t>
            </a:r>
            <a:r>
              <a:rPr sz="2000" dirty="0">
                <a:solidFill>
                  <a:srgbClr val="C00000"/>
                </a:solidFill>
              </a:rPr>
              <a:t>πίδραση/τριβή με το πεδίο Higgs δίνει τη μάζα σε όλα τα </a:t>
            </a:r>
            <a:r>
              <a:rPr lang="el-GR" sz="2000" dirty="0" smtClean="0">
                <a:solidFill>
                  <a:srgbClr val="C00000"/>
                </a:solidFill>
              </a:rPr>
              <a:t>   </a:t>
            </a:r>
            <a:r>
              <a:rPr sz="2000" dirty="0" err="1" smtClean="0">
                <a:solidFill>
                  <a:srgbClr val="C00000"/>
                </a:solidFill>
              </a:rPr>
              <a:t>θεμελιώδη</a:t>
            </a:r>
            <a:r>
              <a:rPr sz="2000" dirty="0" smtClean="0">
                <a:solidFill>
                  <a:srgbClr val="C00000"/>
                </a:solidFill>
              </a:rPr>
              <a:t> </a:t>
            </a:r>
            <a:r>
              <a:rPr sz="2000" dirty="0">
                <a:solidFill>
                  <a:srgbClr val="C00000"/>
                </a:solidFill>
              </a:rPr>
              <a:t>σωματίδια</a:t>
            </a:r>
          </a:p>
        </p:txBody>
      </p:sp>
      <p:pic>
        <p:nvPicPr>
          <p:cNvPr id="828" name="image84.png"/>
          <p:cNvPicPr>
            <a:picLocks noChangeAspect="1"/>
          </p:cNvPicPr>
          <p:nvPr/>
        </p:nvPicPr>
        <p:blipFill>
          <a:blip r:embed="rId3">
            <a:extLst/>
          </a:blip>
          <a:stretch>
            <a:fillRect/>
          </a:stretch>
        </p:blipFill>
        <p:spPr>
          <a:xfrm>
            <a:off x="529770" y="1244580"/>
            <a:ext cx="2798764" cy="1944689"/>
          </a:xfrm>
          <a:prstGeom prst="rect">
            <a:avLst/>
          </a:prstGeom>
          <a:ln w="12700">
            <a:miter lim="400000"/>
          </a:ln>
        </p:spPr>
      </p:pic>
      <p:pic>
        <p:nvPicPr>
          <p:cNvPr id="829" name="image85.png"/>
          <p:cNvPicPr>
            <a:picLocks noChangeAspect="1"/>
          </p:cNvPicPr>
          <p:nvPr/>
        </p:nvPicPr>
        <p:blipFill>
          <a:blip r:embed="rId4">
            <a:extLst/>
          </a:blip>
          <a:stretch>
            <a:fillRect/>
          </a:stretch>
        </p:blipFill>
        <p:spPr>
          <a:xfrm>
            <a:off x="5346058" y="2733842"/>
            <a:ext cx="2788025" cy="1936376"/>
          </a:xfrm>
          <a:prstGeom prst="rect">
            <a:avLst/>
          </a:prstGeom>
          <a:ln w="12700">
            <a:miter lim="400000"/>
          </a:ln>
        </p:spPr>
      </p:pic>
      <p:pic>
        <p:nvPicPr>
          <p:cNvPr id="830" name="image86.png"/>
          <p:cNvPicPr>
            <a:picLocks noChangeAspect="1"/>
          </p:cNvPicPr>
          <p:nvPr/>
        </p:nvPicPr>
        <p:blipFill>
          <a:blip r:embed="rId5">
            <a:extLst/>
          </a:blip>
          <a:stretch>
            <a:fillRect/>
          </a:stretch>
        </p:blipFill>
        <p:spPr>
          <a:xfrm>
            <a:off x="2891970" y="2616180"/>
            <a:ext cx="2798764" cy="1930400"/>
          </a:xfrm>
          <a:prstGeom prst="rect">
            <a:avLst/>
          </a:prstGeom>
          <a:ln w="12700">
            <a:miter lim="400000"/>
          </a:ln>
        </p:spPr>
      </p:pic>
      <p:sp>
        <p:nvSpPr>
          <p:cNvPr id="831" name="Shape 831"/>
          <p:cNvSpPr/>
          <p:nvPr/>
        </p:nvSpPr>
        <p:spPr>
          <a:xfrm>
            <a:off x="1981199" y="377832"/>
            <a:ext cx="6379029" cy="646331"/>
          </a:xfrm>
          <a:prstGeom prst="rect">
            <a:avLst/>
          </a:prstGeom>
          <a:ln w="12700">
            <a:miter lim="400000"/>
          </a:ln>
          <a:extLst>
            <a:ext uri="{C572A759-6A51-4108-AA02-DFA0A04FC94B}">
              <ma14:wrappingTextBoxFlag xmlns:ma14="http://schemas.microsoft.com/office/mac/drawingml/2011/main" val="1"/>
            </a:ext>
          </a:extLst>
        </p:spPr>
        <p:txBody>
          <a:bodyPr wrap="square" lIns="45719" rIns="45719" anchor="ctr">
            <a:spAutoFit/>
          </a:bodyPr>
          <a:lstStyle/>
          <a:p>
            <a:r>
              <a:rPr lang="en-US" sz="3600" dirty="0">
                <a:solidFill>
                  <a:srgbClr val="FFD653"/>
                </a:solidFill>
              </a:rPr>
              <a:t> </a:t>
            </a:r>
            <a:r>
              <a:rPr lang="el-GR" sz="3600" dirty="0" smtClean="0">
                <a:solidFill>
                  <a:srgbClr val="FFD653"/>
                </a:solidFill>
              </a:rPr>
              <a:t>Το </a:t>
            </a:r>
            <a:r>
              <a:rPr lang="el-GR" sz="3600" dirty="0" err="1">
                <a:solidFill>
                  <a:srgbClr val="FFD653"/>
                </a:solidFill>
              </a:rPr>
              <a:t>Higgs</a:t>
            </a:r>
            <a:r>
              <a:rPr lang="el-GR" sz="3600" dirty="0">
                <a:solidFill>
                  <a:srgbClr val="FFD653"/>
                </a:solidFill>
              </a:rPr>
              <a:t>: </a:t>
            </a:r>
            <a:r>
              <a:rPr lang="el-GR" sz="3600" dirty="0" smtClean="0">
                <a:solidFill>
                  <a:srgbClr val="FFD653"/>
                </a:solidFill>
              </a:rPr>
              <a:t>τι </a:t>
            </a:r>
            <a:r>
              <a:rPr lang="el-GR" sz="3600" dirty="0">
                <a:solidFill>
                  <a:srgbClr val="FFD653"/>
                </a:solidFill>
              </a:rPr>
              <a:t>το σπουδαίο </a:t>
            </a:r>
            <a:r>
              <a:rPr lang="el-GR" sz="3600" dirty="0" smtClean="0">
                <a:solidFill>
                  <a:srgbClr val="FFD653"/>
                </a:solidFill>
              </a:rPr>
              <a:t>έχει;</a:t>
            </a:r>
            <a:r>
              <a:rPr lang="el-GR" dirty="0" smtClean="0"/>
              <a:t>;</a:t>
            </a:r>
            <a:endParaRPr lang="el-GR" dirty="0"/>
          </a:p>
        </p:txBody>
      </p:sp>
    </p:spTree>
  </p:cSld>
  <p:clrMapOvr>
    <a:masterClrMapping/>
  </p:clrMapOvr>
  <mc:AlternateContent xmlns:mc="http://schemas.openxmlformats.org/markup-compatibility/2006" xmlns:p14="http://schemas.microsoft.com/office/powerpoint/2010/main">
    <mc:Choice Requires="p14">
      <p:transition spd="slow">
        <p:wipe dir="r"/>
      </p:transition>
    </mc:Choice>
    <mc:Fallback xmlns="">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833"/>
          <p:cNvSpPr/>
          <p:nvPr/>
        </p:nvSpPr>
        <p:spPr>
          <a:xfrm>
            <a:off x="323850" y="388995"/>
            <a:ext cx="8496300" cy="6463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r>
              <a:rPr lang="el-GR" sz="3600" dirty="0">
                <a:solidFill>
                  <a:srgbClr val="FFD653"/>
                </a:solidFill>
              </a:rPr>
              <a:t>Ο μηχανισμός </a:t>
            </a:r>
            <a:r>
              <a:rPr lang="el-GR" sz="3600" dirty="0" err="1">
                <a:solidFill>
                  <a:srgbClr val="FFD653"/>
                </a:solidFill>
              </a:rPr>
              <a:t>Higgs</a:t>
            </a:r>
            <a:r>
              <a:rPr lang="el-GR" sz="3600" dirty="0">
                <a:solidFill>
                  <a:srgbClr val="FFD653"/>
                </a:solidFill>
              </a:rPr>
              <a:t> και το </a:t>
            </a:r>
            <a:r>
              <a:rPr lang="el-GR" sz="3600" dirty="0" err="1">
                <a:solidFill>
                  <a:srgbClr val="FFD653"/>
                </a:solidFill>
              </a:rPr>
              <a:t>μποζόνιο</a:t>
            </a:r>
            <a:r>
              <a:rPr lang="el-GR" sz="3600" dirty="0">
                <a:solidFill>
                  <a:srgbClr val="FFD653"/>
                </a:solidFill>
              </a:rPr>
              <a:t> </a:t>
            </a:r>
            <a:r>
              <a:rPr lang="el-GR" sz="3600" dirty="0" err="1">
                <a:solidFill>
                  <a:srgbClr val="FFD653"/>
                </a:solidFill>
              </a:rPr>
              <a:t>Higgs</a:t>
            </a:r>
            <a:endParaRPr lang="el-GR" sz="3600" dirty="0">
              <a:solidFill>
                <a:srgbClr val="FFD653"/>
              </a:solidFill>
            </a:endParaRPr>
          </a:p>
        </p:txBody>
      </p:sp>
      <p:sp>
        <p:nvSpPr>
          <p:cNvPr id="6" name="Shape 834"/>
          <p:cNvSpPr/>
          <p:nvPr/>
        </p:nvSpPr>
        <p:spPr>
          <a:xfrm>
            <a:off x="196850" y="1509712"/>
            <a:ext cx="8750300" cy="449353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42900" lvl="0" indent="-342900">
              <a:buFont typeface="Arial" panose="020B0604020202020204" pitchFamily="34" charset="0"/>
              <a:buChar char="•"/>
            </a:pPr>
            <a:r>
              <a:rPr lang="el-GR" sz="2400" dirty="0">
                <a:solidFill>
                  <a:srgbClr val="FFEBAB"/>
                </a:solidFill>
              </a:rPr>
              <a:t>Ακριβώς μετά τη Μεγάλη Έκρηξη τα σωματίδια δεν είχαν μάζα</a:t>
            </a:r>
            <a:r>
              <a:rPr lang="el-GR" sz="2400" dirty="0" smtClean="0">
                <a:solidFill>
                  <a:srgbClr val="FFEBAB"/>
                </a:solidFill>
              </a:rPr>
              <a:t>.</a:t>
            </a:r>
            <a:endParaRPr lang="en-US" sz="2400" dirty="0" smtClean="0">
              <a:solidFill>
                <a:srgbClr val="FFEBAB"/>
              </a:solidFill>
            </a:endParaRPr>
          </a:p>
          <a:p>
            <a:pPr lvl="0"/>
            <a:endParaRPr lang="el-GR" sz="2400" dirty="0">
              <a:solidFill>
                <a:srgbClr val="FFEBAB"/>
              </a:solidFill>
            </a:endParaRPr>
          </a:p>
          <a:p>
            <a:pPr marL="342900" lvl="0" indent="-342900">
              <a:buFont typeface="Arial" panose="020B0604020202020204" pitchFamily="34" charset="0"/>
              <a:buChar char="•"/>
            </a:pPr>
            <a:r>
              <a:rPr lang="el-GR" sz="2400" dirty="0">
                <a:solidFill>
                  <a:srgbClr val="FFEBAB"/>
                </a:solidFill>
              </a:rPr>
              <a:t>Καθώς το σύμπαν άρχισε να ψύχεται και μετά από </a:t>
            </a:r>
            <a:r>
              <a:rPr lang="el-GR" sz="2400" dirty="0" err="1">
                <a:solidFill>
                  <a:srgbClr val="FFEBAB"/>
                </a:solidFill>
              </a:rPr>
              <a:t>μιά</a:t>
            </a:r>
            <a:r>
              <a:rPr lang="el-GR" sz="2400" dirty="0">
                <a:solidFill>
                  <a:srgbClr val="FFEBAB"/>
                </a:solidFill>
              </a:rPr>
              <a:t> κρίσιμη τιμή θερμοκρασίας τα σωματίδια αλ/σαν με  ένα πεδίο, το πεδίο </a:t>
            </a:r>
            <a:r>
              <a:rPr lang="el-GR" sz="2400" dirty="0" err="1">
                <a:solidFill>
                  <a:srgbClr val="FFEBAB"/>
                </a:solidFill>
              </a:rPr>
              <a:t>Higgs</a:t>
            </a:r>
            <a:r>
              <a:rPr lang="el-GR" sz="2400" dirty="0">
                <a:solidFill>
                  <a:srgbClr val="FFEBAB"/>
                </a:solidFill>
              </a:rPr>
              <a:t> το οποίο βρίσκεται σε όλο το </a:t>
            </a:r>
            <a:r>
              <a:rPr lang="el-GR" sz="2400" dirty="0" smtClean="0">
                <a:solidFill>
                  <a:srgbClr val="FFEBAB"/>
                </a:solidFill>
              </a:rPr>
              <a:t>σύμπαν</a:t>
            </a:r>
            <a:endParaRPr lang="en-US" sz="2400" dirty="0" smtClean="0">
              <a:solidFill>
                <a:srgbClr val="FFEBAB"/>
              </a:solidFill>
            </a:endParaRPr>
          </a:p>
          <a:p>
            <a:pPr lvl="0"/>
            <a:endParaRPr lang="el-GR" sz="2400" dirty="0">
              <a:solidFill>
                <a:srgbClr val="FFEBAB"/>
              </a:solidFill>
            </a:endParaRPr>
          </a:p>
          <a:p>
            <a:pPr marL="342900" lvl="0" indent="-342900">
              <a:buFont typeface="Arial" panose="020B0604020202020204" pitchFamily="34" charset="0"/>
              <a:buChar char="•"/>
            </a:pPr>
            <a:r>
              <a:rPr lang="el-GR" sz="2400" dirty="0">
                <a:solidFill>
                  <a:srgbClr val="FFEBAB"/>
                </a:solidFill>
              </a:rPr>
              <a:t>Εξαιτίας αυτής της αμοιβαίας αλληλεπίδρασης ,τα σωματίδια, οι φορείς της </a:t>
            </a:r>
            <a:r>
              <a:rPr lang="el-GR" sz="2400" dirty="0" err="1">
                <a:solidFill>
                  <a:srgbClr val="FFEBAB"/>
                </a:solidFill>
              </a:rPr>
              <a:t>ηλεκτρασθενούς</a:t>
            </a:r>
            <a:r>
              <a:rPr lang="el-GR" sz="2400" dirty="0">
                <a:solidFill>
                  <a:srgbClr val="FFEBAB"/>
                </a:solidFill>
              </a:rPr>
              <a:t> αλληλεπίδρασης και το </a:t>
            </a:r>
            <a:r>
              <a:rPr lang="el-GR" sz="2400" dirty="0" err="1">
                <a:solidFill>
                  <a:srgbClr val="FFEBAB"/>
                </a:solidFill>
              </a:rPr>
              <a:t>μποζόνιο</a:t>
            </a:r>
            <a:r>
              <a:rPr lang="el-GR" sz="2400" dirty="0">
                <a:solidFill>
                  <a:srgbClr val="FFEBAB"/>
                </a:solidFill>
              </a:rPr>
              <a:t>  </a:t>
            </a:r>
            <a:r>
              <a:rPr lang="el-GR" sz="2400" dirty="0" err="1">
                <a:solidFill>
                  <a:srgbClr val="FFEBAB"/>
                </a:solidFill>
              </a:rPr>
              <a:t>Higgs</a:t>
            </a:r>
            <a:r>
              <a:rPr lang="el-GR" sz="2400" dirty="0">
                <a:solidFill>
                  <a:srgbClr val="FFEBAB"/>
                </a:solidFill>
              </a:rPr>
              <a:t> απέκτησαν μάζα</a:t>
            </a:r>
            <a:r>
              <a:rPr lang="el-GR" sz="2400" dirty="0" smtClean="0">
                <a:solidFill>
                  <a:srgbClr val="FFEBAB"/>
                </a:solidFill>
              </a:rPr>
              <a:t>.</a:t>
            </a:r>
            <a:endParaRPr lang="en-US" sz="2400" dirty="0" smtClean="0">
              <a:solidFill>
                <a:srgbClr val="FFEBAB"/>
              </a:solidFill>
            </a:endParaRPr>
          </a:p>
          <a:p>
            <a:pPr lvl="0"/>
            <a:endParaRPr lang="el-GR" sz="2400" dirty="0">
              <a:solidFill>
                <a:srgbClr val="FFEBAB"/>
              </a:solidFill>
            </a:endParaRPr>
          </a:p>
          <a:p>
            <a:pPr marL="342900" lvl="0" indent="-342900">
              <a:buFont typeface="Arial" panose="020B0604020202020204" pitchFamily="34" charset="0"/>
              <a:buChar char="•"/>
            </a:pPr>
            <a:r>
              <a:rPr lang="el-GR" sz="2400" dirty="0">
                <a:solidFill>
                  <a:srgbClr val="FFEBAB"/>
                </a:solidFill>
              </a:rPr>
              <a:t>Όσο πιο πολύ αλληλεπίδρασαν τόσο πιο βαριά έγιναν.</a:t>
            </a:r>
          </a:p>
          <a:p>
            <a:pPr algn="just">
              <a:defRPr sz="2200" b="1">
                <a:solidFill>
                  <a:schemeClr val="accent3"/>
                </a:solidFill>
              </a:defRPr>
            </a:pPr>
            <a:endParaRPr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wipe dir="r"/>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7" name="image87.png" descr="higgs boson.png"/>
          <p:cNvPicPr>
            <a:picLocks noChangeAspect="1"/>
          </p:cNvPicPr>
          <p:nvPr/>
        </p:nvPicPr>
        <p:blipFill rotWithShape="1">
          <a:blip r:embed="rId2">
            <a:extLst/>
          </a:blip>
          <a:srcRect l="8528" r="6734"/>
          <a:stretch/>
        </p:blipFill>
        <p:spPr>
          <a:xfrm>
            <a:off x="377371" y="698121"/>
            <a:ext cx="8430990" cy="4913199"/>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wipe dir="r"/>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 name="Shape 840"/>
          <p:cNvSpPr>
            <a:spLocks noGrp="1"/>
          </p:cNvSpPr>
          <p:nvPr>
            <p:ph type="title"/>
          </p:nvPr>
        </p:nvSpPr>
        <p:spPr>
          <a:xfrm>
            <a:off x="1981200" y="137886"/>
            <a:ext cx="5257800" cy="1143000"/>
          </a:xfrm>
          <a:prstGeom prst="rect">
            <a:avLst/>
          </a:prstGeom>
          <a:noFill/>
          <a:ln w="9525">
            <a:noFill/>
            <a:miter lim="800000"/>
          </a:ln>
        </p:spPr>
        <p:txBody>
          <a:bodyPr>
            <a:normAutofit/>
          </a:bodyPr>
          <a:lstStyle>
            <a:lvl1pPr defTabSz="822958">
              <a:defRPr sz="3100" b="1">
                <a:solidFill>
                  <a:srgbClr val="FF0000"/>
                </a:solidFill>
                <a:latin typeface="Times New Roman"/>
                <a:ea typeface="Times New Roman"/>
                <a:cs typeface="Times New Roman"/>
                <a:sym typeface="Times New Roman"/>
              </a:defRPr>
            </a:lvl1pPr>
          </a:lstStyle>
          <a:p>
            <a:r>
              <a:rPr sz="3600" b="0" dirty="0" err="1">
                <a:solidFill>
                  <a:srgbClr val="FFC000"/>
                </a:solidFill>
                <a:latin typeface="+mn-lt"/>
              </a:rPr>
              <a:t>Σκεφτείτε</a:t>
            </a:r>
            <a:r>
              <a:rPr sz="3600" b="0" dirty="0">
                <a:solidFill>
                  <a:srgbClr val="FFC000"/>
                </a:solidFill>
                <a:latin typeface="+mn-lt"/>
              </a:rPr>
              <a:t> </a:t>
            </a:r>
            <a:r>
              <a:rPr sz="3600" b="0" dirty="0" err="1">
                <a:solidFill>
                  <a:srgbClr val="FFC000"/>
                </a:solidFill>
                <a:latin typeface="+mn-lt"/>
              </a:rPr>
              <a:t>ότι</a:t>
            </a:r>
            <a:r>
              <a:rPr sz="3600" b="0" dirty="0">
                <a:solidFill>
                  <a:srgbClr val="FFC000"/>
                </a:solidFill>
                <a:latin typeface="+mn-lt"/>
              </a:rPr>
              <a:t> </a:t>
            </a:r>
            <a:r>
              <a:rPr sz="3600" b="0" dirty="0" err="1">
                <a:solidFill>
                  <a:srgbClr val="FFC000"/>
                </a:solidFill>
                <a:latin typeface="+mn-lt"/>
              </a:rPr>
              <a:t>κάνετε</a:t>
            </a:r>
            <a:r>
              <a:rPr sz="3600" b="0" dirty="0">
                <a:solidFill>
                  <a:srgbClr val="FFC000"/>
                </a:solidFill>
                <a:latin typeface="+mn-lt"/>
              </a:rPr>
              <a:t> </a:t>
            </a:r>
            <a:r>
              <a:rPr sz="3600" b="0" dirty="0" err="1">
                <a:solidFill>
                  <a:srgbClr val="FFC000"/>
                </a:solidFill>
                <a:latin typeface="+mn-lt"/>
              </a:rPr>
              <a:t>σκι</a:t>
            </a:r>
            <a:r>
              <a:rPr sz="3600" b="0" dirty="0">
                <a:solidFill>
                  <a:srgbClr val="FFC000"/>
                </a:solidFill>
                <a:latin typeface="+mn-lt"/>
              </a:rPr>
              <a:t>…</a:t>
            </a:r>
          </a:p>
        </p:txBody>
      </p:sp>
      <p:sp>
        <p:nvSpPr>
          <p:cNvPr id="841" name="Shape 841"/>
          <p:cNvSpPr>
            <a:spLocks noGrp="1"/>
          </p:cNvSpPr>
          <p:nvPr>
            <p:ph type="body" idx="1"/>
          </p:nvPr>
        </p:nvSpPr>
        <p:spPr>
          <a:xfrm>
            <a:off x="0" y="1981200"/>
            <a:ext cx="9144000" cy="4876800"/>
          </a:xfrm>
          <a:prstGeom prst="rect">
            <a:avLst/>
          </a:prstGeom>
          <a:solidFill>
            <a:srgbClr val="000000"/>
          </a:solidFill>
        </p:spPr>
        <p:txBody>
          <a:bodyPr/>
          <a:lstStyle/>
          <a:p>
            <a:endParaRPr dirty="0"/>
          </a:p>
        </p:txBody>
      </p:sp>
      <p:sp>
        <p:nvSpPr>
          <p:cNvPr id="842" name="Shape 842"/>
          <p:cNvSpPr>
            <a:spLocks noGrp="1"/>
          </p:cNvSpPr>
          <p:nvPr>
            <p:ph type="sldNum" sz="quarter" idx="4294967295"/>
          </p:nvPr>
        </p:nvSpPr>
        <p:spPr>
          <a:xfrm>
            <a:off x="8422817" y="6404291"/>
            <a:ext cx="263983" cy="269241"/>
          </a:xfrm>
          <a:prstGeom prst="rect">
            <a:avLst/>
          </a:prstGeom>
          <a:extLst>
            <a:ext uri="{C572A759-6A51-4108-AA02-DFA0A04FC94B}">
              <ma14:wrappingTextBoxFlag xmlns:ma14="http://schemas.microsoft.com/office/mac/drawingml/2011/main" val="1"/>
            </a:ext>
          </a:extLst>
        </p:spPr>
        <p:txBody>
          <a:bodyPr/>
          <a:lstStyle>
            <a:lvl1pPr>
              <a:defRPr>
                <a:solidFill>
                  <a:srgbClr val="000000"/>
                </a:solidFill>
              </a:defRPr>
            </a:lvl1pPr>
          </a:lstStyle>
          <a:p>
            <a:fld id="{86CB4B4D-7CA3-9044-876B-883B54F8677D}" type="slidenum">
              <a:t>83</a:t>
            </a:fld>
            <a:endParaRPr/>
          </a:p>
        </p:txBody>
      </p:sp>
      <p:pic>
        <p:nvPicPr>
          <p:cNvPr id="843" name="image88.jpg" descr="Snowflake"/>
          <p:cNvPicPr>
            <a:picLocks noChangeAspect="1"/>
          </p:cNvPicPr>
          <p:nvPr/>
        </p:nvPicPr>
        <p:blipFill>
          <a:blip r:embed="rId2">
            <a:extLst/>
          </a:blip>
          <a:stretch>
            <a:fillRect/>
          </a:stretch>
        </p:blipFill>
        <p:spPr>
          <a:xfrm>
            <a:off x="584657" y="2590800"/>
            <a:ext cx="2447925" cy="2689225"/>
          </a:xfrm>
          <a:prstGeom prst="rect">
            <a:avLst/>
          </a:prstGeom>
          <a:ln w="12700">
            <a:miter lim="400000"/>
          </a:ln>
        </p:spPr>
      </p:pic>
      <p:pic>
        <p:nvPicPr>
          <p:cNvPr id="844" name="image95.jpg" descr="snowshoer"/>
          <p:cNvPicPr>
            <a:picLocks noChangeAspect="1"/>
          </p:cNvPicPr>
          <p:nvPr/>
        </p:nvPicPr>
        <p:blipFill>
          <a:blip r:embed="rId3">
            <a:extLst/>
          </a:blip>
          <a:stretch>
            <a:fillRect/>
          </a:stretch>
        </p:blipFill>
        <p:spPr>
          <a:xfrm>
            <a:off x="7747144" y="2639420"/>
            <a:ext cx="1244455" cy="1486269"/>
          </a:xfrm>
          <a:prstGeom prst="rect">
            <a:avLst/>
          </a:prstGeom>
          <a:ln w="12700">
            <a:miter lim="400000"/>
          </a:ln>
        </p:spPr>
      </p:pic>
      <p:pic>
        <p:nvPicPr>
          <p:cNvPr id="845" name="image96.png" descr="hiker"/>
          <p:cNvPicPr>
            <a:picLocks noChangeAspect="1"/>
          </p:cNvPicPr>
          <p:nvPr/>
        </p:nvPicPr>
        <p:blipFill>
          <a:blip r:embed="rId4">
            <a:extLst/>
          </a:blip>
          <a:stretch>
            <a:fillRect/>
          </a:stretch>
        </p:blipFill>
        <p:spPr>
          <a:xfrm>
            <a:off x="7830307" y="4862707"/>
            <a:ext cx="1076919" cy="1774141"/>
          </a:xfrm>
          <a:prstGeom prst="rect">
            <a:avLst/>
          </a:prstGeom>
          <a:ln w="12700">
            <a:miter lim="400000"/>
          </a:ln>
        </p:spPr>
      </p:pic>
      <p:pic>
        <p:nvPicPr>
          <p:cNvPr id="846" name="image91.png" descr="skier"/>
          <p:cNvPicPr>
            <a:picLocks noChangeAspect="1"/>
          </p:cNvPicPr>
          <p:nvPr/>
        </p:nvPicPr>
        <p:blipFill>
          <a:blip r:embed="rId5">
            <a:extLst/>
          </a:blip>
          <a:stretch>
            <a:fillRect/>
          </a:stretch>
        </p:blipFill>
        <p:spPr>
          <a:xfrm>
            <a:off x="7378700" y="838200"/>
            <a:ext cx="1612900" cy="1663700"/>
          </a:xfrm>
          <a:prstGeom prst="rect">
            <a:avLst/>
          </a:prstGeom>
          <a:ln w="12700">
            <a:miter lim="400000"/>
          </a:ln>
        </p:spPr>
      </p:pic>
      <p:sp>
        <p:nvSpPr>
          <p:cNvPr id="847" name="Shape 847"/>
          <p:cNvSpPr/>
          <p:nvPr/>
        </p:nvSpPr>
        <p:spPr>
          <a:xfrm>
            <a:off x="3512460" y="2126340"/>
            <a:ext cx="3994040" cy="120032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2800">
                <a:solidFill>
                  <a:srgbClr val="FF0000"/>
                </a:solidFill>
                <a:latin typeface="Times New Roman"/>
                <a:ea typeface="Times New Roman"/>
                <a:cs typeface="Times New Roman"/>
                <a:sym typeface="Times New Roman"/>
              </a:defRPr>
            </a:pPr>
            <a:r>
              <a:rPr sz="2400" dirty="0">
                <a:solidFill>
                  <a:srgbClr val="FFD653"/>
                </a:solidFill>
              </a:rPr>
              <a:t>Ο </a:t>
            </a:r>
            <a:r>
              <a:rPr sz="2400" dirty="0" err="1">
                <a:solidFill>
                  <a:srgbClr val="FFD653"/>
                </a:solidFill>
              </a:rPr>
              <a:t>σκιέρ</a:t>
            </a:r>
            <a:r>
              <a:rPr sz="2400" dirty="0">
                <a:solidFill>
                  <a:srgbClr val="FFD653"/>
                </a:solidFill>
              </a:rPr>
              <a:t> </a:t>
            </a:r>
            <a:r>
              <a:rPr sz="2400" dirty="0" err="1">
                <a:solidFill>
                  <a:srgbClr val="FFD653"/>
                </a:solidFill>
              </a:rPr>
              <a:t>κινείτ</a:t>
            </a:r>
            <a:r>
              <a:rPr sz="2400" dirty="0">
                <a:solidFill>
                  <a:srgbClr val="FFD653"/>
                </a:solidFill>
              </a:rPr>
              <a:t>αι γρήγορα :</a:t>
            </a:r>
          </a:p>
          <a:p>
            <a:pPr>
              <a:defRPr sz="2800">
                <a:solidFill>
                  <a:srgbClr val="FF0000"/>
                </a:solidFill>
                <a:latin typeface="Times New Roman"/>
                <a:ea typeface="Times New Roman"/>
                <a:cs typeface="Times New Roman"/>
                <a:sym typeface="Times New Roman"/>
              </a:defRPr>
            </a:pPr>
            <a:r>
              <a:rPr sz="2400" dirty="0">
                <a:solidFill>
                  <a:srgbClr val="FFD653"/>
                </a:solidFill>
              </a:rPr>
              <a:t>Όπ</a:t>
            </a:r>
            <a:r>
              <a:rPr sz="2400" dirty="0" err="1">
                <a:solidFill>
                  <a:srgbClr val="FFD653"/>
                </a:solidFill>
              </a:rPr>
              <a:t>ως</a:t>
            </a:r>
            <a:r>
              <a:rPr sz="2400" dirty="0">
                <a:solidFill>
                  <a:srgbClr val="FFD653"/>
                </a:solidFill>
              </a:rPr>
              <a:t> τα </a:t>
            </a:r>
            <a:r>
              <a:rPr sz="2400" dirty="0" err="1">
                <a:solidFill>
                  <a:srgbClr val="FFD653"/>
                </a:solidFill>
              </a:rPr>
              <a:t>σωμ</a:t>
            </a:r>
            <a:r>
              <a:rPr sz="2400" dirty="0">
                <a:solidFill>
                  <a:srgbClr val="FFD653"/>
                </a:solidFill>
              </a:rPr>
              <a:t>ατίδια χωρίς μάζα</a:t>
            </a:r>
          </a:p>
          <a:p>
            <a:pPr>
              <a:defRPr sz="2800">
                <a:solidFill>
                  <a:srgbClr val="FF0000"/>
                </a:solidFill>
                <a:latin typeface="Times New Roman"/>
                <a:ea typeface="Times New Roman"/>
                <a:cs typeface="Times New Roman"/>
                <a:sym typeface="Times New Roman"/>
              </a:defRPr>
            </a:pPr>
            <a:r>
              <a:rPr sz="2400" dirty="0">
                <a:solidFill>
                  <a:srgbClr val="FFD653"/>
                </a:solidFill>
              </a:rPr>
              <a:t>π.χ. </a:t>
            </a:r>
            <a:r>
              <a:rPr sz="2400" dirty="0" err="1">
                <a:solidFill>
                  <a:srgbClr val="FFD653"/>
                </a:solidFill>
              </a:rPr>
              <a:t>φωτόνι</a:t>
            </a:r>
            <a:r>
              <a:rPr sz="2400" dirty="0">
                <a:solidFill>
                  <a:srgbClr val="FFD653"/>
                </a:solidFill>
              </a:rPr>
              <a:t>α δηλαδή το φως</a:t>
            </a:r>
          </a:p>
        </p:txBody>
      </p:sp>
      <p:sp>
        <p:nvSpPr>
          <p:cNvPr id="848" name="Shape 848"/>
          <p:cNvSpPr/>
          <p:nvPr/>
        </p:nvSpPr>
        <p:spPr>
          <a:xfrm>
            <a:off x="3512460" y="3305630"/>
            <a:ext cx="4317847" cy="156966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2800">
                <a:solidFill>
                  <a:srgbClr val="FF0000"/>
                </a:solidFill>
                <a:latin typeface="Times New Roman"/>
                <a:ea typeface="Times New Roman"/>
                <a:cs typeface="Times New Roman"/>
                <a:sym typeface="Times New Roman"/>
              </a:defRPr>
            </a:pPr>
            <a:r>
              <a:rPr sz="2400" dirty="0" err="1">
                <a:solidFill>
                  <a:srgbClr val="FFD653"/>
                </a:solidFill>
              </a:rPr>
              <a:t>Αν</a:t>
            </a:r>
            <a:r>
              <a:rPr sz="2400" dirty="0">
                <a:solidFill>
                  <a:srgbClr val="FFD653"/>
                </a:solidFill>
              </a:rPr>
              <a:t> </a:t>
            </a:r>
            <a:r>
              <a:rPr sz="2400" dirty="0" err="1">
                <a:solidFill>
                  <a:srgbClr val="FFD653"/>
                </a:solidFill>
              </a:rPr>
              <a:t>κινείσ</a:t>
            </a:r>
            <a:r>
              <a:rPr sz="2400" dirty="0">
                <a:solidFill>
                  <a:srgbClr val="FFD653"/>
                </a:solidFill>
              </a:rPr>
              <a:t>αι όμως με πέδιλα,</a:t>
            </a:r>
          </a:p>
          <a:p>
            <a:pPr>
              <a:defRPr sz="2800">
                <a:solidFill>
                  <a:srgbClr val="FF0000"/>
                </a:solidFill>
                <a:latin typeface="Times New Roman"/>
                <a:ea typeface="Times New Roman"/>
                <a:cs typeface="Times New Roman"/>
                <a:sym typeface="Times New Roman"/>
              </a:defRPr>
            </a:pPr>
            <a:r>
              <a:rPr sz="2400" dirty="0" err="1">
                <a:solidFill>
                  <a:srgbClr val="FFD653"/>
                </a:solidFill>
              </a:rPr>
              <a:t>Κινείσ</a:t>
            </a:r>
            <a:r>
              <a:rPr sz="2400" dirty="0">
                <a:solidFill>
                  <a:srgbClr val="FFD653"/>
                </a:solidFill>
              </a:rPr>
              <a:t>αι πιο αργά:</a:t>
            </a:r>
          </a:p>
          <a:p>
            <a:pPr>
              <a:defRPr sz="2800">
                <a:solidFill>
                  <a:srgbClr val="FFFF00"/>
                </a:solidFill>
                <a:latin typeface="Times New Roman"/>
                <a:ea typeface="Times New Roman"/>
                <a:cs typeface="Times New Roman"/>
                <a:sym typeface="Times New Roman"/>
              </a:defRPr>
            </a:pPr>
            <a:r>
              <a:rPr sz="2400" dirty="0">
                <a:solidFill>
                  <a:srgbClr val="FFD653"/>
                </a:solidFill>
              </a:rPr>
              <a:t>όπ</a:t>
            </a:r>
            <a:r>
              <a:rPr sz="2400" dirty="0" err="1">
                <a:solidFill>
                  <a:srgbClr val="FFD653"/>
                </a:solidFill>
              </a:rPr>
              <a:t>ως</a:t>
            </a:r>
            <a:r>
              <a:rPr sz="2400" dirty="0">
                <a:solidFill>
                  <a:srgbClr val="FFD653"/>
                </a:solidFill>
              </a:rPr>
              <a:t> τα </a:t>
            </a:r>
            <a:r>
              <a:rPr sz="2400" dirty="0" err="1">
                <a:solidFill>
                  <a:srgbClr val="FFD653"/>
                </a:solidFill>
              </a:rPr>
              <a:t>σωμ</a:t>
            </a:r>
            <a:r>
              <a:rPr sz="2400" dirty="0">
                <a:solidFill>
                  <a:srgbClr val="FFD653"/>
                </a:solidFill>
              </a:rPr>
              <a:t>ατίδια με μικρή μάζα</a:t>
            </a:r>
          </a:p>
          <a:p>
            <a:pPr>
              <a:defRPr sz="2800">
                <a:solidFill>
                  <a:srgbClr val="FF0000"/>
                </a:solidFill>
                <a:latin typeface="Times New Roman"/>
                <a:ea typeface="Times New Roman"/>
                <a:cs typeface="Times New Roman"/>
                <a:sym typeface="Times New Roman"/>
              </a:defRPr>
            </a:pPr>
            <a:r>
              <a:rPr sz="2400" dirty="0" err="1">
                <a:solidFill>
                  <a:srgbClr val="FFD653"/>
                </a:solidFill>
              </a:rPr>
              <a:t>Π.χ</a:t>
            </a:r>
            <a:r>
              <a:rPr sz="2400" dirty="0">
                <a:solidFill>
                  <a:srgbClr val="FFD653"/>
                </a:solidFill>
              </a:rPr>
              <a:t>. τα </a:t>
            </a:r>
            <a:r>
              <a:rPr sz="2400" dirty="0" err="1">
                <a:solidFill>
                  <a:srgbClr val="FFD653"/>
                </a:solidFill>
              </a:rPr>
              <a:t>ηλεκτρόνι</a:t>
            </a:r>
            <a:r>
              <a:rPr sz="2400" dirty="0">
                <a:solidFill>
                  <a:srgbClr val="FFD653"/>
                </a:solidFill>
              </a:rPr>
              <a:t>α</a:t>
            </a:r>
          </a:p>
        </p:txBody>
      </p:sp>
      <p:sp>
        <p:nvSpPr>
          <p:cNvPr id="849" name="Shape 849"/>
          <p:cNvSpPr/>
          <p:nvPr/>
        </p:nvSpPr>
        <p:spPr>
          <a:xfrm>
            <a:off x="3905715" y="5373215"/>
            <a:ext cx="4498348" cy="120032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800">
                <a:solidFill>
                  <a:srgbClr val="FF0000"/>
                </a:solidFill>
                <a:latin typeface="Times New Roman"/>
                <a:ea typeface="Times New Roman"/>
                <a:cs typeface="Times New Roman"/>
                <a:sym typeface="Times New Roman"/>
              </a:defRPr>
            </a:pPr>
            <a:r>
              <a:rPr sz="2400" dirty="0">
                <a:solidFill>
                  <a:srgbClr val="FFD653"/>
                </a:solidFill>
              </a:rPr>
              <a:t>Ο </a:t>
            </a:r>
            <a:r>
              <a:rPr sz="2400" dirty="0" err="1">
                <a:solidFill>
                  <a:srgbClr val="FFD653"/>
                </a:solidFill>
              </a:rPr>
              <a:t>ορει</a:t>
            </a:r>
            <a:r>
              <a:rPr sz="2400" dirty="0">
                <a:solidFill>
                  <a:srgbClr val="FFD653"/>
                </a:solidFill>
              </a:rPr>
              <a:t>βάτης βουλιάζει στο </a:t>
            </a:r>
          </a:p>
          <a:p>
            <a:pPr>
              <a:defRPr sz="2800">
                <a:solidFill>
                  <a:srgbClr val="FF0000"/>
                </a:solidFill>
                <a:latin typeface="Times New Roman"/>
                <a:ea typeface="Times New Roman"/>
                <a:cs typeface="Times New Roman"/>
                <a:sym typeface="Times New Roman"/>
              </a:defRPr>
            </a:pPr>
            <a:r>
              <a:rPr sz="2400" dirty="0" err="1">
                <a:solidFill>
                  <a:srgbClr val="FFD653"/>
                </a:solidFill>
              </a:rPr>
              <a:t>Χιόνι</a:t>
            </a:r>
            <a:r>
              <a:rPr sz="2400" dirty="0">
                <a:solidFill>
                  <a:srgbClr val="FFD653"/>
                </a:solidFill>
              </a:rPr>
              <a:t>, </a:t>
            </a:r>
            <a:r>
              <a:rPr sz="2400" dirty="0" err="1">
                <a:solidFill>
                  <a:srgbClr val="FFD653"/>
                </a:solidFill>
              </a:rPr>
              <a:t>κινείτ</a:t>
            </a:r>
            <a:r>
              <a:rPr sz="2400" dirty="0">
                <a:solidFill>
                  <a:srgbClr val="FFD653"/>
                </a:solidFill>
              </a:rPr>
              <a:t>αι πολύ αργά</a:t>
            </a:r>
          </a:p>
          <a:p>
            <a:pPr>
              <a:defRPr sz="2800">
                <a:solidFill>
                  <a:srgbClr val="FF0000"/>
                </a:solidFill>
                <a:latin typeface="Times New Roman"/>
                <a:ea typeface="Times New Roman"/>
                <a:cs typeface="Times New Roman"/>
                <a:sym typeface="Times New Roman"/>
              </a:defRPr>
            </a:pPr>
            <a:r>
              <a:rPr sz="2400" dirty="0">
                <a:solidFill>
                  <a:srgbClr val="FFD653"/>
                </a:solidFill>
              </a:rPr>
              <a:t>Όπ</a:t>
            </a:r>
            <a:r>
              <a:rPr sz="2400" dirty="0" err="1">
                <a:solidFill>
                  <a:srgbClr val="FFD653"/>
                </a:solidFill>
              </a:rPr>
              <a:t>ως</a:t>
            </a:r>
            <a:r>
              <a:rPr sz="2400" dirty="0">
                <a:solidFill>
                  <a:srgbClr val="FFD653"/>
                </a:solidFill>
              </a:rPr>
              <a:t> τα βα</a:t>
            </a:r>
            <a:r>
              <a:rPr sz="2400" dirty="0" err="1">
                <a:solidFill>
                  <a:srgbClr val="FFD653"/>
                </a:solidFill>
              </a:rPr>
              <a:t>ρύτερ</a:t>
            </a:r>
            <a:r>
              <a:rPr sz="2400" dirty="0">
                <a:solidFill>
                  <a:srgbClr val="FFD653"/>
                </a:solidFill>
              </a:rPr>
              <a:t>α σωματίδια</a:t>
            </a:r>
          </a:p>
        </p:txBody>
      </p:sp>
      <p:sp>
        <p:nvSpPr>
          <p:cNvPr id="850" name="Shape 850"/>
          <p:cNvSpPr/>
          <p:nvPr/>
        </p:nvSpPr>
        <p:spPr>
          <a:xfrm>
            <a:off x="234547" y="5326740"/>
            <a:ext cx="3174905" cy="120032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ctr">
              <a:defRPr sz="2800" b="1">
                <a:solidFill>
                  <a:srgbClr val="FF0000"/>
                </a:solidFill>
                <a:latin typeface="Times New Roman"/>
                <a:ea typeface="Times New Roman"/>
                <a:cs typeface="Times New Roman"/>
                <a:sym typeface="Times New Roman"/>
              </a:defRPr>
            </a:pPr>
            <a:r>
              <a:rPr sz="2400" dirty="0" err="1">
                <a:solidFill>
                  <a:srgbClr val="FFD653"/>
                </a:solidFill>
              </a:rPr>
              <a:t>Tο</a:t>
            </a:r>
            <a:r>
              <a:rPr sz="2400" dirty="0">
                <a:solidFill>
                  <a:srgbClr val="FFD653"/>
                </a:solidFill>
              </a:rPr>
              <a:t> LHC </a:t>
            </a:r>
            <a:r>
              <a:rPr sz="2400" dirty="0" err="1">
                <a:solidFill>
                  <a:srgbClr val="FFD653"/>
                </a:solidFill>
              </a:rPr>
              <a:t>ψάχνει</a:t>
            </a:r>
            <a:r>
              <a:rPr sz="2400" dirty="0">
                <a:solidFill>
                  <a:srgbClr val="FFD653"/>
                </a:solidFill>
              </a:rPr>
              <a:t> </a:t>
            </a:r>
            <a:r>
              <a:rPr sz="2400" dirty="0" err="1">
                <a:solidFill>
                  <a:srgbClr val="FFD653"/>
                </a:solidFill>
              </a:rPr>
              <a:t>γι</a:t>
            </a:r>
            <a:r>
              <a:rPr sz="2400" dirty="0">
                <a:solidFill>
                  <a:srgbClr val="FFD653"/>
                </a:solidFill>
              </a:rPr>
              <a:t>α τις </a:t>
            </a:r>
            <a:endParaRPr sz="2400" dirty="0">
              <a:solidFill>
                <a:srgbClr val="FFD653"/>
              </a:solidFill>
              <a:ea typeface="Arial"/>
              <a:cs typeface="Arial"/>
              <a:sym typeface="Arial"/>
            </a:endParaRPr>
          </a:p>
          <a:p>
            <a:pPr algn="ctr">
              <a:defRPr sz="2800" b="1">
                <a:solidFill>
                  <a:srgbClr val="FF0000"/>
                </a:solidFill>
                <a:latin typeface="Times New Roman"/>
                <a:ea typeface="Times New Roman"/>
                <a:cs typeface="Times New Roman"/>
                <a:sym typeface="Times New Roman"/>
              </a:defRPr>
            </a:pPr>
            <a:r>
              <a:rPr sz="2400" dirty="0" err="1">
                <a:solidFill>
                  <a:srgbClr val="FFD653"/>
                </a:solidFill>
              </a:rPr>
              <a:t>Χιονονιφάδες</a:t>
            </a:r>
            <a:r>
              <a:rPr sz="2400" dirty="0">
                <a:solidFill>
                  <a:srgbClr val="FFD653"/>
                </a:solidFill>
              </a:rPr>
              <a:t> </a:t>
            </a:r>
            <a:r>
              <a:rPr sz="2400" dirty="0" err="1">
                <a:solidFill>
                  <a:srgbClr val="FFD653"/>
                </a:solidFill>
              </a:rPr>
              <a:t>δηλ</a:t>
            </a:r>
            <a:r>
              <a:rPr sz="2400" dirty="0">
                <a:solidFill>
                  <a:srgbClr val="FFD653"/>
                </a:solidFill>
              </a:rPr>
              <a:t>.</a:t>
            </a:r>
          </a:p>
          <a:p>
            <a:pPr algn="ctr">
              <a:defRPr sz="2800" b="1">
                <a:solidFill>
                  <a:srgbClr val="FF0000"/>
                </a:solidFill>
                <a:latin typeface="Times New Roman"/>
                <a:ea typeface="Times New Roman"/>
                <a:cs typeface="Times New Roman"/>
                <a:sym typeface="Times New Roman"/>
              </a:defRPr>
            </a:pPr>
            <a:r>
              <a:rPr sz="2400" dirty="0" err="1">
                <a:solidFill>
                  <a:srgbClr val="FFD653"/>
                </a:solidFill>
              </a:rPr>
              <a:t>το</a:t>
            </a:r>
            <a:r>
              <a:rPr sz="2400" dirty="0">
                <a:solidFill>
                  <a:srgbClr val="FFD653"/>
                </a:solidFill>
              </a:rPr>
              <a:t> μπ</a:t>
            </a:r>
            <a:r>
              <a:rPr sz="2400" dirty="0" err="1">
                <a:solidFill>
                  <a:srgbClr val="FFD653"/>
                </a:solidFill>
              </a:rPr>
              <a:t>οζόνιο</a:t>
            </a:r>
            <a:r>
              <a:rPr sz="2400" dirty="0">
                <a:solidFill>
                  <a:srgbClr val="FFD653"/>
                </a:solidFill>
              </a:rPr>
              <a:t> Higgs </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iterate>
                                    <p:tmAbs val="0"/>
                                  </p:iterate>
                                  <p:childTnLst>
                                    <p:set>
                                      <p:cBhvr>
                                        <p:cTn id="6" fill="hold"/>
                                        <p:tgtEl>
                                          <p:spTgt spid="846"/>
                                        </p:tgtEl>
                                        <p:attrNameLst>
                                          <p:attrName>style.visibility</p:attrName>
                                        </p:attrNameLst>
                                      </p:cBhvr>
                                      <p:to>
                                        <p:strVal val="visible"/>
                                      </p:to>
                                    </p:set>
                                    <p:anim calcmode="lin" valueType="num">
                                      <p:cBhvr>
                                        <p:cTn id="7" dur="500" fill="hold"/>
                                        <p:tgtEl>
                                          <p:spTgt spid="846"/>
                                        </p:tgtEl>
                                        <p:attrNameLst>
                                          <p:attrName>ppt_x</p:attrName>
                                        </p:attrNameLst>
                                      </p:cBhvr>
                                      <p:tavLst>
                                        <p:tav tm="0">
                                          <p:val>
                                            <p:strVal val="0-#ppt_w/2"/>
                                          </p:val>
                                        </p:tav>
                                        <p:tav tm="100000">
                                          <p:val>
                                            <p:strVal val="#ppt_x"/>
                                          </p:val>
                                        </p:tav>
                                      </p:tavLst>
                                    </p:anim>
                                    <p:anim calcmode="lin" valueType="num">
                                      <p:cBhvr>
                                        <p:cTn id="8" dur="500" fill="hold"/>
                                        <p:tgtEl>
                                          <p:spTgt spid="8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2" nodeType="afterEffect">
                                  <p:stCondLst>
                                    <p:cond delay="0"/>
                                  </p:stCondLst>
                                  <p:iterate>
                                    <p:tmAbs val="0"/>
                                  </p:iterate>
                                  <p:childTnLst>
                                    <p:set>
                                      <p:cBhvr>
                                        <p:cTn id="11" fill="hold"/>
                                        <p:tgtEl>
                                          <p:spTgt spid="84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7" presetClass="entr" presetSubtype="8" fill="hold" grpId="3" nodeType="clickEffect">
                                  <p:stCondLst>
                                    <p:cond delay="0"/>
                                  </p:stCondLst>
                                  <p:iterate>
                                    <p:tmAbs val="0"/>
                                  </p:iterate>
                                  <p:childTnLst>
                                    <p:set>
                                      <p:cBhvr>
                                        <p:cTn id="15" fill="hold"/>
                                        <p:tgtEl>
                                          <p:spTgt spid="844"/>
                                        </p:tgtEl>
                                        <p:attrNameLst>
                                          <p:attrName>style.visibility</p:attrName>
                                        </p:attrNameLst>
                                      </p:cBhvr>
                                      <p:to>
                                        <p:strVal val="visible"/>
                                      </p:to>
                                    </p:set>
                                    <p:anim calcmode="lin" valueType="num">
                                      <p:cBhvr>
                                        <p:cTn id="16" dur="2000" fill="hold"/>
                                        <p:tgtEl>
                                          <p:spTgt spid="844"/>
                                        </p:tgtEl>
                                        <p:attrNameLst>
                                          <p:attrName>ppt_x</p:attrName>
                                        </p:attrNameLst>
                                      </p:cBhvr>
                                      <p:tavLst>
                                        <p:tav tm="0">
                                          <p:val>
                                            <p:strVal val="0-#ppt_w/2"/>
                                          </p:val>
                                        </p:tav>
                                        <p:tav tm="100000">
                                          <p:val>
                                            <p:strVal val="#ppt_x"/>
                                          </p:val>
                                        </p:tav>
                                      </p:tavLst>
                                    </p:anim>
                                    <p:anim calcmode="lin" valueType="num">
                                      <p:cBhvr>
                                        <p:cTn id="17" dur="2000" fill="hold"/>
                                        <p:tgtEl>
                                          <p:spTgt spid="84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1" presetClass="entr" presetSubtype="0" fill="hold" grpId="4" nodeType="afterEffect">
                                  <p:stCondLst>
                                    <p:cond delay="0"/>
                                  </p:stCondLst>
                                  <p:iterate>
                                    <p:tmAbs val="0"/>
                                  </p:iterate>
                                  <p:childTnLst>
                                    <p:set>
                                      <p:cBhvr>
                                        <p:cTn id="20" fill="hold"/>
                                        <p:tgtEl>
                                          <p:spTgt spid="84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grpId="5" nodeType="clickEffect">
                                  <p:stCondLst>
                                    <p:cond delay="0"/>
                                  </p:stCondLst>
                                  <p:iterate>
                                    <p:tmAbs val="0"/>
                                  </p:iterate>
                                  <p:childTnLst>
                                    <p:set>
                                      <p:cBhvr>
                                        <p:cTn id="24" fill="hold"/>
                                        <p:tgtEl>
                                          <p:spTgt spid="845"/>
                                        </p:tgtEl>
                                        <p:attrNameLst>
                                          <p:attrName>style.visibility</p:attrName>
                                        </p:attrNameLst>
                                      </p:cBhvr>
                                      <p:to>
                                        <p:strVal val="visible"/>
                                      </p:to>
                                    </p:set>
                                    <p:anim calcmode="lin" valueType="num">
                                      <p:cBhvr>
                                        <p:cTn id="25" dur="5000" fill="hold"/>
                                        <p:tgtEl>
                                          <p:spTgt spid="845"/>
                                        </p:tgtEl>
                                        <p:attrNameLst>
                                          <p:attrName>ppt_x</p:attrName>
                                        </p:attrNameLst>
                                      </p:cBhvr>
                                      <p:tavLst>
                                        <p:tav tm="0">
                                          <p:val>
                                            <p:strVal val="0-#ppt_w/2"/>
                                          </p:val>
                                        </p:tav>
                                        <p:tav tm="100000">
                                          <p:val>
                                            <p:strVal val="#ppt_x"/>
                                          </p:val>
                                        </p:tav>
                                      </p:tavLst>
                                    </p:anim>
                                    <p:anim calcmode="lin" valueType="num">
                                      <p:cBhvr>
                                        <p:cTn id="26" dur="5000" fill="hold"/>
                                        <p:tgtEl>
                                          <p:spTgt spid="845"/>
                                        </p:tgtEl>
                                        <p:attrNameLst>
                                          <p:attrName>ppt_y</p:attrName>
                                        </p:attrNameLst>
                                      </p:cBhvr>
                                      <p:tavLst>
                                        <p:tav tm="0">
                                          <p:val>
                                            <p:strVal val="0-#ppt_h/2"/>
                                          </p:val>
                                        </p:tav>
                                        <p:tav tm="100000">
                                          <p:val>
                                            <p:strVal val="#ppt_y"/>
                                          </p:val>
                                        </p:tav>
                                      </p:tavLst>
                                    </p:anim>
                                  </p:childTnLst>
                                </p:cTn>
                              </p:par>
                            </p:childTnLst>
                          </p:cTn>
                        </p:par>
                        <p:par>
                          <p:cTn id="27" fill="hold">
                            <p:stCondLst>
                              <p:cond delay="5000"/>
                            </p:stCondLst>
                            <p:childTnLst>
                              <p:par>
                                <p:cTn id="28" presetID="1" presetClass="entr" presetSubtype="0" fill="hold" grpId="6" nodeType="afterEffect">
                                  <p:stCondLst>
                                    <p:cond delay="0"/>
                                  </p:stCondLst>
                                  <p:iterate>
                                    <p:tmAbs val="0"/>
                                  </p:iterate>
                                  <p:childTnLst>
                                    <p:set>
                                      <p:cBhvr>
                                        <p:cTn id="29" fill="hold"/>
                                        <p:tgtEl>
                                          <p:spTgt spid="849"/>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grpId="7" nodeType="clickEffect">
                                  <p:stCondLst>
                                    <p:cond delay="0"/>
                                  </p:stCondLst>
                                  <p:iterate>
                                    <p:tmAbs val="0"/>
                                  </p:iterate>
                                  <p:childTnLst>
                                    <p:set>
                                      <p:cBhvr>
                                        <p:cTn id="33" fill="hold"/>
                                        <p:tgtEl>
                                          <p:spTgt spid="850"/>
                                        </p:tgtEl>
                                        <p:attrNameLst>
                                          <p:attrName>style.visibility</p:attrName>
                                        </p:attrNameLst>
                                      </p:cBhvr>
                                      <p:to>
                                        <p:strVal val="visible"/>
                                      </p:to>
                                    </p:set>
                                    <p:anim calcmode="lin" valueType="num">
                                      <p:cBhvr>
                                        <p:cTn id="34" dur="2000" fill="hold"/>
                                        <p:tgtEl>
                                          <p:spTgt spid="850"/>
                                        </p:tgtEl>
                                        <p:attrNameLst>
                                          <p:attrName>ppt_x</p:attrName>
                                        </p:attrNameLst>
                                      </p:cBhvr>
                                      <p:tavLst>
                                        <p:tav tm="0">
                                          <p:val>
                                            <p:strVal val="#ppt_x"/>
                                          </p:val>
                                        </p:tav>
                                        <p:tav tm="100000">
                                          <p:val>
                                            <p:strVal val="#ppt_x"/>
                                          </p:val>
                                        </p:tav>
                                      </p:tavLst>
                                    </p:anim>
                                    <p:anim calcmode="lin" valueType="num">
                                      <p:cBhvr>
                                        <p:cTn id="35" dur="2000" fill="hold"/>
                                        <p:tgtEl>
                                          <p:spTgt spid="850"/>
                                        </p:tgtEl>
                                        <p:attrNameLst>
                                          <p:attrName>ppt_y</p:attrName>
                                        </p:attrNameLst>
                                      </p:cBhvr>
                                      <p:tavLst>
                                        <p:tav tm="0">
                                          <p:val>
                                            <p:strVal val="0-#ppt_h/2"/>
                                          </p:val>
                                        </p:tav>
                                        <p:tav tm="100000">
                                          <p:val>
                                            <p:strVal val="#ppt_y"/>
                                          </p:val>
                                        </p:tav>
                                      </p:tavLst>
                                    </p:anim>
                                  </p:childTnLst>
                                </p:cTn>
                              </p:par>
                            </p:childTnLst>
                          </p:cTn>
                        </p:par>
                        <p:par>
                          <p:cTn id="36" fill="hold">
                            <p:stCondLst>
                              <p:cond delay="2000"/>
                            </p:stCondLst>
                            <p:childTnLst>
                              <p:par>
                                <p:cTn id="37" presetID="7" presetClass="entr" presetSubtype="1" fill="hold" grpId="8" nodeType="afterEffect">
                                  <p:stCondLst>
                                    <p:cond delay="0"/>
                                  </p:stCondLst>
                                  <p:iterate>
                                    <p:tmAbs val="0"/>
                                  </p:iterate>
                                  <p:childTnLst>
                                    <p:set>
                                      <p:cBhvr>
                                        <p:cTn id="38" fill="hold"/>
                                        <p:tgtEl>
                                          <p:spTgt spid="843"/>
                                        </p:tgtEl>
                                        <p:attrNameLst>
                                          <p:attrName>style.visibility</p:attrName>
                                        </p:attrNameLst>
                                      </p:cBhvr>
                                      <p:to>
                                        <p:strVal val="visible"/>
                                      </p:to>
                                    </p:set>
                                    <p:anim calcmode="lin" valueType="num">
                                      <p:cBhvr>
                                        <p:cTn id="39" dur="2000" fill="hold"/>
                                        <p:tgtEl>
                                          <p:spTgt spid="843"/>
                                        </p:tgtEl>
                                        <p:attrNameLst>
                                          <p:attrName>ppt_x</p:attrName>
                                        </p:attrNameLst>
                                      </p:cBhvr>
                                      <p:tavLst>
                                        <p:tav tm="0">
                                          <p:val>
                                            <p:strVal val="#ppt_x"/>
                                          </p:val>
                                        </p:tav>
                                        <p:tav tm="100000">
                                          <p:val>
                                            <p:strVal val="#ppt_x"/>
                                          </p:val>
                                        </p:tav>
                                      </p:tavLst>
                                    </p:anim>
                                    <p:anim calcmode="lin" valueType="num">
                                      <p:cBhvr>
                                        <p:cTn id="40" dur="2000" fill="hold"/>
                                        <p:tgtEl>
                                          <p:spTgt spid="8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3" grpId="8" animBg="1" advAuto="0"/>
      <p:bldP spid="844" grpId="3" animBg="1" advAuto="0"/>
      <p:bldP spid="845" grpId="5" animBg="1" advAuto="0"/>
      <p:bldP spid="846" grpId="1" animBg="1" advAuto="0"/>
      <p:bldP spid="847" grpId="2" animBg="1" advAuto="0"/>
      <p:bldP spid="848" grpId="4" animBg="1" advAuto="0"/>
      <p:bldP spid="849" grpId="6" animBg="1" advAuto="0"/>
      <p:bldP spid="850" grpId="7" animBg="1" advAuto="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 name="Shape 852"/>
          <p:cNvSpPr>
            <a:spLocks noGrp="1"/>
          </p:cNvSpPr>
          <p:nvPr>
            <p:ph type="title"/>
          </p:nvPr>
        </p:nvSpPr>
        <p:spPr>
          <a:xfrm>
            <a:off x="457200" y="144012"/>
            <a:ext cx="8229600" cy="1143001"/>
          </a:xfrm>
          <a:prstGeom prst="rect">
            <a:avLst/>
          </a:prstGeom>
        </p:spPr>
        <p:txBody>
          <a:bodyPr>
            <a:normAutofit/>
          </a:bodyPr>
          <a:lstStyle/>
          <a:p>
            <a:r>
              <a:rPr sz="3600" dirty="0" err="1">
                <a:solidFill>
                  <a:srgbClr val="FFD653"/>
                </a:solidFill>
              </a:rPr>
              <a:t>Το</a:t>
            </a:r>
            <a:r>
              <a:rPr sz="3600" dirty="0">
                <a:solidFill>
                  <a:srgbClr val="FFD653"/>
                </a:solidFill>
              </a:rPr>
              <a:t> π</a:t>
            </a:r>
            <a:r>
              <a:rPr sz="3600" dirty="0" err="1">
                <a:solidFill>
                  <a:srgbClr val="FFD653"/>
                </a:solidFill>
              </a:rPr>
              <a:t>εδίο</a:t>
            </a:r>
            <a:r>
              <a:rPr sz="3600" dirty="0">
                <a:solidFill>
                  <a:srgbClr val="FFD653"/>
                </a:solidFill>
              </a:rPr>
              <a:t> Higgs </a:t>
            </a:r>
            <a:r>
              <a:rPr sz="3600" dirty="0" err="1">
                <a:solidFill>
                  <a:srgbClr val="FFD653"/>
                </a:solidFill>
              </a:rPr>
              <a:t>γίνετ</a:t>
            </a:r>
            <a:r>
              <a:rPr sz="3600" dirty="0">
                <a:solidFill>
                  <a:srgbClr val="FFD653"/>
                </a:solidFill>
              </a:rPr>
              <a:t>αι αλεύρι</a:t>
            </a:r>
          </a:p>
        </p:txBody>
      </p:sp>
      <p:sp>
        <p:nvSpPr>
          <p:cNvPr id="853" name="Shape 853"/>
          <p:cNvSpPr>
            <a:spLocks noGrp="1"/>
          </p:cNvSpPr>
          <p:nvPr>
            <p:ph type="body" idx="1"/>
          </p:nvPr>
        </p:nvSpPr>
        <p:spPr>
          <a:xfrm>
            <a:off x="776514" y="1908624"/>
            <a:ext cx="8229600" cy="4525963"/>
          </a:xfrm>
          <a:prstGeom prst="rect">
            <a:avLst/>
          </a:prstGeom>
        </p:spPr>
        <p:txBody>
          <a:bodyPr>
            <a:normAutofit/>
          </a:bodyPr>
          <a:lstStyle/>
          <a:p>
            <a:r>
              <a:rPr sz="2800" dirty="0" err="1">
                <a:solidFill>
                  <a:srgbClr val="FFEBAB"/>
                </a:solidFill>
              </a:rPr>
              <a:t>Πείρ</a:t>
            </a:r>
            <a:r>
              <a:rPr sz="2800" dirty="0">
                <a:solidFill>
                  <a:srgbClr val="FFEBAB"/>
                </a:solidFill>
              </a:rPr>
              <a:t>αμα με το αλεύρι και τα </a:t>
            </a:r>
            <a:r>
              <a:rPr sz="2800" dirty="0" smtClean="0">
                <a:solidFill>
                  <a:srgbClr val="FFEBAB"/>
                </a:solidFill>
              </a:rPr>
              <a:t>σωματίδια</a:t>
            </a:r>
            <a:endParaRPr lang="en-US" sz="2800" dirty="0" smtClean="0">
              <a:solidFill>
                <a:srgbClr val="FFEBAB"/>
              </a:solidFill>
            </a:endParaRPr>
          </a:p>
          <a:p>
            <a:pPr marL="0" indent="0">
              <a:buNone/>
            </a:pPr>
            <a:endParaRPr sz="2800" dirty="0">
              <a:solidFill>
                <a:srgbClr val="FFEBAB"/>
              </a:solidFill>
            </a:endParaRPr>
          </a:p>
          <a:p>
            <a:r>
              <a:rPr sz="2800" dirty="0" err="1">
                <a:solidFill>
                  <a:srgbClr val="FFEBAB"/>
                </a:solidFill>
              </a:rPr>
              <a:t>Μεγάλη</a:t>
            </a:r>
            <a:r>
              <a:rPr sz="2800" dirty="0">
                <a:solidFill>
                  <a:srgbClr val="FFEBAB"/>
                </a:solidFill>
              </a:rPr>
              <a:t> α</a:t>
            </a:r>
            <a:r>
              <a:rPr sz="2800" dirty="0" err="1">
                <a:solidFill>
                  <a:srgbClr val="FFEBAB"/>
                </a:solidFill>
              </a:rPr>
              <a:t>δράνει</a:t>
            </a:r>
            <a:r>
              <a:rPr sz="2800" dirty="0">
                <a:solidFill>
                  <a:srgbClr val="FFEBAB"/>
                </a:solidFill>
              </a:rPr>
              <a:t>α μεγάλη μάζα</a:t>
            </a:r>
          </a:p>
        </p:txBody>
      </p:sp>
    </p:spTree>
  </p:cSld>
  <p:clrMapOvr>
    <a:masterClrMapping/>
  </p:clrMapOvr>
  <p:transition spd="slow"/>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6" name="image92.jpg" descr="DSC07429.JPG"/>
          <p:cNvPicPr>
            <a:picLocks noChangeAspect="1"/>
          </p:cNvPicPr>
          <p:nvPr/>
        </p:nvPicPr>
        <p:blipFill>
          <a:blip r:embed="rId2">
            <a:extLst/>
          </a:blip>
          <a:stretch>
            <a:fillRect/>
          </a:stretch>
        </p:blipFill>
        <p:spPr>
          <a:xfrm>
            <a:off x="1554690" y="1600200"/>
            <a:ext cx="6034620" cy="4525963"/>
          </a:xfrm>
          <a:prstGeom prst="rect">
            <a:avLst/>
          </a:prstGeom>
          <a:ln w="12700">
            <a:miter lim="400000"/>
          </a:ln>
        </p:spPr>
      </p:pic>
      <p:sp>
        <p:nvSpPr>
          <p:cNvPr id="5" name="Shape 852"/>
          <p:cNvSpPr>
            <a:spLocks noGrp="1"/>
          </p:cNvSpPr>
          <p:nvPr>
            <p:ph type="title"/>
          </p:nvPr>
        </p:nvSpPr>
        <p:spPr>
          <a:xfrm>
            <a:off x="457200" y="144012"/>
            <a:ext cx="8229600" cy="1143001"/>
          </a:xfrm>
          <a:prstGeom prst="rect">
            <a:avLst/>
          </a:prstGeom>
        </p:spPr>
        <p:txBody>
          <a:bodyPr>
            <a:normAutofit/>
          </a:bodyPr>
          <a:lstStyle/>
          <a:p>
            <a:r>
              <a:rPr sz="3600" dirty="0" err="1">
                <a:solidFill>
                  <a:srgbClr val="FFD653"/>
                </a:solidFill>
              </a:rPr>
              <a:t>Το</a:t>
            </a:r>
            <a:r>
              <a:rPr sz="3600" dirty="0">
                <a:solidFill>
                  <a:srgbClr val="FFD653"/>
                </a:solidFill>
              </a:rPr>
              <a:t> π</a:t>
            </a:r>
            <a:r>
              <a:rPr sz="3600" dirty="0" err="1">
                <a:solidFill>
                  <a:srgbClr val="FFD653"/>
                </a:solidFill>
              </a:rPr>
              <a:t>εδίο</a:t>
            </a:r>
            <a:r>
              <a:rPr sz="3600" dirty="0">
                <a:solidFill>
                  <a:srgbClr val="FFD653"/>
                </a:solidFill>
              </a:rPr>
              <a:t> Higgs </a:t>
            </a:r>
            <a:r>
              <a:rPr sz="3600" dirty="0" err="1">
                <a:solidFill>
                  <a:srgbClr val="FFD653"/>
                </a:solidFill>
              </a:rPr>
              <a:t>γίνετ</a:t>
            </a:r>
            <a:r>
              <a:rPr sz="3600" dirty="0">
                <a:solidFill>
                  <a:srgbClr val="FFD653"/>
                </a:solidFill>
              </a:rPr>
              <a:t>αι αλεύρι</a:t>
            </a:r>
          </a:p>
        </p:txBody>
      </p:sp>
    </p:spTree>
  </p:cSld>
  <p:clrMapOvr>
    <a:masterClrMapping/>
  </p:clrMapOvr>
  <p:transition spd="slow"/>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8" name="Shape 858"/>
          <p:cNvSpPr>
            <a:spLocks noGrp="1"/>
          </p:cNvSpPr>
          <p:nvPr>
            <p:ph type="title"/>
          </p:nvPr>
        </p:nvSpPr>
        <p:spPr>
          <a:xfrm>
            <a:off x="457200" y="144012"/>
            <a:ext cx="8229600" cy="1143001"/>
          </a:xfrm>
          <a:prstGeom prst="rect">
            <a:avLst/>
          </a:prstGeom>
        </p:spPr>
        <p:txBody>
          <a:bodyPr>
            <a:normAutofit/>
          </a:bodyPr>
          <a:lstStyle>
            <a:lvl1pPr defTabSz="859536">
              <a:defRPr sz="4136">
                <a:solidFill>
                  <a:srgbClr val="FFC000"/>
                </a:solidFill>
              </a:defRPr>
            </a:lvl1pPr>
          </a:lstStyle>
          <a:p>
            <a:r>
              <a:rPr sz="3600" dirty="0"/>
              <a:t>Φα</a:t>
            </a:r>
            <a:r>
              <a:rPr sz="3600" dirty="0" err="1"/>
              <a:t>ντ</a:t>
            </a:r>
            <a:r>
              <a:rPr sz="3600" dirty="0"/>
              <a:t>αστείτε ένα πάρτυ φυσικών…</a:t>
            </a:r>
          </a:p>
        </p:txBody>
      </p:sp>
      <p:pic>
        <p:nvPicPr>
          <p:cNvPr id="859" name="Στιγμιότυπο 2016-07-31, 8.05.10 μμ.png">
            <a:hlinkClick r:id="rId2"/>
          </p:cNvPr>
          <p:cNvPicPr>
            <a:picLocks noChangeAspect="1"/>
          </p:cNvPicPr>
          <p:nvPr/>
        </p:nvPicPr>
        <p:blipFill>
          <a:blip r:embed="rId3">
            <a:extLst/>
          </a:blip>
          <a:stretch>
            <a:fillRect/>
          </a:stretch>
        </p:blipFill>
        <p:spPr>
          <a:xfrm>
            <a:off x="408469" y="1339056"/>
            <a:ext cx="8327062" cy="5204414"/>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 name="Shape 861"/>
          <p:cNvSpPr>
            <a:spLocks noGrp="1"/>
          </p:cNvSpPr>
          <p:nvPr>
            <p:ph type="title"/>
          </p:nvPr>
        </p:nvSpPr>
        <p:spPr>
          <a:prstGeom prst="rect">
            <a:avLst/>
          </a:prstGeom>
          <a:solidFill>
            <a:srgbClr val="B7DEE8"/>
          </a:solidFill>
          <a:ln w="9525">
            <a:solidFill>
              <a:srgbClr val="000000"/>
            </a:solidFill>
            <a:miter lim="800000"/>
          </a:ln>
        </p:spPr>
        <p:txBody>
          <a:bodyPr/>
          <a:lstStyle/>
          <a:p>
            <a:pPr>
              <a:defRPr b="1">
                <a:solidFill>
                  <a:srgbClr val="FF0000"/>
                </a:solidFill>
                <a:latin typeface="Times New Roman"/>
                <a:ea typeface="Times New Roman"/>
                <a:cs typeface="Times New Roman"/>
                <a:sym typeface="Times New Roman"/>
              </a:defRPr>
            </a:pPr>
            <a:r>
              <a:rPr dirty="0" err="1"/>
              <a:t>Χωρίς</a:t>
            </a:r>
            <a:r>
              <a:rPr dirty="0"/>
              <a:t> </a:t>
            </a:r>
            <a:r>
              <a:rPr dirty="0" err="1"/>
              <a:t>το</a:t>
            </a:r>
            <a:r>
              <a:rPr dirty="0"/>
              <a:t> </a:t>
            </a:r>
            <a:r>
              <a:rPr dirty="0" err="1"/>
              <a:t>σωμ</a:t>
            </a:r>
            <a:r>
              <a:rPr dirty="0"/>
              <a:t>ατίδιο Higgs…</a:t>
            </a:r>
          </a:p>
        </p:txBody>
      </p:sp>
      <p:sp>
        <p:nvSpPr>
          <p:cNvPr id="862" name="Shape 862"/>
          <p:cNvSpPr>
            <a:spLocks noGrp="1"/>
          </p:cNvSpPr>
          <p:nvPr>
            <p:ph type="body" idx="1"/>
          </p:nvPr>
        </p:nvSpPr>
        <p:spPr>
          <a:xfrm>
            <a:off x="148430" y="1784350"/>
            <a:ext cx="8847140" cy="4533478"/>
          </a:xfrm>
          <a:prstGeom prst="rect">
            <a:avLst/>
          </a:prstGeom>
          <a:solidFill>
            <a:srgbClr val="B7DEE8"/>
          </a:solidFill>
          <a:ln w="9525">
            <a:solidFill>
              <a:srgbClr val="000000"/>
            </a:solidFill>
            <a:miter lim="800000"/>
          </a:ln>
        </p:spPr>
        <p:txBody>
          <a:bodyPr/>
          <a:lstStyle/>
          <a:p>
            <a:pPr marL="0" indent="0">
              <a:spcBef>
                <a:spcPts val="900"/>
              </a:spcBef>
              <a:buSzTx/>
              <a:buNone/>
              <a:defRPr sz="4000">
                <a:latin typeface="Times New Roman"/>
                <a:ea typeface="Times New Roman"/>
                <a:cs typeface="Times New Roman"/>
                <a:sym typeface="Times New Roman"/>
              </a:defRPr>
            </a:pPr>
            <a:r>
              <a:t>… </a:t>
            </a:r>
            <a:r>
              <a:rPr>
                <a:solidFill>
                  <a:srgbClr val="604A7B"/>
                </a:solidFill>
              </a:rPr>
              <a:t>δεν θα υπήρχαν τα άτομα</a:t>
            </a:r>
          </a:p>
          <a:p>
            <a:pPr marL="742950" lvl="1" indent="-285750">
              <a:spcBef>
                <a:spcPts val="800"/>
              </a:spcBef>
              <a:defRPr sz="3600">
                <a:solidFill>
                  <a:srgbClr val="604A7B"/>
                </a:solidFill>
                <a:latin typeface="Times New Roman"/>
                <a:ea typeface="Times New Roman"/>
                <a:cs typeface="Times New Roman"/>
                <a:sym typeface="Times New Roman"/>
              </a:defRPr>
            </a:pPr>
            <a:r>
              <a:t> Τα ηλεκτρόνια θα την κοπάναγαν με την ταχύτητα του φωτός</a:t>
            </a:r>
          </a:p>
          <a:p>
            <a:pPr marL="0" indent="0">
              <a:buSzTx/>
              <a:buNone/>
              <a:defRPr sz="4000">
                <a:solidFill>
                  <a:srgbClr val="604A7B"/>
                </a:solidFill>
                <a:latin typeface="Times New Roman"/>
                <a:ea typeface="Times New Roman"/>
                <a:cs typeface="Times New Roman"/>
                <a:sym typeface="Times New Roman"/>
              </a:defRPr>
            </a:pPr>
            <a:endParaRPr/>
          </a:p>
          <a:p>
            <a:pPr marL="742950" lvl="1" indent="-285750">
              <a:spcBef>
                <a:spcPts val="800"/>
              </a:spcBef>
              <a:defRPr sz="3600">
                <a:solidFill>
                  <a:srgbClr val="604A7B"/>
                </a:solidFill>
                <a:latin typeface="Times New Roman"/>
                <a:ea typeface="Times New Roman"/>
                <a:cs typeface="Times New Roman"/>
                <a:sym typeface="Times New Roman"/>
              </a:defRPr>
            </a:pPr>
            <a:r>
              <a:t> Η ζωή θα ήταν αδύνατη: όλα θα ήταν ραδιενεργά!</a:t>
            </a:r>
          </a:p>
        </p:txBody>
      </p:sp>
      <p:sp>
        <p:nvSpPr>
          <p:cNvPr id="863" name="Shape 863"/>
          <p:cNvSpPr>
            <a:spLocks noGrp="1"/>
          </p:cNvSpPr>
          <p:nvPr>
            <p:ph type="sldNum" sz="quarter" idx="4294967295"/>
          </p:nvPr>
        </p:nvSpPr>
        <p:spPr>
          <a:xfrm>
            <a:off x="8422818" y="6404292"/>
            <a:ext cx="263983" cy="269241"/>
          </a:xfrm>
          <a:prstGeom prst="rect">
            <a:avLst/>
          </a:prstGeom>
          <a:extLst>
            <a:ext uri="{C572A759-6A51-4108-AA02-DFA0A04FC94B}">
              <ma14:wrappingTextBoxFlag xmlns:ma14="http://schemas.microsoft.com/office/mac/drawingml/2011/main" val="1"/>
            </a:ext>
          </a:extLst>
        </p:spPr>
        <p:txBody>
          <a:bodyPr>
            <a:normAutofit lnSpcReduction="10000"/>
          </a:bodyPr>
          <a:lstStyle>
            <a:lvl1pPr>
              <a:defRPr>
                <a:solidFill>
                  <a:srgbClr val="000000"/>
                </a:solidFill>
              </a:defRPr>
            </a:lvl1pPr>
          </a:lstStyle>
          <a:p>
            <a:fld id="{86CB4B4D-7CA3-9044-876B-883B54F8677D}" type="slidenum">
              <a:t>87</a:t>
            </a:fld>
            <a:endParaRPr/>
          </a:p>
        </p:txBody>
      </p:sp>
      <p:sp>
        <p:nvSpPr>
          <p:cNvPr id="864" name="Shape 864"/>
          <p:cNvSpPr/>
          <p:nvPr/>
        </p:nvSpPr>
        <p:spPr>
          <a:xfrm>
            <a:off x="2483767" y="5661247"/>
            <a:ext cx="5451139" cy="492260"/>
          </a:xfrm>
          <a:prstGeom prst="rect">
            <a:avLst/>
          </a:prstGeom>
          <a:solidFill>
            <a:srgbClr val="FF0000"/>
          </a:solidFill>
          <a:ln>
            <a:solidFill>
              <a:srgbClr val="000000"/>
            </a:solidFill>
            <a:miter/>
          </a:ln>
          <a:extLst>
            <a:ext uri="{C572A759-6A51-4108-AA02-DFA0A04FC94B}">
              <ma14:wrappingTextBoxFlag xmlns:ma14="http://schemas.microsoft.com/office/mac/drawingml/2011/main" val="1"/>
            </a:ext>
          </a:extLst>
        </p:spPr>
        <p:txBody>
          <a:bodyPr wrap="none" lIns="45719" rIns="45719">
            <a:spAutoFit/>
          </a:bodyPr>
          <a:lstStyle>
            <a:lvl1pPr>
              <a:defRPr sz="2800">
                <a:solidFill>
                  <a:srgbClr val="FFFF00"/>
                </a:solidFill>
                <a:latin typeface="Times New Roman"/>
                <a:ea typeface="Times New Roman"/>
                <a:cs typeface="Times New Roman"/>
                <a:sym typeface="Times New Roman"/>
              </a:defRPr>
            </a:lvl1pPr>
          </a:lstStyle>
          <a:p>
            <a:r>
              <a:t>Η ύπαρξή του είναι μεγάλη υπόθεση!</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862">
                                            <p:txEl>
                                              <p:pRg st="1" end="1"/>
                                            </p:txEl>
                                          </p:spTgt>
                                        </p:tgtEl>
                                        <p:attrNameLst>
                                          <p:attrName>style.visibility</p:attrName>
                                        </p:attrNameLst>
                                      </p:cBhvr>
                                      <p:to>
                                        <p:strVal val="visible"/>
                                      </p:to>
                                    </p:set>
                                    <p:animEffect transition="in" filter="dissolve">
                                      <p:cBhvr>
                                        <p:cTn id="7" dur="500"/>
                                        <p:tgtEl>
                                          <p:spTgt spid="862">
                                            <p:txEl>
                                              <p:pRg st="1" end="1"/>
                                            </p:txEl>
                                          </p:spTgt>
                                        </p:tgtEl>
                                      </p:cBhvr>
                                    </p:animEffect>
                                  </p:childTnLst>
                                </p:cTn>
                              </p:par>
                            </p:childTnLst>
                          </p:cTn>
                        </p:par>
                        <p:par>
                          <p:cTn id="8" fill="hold">
                            <p:stCondLst>
                              <p:cond delay="500"/>
                            </p:stCondLst>
                            <p:childTnLst>
                              <p:par>
                                <p:cTn id="9" presetID="9" presetClass="entr" fill="hold" grpId="1" nodeType="afterEffect">
                                  <p:stCondLst>
                                    <p:cond delay="0"/>
                                  </p:stCondLst>
                                  <p:iterate>
                                    <p:tmAbs val="0"/>
                                  </p:iterate>
                                  <p:childTnLst>
                                    <p:set>
                                      <p:cBhvr>
                                        <p:cTn id="10" fill="hold"/>
                                        <p:tgtEl>
                                          <p:spTgt spid="862">
                                            <p:txEl>
                                              <p:pRg st="2" end="2"/>
                                            </p:txEl>
                                          </p:spTgt>
                                        </p:tgtEl>
                                        <p:attrNameLst>
                                          <p:attrName>style.visibility</p:attrName>
                                        </p:attrNameLst>
                                      </p:cBhvr>
                                      <p:to>
                                        <p:strVal val="visible"/>
                                      </p:to>
                                    </p:set>
                                    <p:animEffect transition="in" filter="dissolve">
                                      <p:cBhvr>
                                        <p:cTn id="11" dur="500"/>
                                        <p:tgtEl>
                                          <p:spTgt spid="862">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fill="hold" grpId="1" nodeType="clickEffect">
                                  <p:stCondLst>
                                    <p:cond delay="0"/>
                                  </p:stCondLst>
                                  <p:iterate>
                                    <p:tmAbs val="0"/>
                                  </p:iterate>
                                  <p:childTnLst>
                                    <p:set>
                                      <p:cBhvr>
                                        <p:cTn id="15" fill="hold"/>
                                        <p:tgtEl>
                                          <p:spTgt spid="862">
                                            <p:txEl>
                                              <p:pRg st="3" end="3"/>
                                            </p:txEl>
                                          </p:spTgt>
                                        </p:tgtEl>
                                        <p:attrNameLst>
                                          <p:attrName>style.visibility</p:attrName>
                                        </p:attrNameLst>
                                      </p:cBhvr>
                                      <p:to>
                                        <p:strVal val="visible"/>
                                      </p:to>
                                    </p:set>
                                    <p:animEffect transition="in" filter="dissolve">
                                      <p:cBhvr>
                                        <p:cTn id="16" dur="500"/>
                                        <p:tgtEl>
                                          <p:spTgt spid="86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fill="hold" grpId="2" nodeType="clickEffect">
                                  <p:stCondLst>
                                    <p:cond delay="0"/>
                                  </p:stCondLst>
                                  <p:iterate>
                                    <p:tmAbs val="0"/>
                                  </p:iterate>
                                  <p:childTnLst>
                                    <p:set>
                                      <p:cBhvr>
                                        <p:cTn id="20" fill="hold"/>
                                        <p:tgtEl>
                                          <p:spTgt spid="864"/>
                                        </p:tgtEl>
                                        <p:attrNameLst>
                                          <p:attrName>style.visibility</p:attrName>
                                        </p:attrNameLst>
                                      </p:cBhvr>
                                      <p:to>
                                        <p:strVal val="visible"/>
                                      </p:to>
                                    </p:set>
                                    <p:animEffect transition="in" filter="dissolve">
                                      <p:cBhvr>
                                        <p:cTn id="21" dur="500"/>
                                        <p:tgtEl>
                                          <p:spTgt spid="8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2" grpId="1" build="p" bldLvl="5" animBg="1" advAuto="0"/>
      <p:bldP spid="864" grpId="2" animBg="1" advAuto="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6" name="Shape 866"/>
          <p:cNvSpPr>
            <a:spLocks noGrp="1"/>
          </p:cNvSpPr>
          <p:nvPr>
            <p:ph type="title"/>
          </p:nvPr>
        </p:nvSpPr>
        <p:spPr>
          <a:xfrm>
            <a:off x="457200" y="405264"/>
            <a:ext cx="8229600" cy="1143001"/>
          </a:xfrm>
          <a:prstGeom prst="rect">
            <a:avLst/>
          </a:prstGeom>
        </p:spPr>
        <p:txBody>
          <a:bodyPr>
            <a:noAutofit/>
          </a:bodyPr>
          <a:lstStyle>
            <a:lvl1pPr>
              <a:defRPr sz="2400">
                <a:latin typeface="Comic Sans MS"/>
                <a:ea typeface="Comic Sans MS"/>
                <a:cs typeface="Comic Sans MS"/>
                <a:sym typeface="Comic Sans MS"/>
              </a:defRPr>
            </a:lvl1pPr>
          </a:lstStyle>
          <a:p>
            <a:r>
              <a:rPr sz="3600" dirty="0" err="1">
                <a:solidFill>
                  <a:srgbClr val="FFD653"/>
                </a:solidFill>
                <a:latin typeface="+mn-lt"/>
              </a:rPr>
              <a:t>Είν</a:t>
            </a:r>
            <a:r>
              <a:rPr sz="3600" dirty="0">
                <a:solidFill>
                  <a:srgbClr val="FFD653"/>
                </a:solidFill>
                <a:latin typeface="+mn-lt"/>
              </a:rPr>
              <a:t>αι σαν να ψάχνεις ένα </a:t>
            </a:r>
            <a:r>
              <a:rPr sz="3600" dirty="0" smtClean="0">
                <a:solidFill>
                  <a:srgbClr val="FFD653"/>
                </a:solidFill>
                <a:latin typeface="+mn-lt"/>
              </a:rPr>
              <a:t>παγωτό</a:t>
            </a:r>
            <a:r>
              <a:rPr lang="en-US" sz="3600" dirty="0" smtClean="0">
                <a:solidFill>
                  <a:srgbClr val="FFD653"/>
                </a:solidFill>
                <a:latin typeface="+mn-lt"/>
              </a:rPr>
              <a:t/>
            </a:r>
            <a:br>
              <a:rPr lang="en-US" sz="3600" dirty="0" smtClean="0">
                <a:solidFill>
                  <a:srgbClr val="FFD653"/>
                </a:solidFill>
                <a:latin typeface="+mn-lt"/>
              </a:rPr>
            </a:br>
            <a:r>
              <a:rPr sz="3600" dirty="0" smtClean="0">
                <a:solidFill>
                  <a:srgbClr val="FFD653"/>
                </a:solidFill>
                <a:latin typeface="+mn-lt"/>
              </a:rPr>
              <a:t>στην </a:t>
            </a:r>
            <a:r>
              <a:rPr sz="3600" dirty="0">
                <a:solidFill>
                  <a:srgbClr val="FFD653"/>
                </a:solidFill>
                <a:latin typeface="+mn-lt"/>
              </a:rPr>
              <a:t>παραλία…</a:t>
            </a:r>
          </a:p>
        </p:txBody>
      </p:sp>
      <p:pic>
        <p:nvPicPr>
          <p:cNvPr id="867" name="image93.jpg" descr="higgs.jpg"/>
          <p:cNvPicPr>
            <a:picLocks noChangeAspect="1"/>
          </p:cNvPicPr>
          <p:nvPr/>
        </p:nvPicPr>
        <p:blipFill>
          <a:blip r:embed="rId2">
            <a:extLst/>
          </a:blip>
          <a:stretch>
            <a:fillRect/>
          </a:stretch>
        </p:blipFill>
        <p:spPr>
          <a:xfrm>
            <a:off x="245115" y="1762797"/>
            <a:ext cx="8838544" cy="4608514"/>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 name="Shape 869"/>
          <p:cNvSpPr>
            <a:spLocks noGrp="1"/>
          </p:cNvSpPr>
          <p:nvPr>
            <p:ph type="title"/>
          </p:nvPr>
        </p:nvSpPr>
        <p:spPr>
          <a:xfrm>
            <a:off x="457200" y="144012"/>
            <a:ext cx="8229600" cy="1143001"/>
          </a:xfrm>
          <a:prstGeom prst="rect">
            <a:avLst/>
          </a:prstGeom>
        </p:spPr>
        <p:txBody>
          <a:bodyPr>
            <a:normAutofit/>
          </a:bodyPr>
          <a:lstStyle>
            <a:lvl1pPr defTabSz="896111">
              <a:defRPr sz="3822"/>
            </a:lvl1pPr>
          </a:lstStyle>
          <a:p>
            <a:r>
              <a:rPr sz="3600" dirty="0" err="1">
                <a:solidFill>
                  <a:srgbClr val="FFD653"/>
                </a:solidFill>
              </a:rPr>
              <a:t>Πώς</a:t>
            </a:r>
            <a:r>
              <a:rPr sz="3600" dirty="0">
                <a:solidFill>
                  <a:srgbClr val="FFD653"/>
                </a:solidFill>
              </a:rPr>
              <a:t> θα </a:t>
            </a:r>
            <a:r>
              <a:rPr sz="3600" dirty="0" err="1">
                <a:solidFill>
                  <a:srgbClr val="FFD653"/>
                </a:solidFill>
              </a:rPr>
              <a:t>το</a:t>
            </a:r>
            <a:r>
              <a:rPr sz="3600" dirty="0">
                <a:solidFill>
                  <a:srgbClr val="FFD653"/>
                </a:solidFill>
              </a:rPr>
              <a:t> </a:t>
            </a:r>
            <a:r>
              <a:rPr sz="3600" dirty="0" err="1">
                <a:solidFill>
                  <a:srgbClr val="FFD653"/>
                </a:solidFill>
              </a:rPr>
              <a:t>δείχν</a:t>
            </a:r>
            <a:r>
              <a:rPr sz="3600" dirty="0">
                <a:solidFill>
                  <a:srgbClr val="FFD653"/>
                </a:solidFill>
              </a:rPr>
              <a:t>αμε αυτό στα παιδιά;</a:t>
            </a:r>
          </a:p>
        </p:txBody>
      </p:sp>
      <p:sp>
        <p:nvSpPr>
          <p:cNvPr id="870" name="Shape 870"/>
          <p:cNvSpPr>
            <a:spLocks noGrp="1"/>
          </p:cNvSpPr>
          <p:nvPr>
            <p:ph type="body" idx="1"/>
          </p:nvPr>
        </p:nvSpPr>
        <p:spPr>
          <a:xfrm>
            <a:off x="544284" y="1745340"/>
            <a:ext cx="8229600" cy="4525963"/>
          </a:xfrm>
          <a:prstGeom prst="rect">
            <a:avLst/>
          </a:prstGeom>
        </p:spPr>
        <p:txBody>
          <a:bodyPr>
            <a:normAutofit/>
          </a:bodyPr>
          <a:lstStyle/>
          <a:p>
            <a:r>
              <a:rPr sz="2800" dirty="0" err="1">
                <a:solidFill>
                  <a:srgbClr val="FFEBAB"/>
                </a:solidFill>
              </a:rPr>
              <a:t>Δρ</a:t>
            </a:r>
            <a:r>
              <a:rPr sz="2800" dirty="0">
                <a:solidFill>
                  <a:srgbClr val="FFEBAB"/>
                </a:solidFill>
              </a:rPr>
              <a:t>αστηριότητα στον </a:t>
            </a:r>
            <a:r>
              <a:rPr sz="2800" dirty="0" smtClean="0">
                <a:solidFill>
                  <a:srgbClr val="FFEBAB"/>
                </a:solidFill>
              </a:rPr>
              <a:t>χώρο</a:t>
            </a:r>
            <a:endParaRPr lang="en-US" sz="2800" dirty="0" smtClean="0">
              <a:solidFill>
                <a:srgbClr val="FFEBAB"/>
              </a:solidFill>
            </a:endParaRPr>
          </a:p>
          <a:p>
            <a:pPr marL="0" indent="0">
              <a:buNone/>
            </a:pPr>
            <a:endParaRPr sz="2800" dirty="0">
              <a:solidFill>
                <a:srgbClr val="FFEBAB"/>
              </a:solidFill>
            </a:endParaRPr>
          </a:p>
          <a:p>
            <a:r>
              <a:rPr sz="2800" dirty="0" err="1">
                <a:solidFill>
                  <a:srgbClr val="FFEBAB"/>
                </a:solidFill>
              </a:rPr>
              <a:t>Έν</a:t>
            </a:r>
            <a:r>
              <a:rPr sz="2800" dirty="0">
                <a:solidFill>
                  <a:srgbClr val="FFEBAB"/>
                </a:solidFill>
              </a:rPr>
              <a:t>ας κρατά γλυκά και όλοι τρέχουν πάνω του , </a:t>
            </a:r>
            <a:r>
              <a:rPr lang="en-US" sz="2800" dirty="0">
                <a:solidFill>
                  <a:srgbClr val="FFEBAB"/>
                </a:solidFill>
              </a:rPr>
              <a:t> </a:t>
            </a:r>
            <a:r>
              <a:rPr lang="en-US" sz="2800" dirty="0" smtClean="0">
                <a:solidFill>
                  <a:srgbClr val="FFEBAB"/>
                </a:solidFill>
              </a:rPr>
              <a:t>     </a:t>
            </a:r>
            <a:r>
              <a:rPr sz="2800" dirty="0" smtClean="0">
                <a:solidFill>
                  <a:srgbClr val="FFEBAB"/>
                </a:solidFill>
              </a:rPr>
              <a:t>δεν </a:t>
            </a:r>
            <a:r>
              <a:rPr sz="2800" dirty="0">
                <a:solidFill>
                  <a:srgbClr val="FFEBAB"/>
                </a:solidFill>
              </a:rPr>
              <a:t>μπορεί να </a:t>
            </a:r>
            <a:r>
              <a:rPr sz="2800" dirty="0" smtClean="0">
                <a:solidFill>
                  <a:srgbClr val="FFEBAB"/>
                </a:solidFill>
              </a:rPr>
              <a:t>κινηθεί</a:t>
            </a:r>
            <a:endParaRPr lang="en-US" sz="2800" dirty="0" smtClean="0">
              <a:solidFill>
                <a:srgbClr val="FFEBAB"/>
              </a:solidFill>
            </a:endParaRPr>
          </a:p>
          <a:p>
            <a:pPr marL="0" indent="0">
              <a:buNone/>
            </a:pPr>
            <a:endParaRPr sz="2800" dirty="0">
              <a:solidFill>
                <a:srgbClr val="FFEBAB"/>
              </a:solidFill>
            </a:endParaRPr>
          </a:p>
          <a:p>
            <a:r>
              <a:rPr sz="2800" dirty="0" err="1">
                <a:solidFill>
                  <a:srgbClr val="FFEBAB"/>
                </a:solidFill>
              </a:rPr>
              <a:t>Έν</a:t>
            </a:r>
            <a:r>
              <a:rPr sz="2800" dirty="0">
                <a:solidFill>
                  <a:srgbClr val="FFEBAB"/>
                </a:solidFill>
              </a:rPr>
              <a:t>ας κρατά διαγωνίσματα θεωρητικής φυσικής, </a:t>
            </a:r>
            <a:r>
              <a:rPr lang="en-US" sz="2800" dirty="0" smtClean="0">
                <a:solidFill>
                  <a:srgbClr val="FFEBAB"/>
                </a:solidFill>
              </a:rPr>
              <a:t>    </a:t>
            </a:r>
            <a:r>
              <a:rPr sz="2800" dirty="0" smtClean="0">
                <a:solidFill>
                  <a:srgbClr val="FFEBAB"/>
                </a:solidFill>
              </a:rPr>
              <a:t>όλοι </a:t>
            </a:r>
            <a:r>
              <a:rPr sz="2800" dirty="0">
                <a:solidFill>
                  <a:srgbClr val="FFEBAB"/>
                </a:solidFill>
              </a:rPr>
              <a:t>εξαφανίζονται άρα κινείται  με μεγάλη ευκολία</a:t>
            </a: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 name="image7.jpg" descr="File:DIMendeleevCab.jpg">
            <a:hlinkClick r:id="rId2"/>
          </p:cNvPr>
          <p:cNvPicPr>
            <a:picLocks noChangeAspect="1"/>
          </p:cNvPicPr>
          <p:nvPr/>
        </p:nvPicPr>
        <p:blipFill>
          <a:blip r:embed="rId3">
            <a:extLst/>
          </a:blip>
          <a:stretch>
            <a:fillRect/>
          </a:stretch>
        </p:blipFill>
        <p:spPr>
          <a:xfrm>
            <a:off x="428338" y="2155504"/>
            <a:ext cx="2217035" cy="3115272"/>
          </a:xfrm>
          <a:prstGeom prst="rect">
            <a:avLst/>
          </a:prstGeom>
          <a:ln w="12700">
            <a:miter lim="400000"/>
          </a:ln>
        </p:spPr>
      </p:pic>
      <p:pic>
        <p:nvPicPr>
          <p:cNvPr id="257" name="image8.png" descr="http://upload.wikimedia.org/wikipedia/commons/thumb/5/55/Mendelejevs_periodiska_system_1871.png/550px-Mendelejevs_periodiska_system_1871.png">
            <a:hlinkClick r:id="rId4"/>
          </p:cNvPr>
          <p:cNvPicPr>
            <a:picLocks noChangeAspect="1"/>
          </p:cNvPicPr>
          <p:nvPr/>
        </p:nvPicPr>
        <p:blipFill>
          <a:blip r:embed="rId5">
            <a:extLst/>
          </a:blip>
          <a:stretch>
            <a:fillRect/>
          </a:stretch>
        </p:blipFill>
        <p:spPr>
          <a:xfrm>
            <a:off x="3544648" y="1199118"/>
            <a:ext cx="4512729" cy="2248160"/>
          </a:xfrm>
          <a:prstGeom prst="rect">
            <a:avLst/>
          </a:prstGeom>
          <a:ln w="12700">
            <a:miter lim="400000"/>
          </a:ln>
        </p:spPr>
      </p:pic>
      <p:pic>
        <p:nvPicPr>
          <p:cNvPr id="258" name="image9.png" descr="http://upload.wikimedia.org/wikipedia/commons/thumb/8/84/Periodic_table.svg/500px-Periodic_table.svg.png">
            <a:hlinkClick r:id="rId6"/>
          </p:cNvPr>
          <p:cNvPicPr>
            <a:picLocks noChangeAspect="1"/>
          </p:cNvPicPr>
          <p:nvPr/>
        </p:nvPicPr>
        <p:blipFill>
          <a:blip r:embed="rId7">
            <a:extLst/>
          </a:blip>
          <a:stretch>
            <a:fillRect/>
          </a:stretch>
        </p:blipFill>
        <p:spPr>
          <a:xfrm>
            <a:off x="3021526" y="3538847"/>
            <a:ext cx="5558971" cy="3124142"/>
          </a:xfrm>
          <a:prstGeom prst="rect">
            <a:avLst/>
          </a:prstGeom>
          <a:ln w="12700">
            <a:miter lim="400000"/>
          </a:ln>
        </p:spPr>
      </p:pic>
      <p:sp>
        <p:nvSpPr>
          <p:cNvPr id="259" name="Shape 259"/>
          <p:cNvSpPr/>
          <p:nvPr/>
        </p:nvSpPr>
        <p:spPr>
          <a:xfrm>
            <a:off x="471791" y="1463699"/>
            <a:ext cx="1971050" cy="58477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ctr">
              <a:defRPr sz="1600">
                <a:latin typeface="UB-Script"/>
                <a:ea typeface="UB-Script"/>
                <a:cs typeface="UB-Script"/>
                <a:sym typeface="UB-Script"/>
              </a:defRPr>
            </a:pPr>
            <a:r>
              <a:rPr dirty="0" err="1">
                <a:solidFill>
                  <a:srgbClr val="FFEBAB"/>
                </a:solidFill>
              </a:rPr>
              <a:t>Дми́трий</a:t>
            </a:r>
            <a:r>
              <a:rPr dirty="0">
                <a:solidFill>
                  <a:srgbClr val="FFEBAB"/>
                </a:solidFill>
              </a:rPr>
              <a:t> </a:t>
            </a:r>
            <a:r>
              <a:rPr dirty="0" err="1">
                <a:solidFill>
                  <a:srgbClr val="FFEBAB"/>
                </a:solidFill>
              </a:rPr>
              <a:t>Ива́нович</a:t>
            </a:r>
            <a:r>
              <a:rPr dirty="0">
                <a:solidFill>
                  <a:srgbClr val="FFEBAB"/>
                </a:solidFill>
              </a:rPr>
              <a:t> </a:t>
            </a:r>
          </a:p>
          <a:p>
            <a:pPr algn="ctr">
              <a:defRPr sz="1600">
                <a:latin typeface="UB-Script"/>
                <a:ea typeface="UB-Script"/>
                <a:cs typeface="UB-Script"/>
                <a:sym typeface="UB-Script"/>
              </a:defRPr>
            </a:pPr>
            <a:r>
              <a:rPr dirty="0" err="1">
                <a:solidFill>
                  <a:srgbClr val="FFEBAB"/>
                </a:solidFill>
              </a:rPr>
              <a:t>Менделе́ев</a:t>
            </a:r>
            <a:endParaRPr dirty="0">
              <a:solidFill>
                <a:srgbClr val="FFEBAB"/>
              </a:solidFill>
            </a:endParaRPr>
          </a:p>
        </p:txBody>
      </p:sp>
      <p:sp>
        <p:nvSpPr>
          <p:cNvPr id="260" name="Shape 260"/>
          <p:cNvSpPr/>
          <p:nvPr/>
        </p:nvSpPr>
        <p:spPr>
          <a:xfrm>
            <a:off x="0" y="383466"/>
            <a:ext cx="9144000" cy="6463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spcBef>
                <a:spcPts val="1600"/>
              </a:spcBef>
              <a:defRPr sz="2800" b="1">
                <a:solidFill>
                  <a:srgbClr val="FF0000"/>
                </a:solidFill>
                <a:effectLst>
                  <a:outerShdw blurRad="38100" dist="38100" dir="2700000" rotWithShape="0">
                    <a:srgbClr val="000000">
                      <a:alpha val="43137"/>
                    </a:srgbClr>
                  </a:outerShdw>
                </a:effectLst>
                <a:latin typeface="Arial"/>
                <a:ea typeface="Arial"/>
                <a:cs typeface="Arial"/>
                <a:sym typeface="Arial"/>
              </a:defRPr>
            </a:lvl1pPr>
          </a:lstStyle>
          <a:p>
            <a:r>
              <a:rPr sz="3600" b="0" dirty="0">
                <a:solidFill>
                  <a:srgbClr val="FFD653"/>
                </a:solidFill>
                <a:effectLst/>
                <a:latin typeface="+mn-lt"/>
              </a:rPr>
              <a:t>Ο π</a:t>
            </a:r>
            <a:r>
              <a:rPr sz="3600" b="0" dirty="0" err="1">
                <a:solidFill>
                  <a:srgbClr val="FFD653"/>
                </a:solidFill>
                <a:effectLst/>
                <a:latin typeface="+mn-lt"/>
              </a:rPr>
              <a:t>εριοδικός</a:t>
            </a:r>
            <a:r>
              <a:rPr sz="3600" b="0" dirty="0">
                <a:solidFill>
                  <a:srgbClr val="FFD653"/>
                </a:solidFill>
                <a:effectLst/>
                <a:latin typeface="+mn-lt"/>
              </a:rPr>
              <a:t> π</a:t>
            </a:r>
            <a:r>
              <a:rPr sz="3600" b="0" dirty="0" err="1">
                <a:solidFill>
                  <a:srgbClr val="FFD653"/>
                </a:solidFill>
                <a:effectLst/>
                <a:latin typeface="+mn-lt"/>
              </a:rPr>
              <a:t>ίν</a:t>
            </a:r>
            <a:r>
              <a:rPr sz="3600" b="0" dirty="0">
                <a:solidFill>
                  <a:srgbClr val="FFD653"/>
                </a:solidFill>
                <a:effectLst/>
                <a:latin typeface="+mn-lt"/>
              </a:rPr>
              <a:t>ακας του Μεντελέγιεφ</a:t>
            </a:r>
          </a:p>
        </p:txBody>
      </p:sp>
      <p:sp>
        <p:nvSpPr>
          <p:cNvPr id="261" name="Shape 261"/>
          <p:cNvSpPr>
            <a:spLocks noGrp="1"/>
          </p:cNvSpPr>
          <p:nvPr>
            <p:ph type="sldNum" sz="quarter" idx="4294967295"/>
          </p:nvPr>
        </p:nvSpPr>
        <p:spPr>
          <a:xfrm>
            <a:off x="8650302" y="6522824"/>
            <a:ext cx="188898" cy="269241"/>
          </a:xfrm>
          <a:prstGeom prst="rect">
            <a:avLst/>
          </a:prstGeom>
          <a:extLst>
            <a:ext uri="{C572A759-6A51-4108-AA02-DFA0A04FC94B}">
              <ma14:wrappingTextBoxFlag xmlns:ma14="http://schemas.microsoft.com/office/mac/drawingml/2011/main" val="1"/>
            </a:ext>
          </a:extLst>
        </p:spPr>
        <p:txBody>
          <a:bodyPr/>
          <a:lstStyle>
            <a:lvl1pPr>
              <a:defRPr>
                <a:solidFill>
                  <a:srgbClr val="888888"/>
                </a:solidFill>
                <a:latin typeface="UB-Script"/>
                <a:ea typeface="UB-Script"/>
                <a:cs typeface="UB-Script"/>
                <a:sym typeface="UB-Script"/>
              </a:defRPr>
            </a:lvl1pPr>
          </a:lstStyle>
          <a:p>
            <a:fld id="{86CB4B4D-7CA3-9044-876B-883B54F8677D}" type="slidenum">
              <a:t>9</a:t>
            </a:fld>
            <a:endParaRPr/>
          </a:p>
        </p:txBody>
      </p:sp>
    </p:spTree>
  </p:cSld>
  <p:clrMapOvr>
    <a:masterClrMapping/>
  </p:clrMapOvr>
  <p:transition spd="slow"/>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2" name="Shape 872"/>
          <p:cNvSpPr>
            <a:spLocks noGrp="1"/>
          </p:cNvSpPr>
          <p:nvPr>
            <p:ph type="title"/>
          </p:nvPr>
        </p:nvSpPr>
        <p:spPr>
          <a:prstGeom prst="rect">
            <a:avLst/>
          </a:prstGeom>
        </p:spPr>
        <p:txBody>
          <a:bodyPr/>
          <a:lstStyle/>
          <a:p>
            <a:endParaRPr/>
          </a:p>
        </p:txBody>
      </p:sp>
      <p:sp>
        <p:nvSpPr>
          <p:cNvPr id="873" name="Shape 873"/>
          <p:cNvSpPr>
            <a:spLocks noGrp="1"/>
          </p:cNvSpPr>
          <p:nvPr>
            <p:ph type="body" idx="1"/>
          </p:nvPr>
        </p:nvSpPr>
        <p:spPr>
          <a:prstGeom prst="rect">
            <a:avLst/>
          </a:prstGeom>
        </p:spPr>
        <p:txBody>
          <a:bodyPr/>
          <a:lstStyle/>
          <a:p>
            <a:endParaRPr/>
          </a:p>
        </p:txBody>
      </p:sp>
      <p:pic>
        <p:nvPicPr>
          <p:cNvPr id="874" name="DSC07538.jpeg"/>
          <p:cNvPicPr>
            <a:picLocks noChangeAspect="1"/>
          </p:cNvPicPr>
          <p:nvPr/>
        </p:nvPicPr>
        <p:blipFill>
          <a:blip r:embed="rId2">
            <a:extLst>
              <a:ext uri="{BEBA8EAE-BF5A-486C-A8C5-ECC9F3942E4B}">
                <a14:imgProps xmlns:a14="http://schemas.microsoft.com/office/drawing/2010/main">
                  <a14:imgLayer r:embed="rId3">
                    <a14:imgEffect>
                      <a14:brightnessContrast bright="8000" contrast="5000"/>
                    </a14:imgEffect>
                  </a14:imgLayer>
                </a14:imgProps>
              </a:ext>
            </a:extLst>
          </a:blip>
          <a:stretch>
            <a:fillRect/>
          </a:stretch>
        </p:blipFill>
        <p:spPr>
          <a:xfrm>
            <a:off x="0" y="0"/>
            <a:ext cx="9144000" cy="6858000"/>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 name="Shape 876"/>
          <p:cNvSpPr>
            <a:spLocks noGrp="1"/>
          </p:cNvSpPr>
          <p:nvPr>
            <p:ph type="title"/>
          </p:nvPr>
        </p:nvSpPr>
        <p:spPr>
          <a:prstGeom prst="rect">
            <a:avLst/>
          </a:prstGeom>
        </p:spPr>
        <p:txBody>
          <a:bodyPr/>
          <a:lstStyle/>
          <a:p>
            <a:endParaRPr/>
          </a:p>
        </p:txBody>
      </p:sp>
      <p:sp>
        <p:nvSpPr>
          <p:cNvPr id="877" name="Shape 877"/>
          <p:cNvSpPr>
            <a:spLocks noGrp="1"/>
          </p:cNvSpPr>
          <p:nvPr>
            <p:ph type="body" idx="1"/>
          </p:nvPr>
        </p:nvSpPr>
        <p:spPr>
          <a:prstGeom prst="rect">
            <a:avLst/>
          </a:prstGeom>
        </p:spPr>
        <p:txBody>
          <a:bodyPr/>
          <a:lstStyle/>
          <a:p>
            <a:endParaRPr/>
          </a:p>
        </p:txBody>
      </p:sp>
      <p:pic>
        <p:nvPicPr>
          <p:cNvPr id="878" name="DSC07540.jpeg"/>
          <p:cNvPicPr>
            <a:picLocks noChangeAspect="1"/>
          </p:cNvPicPr>
          <p:nvPr/>
        </p:nvPicPr>
        <p:blipFill>
          <a:blip r:embed="rId2">
            <a:extLst/>
          </a:blip>
          <a:stretch>
            <a:fillRect/>
          </a:stretch>
        </p:blipFill>
        <p:spPr>
          <a:xfrm>
            <a:off x="0" y="0"/>
            <a:ext cx="9144000" cy="6858000"/>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 name="Shape 880"/>
          <p:cNvSpPr>
            <a:spLocks noGrp="1"/>
          </p:cNvSpPr>
          <p:nvPr>
            <p:ph type="title"/>
          </p:nvPr>
        </p:nvSpPr>
        <p:spPr>
          <a:xfrm>
            <a:off x="457200" y="129498"/>
            <a:ext cx="8229600" cy="1143001"/>
          </a:xfrm>
          <a:prstGeom prst="rect">
            <a:avLst/>
          </a:prstGeom>
        </p:spPr>
        <p:txBody>
          <a:bodyPr>
            <a:normAutofit/>
          </a:bodyPr>
          <a:lstStyle/>
          <a:p>
            <a:pPr>
              <a:defRPr>
                <a:solidFill>
                  <a:srgbClr val="FFC000"/>
                </a:solidFill>
              </a:defRPr>
            </a:pPr>
            <a:r>
              <a:rPr sz="3600" dirty="0" err="1">
                <a:solidFill>
                  <a:srgbClr val="FFD653"/>
                </a:solidFill>
              </a:rPr>
              <a:t>Το</a:t>
            </a:r>
            <a:r>
              <a:rPr sz="3600" dirty="0">
                <a:solidFill>
                  <a:srgbClr val="FFD653"/>
                </a:solidFill>
              </a:rPr>
              <a:t> CERΝ </a:t>
            </a:r>
            <a:r>
              <a:rPr sz="3600" dirty="0" err="1">
                <a:solidFill>
                  <a:srgbClr val="FFD653"/>
                </a:solidFill>
              </a:rPr>
              <a:t>τι</a:t>
            </a:r>
            <a:r>
              <a:rPr sz="3600" dirty="0">
                <a:solidFill>
                  <a:srgbClr val="FFD653"/>
                </a:solidFill>
              </a:rPr>
              <a:t> </a:t>
            </a:r>
            <a:r>
              <a:rPr sz="3600" dirty="0" err="1">
                <a:solidFill>
                  <a:srgbClr val="FFD653"/>
                </a:solidFill>
              </a:rPr>
              <a:t>σχέση</a:t>
            </a:r>
            <a:r>
              <a:rPr sz="3600" dirty="0">
                <a:solidFill>
                  <a:srgbClr val="FFD653"/>
                </a:solidFill>
              </a:rPr>
              <a:t> </a:t>
            </a:r>
            <a:r>
              <a:rPr sz="3600" dirty="0" err="1">
                <a:solidFill>
                  <a:srgbClr val="FFD653"/>
                </a:solidFill>
              </a:rPr>
              <a:t>έχει</a:t>
            </a:r>
            <a:r>
              <a:rPr sz="3600" dirty="0">
                <a:solidFill>
                  <a:srgbClr val="FFD653"/>
                </a:solidFill>
              </a:rPr>
              <a:t>;</a:t>
            </a:r>
          </a:p>
        </p:txBody>
      </p:sp>
      <p:pic>
        <p:nvPicPr>
          <p:cNvPr id="882" name="Στιγμιότυπο 2016-08-11, 5.22.46 μμ.png">
            <a:hlinkClick r:id="rId2"/>
          </p:cNvPr>
          <p:cNvPicPr>
            <a:picLocks noChangeAspect="1"/>
          </p:cNvPicPr>
          <p:nvPr/>
        </p:nvPicPr>
        <p:blipFill>
          <a:blip r:embed="rId3">
            <a:extLst>
              <a:ext uri="{BEBA8EAE-BF5A-486C-A8C5-ECC9F3942E4B}">
                <a14:imgProps xmlns:a14="http://schemas.microsoft.com/office/drawing/2010/main">
                  <a14:imgLayer r:embed="rId4">
                    <a14:imgEffect>
                      <a14:brightnessContrast contrast="31000"/>
                    </a14:imgEffect>
                  </a14:imgLayer>
                </a14:imgProps>
              </a:ext>
            </a:extLst>
          </a:blip>
          <a:stretch>
            <a:fillRect/>
          </a:stretch>
        </p:blipFill>
        <p:spPr>
          <a:xfrm>
            <a:off x="651568" y="1319033"/>
            <a:ext cx="7840864" cy="4900541"/>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4" name="image94.png"/>
          <p:cNvPicPr>
            <a:picLocks noChangeAspect="1"/>
          </p:cNvPicPr>
          <p:nvPr/>
        </p:nvPicPr>
        <p:blipFill>
          <a:blip r:embed="rId2">
            <a:extLst/>
          </a:blip>
          <a:stretch>
            <a:fillRect/>
          </a:stretch>
        </p:blipFill>
        <p:spPr>
          <a:xfrm>
            <a:off x="7002463" y="2492375"/>
            <a:ext cx="2178051" cy="1017588"/>
          </a:xfrm>
          <a:prstGeom prst="rect">
            <a:avLst/>
          </a:prstGeom>
          <a:ln w="12700">
            <a:miter lim="400000"/>
          </a:ln>
        </p:spPr>
      </p:pic>
      <p:pic>
        <p:nvPicPr>
          <p:cNvPr id="885" name="image95.png"/>
          <p:cNvPicPr>
            <a:picLocks noChangeAspect="1"/>
          </p:cNvPicPr>
          <p:nvPr/>
        </p:nvPicPr>
        <p:blipFill>
          <a:blip r:embed="rId3">
            <a:extLst/>
          </a:blip>
          <a:stretch>
            <a:fillRect/>
          </a:stretch>
        </p:blipFill>
        <p:spPr>
          <a:xfrm>
            <a:off x="34925" y="44450"/>
            <a:ext cx="2595564" cy="1584325"/>
          </a:xfrm>
          <a:prstGeom prst="rect">
            <a:avLst/>
          </a:prstGeom>
          <a:ln w="12700">
            <a:miter lim="400000"/>
          </a:ln>
        </p:spPr>
      </p:pic>
      <p:pic>
        <p:nvPicPr>
          <p:cNvPr id="886" name="image96.png"/>
          <p:cNvPicPr>
            <a:picLocks noChangeAspect="1"/>
          </p:cNvPicPr>
          <p:nvPr/>
        </p:nvPicPr>
        <p:blipFill>
          <a:blip r:embed="rId4">
            <a:extLst/>
          </a:blip>
          <a:stretch>
            <a:fillRect/>
          </a:stretch>
        </p:blipFill>
        <p:spPr>
          <a:xfrm>
            <a:off x="6140450" y="4273550"/>
            <a:ext cx="3040064" cy="811213"/>
          </a:xfrm>
          <a:prstGeom prst="rect">
            <a:avLst/>
          </a:prstGeom>
          <a:ln w="12700">
            <a:miter lim="400000"/>
          </a:ln>
        </p:spPr>
      </p:pic>
      <p:pic>
        <p:nvPicPr>
          <p:cNvPr id="887" name="image97.png"/>
          <p:cNvPicPr>
            <a:picLocks noChangeAspect="1"/>
          </p:cNvPicPr>
          <p:nvPr/>
        </p:nvPicPr>
        <p:blipFill>
          <a:blip r:embed="rId5">
            <a:extLst/>
          </a:blip>
          <a:stretch>
            <a:fillRect/>
          </a:stretch>
        </p:blipFill>
        <p:spPr>
          <a:xfrm>
            <a:off x="106362" y="3284537"/>
            <a:ext cx="2112963" cy="1811338"/>
          </a:xfrm>
          <a:prstGeom prst="rect">
            <a:avLst/>
          </a:prstGeom>
          <a:ln w="12700">
            <a:miter lim="400000"/>
          </a:ln>
        </p:spPr>
      </p:pic>
      <p:pic>
        <p:nvPicPr>
          <p:cNvPr id="888" name="image98.png"/>
          <p:cNvPicPr>
            <a:picLocks noChangeAspect="1"/>
          </p:cNvPicPr>
          <p:nvPr/>
        </p:nvPicPr>
        <p:blipFill>
          <a:blip r:embed="rId6">
            <a:extLst/>
          </a:blip>
          <a:stretch>
            <a:fillRect/>
          </a:stretch>
        </p:blipFill>
        <p:spPr>
          <a:xfrm>
            <a:off x="6985000" y="5059362"/>
            <a:ext cx="2195514" cy="1825626"/>
          </a:xfrm>
          <a:prstGeom prst="rect">
            <a:avLst/>
          </a:prstGeom>
          <a:ln w="12700">
            <a:miter lim="400000"/>
          </a:ln>
        </p:spPr>
      </p:pic>
      <p:pic>
        <p:nvPicPr>
          <p:cNvPr id="889" name="image99.png" descr="2575F5F0-7559-4D7B-98AF-EA3FD8470E4C@cern"/>
          <p:cNvPicPr>
            <a:picLocks noChangeAspect="1"/>
          </p:cNvPicPr>
          <p:nvPr/>
        </p:nvPicPr>
        <p:blipFill>
          <a:blip r:embed="rId7">
            <a:extLst/>
          </a:blip>
          <a:stretch>
            <a:fillRect/>
          </a:stretch>
        </p:blipFill>
        <p:spPr>
          <a:xfrm>
            <a:off x="7013575" y="1484312"/>
            <a:ext cx="2157414" cy="1039813"/>
          </a:xfrm>
          <a:prstGeom prst="rect">
            <a:avLst/>
          </a:prstGeom>
          <a:ln w="12700">
            <a:miter lim="400000"/>
          </a:ln>
        </p:spPr>
      </p:pic>
      <p:pic>
        <p:nvPicPr>
          <p:cNvPr id="890" name="image100.png"/>
          <p:cNvPicPr>
            <a:picLocks noChangeAspect="1"/>
          </p:cNvPicPr>
          <p:nvPr/>
        </p:nvPicPr>
        <p:blipFill>
          <a:blip r:embed="rId8">
            <a:extLst/>
          </a:blip>
          <a:stretch>
            <a:fillRect/>
          </a:stretch>
        </p:blipFill>
        <p:spPr>
          <a:xfrm>
            <a:off x="4859337" y="1773238"/>
            <a:ext cx="2187576" cy="1912937"/>
          </a:xfrm>
          <a:prstGeom prst="rect">
            <a:avLst/>
          </a:prstGeom>
          <a:ln w="12700">
            <a:miter lim="400000"/>
          </a:ln>
        </p:spPr>
      </p:pic>
      <p:pic>
        <p:nvPicPr>
          <p:cNvPr id="891" name="image101.png"/>
          <p:cNvPicPr>
            <a:picLocks noChangeAspect="1"/>
          </p:cNvPicPr>
          <p:nvPr/>
        </p:nvPicPr>
        <p:blipFill>
          <a:blip r:embed="rId9">
            <a:extLst/>
          </a:blip>
          <a:stretch>
            <a:fillRect/>
          </a:stretch>
        </p:blipFill>
        <p:spPr>
          <a:xfrm>
            <a:off x="107950" y="1654175"/>
            <a:ext cx="1208088" cy="1601788"/>
          </a:xfrm>
          <a:prstGeom prst="rect">
            <a:avLst/>
          </a:prstGeom>
          <a:ln w="12700">
            <a:miter lim="400000"/>
          </a:ln>
        </p:spPr>
      </p:pic>
      <p:pic>
        <p:nvPicPr>
          <p:cNvPr id="892" name="image102.jpg"/>
          <p:cNvPicPr>
            <a:picLocks noChangeAspect="1"/>
          </p:cNvPicPr>
          <p:nvPr/>
        </p:nvPicPr>
        <p:blipFill>
          <a:blip r:embed="rId10">
            <a:extLst/>
          </a:blip>
          <a:stretch>
            <a:fillRect/>
          </a:stretch>
        </p:blipFill>
        <p:spPr>
          <a:xfrm>
            <a:off x="6607175" y="44450"/>
            <a:ext cx="2573339" cy="1428750"/>
          </a:xfrm>
          <a:prstGeom prst="rect">
            <a:avLst/>
          </a:prstGeom>
          <a:ln w="12700">
            <a:miter lim="400000"/>
          </a:ln>
        </p:spPr>
      </p:pic>
      <p:pic>
        <p:nvPicPr>
          <p:cNvPr id="893" name="image103.png" descr="BFF01878-1701-4378-BCFA-C7CFEF138328@cern"/>
          <p:cNvPicPr>
            <a:picLocks noChangeAspect="1"/>
          </p:cNvPicPr>
          <p:nvPr/>
        </p:nvPicPr>
        <p:blipFill>
          <a:blip r:embed="rId11">
            <a:extLst/>
          </a:blip>
          <a:stretch>
            <a:fillRect/>
          </a:stretch>
        </p:blipFill>
        <p:spPr>
          <a:xfrm>
            <a:off x="2555875" y="5084762"/>
            <a:ext cx="2841625" cy="1757363"/>
          </a:xfrm>
          <a:prstGeom prst="rect">
            <a:avLst/>
          </a:prstGeom>
          <a:ln w="12700">
            <a:miter lim="400000"/>
          </a:ln>
        </p:spPr>
      </p:pic>
      <p:pic>
        <p:nvPicPr>
          <p:cNvPr id="894" name="image104.png"/>
          <p:cNvPicPr>
            <a:picLocks noChangeAspect="1"/>
          </p:cNvPicPr>
          <p:nvPr/>
        </p:nvPicPr>
        <p:blipFill>
          <a:blip r:embed="rId12">
            <a:extLst/>
          </a:blip>
          <a:stretch>
            <a:fillRect/>
          </a:stretch>
        </p:blipFill>
        <p:spPr>
          <a:xfrm>
            <a:off x="1389062" y="1789113"/>
            <a:ext cx="1709738" cy="1501776"/>
          </a:xfrm>
          <a:prstGeom prst="rect">
            <a:avLst/>
          </a:prstGeom>
          <a:ln w="12700">
            <a:miter lim="400000"/>
          </a:ln>
        </p:spPr>
      </p:pic>
      <p:pic>
        <p:nvPicPr>
          <p:cNvPr id="895" name="image105.png"/>
          <p:cNvPicPr>
            <a:picLocks noChangeAspect="1"/>
          </p:cNvPicPr>
          <p:nvPr/>
        </p:nvPicPr>
        <p:blipFill>
          <a:blip r:embed="rId13">
            <a:extLst/>
          </a:blip>
          <a:stretch>
            <a:fillRect/>
          </a:stretch>
        </p:blipFill>
        <p:spPr>
          <a:xfrm>
            <a:off x="2268538" y="3644900"/>
            <a:ext cx="2168526" cy="1439863"/>
          </a:xfrm>
          <a:prstGeom prst="rect">
            <a:avLst/>
          </a:prstGeom>
          <a:ln w="12700">
            <a:miter lim="400000"/>
          </a:ln>
        </p:spPr>
      </p:pic>
      <p:pic>
        <p:nvPicPr>
          <p:cNvPr id="896" name="image106.png"/>
          <p:cNvPicPr>
            <a:picLocks noChangeAspect="1"/>
          </p:cNvPicPr>
          <p:nvPr/>
        </p:nvPicPr>
        <p:blipFill>
          <a:blip r:embed="rId14">
            <a:extLst/>
          </a:blip>
          <a:stretch>
            <a:fillRect/>
          </a:stretch>
        </p:blipFill>
        <p:spPr>
          <a:xfrm>
            <a:off x="3168650" y="2060575"/>
            <a:ext cx="1697039" cy="1584325"/>
          </a:xfrm>
          <a:prstGeom prst="rect">
            <a:avLst/>
          </a:prstGeom>
          <a:ln w="12700">
            <a:miter lim="400000"/>
          </a:ln>
        </p:spPr>
      </p:pic>
      <p:pic>
        <p:nvPicPr>
          <p:cNvPr id="897" name="image107.png"/>
          <p:cNvPicPr>
            <a:picLocks noChangeAspect="1"/>
          </p:cNvPicPr>
          <p:nvPr/>
        </p:nvPicPr>
        <p:blipFill>
          <a:blip r:embed="rId15">
            <a:extLst/>
          </a:blip>
          <a:stretch>
            <a:fillRect/>
          </a:stretch>
        </p:blipFill>
        <p:spPr>
          <a:xfrm>
            <a:off x="5448300" y="5157787"/>
            <a:ext cx="1500188" cy="1655763"/>
          </a:xfrm>
          <a:prstGeom prst="rect">
            <a:avLst/>
          </a:prstGeom>
          <a:ln w="12700">
            <a:miter lim="400000"/>
          </a:ln>
        </p:spPr>
      </p:pic>
      <p:pic>
        <p:nvPicPr>
          <p:cNvPr id="898" name="image108.png" descr="EE01D826-F84A-4536-82CD-433663F38EC1@cern"/>
          <p:cNvPicPr>
            <a:picLocks noChangeAspect="1"/>
          </p:cNvPicPr>
          <p:nvPr/>
        </p:nvPicPr>
        <p:blipFill>
          <a:blip r:embed="rId16">
            <a:extLst/>
          </a:blip>
          <a:stretch>
            <a:fillRect/>
          </a:stretch>
        </p:blipFill>
        <p:spPr>
          <a:xfrm>
            <a:off x="6372225" y="3573462"/>
            <a:ext cx="2771775" cy="696913"/>
          </a:xfrm>
          <a:prstGeom prst="rect">
            <a:avLst/>
          </a:prstGeom>
          <a:ln w="12700">
            <a:miter lim="400000"/>
          </a:ln>
        </p:spPr>
      </p:pic>
      <p:pic>
        <p:nvPicPr>
          <p:cNvPr id="899" name="image109.png" descr="52DCDE73-BDDB-4F4A-9E59-87079706FBB2@cern"/>
          <p:cNvPicPr>
            <a:picLocks noChangeAspect="1"/>
          </p:cNvPicPr>
          <p:nvPr/>
        </p:nvPicPr>
        <p:blipFill>
          <a:blip r:embed="rId17">
            <a:extLst/>
          </a:blip>
          <a:stretch>
            <a:fillRect/>
          </a:stretch>
        </p:blipFill>
        <p:spPr>
          <a:xfrm>
            <a:off x="4351337" y="3716337"/>
            <a:ext cx="2009776" cy="1368426"/>
          </a:xfrm>
          <a:prstGeom prst="rect">
            <a:avLst/>
          </a:prstGeom>
          <a:ln w="12700">
            <a:miter lim="400000"/>
          </a:ln>
        </p:spPr>
      </p:pic>
      <p:pic>
        <p:nvPicPr>
          <p:cNvPr id="900" name="image110.png" descr="69B77C66-E5EC-4B77-8BE3-24FA19535981@cern"/>
          <p:cNvPicPr>
            <a:picLocks noChangeAspect="1"/>
          </p:cNvPicPr>
          <p:nvPr/>
        </p:nvPicPr>
        <p:blipFill>
          <a:blip r:embed="rId18">
            <a:extLst/>
          </a:blip>
          <a:stretch>
            <a:fillRect/>
          </a:stretch>
        </p:blipFill>
        <p:spPr>
          <a:xfrm>
            <a:off x="-19050" y="5183187"/>
            <a:ext cx="2514600" cy="1674813"/>
          </a:xfrm>
          <a:prstGeom prst="rect">
            <a:avLst/>
          </a:prstGeom>
          <a:ln w="12700">
            <a:miter lim="400000"/>
          </a:ln>
        </p:spPr>
      </p:pic>
      <p:sp>
        <p:nvSpPr>
          <p:cNvPr id="901" name="Shape 901"/>
          <p:cNvSpPr/>
          <p:nvPr/>
        </p:nvSpPr>
        <p:spPr>
          <a:xfrm>
            <a:off x="2555875" y="161924"/>
            <a:ext cx="4032250" cy="1754326"/>
          </a:xfrm>
          <a:prstGeom prst="rect">
            <a:avLst/>
          </a:prstGeom>
          <a:solidFill>
            <a:srgbClr val="BBE0E3"/>
          </a:solidFill>
          <a:ln w="38100">
            <a:solidFill>
              <a:srgbClr val="FF0000"/>
            </a:solidFill>
            <a:miter/>
          </a:ln>
          <a:extLst>
            <a:ext uri="{C572A759-6A51-4108-AA02-DFA0A04FC94B}">
              <ma14:wrappingTextBoxFlag xmlns:ma14="http://schemas.microsoft.com/office/mac/drawingml/2011/main" val="1"/>
            </a:ext>
          </a:extLst>
        </p:spPr>
        <p:txBody>
          <a:bodyPr lIns="45719" rIns="45719">
            <a:spAutoFit/>
          </a:bodyPr>
          <a:lstStyle/>
          <a:p>
            <a:pPr algn="ctr">
              <a:defRPr sz="3600">
                <a:latin typeface="Times New Roman"/>
                <a:ea typeface="Times New Roman"/>
                <a:cs typeface="Times New Roman"/>
                <a:sym typeface="Times New Roman"/>
              </a:defRPr>
            </a:pPr>
            <a:r>
              <a:rPr b="1" dirty="0">
                <a:solidFill>
                  <a:srgbClr val="C00000"/>
                </a:solidFill>
              </a:rPr>
              <a:t>4 </a:t>
            </a:r>
            <a:r>
              <a:rPr b="1" dirty="0" err="1">
                <a:solidFill>
                  <a:srgbClr val="C00000"/>
                </a:solidFill>
              </a:rPr>
              <a:t>Ιουλίου</a:t>
            </a:r>
            <a:r>
              <a:rPr b="1" dirty="0">
                <a:solidFill>
                  <a:srgbClr val="C00000"/>
                </a:solidFill>
              </a:rPr>
              <a:t> 2012</a:t>
            </a:r>
            <a:endParaRPr sz="1200" b="1" dirty="0">
              <a:solidFill>
                <a:srgbClr val="C00000"/>
              </a:solidFill>
              <a:ea typeface="Arial"/>
              <a:cs typeface="Arial"/>
              <a:sym typeface="Arial"/>
            </a:endParaRPr>
          </a:p>
          <a:p>
            <a:pPr algn="ctr">
              <a:defRPr sz="3600">
                <a:latin typeface="Times New Roman"/>
                <a:ea typeface="Times New Roman"/>
                <a:cs typeface="Times New Roman"/>
                <a:sym typeface="Times New Roman"/>
              </a:defRPr>
            </a:pPr>
            <a:r>
              <a:rPr b="1" dirty="0">
                <a:solidFill>
                  <a:srgbClr val="C00000"/>
                </a:solidFill>
              </a:rPr>
              <a:t>Η ανα</a:t>
            </a:r>
            <a:r>
              <a:rPr b="1" dirty="0" err="1">
                <a:solidFill>
                  <a:srgbClr val="C00000"/>
                </a:solidFill>
              </a:rPr>
              <a:t>κάλυψη</a:t>
            </a:r>
            <a:r>
              <a:rPr b="1" dirty="0">
                <a:solidFill>
                  <a:srgbClr val="C00000"/>
                </a:solidFill>
              </a:rPr>
              <a:t> </a:t>
            </a:r>
            <a:r>
              <a:rPr b="1" dirty="0" err="1">
                <a:solidFill>
                  <a:srgbClr val="C00000"/>
                </a:solidFill>
              </a:rPr>
              <a:t>ενός</a:t>
            </a:r>
            <a:r>
              <a:rPr b="1" dirty="0">
                <a:solidFill>
                  <a:srgbClr val="C00000"/>
                </a:solidFill>
              </a:rPr>
              <a:t> </a:t>
            </a:r>
            <a:r>
              <a:rPr b="1" dirty="0" err="1">
                <a:solidFill>
                  <a:srgbClr val="C00000"/>
                </a:solidFill>
              </a:rPr>
              <a:t>νέου</a:t>
            </a:r>
            <a:r>
              <a:rPr b="1" dirty="0">
                <a:solidFill>
                  <a:srgbClr val="C00000"/>
                </a:solidFill>
              </a:rPr>
              <a:t> </a:t>
            </a:r>
            <a:r>
              <a:rPr b="1" dirty="0" err="1">
                <a:solidFill>
                  <a:srgbClr val="C00000"/>
                </a:solidFill>
              </a:rPr>
              <a:t>σωμ</a:t>
            </a:r>
            <a:r>
              <a:rPr b="1" dirty="0">
                <a:solidFill>
                  <a:srgbClr val="C00000"/>
                </a:solidFill>
              </a:rPr>
              <a:t>ατιδίου</a:t>
            </a:r>
          </a:p>
        </p:txBody>
      </p:sp>
      <p:sp>
        <p:nvSpPr>
          <p:cNvPr id="902" name="Shape 902"/>
          <p:cNvSpPr>
            <a:spLocks noGrp="1"/>
          </p:cNvSpPr>
          <p:nvPr>
            <p:ph type="sldNum" sz="quarter" idx="4294967295"/>
          </p:nvPr>
        </p:nvSpPr>
        <p:spPr>
          <a:xfrm>
            <a:off x="8422818" y="6404292"/>
            <a:ext cx="263983" cy="269241"/>
          </a:xfrm>
          <a:prstGeom prst="rect">
            <a:avLst/>
          </a:prstGeom>
          <a:extLst>
            <a:ext uri="{C572A759-6A51-4108-AA02-DFA0A04FC94B}">
              <ma14:wrappingTextBoxFlag xmlns:ma14="http://schemas.microsoft.com/office/mac/drawingml/2011/main" val="1"/>
            </a:ext>
          </a:extLst>
        </p:spPr>
        <p:txBody>
          <a:bodyPr/>
          <a:lstStyle>
            <a:lvl1pPr>
              <a:defRPr>
                <a:solidFill>
                  <a:srgbClr val="000000"/>
                </a:solidFill>
              </a:defRPr>
            </a:lvl1pPr>
          </a:lstStyle>
          <a:p>
            <a:fld id="{86CB4B4D-7CA3-9044-876B-883B54F8677D}" type="slidenum">
              <a:t>93</a:t>
            </a:fld>
            <a:endParaRPr/>
          </a:p>
        </p:txBody>
      </p:sp>
    </p:spTree>
  </p:cSld>
  <p:clrMapOvr>
    <a:masterClrMapping/>
  </p:clrMapOvr>
  <p:transition spd="slow"/>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4" name="Στιγμιότυπο 2016-07-31, 8.21.08 μμ.png">
            <a:hlinkClick r:id="rId2"/>
          </p:cNvPr>
          <p:cNvPicPr>
            <a:picLocks noChangeAspect="1"/>
          </p:cNvPicPr>
          <p:nvPr/>
        </p:nvPicPr>
        <p:blipFill>
          <a:blip r:embed="rId3">
            <a:extLst>
              <a:ext uri="{BEBA8EAE-BF5A-486C-A8C5-ECC9F3942E4B}">
                <a14:imgProps xmlns:a14="http://schemas.microsoft.com/office/drawing/2010/main">
                  <a14:imgLayer r:embed="rId4">
                    <a14:imgEffect>
                      <a14:brightnessContrast bright="11000" contrast="31000"/>
                    </a14:imgEffect>
                  </a14:imgLayer>
                </a14:imgProps>
              </a:ext>
            </a:extLst>
          </a:blip>
          <a:stretch>
            <a:fillRect/>
          </a:stretch>
        </p:blipFill>
        <p:spPr>
          <a:xfrm>
            <a:off x="358973" y="795858"/>
            <a:ext cx="8426054" cy="5266284"/>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Εικόνα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76278008"/>
      </p:ext>
    </p:extLst>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6" name="image111.jpg" descr="youngeinstein"/>
          <p:cNvPicPr>
            <a:picLocks noChangeAspect="1"/>
          </p:cNvPicPr>
          <p:nvPr/>
        </p:nvPicPr>
        <p:blipFill>
          <a:blip r:embed="rId2">
            <a:extLst/>
          </a:blip>
          <a:stretch>
            <a:fillRect/>
          </a:stretch>
        </p:blipFill>
        <p:spPr>
          <a:xfrm>
            <a:off x="5329237" y="1323975"/>
            <a:ext cx="3814763" cy="5534025"/>
          </a:xfrm>
          <a:prstGeom prst="rect">
            <a:avLst/>
          </a:prstGeom>
          <a:ln w="12700">
            <a:miter lim="400000"/>
          </a:ln>
        </p:spPr>
      </p:pic>
      <p:grpSp>
        <p:nvGrpSpPr>
          <p:cNvPr id="909" name="Group 909"/>
          <p:cNvGrpSpPr/>
          <p:nvPr/>
        </p:nvGrpSpPr>
        <p:grpSpPr>
          <a:xfrm>
            <a:off x="-174171" y="1330232"/>
            <a:ext cx="9348705" cy="4823930"/>
            <a:chOff x="0" y="-193768"/>
            <a:chExt cx="9174533" cy="4689568"/>
          </a:xfrm>
        </p:grpSpPr>
        <p:pic>
          <p:nvPicPr>
            <p:cNvPr id="907" name="image112.jpg" descr="blackboard"/>
            <p:cNvPicPr>
              <a:picLocks noChangeAspect="1"/>
            </p:cNvPicPr>
            <p:nvPr/>
          </p:nvPicPr>
          <p:blipFill>
            <a:blip r:embed="rId3">
              <a:extLst/>
            </a:blip>
            <a:stretch>
              <a:fillRect/>
            </a:stretch>
          </p:blipFill>
          <p:spPr>
            <a:xfrm>
              <a:off x="0" y="-193768"/>
              <a:ext cx="5675085" cy="4689568"/>
            </a:xfrm>
            <a:prstGeom prst="rect">
              <a:avLst/>
            </a:prstGeom>
            <a:ln w="12700" cap="flat">
              <a:noFill/>
              <a:miter lim="400000"/>
            </a:ln>
            <a:effectLst/>
          </p:spPr>
        </p:pic>
        <p:sp>
          <p:nvSpPr>
            <p:cNvPr id="908" name="Shape 908"/>
            <p:cNvSpPr/>
            <p:nvPr/>
          </p:nvSpPr>
          <p:spPr>
            <a:xfrm>
              <a:off x="5122130" y="2611960"/>
              <a:ext cx="4052403" cy="435979"/>
            </a:xfrm>
            <a:prstGeom prst="rect">
              <a:avLst/>
            </a:prstGeom>
            <a:solidFill>
              <a:srgbClr val="000066"/>
            </a:solid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defRPr sz="2400">
                  <a:solidFill>
                    <a:srgbClr val="FFFF00"/>
                  </a:solidFill>
                  <a:latin typeface="Times New Roman"/>
                  <a:ea typeface="Times New Roman"/>
                  <a:cs typeface="Times New Roman"/>
                  <a:sym typeface="Times New Roman"/>
                </a:defRPr>
              </a:pPr>
              <a:r>
                <a:rPr>
                  <a:latin typeface="Wingdings"/>
                  <a:ea typeface="Wingdings"/>
                  <a:cs typeface="Wingdings"/>
                  <a:sym typeface="Wingdings"/>
                </a:rPr>
                <a:t></a:t>
              </a:r>
              <a:r>
                <a:t>αλλά ποτέ δεν τα κατάφερε…</a:t>
              </a:r>
            </a:p>
          </p:txBody>
        </p:sp>
      </p:grpSp>
      <p:sp>
        <p:nvSpPr>
          <p:cNvPr id="910" name="Shape 910"/>
          <p:cNvSpPr/>
          <p:nvPr/>
        </p:nvSpPr>
        <p:spPr>
          <a:xfrm>
            <a:off x="0" y="6045200"/>
            <a:ext cx="8422818" cy="584775"/>
          </a:xfrm>
          <a:prstGeom prst="rect">
            <a:avLst/>
          </a:prstGeom>
          <a:solidFill>
            <a:srgbClr val="FF0000"/>
          </a:solidFill>
          <a:ln w="12700">
            <a:miter lim="400000"/>
          </a:ln>
          <a:extLst>
            <a:ext uri="{C572A759-6A51-4108-AA02-DFA0A04FC94B}">
              <ma14:wrappingTextBoxFlag xmlns:ma14="http://schemas.microsoft.com/office/mac/drawingml/2011/main" val="1"/>
            </a:ext>
          </a:extLst>
        </p:spPr>
        <p:txBody>
          <a:bodyPr wrap="square" lIns="45719" rIns="45719">
            <a:spAutoFit/>
          </a:bodyPr>
          <a:lstStyle/>
          <a:p>
            <a:pPr>
              <a:defRPr sz="3200">
                <a:solidFill>
                  <a:srgbClr val="FFFF00"/>
                </a:solidFill>
                <a:latin typeface="Times New Roman"/>
                <a:ea typeface="Times New Roman"/>
                <a:cs typeface="Times New Roman"/>
                <a:sym typeface="Times New Roman"/>
              </a:defRPr>
            </a:pPr>
            <a:r>
              <a:rPr lang="en-US" dirty="0" smtClean="0"/>
              <a:t> </a:t>
            </a:r>
            <a:r>
              <a:rPr dirty="0" err="1" smtClean="0"/>
              <a:t>Ενο</a:t>
            </a:r>
            <a:r>
              <a:rPr dirty="0" smtClean="0"/>
              <a:t>ποίηση </a:t>
            </a:r>
            <a:r>
              <a:rPr dirty="0"/>
              <a:t>με επιπλέον διαστάσεις στο σύμπαν;</a:t>
            </a:r>
          </a:p>
        </p:txBody>
      </p:sp>
      <p:sp>
        <p:nvSpPr>
          <p:cNvPr id="911" name="Shape 911"/>
          <p:cNvSpPr/>
          <p:nvPr/>
        </p:nvSpPr>
        <p:spPr>
          <a:xfrm>
            <a:off x="0" y="188078"/>
            <a:ext cx="8388423" cy="1138773"/>
          </a:xfrm>
          <a:prstGeom prst="rect">
            <a:avLst/>
          </a:prstGeom>
          <a:solidFill>
            <a:srgbClr val="FFC000"/>
          </a:solidFill>
          <a:ln>
            <a:noFill/>
            <a:miter/>
          </a:ln>
          <a:extLst>
            <a:ext uri="{C572A759-6A51-4108-AA02-DFA0A04FC94B}">
              <ma14:wrappingTextBoxFlag xmlns:ma14="http://schemas.microsoft.com/office/mac/drawingml/2011/main" val="1"/>
            </a:ext>
          </a:extLst>
        </p:spPr>
        <p:txBody>
          <a:bodyPr lIns="45719" rIns="45719">
            <a:spAutoFit/>
          </a:bodyPr>
          <a:lstStyle/>
          <a:p>
            <a:pPr algn="ctr">
              <a:defRPr sz="3600">
                <a:latin typeface="Times New Roman"/>
                <a:ea typeface="Times New Roman"/>
                <a:cs typeface="Times New Roman"/>
                <a:sym typeface="Times New Roman"/>
              </a:defRPr>
            </a:pPr>
            <a:r>
              <a:rPr dirty="0">
                <a:solidFill>
                  <a:srgbClr val="C00000"/>
                </a:solidFill>
              </a:rPr>
              <a:t> </a:t>
            </a:r>
            <a:r>
              <a:rPr sz="3200" b="1" dirty="0" err="1">
                <a:solidFill>
                  <a:srgbClr val="C00000"/>
                </a:solidFill>
              </a:rPr>
              <a:t>Το</a:t>
            </a:r>
            <a:r>
              <a:rPr sz="3200" b="1" dirty="0">
                <a:solidFill>
                  <a:srgbClr val="C00000"/>
                </a:solidFill>
              </a:rPr>
              <a:t> </a:t>
            </a:r>
            <a:r>
              <a:rPr sz="3200" b="1" dirty="0" err="1">
                <a:solidFill>
                  <a:srgbClr val="C00000"/>
                </a:solidFill>
              </a:rPr>
              <a:t>όνειρο</a:t>
            </a:r>
            <a:r>
              <a:rPr sz="3200" b="1" dirty="0">
                <a:solidFill>
                  <a:srgbClr val="C00000"/>
                </a:solidFill>
              </a:rPr>
              <a:t> </a:t>
            </a:r>
            <a:r>
              <a:rPr sz="3200" b="1" dirty="0" err="1">
                <a:solidFill>
                  <a:srgbClr val="C00000"/>
                </a:solidFill>
              </a:rPr>
              <a:t>του</a:t>
            </a:r>
            <a:r>
              <a:rPr sz="3200" b="1" dirty="0">
                <a:solidFill>
                  <a:srgbClr val="C00000"/>
                </a:solidFill>
              </a:rPr>
              <a:t> Einstein </a:t>
            </a:r>
            <a:r>
              <a:rPr sz="3200" b="1" dirty="0" err="1">
                <a:solidFill>
                  <a:srgbClr val="C00000"/>
                </a:solidFill>
              </a:rPr>
              <a:t>ήτ</a:t>
            </a:r>
            <a:r>
              <a:rPr sz="3200" b="1" dirty="0">
                <a:solidFill>
                  <a:srgbClr val="C00000"/>
                </a:solidFill>
              </a:rPr>
              <a:t>αν να ενοποιήσει</a:t>
            </a:r>
            <a:endParaRPr sz="3200" b="1" dirty="0">
              <a:solidFill>
                <a:srgbClr val="C00000"/>
              </a:solidFill>
              <a:ea typeface="Arial"/>
              <a:cs typeface="Arial"/>
              <a:sym typeface="Arial"/>
            </a:endParaRPr>
          </a:p>
          <a:p>
            <a:pPr algn="ctr">
              <a:defRPr sz="3600">
                <a:solidFill>
                  <a:srgbClr val="FFC000"/>
                </a:solidFill>
                <a:latin typeface="Times New Roman"/>
                <a:ea typeface="Times New Roman"/>
                <a:cs typeface="Times New Roman"/>
                <a:sym typeface="Times New Roman"/>
              </a:defRPr>
            </a:pPr>
            <a:r>
              <a:rPr sz="3200" b="1" dirty="0">
                <a:solidFill>
                  <a:srgbClr val="C00000"/>
                </a:solidFill>
              </a:rPr>
              <a:t> </a:t>
            </a:r>
            <a:r>
              <a:rPr sz="3200" b="1" dirty="0" err="1">
                <a:solidFill>
                  <a:srgbClr val="C00000"/>
                </a:solidFill>
              </a:rPr>
              <a:t>τις</a:t>
            </a:r>
            <a:r>
              <a:rPr sz="3200" b="1" dirty="0">
                <a:solidFill>
                  <a:srgbClr val="C00000"/>
                </a:solidFill>
              </a:rPr>
              <a:t> </a:t>
            </a:r>
            <a:r>
              <a:rPr sz="3200" b="1" dirty="0" err="1">
                <a:solidFill>
                  <a:srgbClr val="C00000"/>
                </a:solidFill>
              </a:rPr>
              <a:t>θεμελιώδεις</a:t>
            </a:r>
            <a:r>
              <a:rPr sz="3200" b="1" dirty="0">
                <a:solidFill>
                  <a:srgbClr val="C00000"/>
                </a:solidFill>
              </a:rPr>
              <a:t> α</a:t>
            </a:r>
            <a:r>
              <a:rPr sz="3200" b="1" dirty="0" err="1">
                <a:solidFill>
                  <a:srgbClr val="C00000"/>
                </a:solidFill>
              </a:rPr>
              <a:t>λληλε</a:t>
            </a:r>
            <a:r>
              <a:rPr sz="3200" b="1" dirty="0">
                <a:solidFill>
                  <a:srgbClr val="C00000"/>
                </a:solidFill>
              </a:rPr>
              <a:t>πιδράσεις</a:t>
            </a:r>
          </a:p>
        </p:txBody>
      </p:sp>
      <p:sp>
        <p:nvSpPr>
          <p:cNvPr id="912" name="Shape 912"/>
          <p:cNvSpPr>
            <a:spLocks noGrp="1"/>
          </p:cNvSpPr>
          <p:nvPr>
            <p:ph type="sldNum" sz="quarter" idx="4294967295"/>
          </p:nvPr>
        </p:nvSpPr>
        <p:spPr>
          <a:xfrm>
            <a:off x="8422818" y="6404292"/>
            <a:ext cx="263983" cy="269241"/>
          </a:xfrm>
          <a:prstGeom prst="rect">
            <a:avLst/>
          </a:prstGeom>
          <a:extLst>
            <a:ext uri="{C572A759-6A51-4108-AA02-DFA0A04FC94B}">
              <ma14:wrappingTextBoxFlag xmlns:ma14="http://schemas.microsoft.com/office/mac/drawingml/2011/main" val="1"/>
            </a:ext>
          </a:extLst>
        </p:spPr>
        <p:txBody>
          <a:bodyPr/>
          <a:lstStyle>
            <a:lvl1pPr>
              <a:defRPr>
                <a:solidFill>
                  <a:srgbClr val="000000"/>
                </a:solidFill>
              </a:defRPr>
            </a:lvl1pPr>
          </a:lstStyle>
          <a:p>
            <a:fld id="{86CB4B4D-7CA3-9044-876B-883B54F8677D}" type="slidenum">
              <a:t>96</a:t>
            </a:fld>
            <a:endParaRPr/>
          </a:p>
        </p:txBody>
      </p:sp>
      <p:pic>
        <p:nvPicPr>
          <p:cNvPr id="9" name="image81.gif" descr="http://www.hazelwood.k12.mo.us/~grichert/sciweb/enstein2.gif"/>
          <p:cNvPicPr>
            <a:picLocks/>
          </p:cNvPicPr>
          <p:nvPr/>
        </p:nvPicPr>
        <p:blipFill>
          <a:blip r:embed="rId4">
            <a:extLst/>
          </a:blip>
          <a:stretch>
            <a:fillRect/>
          </a:stretch>
        </p:blipFill>
        <p:spPr>
          <a:xfrm>
            <a:off x="152400" y="4725412"/>
            <a:ext cx="903288" cy="1428750"/>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iterate>
                                    <p:tmAbs val="0"/>
                                  </p:iterate>
                                  <p:childTnLst>
                                    <p:set>
                                      <p:cBhvr>
                                        <p:cTn id="6" fill="hold"/>
                                        <p:tgtEl>
                                          <p:spTgt spid="909"/>
                                        </p:tgtEl>
                                        <p:attrNameLst>
                                          <p:attrName>style.visibility</p:attrName>
                                        </p:attrNameLst>
                                      </p:cBhvr>
                                      <p:to>
                                        <p:strVal val="visible"/>
                                      </p:to>
                                    </p:set>
                                    <p:anim calcmode="lin" valueType="num">
                                      <p:cBhvr>
                                        <p:cTn id="7" dur="500" fill="hold"/>
                                        <p:tgtEl>
                                          <p:spTgt spid="909"/>
                                        </p:tgtEl>
                                        <p:attrNameLst>
                                          <p:attrName>ppt_x</p:attrName>
                                        </p:attrNameLst>
                                      </p:cBhvr>
                                      <p:tavLst>
                                        <p:tav tm="0">
                                          <p:val>
                                            <p:strVal val="0-#ppt_w/2"/>
                                          </p:val>
                                        </p:tav>
                                        <p:tav tm="100000">
                                          <p:val>
                                            <p:strVal val="#ppt_x"/>
                                          </p:val>
                                        </p:tav>
                                      </p:tavLst>
                                    </p:anim>
                                    <p:anim calcmode="lin" valueType="num">
                                      <p:cBhvr>
                                        <p:cTn id="8" dur="500" fill="hold"/>
                                        <p:tgtEl>
                                          <p:spTgt spid="90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iterate>
                                    <p:tmAbs val="0"/>
                                  </p:iterate>
                                  <p:childTnLst>
                                    <p:set>
                                      <p:cBhvr>
                                        <p:cTn id="12" fill="hold"/>
                                        <p:tgtEl>
                                          <p:spTgt spid="910"/>
                                        </p:tgtEl>
                                        <p:attrNameLst>
                                          <p:attrName>style.visibility</p:attrName>
                                        </p:attrNameLst>
                                      </p:cBhvr>
                                      <p:to>
                                        <p:strVal val="visible"/>
                                      </p:to>
                                    </p:set>
                                    <p:anim calcmode="lin" valueType="num">
                                      <p:cBhvr>
                                        <p:cTn id="13" dur="500" fill="hold"/>
                                        <p:tgtEl>
                                          <p:spTgt spid="910"/>
                                        </p:tgtEl>
                                        <p:attrNameLst>
                                          <p:attrName>ppt_x</p:attrName>
                                        </p:attrNameLst>
                                      </p:cBhvr>
                                      <p:tavLst>
                                        <p:tav tm="0">
                                          <p:val>
                                            <p:strVal val="#ppt_x"/>
                                          </p:val>
                                        </p:tav>
                                        <p:tav tm="100000">
                                          <p:val>
                                            <p:strVal val="#ppt_x"/>
                                          </p:val>
                                        </p:tav>
                                      </p:tavLst>
                                    </p:anim>
                                    <p:anim calcmode="lin" valueType="num">
                                      <p:cBhvr>
                                        <p:cTn id="14" dur="500" fill="hold"/>
                                        <p:tgtEl>
                                          <p:spTgt spid="9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9" grpId="1" animBg="1" advAuto="0"/>
      <p:bldP spid="910" grpId="2" animBg="1" advAuto="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4" name="Shape 914"/>
          <p:cNvSpPr/>
          <p:nvPr/>
        </p:nvSpPr>
        <p:spPr>
          <a:xfrm>
            <a:off x="406400" y="1209543"/>
            <a:ext cx="7982857" cy="3139321"/>
          </a:xfrm>
          <a:prstGeom prst="rect">
            <a:avLst/>
          </a:prstGeom>
          <a:ln w="12700">
            <a:miter lim="400000"/>
          </a:ln>
          <a:extLst>
            <a:ext uri="{C572A759-6A51-4108-AA02-DFA0A04FC94B}">
              <ma14:wrappingTextBoxFlag xmlns:ma14="http://schemas.microsoft.com/office/mac/drawingml/2011/main" val="1"/>
            </a:ext>
          </a:extLst>
        </p:spPr>
        <p:txBody>
          <a:bodyPr wrap="square" lIns="45719" rIns="45719">
            <a:spAutoFit/>
          </a:bodyPr>
          <a:lstStyle/>
          <a:p>
            <a:r>
              <a:rPr lang="el-GR" sz="2200" dirty="0" smtClean="0">
                <a:solidFill>
                  <a:srgbClr val="FFEBAB"/>
                </a:solidFill>
              </a:rPr>
              <a:t>Στο τέλος του 19ου αιώνα η βασική έρευνα είχε μόλις ανακαλύψει το ηλεκτρόνιο. </a:t>
            </a:r>
            <a:endParaRPr lang="en-US" sz="2200" dirty="0" smtClean="0">
              <a:solidFill>
                <a:srgbClr val="FFEBAB"/>
              </a:solidFill>
            </a:endParaRPr>
          </a:p>
          <a:p>
            <a:r>
              <a:rPr lang="el-GR" sz="2200" dirty="0" smtClean="0">
                <a:solidFill>
                  <a:srgbClr val="FFEBAB"/>
                </a:solidFill>
              </a:rPr>
              <a:t>Στην εποχή μας δεν μπορεί  κανείς να διανοηθεί τη ζωή χωρίς τα ηλεκτρόνια. Αυτά φέρνουν τον ηλεκτρισμό στα σπίτια μας, μεταφέρουν τη  φωνή μας μέσα από τα τηλεφωνικά σύρματα και σχηματίζουν τις εικόνες που βλέπουμε στις οθόνες των τηλεοράσεων.</a:t>
            </a:r>
          </a:p>
          <a:p>
            <a:r>
              <a:rPr lang="el-GR" sz="2200" dirty="0" smtClean="0">
                <a:solidFill>
                  <a:srgbClr val="FFEBAB"/>
                </a:solidFill>
              </a:rPr>
              <a:t>Ποιος ξέρει,</a:t>
            </a:r>
            <a:r>
              <a:rPr lang="en-US" sz="2200" dirty="0" smtClean="0">
                <a:solidFill>
                  <a:srgbClr val="FFEBAB"/>
                </a:solidFill>
              </a:rPr>
              <a:t> </a:t>
            </a:r>
            <a:r>
              <a:rPr lang="el-GR" sz="2200" dirty="0" smtClean="0">
                <a:solidFill>
                  <a:srgbClr val="FFEBAB"/>
                </a:solidFill>
              </a:rPr>
              <a:t>λοιπόν, τι οφέλη θα φέρει η σημερινή </a:t>
            </a:r>
            <a:r>
              <a:rPr lang="el-GR" sz="2200" u="sng" dirty="0" smtClean="0">
                <a:solidFill>
                  <a:srgbClr val="FFEBAB"/>
                </a:solidFill>
              </a:rPr>
              <a:t>βασική έρευνα</a:t>
            </a:r>
            <a:r>
              <a:rPr lang="el-GR" sz="2200" dirty="0" smtClean="0">
                <a:solidFill>
                  <a:srgbClr val="FFEBAB"/>
                </a:solidFill>
              </a:rPr>
              <a:t> στο ανθρώπινο γένος στα επόμενα 100 χρόνια..... </a:t>
            </a:r>
            <a:endParaRPr lang="el-GR" sz="2200" dirty="0">
              <a:solidFill>
                <a:srgbClr val="FFEBAB"/>
              </a:solidFill>
            </a:endParaRPr>
          </a:p>
        </p:txBody>
      </p:sp>
      <p:sp>
        <p:nvSpPr>
          <p:cNvPr id="915" name="Shape 915"/>
          <p:cNvSpPr>
            <a:spLocks noGrp="1"/>
          </p:cNvSpPr>
          <p:nvPr>
            <p:ph type="title"/>
          </p:nvPr>
        </p:nvSpPr>
        <p:spPr>
          <a:xfrm>
            <a:off x="986972" y="317018"/>
            <a:ext cx="7170057" cy="792089"/>
          </a:xfrm>
          <a:prstGeom prst="rect">
            <a:avLst/>
          </a:prstGeom>
          <a:noFill/>
        </p:spPr>
        <p:txBody>
          <a:bodyPr>
            <a:noAutofit/>
          </a:bodyPr>
          <a:lstStyle>
            <a:lvl1pPr defTabSz="868680">
              <a:defRPr sz="2375" b="1">
                <a:solidFill>
                  <a:srgbClr val="660066"/>
                </a:solidFill>
              </a:defRPr>
            </a:lvl1pPr>
          </a:lstStyle>
          <a:p>
            <a:r>
              <a:rPr sz="3600" b="0" dirty="0">
                <a:solidFill>
                  <a:srgbClr val="FFD653"/>
                </a:solidFill>
              </a:rPr>
              <a:t>Η </a:t>
            </a:r>
            <a:r>
              <a:rPr sz="3600" b="0" dirty="0" err="1">
                <a:solidFill>
                  <a:srgbClr val="FFD653"/>
                </a:solidFill>
              </a:rPr>
              <a:t>ιστορί</a:t>
            </a:r>
            <a:r>
              <a:rPr sz="3600" b="0" dirty="0">
                <a:solidFill>
                  <a:srgbClr val="FFD653"/>
                </a:solidFill>
              </a:rPr>
              <a:t>α της επιστήμης μας θύμιζε</a:t>
            </a:r>
          </a:p>
        </p:txBody>
      </p:sp>
      <p:pic>
        <p:nvPicPr>
          <p:cNvPr id="916" name="image113.png"/>
          <p:cNvPicPr>
            <a:picLocks noChangeAspect="1"/>
          </p:cNvPicPr>
          <p:nvPr/>
        </p:nvPicPr>
        <p:blipFill rotWithShape="1">
          <a:blip r:embed="rId2">
            <a:extLst/>
          </a:blip>
          <a:srcRect t="12311" b="6663"/>
          <a:stretch/>
        </p:blipFill>
        <p:spPr>
          <a:xfrm>
            <a:off x="4499426" y="4510082"/>
            <a:ext cx="3568959" cy="2168823"/>
          </a:xfrm>
          <a:prstGeom prst="rect">
            <a:avLst/>
          </a:prstGeom>
          <a:ln w="12700">
            <a:miter lim="400000"/>
          </a:ln>
        </p:spPr>
      </p:pic>
      <p:sp>
        <p:nvSpPr>
          <p:cNvPr id="917" name="Shape 917"/>
          <p:cNvSpPr>
            <a:spLocks noGrp="1"/>
          </p:cNvSpPr>
          <p:nvPr>
            <p:ph type="sldNum" sz="quarter" idx="4294967295"/>
          </p:nvPr>
        </p:nvSpPr>
        <p:spPr>
          <a:xfrm>
            <a:off x="8565544" y="6522824"/>
            <a:ext cx="273657" cy="269241"/>
          </a:xfrm>
          <a:prstGeom prst="rect">
            <a:avLst/>
          </a:prstGeom>
          <a:extLst>
            <a:ext uri="{C572A759-6A51-4108-AA02-DFA0A04FC94B}">
              <ma14:wrappingTextBoxFlag xmlns:ma14="http://schemas.microsoft.com/office/mac/drawingml/2011/main" val="1"/>
            </a:ext>
          </a:extLst>
        </p:spPr>
        <p:txBody>
          <a:bodyPr/>
          <a:lstStyle>
            <a:lvl1pPr>
              <a:defRPr>
                <a:solidFill>
                  <a:srgbClr val="888888"/>
                </a:solidFill>
                <a:latin typeface="UB-Script"/>
                <a:ea typeface="UB-Script"/>
                <a:cs typeface="UB-Script"/>
                <a:sym typeface="UB-Script"/>
              </a:defRPr>
            </a:lvl1pPr>
          </a:lstStyle>
          <a:p>
            <a:fld id="{86CB4B4D-7CA3-9044-876B-883B54F8677D}" type="slidenum">
              <a:t>97</a:t>
            </a:fld>
            <a:endParaRPr/>
          </a:p>
        </p:txBody>
      </p:sp>
    </p:spTree>
  </p:cSld>
  <p:clrMapOvr>
    <a:masterClrMapping/>
  </p:clrMapOvr>
  <p:transition spd="slow"/>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Shape 920"/>
          <p:cNvSpPr>
            <a:spLocks noGrp="1"/>
          </p:cNvSpPr>
          <p:nvPr>
            <p:ph type="title"/>
          </p:nvPr>
        </p:nvSpPr>
        <p:spPr>
          <a:xfrm>
            <a:off x="685804" y="34464"/>
            <a:ext cx="7630612" cy="1251621"/>
          </a:xfrm>
          <a:prstGeom prst="rect">
            <a:avLst/>
          </a:prstGeom>
        </p:spPr>
        <p:txBody>
          <a:bodyPr>
            <a:normAutofit fontScale="90000"/>
          </a:bodyPr>
          <a:lstStyle/>
          <a:p>
            <a:r>
              <a:rPr dirty="0"/>
              <a:t/>
            </a:r>
            <a:br>
              <a:rPr dirty="0"/>
            </a:br>
            <a:r>
              <a:rPr lang="el-GR" sz="4000" dirty="0">
                <a:solidFill>
                  <a:srgbClr val="FFD653"/>
                </a:solidFill>
              </a:rPr>
              <a:t>Η ιστορία της φυσικής </a:t>
            </a:r>
            <a:r>
              <a:rPr lang="en-US" sz="4000" dirty="0" smtClean="0">
                <a:solidFill>
                  <a:srgbClr val="FFD653"/>
                </a:solidFill>
              </a:rPr>
              <a:t/>
            </a:r>
            <a:br>
              <a:rPr lang="en-US" sz="4000" dirty="0" smtClean="0">
                <a:solidFill>
                  <a:srgbClr val="FFD653"/>
                </a:solidFill>
              </a:rPr>
            </a:br>
            <a:r>
              <a:rPr lang="el-GR" sz="4000" dirty="0" smtClean="0">
                <a:solidFill>
                  <a:srgbClr val="FFD653"/>
                </a:solidFill>
              </a:rPr>
              <a:t>στοιχειωδών </a:t>
            </a:r>
            <a:r>
              <a:rPr lang="el-GR" sz="4000" dirty="0">
                <a:solidFill>
                  <a:srgbClr val="FFD653"/>
                </a:solidFill>
              </a:rPr>
              <a:t>σωματιδίων</a:t>
            </a:r>
          </a:p>
        </p:txBody>
      </p:sp>
      <p:sp>
        <p:nvSpPr>
          <p:cNvPr id="921" name="Shape 921"/>
          <p:cNvSpPr>
            <a:spLocks noGrp="1"/>
          </p:cNvSpPr>
          <p:nvPr>
            <p:ph type="body" idx="1"/>
          </p:nvPr>
        </p:nvSpPr>
        <p:spPr>
          <a:xfrm>
            <a:off x="613230" y="1689113"/>
            <a:ext cx="7772400" cy="3802733"/>
          </a:xfrm>
          <a:prstGeom prst="rect">
            <a:avLst/>
          </a:prstGeom>
        </p:spPr>
        <p:txBody>
          <a:bodyPr>
            <a:noAutofit/>
          </a:bodyPr>
          <a:lstStyle/>
          <a:p>
            <a:pPr lvl="0"/>
            <a:r>
              <a:rPr lang="el-GR" sz="1800" dirty="0">
                <a:solidFill>
                  <a:srgbClr val="FFC000"/>
                </a:solidFill>
              </a:rPr>
              <a:t>~50% </a:t>
            </a:r>
            <a:r>
              <a:rPr lang="el-GR" sz="1800" dirty="0" err="1">
                <a:solidFill>
                  <a:srgbClr val="FFEBAB"/>
                </a:solidFill>
              </a:rPr>
              <a:t>Nobel</a:t>
            </a:r>
            <a:r>
              <a:rPr lang="el-GR" sz="1800" dirty="0">
                <a:solidFill>
                  <a:srgbClr val="FFEBAB"/>
                </a:solidFill>
              </a:rPr>
              <a:t> για την φυσική στοιχειωδών σωματιδίων…</a:t>
            </a:r>
          </a:p>
          <a:p>
            <a:pPr lvl="0"/>
            <a:r>
              <a:rPr lang="el-GR" sz="1800" dirty="0">
                <a:solidFill>
                  <a:srgbClr val="FFC000"/>
                </a:solidFill>
              </a:rPr>
              <a:t>1921</a:t>
            </a:r>
            <a:r>
              <a:rPr lang="el-GR" sz="1800" dirty="0">
                <a:solidFill>
                  <a:srgbClr val="FFEBAB"/>
                </a:solidFill>
              </a:rPr>
              <a:t> Α. </a:t>
            </a:r>
            <a:r>
              <a:rPr lang="el-GR" sz="1800" dirty="0" err="1">
                <a:solidFill>
                  <a:srgbClr val="FFEBAB"/>
                </a:solidFill>
              </a:rPr>
              <a:t>Einstein</a:t>
            </a:r>
            <a:r>
              <a:rPr lang="el-GR" sz="1800" dirty="0">
                <a:solidFill>
                  <a:srgbClr val="FFEBAB"/>
                </a:solidFill>
              </a:rPr>
              <a:t> – φωτοηλεκτρικό φαινόμενο μαζί με </a:t>
            </a:r>
            <a:r>
              <a:rPr lang="el-GR" sz="1800" dirty="0" err="1">
                <a:solidFill>
                  <a:srgbClr val="FFEBAB"/>
                </a:solidFill>
              </a:rPr>
              <a:t>Μ.Planck</a:t>
            </a:r>
            <a:r>
              <a:rPr lang="el-GR" sz="1800" dirty="0">
                <a:solidFill>
                  <a:srgbClr val="FFEBAB"/>
                </a:solidFill>
              </a:rPr>
              <a:t> (</a:t>
            </a:r>
            <a:r>
              <a:rPr lang="el-GR" sz="1800" dirty="0" err="1">
                <a:solidFill>
                  <a:srgbClr val="FFEBAB"/>
                </a:solidFill>
              </a:rPr>
              <a:t>nobel</a:t>
            </a:r>
            <a:r>
              <a:rPr lang="el-GR" sz="1800" dirty="0">
                <a:solidFill>
                  <a:srgbClr val="FFEBAB"/>
                </a:solidFill>
              </a:rPr>
              <a:t> 1918) </a:t>
            </a:r>
            <a:endParaRPr lang="en-US" sz="1800" dirty="0">
              <a:solidFill>
                <a:srgbClr val="FFEBAB"/>
              </a:solidFill>
            </a:endParaRPr>
          </a:p>
          <a:p>
            <a:pPr marL="0" lvl="0" indent="0">
              <a:buNone/>
            </a:pPr>
            <a:r>
              <a:rPr lang="en-US" sz="1800" dirty="0">
                <a:solidFill>
                  <a:srgbClr val="FFEBAB"/>
                </a:solidFill>
              </a:rPr>
              <a:t> </a:t>
            </a:r>
            <a:r>
              <a:rPr lang="en-US" sz="1800" dirty="0" smtClean="0">
                <a:solidFill>
                  <a:srgbClr val="FFEBAB"/>
                </a:solidFill>
              </a:rPr>
              <a:t>      </a:t>
            </a:r>
            <a:r>
              <a:rPr lang="el-GR" sz="1800" dirty="0" smtClean="0">
                <a:solidFill>
                  <a:srgbClr val="FFEBAB"/>
                </a:solidFill>
              </a:rPr>
              <a:t>&amp; </a:t>
            </a:r>
            <a:r>
              <a:rPr lang="el-GR" sz="1800" dirty="0" err="1">
                <a:solidFill>
                  <a:srgbClr val="FFEBAB"/>
                </a:solidFill>
              </a:rPr>
              <a:t>Compton</a:t>
            </a:r>
            <a:r>
              <a:rPr lang="el-GR" sz="1800" dirty="0">
                <a:solidFill>
                  <a:srgbClr val="FFEBAB"/>
                </a:solidFill>
              </a:rPr>
              <a:t> (</a:t>
            </a:r>
            <a:r>
              <a:rPr lang="el-GR" sz="1800" dirty="0" err="1">
                <a:solidFill>
                  <a:srgbClr val="FFEBAB"/>
                </a:solidFill>
              </a:rPr>
              <a:t>nobel</a:t>
            </a:r>
            <a:r>
              <a:rPr lang="el-GR" sz="1800" dirty="0">
                <a:solidFill>
                  <a:srgbClr val="FFEBAB"/>
                </a:solidFill>
              </a:rPr>
              <a:t> 1927) </a:t>
            </a:r>
          </a:p>
          <a:p>
            <a:pPr lvl="0"/>
            <a:r>
              <a:rPr lang="el-GR" sz="1800" dirty="0">
                <a:solidFill>
                  <a:srgbClr val="FFC000"/>
                </a:solidFill>
              </a:rPr>
              <a:t>1922</a:t>
            </a:r>
            <a:r>
              <a:rPr lang="el-GR" sz="1800" dirty="0">
                <a:solidFill>
                  <a:srgbClr val="FFEBAB"/>
                </a:solidFill>
              </a:rPr>
              <a:t> </a:t>
            </a:r>
            <a:r>
              <a:rPr lang="el-GR" sz="1800" dirty="0" err="1">
                <a:solidFill>
                  <a:srgbClr val="FFEBAB"/>
                </a:solidFill>
              </a:rPr>
              <a:t>Neils</a:t>
            </a:r>
            <a:r>
              <a:rPr lang="el-GR" sz="1800" dirty="0">
                <a:solidFill>
                  <a:srgbClr val="FFEBAB"/>
                </a:solidFill>
              </a:rPr>
              <a:t> </a:t>
            </a:r>
            <a:r>
              <a:rPr lang="el-GR" sz="1800" dirty="0" err="1">
                <a:solidFill>
                  <a:srgbClr val="FFEBAB"/>
                </a:solidFill>
              </a:rPr>
              <a:t>Bohr</a:t>
            </a:r>
            <a:r>
              <a:rPr lang="el-GR" sz="1800" dirty="0">
                <a:solidFill>
                  <a:srgbClr val="FFEBAB"/>
                </a:solidFill>
              </a:rPr>
              <a:t> – δομή του ατόμου, </a:t>
            </a:r>
            <a:r>
              <a:rPr lang="el-GR" sz="1800" dirty="0" err="1">
                <a:solidFill>
                  <a:srgbClr val="FFEBAB"/>
                </a:solidFill>
              </a:rPr>
              <a:t>κβάντωση</a:t>
            </a:r>
            <a:r>
              <a:rPr lang="el-GR" sz="1800" dirty="0">
                <a:solidFill>
                  <a:srgbClr val="FFEBAB"/>
                </a:solidFill>
              </a:rPr>
              <a:t> ενεργειακών επιπέδων μαζί με τους </a:t>
            </a:r>
            <a:r>
              <a:rPr lang="el-GR" sz="1800" dirty="0" err="1">
                <a:solidFill>
                  <a:srgbClr val="FFEBAB"/>
                </a:solidFill>
              </a:rPr>
              <a:t>Franck</a:t>
            </a:r>
            <a:r>
              <a:rPr lang="el-GR" sz="1800" dirty="0">
                <a:solidFill>
                  <a:srgbClr val="FFEBAB"/>
                </a:solidFill>
              </a:rPr>
              <a:t> &amp; </a:t>
            </a:r>
            <a:r>
              <a:rPr lang="el-GR" sz="1800" dirty="0" err="1">
                <a:solidFill>
                  <a:srgbClr val="FFEBAB"/>
                </a:solidFill>
              </a:rPr>
              <a:t>Hertz</a:t>
            </a:r>
            <a:r>
              <a:rPr lang="el-GR" sz="1800" dirty="0">
                <a:solidFill>
                  <a:srgbClr val="FFEBAB"/>
                </a:solidFill>
              </a:rPr>
              <a:t> (</a:t>
            </a:r>
            <a:r>
              <a:rPr lang="el-GR" sz="1800" dirty="0" err="1">
                <a:solidFill>
                  <a:srgbClr val="FFEBAB"/>
                </a:solidFill>
              </a:rPr>
              <a:t>nobel</a:t>
            </a:r>
            <a:r>
              <a:rPr lang="el-GR" sz="1800" dirty="0">
                <a:solidFill>
                  <a:srgbClr val="FFEBAB"/>
                </a:solidFill>
              </a:rPr>
              <a:t> 1925) πείραμα</a:t>
            </a:r>
          </a:p>
          <a:p>
            <a:pPr lvl="0"/>
            <a:r>
              <a:rPr lang="el-GR" sz="1800" dirty="0">
                <a:solidFill>
                  <a:srgbClr val="FFC000"/>
                </a:solidFill>
              </a:rPr>
              <a:t>1929 </a:t>
            </a:r>
            <a:r>
              <a:rPr lang="el-GR" sz="1800" dirty="0" err="1">
                <a:solidFill>
                  <a:srgbClr val="FFEBAB"/>
                </a:solidFill>
              </a:rPr>
              <a:t>Louis</a:t>
            </a:r>
            <a:r>
              <a:rPr lang="el-GR" sz="1800" dirty="0">
                <a:solidFill>
                  <a:srgbClr val="FFEBAB"/>
                </a:solidFill>
              </a:rPr>
              <a:t>-</a:t>
            </a:r>
            <a:r>
              <a:rPr lang="el-GR" sz="1800" dirty="0" err="1">
                <a:solidFill>
                  <a:srgbClr val="FFEBAB"/>
                </a:solidFill>
              </a:rPr>
              <a:t>Victor</a:t>
            </a:r>
            <a:r>
              <a:rPr lang="el-GR" sz="1800" dirty="0">
                <a:solidFill>
                  <a:srgbClr val="FFEBAB"/>
                </a:solidFill>
              </a:rPr>
              <a:t> </a:t>
            </a:r>
            <a:r>
              <a:rPr lang="el-GR" sz="1800" dirty="0" err="1">
                <a:solidFill>
                  <a:srgbClr val="FFEBAB"/>
                </a:solidFill>
              </a:rPr>
              <a:t>de</a:t>
            </a:r>
            <a:r>
              <a:rPr lang="el-GR" sz="1800" dirty="0">
                <a:solidFill>
                  <a:srgbClr val="FFEBAB"/>
                </a:solidFill>
              </a:rPr>
              <a:t> </a:t>
            </a:r>
            <a:r>
              <a:rPr lang="el-GR" sz="1800" dirty="0" err="1">
                <a:solidFill>
                  <a:srgbClr val="FFEBAB"/>
                </a:solidFill>
              </a:rPr>
              <a:t>Broglie</a:t>
            </a:r>
            <a:r>
              <a:rPr lang="el-GR" sz="1800" dirty="0">
                <a:solidFill>
                  <a:srgbClr val="FFEBAB"/>
                </a:solidFill>
              </a:rPr>
              <a:t> – κυματική ιδιότητα των ηλεκτρονίων. </a:t>
            </a:r>
            <a:r>
              <a:rPr lang="en-US" sz="1800" dirty="0" smtClean="0">
                <a:solidFill>
                  <a:srgbClr val="FFEBAB"/>
                </a:solidFill>
              </a:rPr>
              <a:t>       </a:t>
            </a:r>
            <a:r>
              <a:rPr lang="el-GR" sz="1800" dirty="0" smtClean="0">
                <a:solidFill>
                  <a:srgbClr val="FFEBAB"/>
                </a:solidFill>
              </a:rPr>
              <a:t>Πείραμα </a:t>
            </a:r>
            <a:r>
              <a:rPr lang="el-GR" sz="1800" dirty="0" err="1">
                <a:solidFill>
                  <a:srgbClr val="FFEBAB"/>
                </a:solidFill>
              </a:rPr>
              <a:t>Davisson</a:t>
            </a:r>
            <a:r>
              <a:rPr lang="el-GR" sz="1800" dirty="0">
                <a:solidFill>
                  <a:srgbClr val="FFEBAB"/>
                </a:solidFill>
              </a:rPr>
              <a:t> &amp; </a:t>
            </a:r>
            <a:r>
              <a:rPr lang="el-GR" sz="1800" dirty="0" err="1">
                <a:solidFill>
                  <a:srgbClr val="FFEBAB"/>
                </a:solidFill>
              </a:rPr>
              <a:t>Thomson</a:t>
            </a:r>
            <a:r>
              <a:rPr lang="el-GR" sz="1800" dirty="0">
                <a:solidFill>
                  <a:srgbClr val="FFEBAB"/>
                </a:solidFill>
              </a:rPr>
              <a:t> (</a:t>
            </a:r>
            <a:r>
              <a:rPr lang="el-GR" sz="1800" dirty="0" err="1">
                <a:solidFill>
                  <a:srgbClr val="FFEBAB"/>
                </a:solidFill>
              </a:rPr>
              <a:t>nobel</a:t>
            </a:r>
            <a:r>
              <a:rPr lang="el-GR" sz="1800" dirty="0">
                <a:solidFill>
                  <a:srgbClr val="FFEBAB"/>
                </a:solidFill>
              </a:rPr>
              <a:t> 1937)</a:t>
            </a:r>
          </a:p>
          <a:p>
            <a:pPr lvl="0"/>
            <a:r>
              <a:rPr lang="en-US" sz="1800" dirty="0">
                <a:solidFill>
                  <a:srgbClr val="FFC000"/>
                </a:solidFill>
              </a:rPr>
              <a:t>1932 </a:t>
            </a:r>
            <a:r>
              <a:rPr lang="en-US" sz="1800" dirty="0">
                <a:solidFill>
                  <a:srgbClr val="FFEBAB"/>
                </a:solidFill>
              </a:rPr>
              <a:t>Werner Heisenberg 1933 Erwin </a:t>
            </a:r>
            <a:r>
              <a:rPr lang="en-US" sz="1800" dirty="0" err="1">
                <a:solidFill>
                  <a:srgbClr val="FFEBAB"/>
                </a:solidFill>
              </a:rPr>
              <a:t>Scroedinger</a:t>
            </a:r>
            <a:r>
              <a:rPr lang="en-US" sz="1800" dirty="0">
                <a:solidFill>
                  <a:srgbClr val="FFEBAB"/>
                </a:solidFill>
              </a:rPr>
              <a:t> &amp; Paul Dirac : </a:t>
            </a:r>
            <a:r>
              <a:rPr lang="en-US" sz="1800" dirty="0" smtClean="0">
                <a:solidFill>
                  <a:srgbClr val="FFEBAB"/>
                </a:solidFill>
              </a:rPr>
              <a:t>              </a:t>
            </a:r>
            <a:r>
              <a:rPr lang="el-GR" sz="1800" dirty="0" smtClean="0">
                <a:solidFill>
                  <a:srgbClr val="FFEBAB"/>
                </a:solidFill>
              </a:rPr>
              <a:t>Κβαντική </a:t>
            </a:r>
            <a:r>
              <a:rPr lang="el-GR" sz="1800" dirty="0">
                <a:solidFill>
                  <a:srgbClr val="FFEBAB"/>
                </a:solidFill>
              </a:rPr>
              <a:t>Θεωρία</a:t>
            </a:r>
          </a:p>
          <a:p>
            <a:pPr lvl="0"/>
            <a:r>
              <a:rPr lang="el-GR" sz="1800" dirty="0">
                <a:solidFill>
                  <a:srgbClr val="FFC000"/>
                </a:solidFill>
              </a:rPr>
              <a:t>1936</a:t>
            </a:r>
            <a:r>
              <a:rPr lang="el-GR" sz="1800" dirty="0">
                <a:solidFill>
                  <a:srgbClr val="FFEBAB"/>
                </a:solidFill>
              </a:rPr>
              <a:t> </a:t>
            </a:r>
            <a:r>
              <a:rPr lang="el-GR" sz="1800" dirty="0" err="1">
                <a:solidFill>
                  <a:srgbClr val="FFEBAB"/>
                </a:solidFill>
              </a:rPr>
              <a:t>Carl</a:t>
            </a:r>
            <a:r>
              <a:rPr lang="el-GR" sz="1800" dirty="0">
                <a:solidFill>
                  <a:srgbClr val="FFEBAB"/>
                </a:solidFill>
              </a:rPr>
              <a:t> </a:t>
            </a:r>
            <a:r>
              <a:rPr lang="el-GR" sz="1800" dirty="0" err="1">
                <a:solidFill>
                  <a:srgbClr val="FFEBAB"/>
                </a:solidFill>
              </a:rPr>
              <a:t>Anderson</a:t>
            </a:r>
            <a:r>
              <a:rPr lang="el-GR" sz="1800" dirty="0">
                <a:solidFill>
                  <a:srgbClr val="FFEBAB"/>
                </a:solidFill>
              </a:rPr>
              <a:t> – ανακάλυψη ποζιτρονίου. Προβλέφθηκε από την εξίσωση </a:t>
            </a:r>
            <a:r>
              <a:rPr lang="el-GR" sz="1800" dirty="0" err="1">
                <a:solidFill>
                  <a:srgbClr val="FFEBAB"/>
                </a:solidFill>
              </a:rPr>
              <a:t>Dirac</a:t>
            </a:r>
            <a:r>
              <a:rPr lang="el-GR" sz="1800" dirty="0">
                <a:solidFill>
                  <a:srgbClr val="FFEBAB"/>
                </a:solidFill>
              </a:rPr>
              <a:t>. Ανακάλυψη </a:t>
            </a:r>
            <a:r>
              <a:rPr lang="el-GR" sz="1800" dirty="0" err="1">
                <a:solidFill>
                  <a:srgbClr val="FFEBAB"/>
                </a:solidFill>
              </a:rPr>
              <a:t>αντιπρωτονίου</a:t>
            </a:r>
            <a:r>
              <a:rPr lang="el-GR" sz="1800" dirty="0">
                <a:solidFill>
                  <a:srgbClr val="FFEBAB"/>
                </a:solidFill>
              </a:rPr>
              <a:t> </a:t>
            </a:r>
            <a:r>
              <a:rPr lang="el-GR" sz="1800" dirty="0" err="1">
                <a:solidFill>
                  <a:srgbClr val="FFEBAB"/>
                </a:solidFill>
              </a:rPr>
              <a:t>Segrè</a:t>
            </a:r>
            <a:r>
              <a:rPr lang="el-GR" sz="1800" dirty="0">
                <a:solidFill>
                  <a:srgbClr val="FFEBAB"/>
                </a:solidFill>
              </a:rPr>
              <a:t> &amp; </a:t>
            </a:r>
            <a:r>
              <a:rPr lang="el-GR" sz="1800" dirty="0" err="1">
                <a:solidFill>
                  <a:srgbClr val="FFEBAB"/>
                </a:solidFill>
              </a:rPr>
              <a:t>Chamberlain</a:t>
            </a:r>
            <a:r>
              <a:rPr lang="el-GR" sz="1800" dirty="0">
                <a:solidFill>
                  <a:srgbClr val="FFEBAB"/>
                </a:solidFill>
              </a:rPr>
              <a:t> (</a:t>
            </a:r>
            <a:r>
              <a:rPr lang="el-GR" sz="1800" dirty="0" err="1">
                <a:solidFill>
                  <a:srgbClr val="FFEBAB"/>
                </a:solidFill>
              </a:rPr>
              <a:t>nobel</a:t>
            </a:r>
            <a:r>
              <a:rPr lang="el-GR" sz="1800" dirty="0">
                <a:solidFill>
                  <a:srgbClr val="FFEBAB"/>
                </a:solidFill>
              </a:rPr>
              <a:t> 1959) </a:t>
            </a:r>
          </a:p>
          <a:p>
            <a:pPr lvl="0"/>
            <a:r>
              <a:rPr lang="el-GR" sz="1800" dirty="0">
                <a:solidFill>
                  <a:srgbClr val="FFC000"/>
                </a:solidFill>
              </a:rPr>
              <a:t>1935</a:t>
            </a:r>
            <a:r>
              <a:rPr lang="el-GR" sz="1800" dirty="0">
                <a:solidFill>
                  <a:srgbClr val="FFEBAB"/>
                </a:solidFill>
              </a:rPr>
              <a:t> </a:t>
            </a:r>
            <a:r>
              <a:rPr lang="el-GR" sz="1800" dirty="0" err="1">
                <a:solidFill>
                  <a:srgbClr val="FFEBAB"/>
                </a:solidFill>
              </a:rPr>
              <a:t>James</a:t>
            </a:r>
            <a:r>
              <a:rPr lang="el-GR" sz="1800" dirty="0">
                <a:solidFill>
                  <a:srgbClr val="FFEBAB"/>
                </a:solidFill>
              </a:rPr>
              <a:t> </a:t>
            </a:r>
            <a:r>
              <a:rPr lang="el-GR" sz="1800" dirty="0" err="1">
                <a:solidFill>
                  <a:srgbClr val="FFEBAB"/>
                </a:solidFill>
              </a:rPr>
              <a:t>Chadwick</a:t>
            </a:r>
            <a:r>
              <a:rPr lang="el-GR" sz="1800" dirty="0">
                <a:solidFill>
                  <a:srgbClr val="FFEBAB"/>
                </a:solidFill>
              </a:rPr>
              <a:t> – ανακάλυψη νετρονίου</a:t>
            </a:r>
          </a:p>
          <a:p>
            <a:pPr lvl="0"/>
            <a:r>
              <a:rPr lang="el-GR" sz="1800" dirty="0">
                <a:solidFill>
                  <a:srgbClr val="FFC000"/>
                </a:solidFill>
              </a:rPr>
              <a:t>1939</a:t>
            </a:r>
            <a:r>
              <a:rPr lang="el-GR" sz="1800" dirty="0">
                <a:solidFill>
                  <a:srgbClr val="FFEBAB"/>
                </a:solidFill>
              </a:rPr>
              <a:t> </a:t>
            </a:r>
            <a:r>
              <a:rPr lang="el-GR" sz="1800" dirty="0" err="1">
                <a:solidFill>
                  <a:srgbClr val="FFEBAB"/>
                </a:solidFill>
              </a:rPr>
              <a:t>Ernest</a:t>
            </a:r>
            <a:r>
              <a:rPr lang="el-GR" sz="1800" dirty="0">
                <a:solidFill>
                  <a:srgbClr val="FFEBAB"/>
                </a:solidFill>
              </a:rPr>
              <a:t> </a:t>
            </a:r>
            <a:r>
              <a:rPr lang="el-GR" sz="1800" dirty="0" err="1">
                <a:solidFill>
                  <a:srgbClr val="FFEBAB"/>
                </a:solidFill>
              </a:rPr>
              <a:t>Lawrence</a:t>
            </a:r>
            <a:r>
              <a:rPr lang="el-GR" sz="1800" dirty="0">
                <a:solidFill>
                  <a:srgbClr val="FFEBAB"/>
                </a:solidFill>
              </a:rPr>
              <a:t> - Κύκλοτρο</a:t>
            </a:r>
          </a:p>
          <a:p>
            <a:pPr marL="0" indent="0">
              <a:buNone/>
            </a:pPr>
            <a:endParaRPr lang="el-GR" sz="1800" dirty="0"/>
          </a:p>
        </p:txBody>
      </p:sp>
      <p:sp>
        <p:nvSpPr>
          <p:cNvPr id="922" name="Shape 922"/>
          <p:cNvSpPr>
            <a:spLocks noGrp="1"/>
          </p:cNvSpPr>
          <p:nvPr>
            <p:ph type="sldNum" sz="quarter" idx="4294967295"/>
          </p:nvPr>
        </p:nvSpPr>
        <p:spPr>
          <a:xfrm>
            <a:off x="8565544" y="6522824"/>
            <a:ext cx="273657" cy="269241"/>
          </a:xfrm>
          <a:prstGeom prst="rect">
            <a:avLst/>
          </a:prstGeom>
          <a:extLst>
            <a:ext uri="{C572A759-6A51-4108-AA02-DFA0A04FC94B}">
              <ma14:wrappingTextBoxFlag xmlns:ma14="http://schemas.microsoft.com/office/mac/drawingml/2011/main" val="1"/>
            </a:ext>
          </a:extLst>
        </p:spPr>
        <p:txBody>
          <a:bodyPr/>
          <a:lstStyle>
            <a:lvl1pPr>
              <a:defRPr>
                <a:solidFill>
                  <a:srgbClr val="888888"/>
                </a:solidFill>
                <a:latin typeface="UB-Script"/>
                <a:ea typeface="UB-Script"/>
                <a:cs typeface="UB-Script"/>
                <a:sym typeface="UB-Script"/>
              </a:defRPr>
            </a:lvl1pPr>
          </a:lstStyle>
          <a:p>
            <a:fld id="{86CB4B4D-7CA3-9044-876B-883B54F8677D}" type="slidenum">
              <a:t>98</a:t>
            </a:fld>
            <a:endParaRPr/>
          </a:p>
        </p:txBody>
      </p:sp>
      <p:pic>
        <p:nvPicPr>
          <p:cNvPr id="919" name="image114.jpg" descr="resize_newsimage"/>
          <p:cNvPicPr>
            <a:picLocks noChangeAspect="1"/>
          </p:cNvPicPr>
          <p:nvPr/>
        </p:nvPicPr>
        <p:blipFill>
          <a:blip r:embed="rId2">
            <a:extLst/>
          </a:blip>
          <a:stretch>
            <a:fillRect/>
          </a:stretch>
        </p:blipFill>
        <p:spPr>
          <a:xfrm>
            <a:off x="7692565" y="5444344"/>
            <a:ext cx="1451429" cy="139959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 name="Shape 924"/>
          <p:cNvSpPr>
            <a:spLocks noGrp="1"/>
          </p:cNvSpPr>
          <p:nvPr>
            <p:ph type="title"/>
          </p:nvPr>
        </p:nvSpPr>
        <p:spPr>
          <a:xfrm>
            <a:off x="457200" y="129498"/>
            <a:ext cx="8229600" cy="1143001"/>
          </a:xfrm>
          <a:prstGeom prst="rect">
            <a:avLst/>
          </a:prstGeom>
        </p:spPr>
        <p:txBody>
          <a:bodyPr>
            <a:normAutofit/>
          </a:bodyPr>
          <a:lstStyle>
            <a:lvl1pPr>
              <a:defRPr sz="3200">
                <a:effectLst>
                  <a:outerShdw blurRad="38100" dist="38100" dir="2700000" rotWithShape="0">
                    <a:srgbClr val="DDDDDD"/>
                  </a:outerShdw>
                </a:effectLst>
              </a:defRPr>
            </a:lvl1pPr>
          </a:lstStyle>
          <a:p>
            <a:r>
              <a:rPr lang="el-GR" sz="3600" dirty="0">
                <a:solidFill>
                  <a:srgbClr val="FFD653"/>
                </a:solidFill>
                <a:effectLst/>
              </a:rPr>
              <a:t>Ιστορία ΦΣΣ – (2)</a:t>
            </a:r>
          </a:p>
        </p:txBody>
      </p:sp>
      <p:sp>
        <p:nvSpPr>
          <p:cNvPr id="925" name="Shape 925"/>
          <p:cNvSpPr>
            <a:spLocks noGrp="1"/>
          </p:cNvSpPr>
          <p:nvPr>
            <p:ph type="body" idx="1"/>
          </p:nvPr>
        </p:nvSpPr>
        <p:spPr>
          <a:xfrm>
            <a:off x="611413" y="1258881"/>
            <a:ext cx="7823505" cy="5689601"/>
          </a:xfrm>
          <a:prstGeom prst="rect">
            <a:avLst/>
          </a:prstGeom>
        </p:spPr>
        <p:txBody>
          <a:bodyPr>
            <a:normAutofit/>
          </a:bodyPr>
          <a:lstStyle/>
          <a:p>
            <a:pPr lvl="0"/>
            <a:r>
              <a:rPr lang="el-GR" sz="1800" dirty="0">
                <a:solidFill>
                  <a:srgbClr val="FFC000"/>
                </a:solidFill>
              </a:rPr>
              <a:t>1945</a:t>
            </a:r>
            <a:r>
              <a:rPr lang="el-GR" sz="1800" dirty="0">
                <a:solidFill>
                  <a:srgbClr val="FFEBAB"/>
                </a:solidFill>
              </a:rPr>
              <a:t> </a:t>
            </a:r>
            <a:r>
              <a:rPr lang="el-GR" sz="1800" dirty="0" err="1">
                <a:solidFill>
                  <a:srgbClr val="FFEBAB"/>
                </a:solidFill>
              </a:rPr>
              <a:t>Wolfgang</a:t>
            </a:r>
            <a:r>
              <a:rPr lang="el-GR" sz="1800" dirty="0">
                <a:solidFill>
                  <a:srgbClr val="FFEBAB"/>
                </a:solidFill>
              </a:rPr>
              <a:t> </a:t>
            </a:r>
            <a:r>
              <a:rPr lang="el-GR" sz="1800" dirty="0" err="1">
                <a:solidFill>
                  <a:srgbClr val="FFEBAB"/>
                </a:solidFill>
              </a:rPr>
              <a:t>Pauli</a:t>
            </a:r>
            <a:r>
              <a:rPr lang="el-GR" sz="1800" dirty="0">
                <a:solidFill>
                  <a:srgbClr val="FFEBAB"/>
                </a:solidFill>
              </a:rPr>
              <a:t> – απαγορευτική αρχή. Ο </a:t>
            </a:r>
            <a:r>
              <a:rPr lang="el-GR" sz="1800" dirty="0" err="1">
                <a:solidFill>
                  <a:srgbClr val="FFEBAB"/>
                </a:solidFill>
              </a:rPr>
              <a:t>Pauli</a:t>
            </a:r>
            <a:r>
              <a:rPr lang="el-GR" sz="1800" dirty="0">
                <a:solidFill>
                  <a:srgbClr val="FFEBAB"/>
                </a:solidFill>
              </a:rPr>
              <a:t> προέβλεψε και την ύπαρξη του </a:t>
            </a:r>
            <a:r>
              <a:rPr lang="el-GR" sz="1800" dirty="0" err="1">
                <a:solidFill>
                  <a:srgbClr val="FFEBAB"/>
                </a:solidFill>
              </a:rPr>
              <a:t>νετρίνο</a:t>
            </a:r>
            <a:r>
              <a:rPr lang="el-GR" sz="1800" dirty="0">
                <a:solidFill>
                  <a:srgbClr val="FFEBAB"/>
                </a:solidFill>
              </a:rPr>
              <a:t>.</a:t>
            </a:r>
          </a:p>
          <a:p>
            <a:pPr lvl="0"/>
            <a:r>
              <a:rPr lang="el-GR" sz="1800" dirty="0">
                <a:solidFill>
                  <a:srgbClr val="FFC000"/>
                </a:solidFill>
              </a:rPr>
              <a:t>1948</a:t>
            </a:r>
            <a:r>
              <a:rPr lang="el-GR" sz="1800" dirty="0">
                <a:solidFill>
                  <a:srgbClr val="FFEBAB"/>
                </a:solidFill>
              </a:rPr>
              <a:t> P.M.S. </a:t>
            </a:r>
            <a:r>
              <a:rPr lang="el-GR" sz="1800" dirty="0" err="1">
                <a:solidFill>
                  <a:srgbClr val="FFEBAB"/>
                </a:solidFill>
              </a:rPr>
              <a:t>Blackett</a:t>
            </a:r>
            <a:r>
              <a:rPr lang="el-GR" sz="1800" dirty="0">
                <a:solidFill>
                  <a:srgbClr val="FFEBAB"/>
                </a:solidFill>
              </a:rPr>
              <a:t> ανάπτυξη του θαλάμου νεφών. Επίσης </a:t>
            </a:r>
            <a:r>
              <a:rPr lang="el-GR" sz="1800" dirty="0" err="1">
                <a:solidFill>
                  <a:srgbClr val="FFEBAB"/>
                </a:solidFill>
              </a:rPr>
              <a:t>Donald</a:t>
            </a:r>
            <a:r>
              <a:rPr lang="el-GR" sz="1800" dirty="0">
                <a:solidFill>
                  <a:srgbClr val="FFEBAB"/>
                </a:solidFill>
              </a:rPr>
              <a:t> </a:t>
            </a:r>
            <a:r>
              <a:rPr lang="el-GR" sz="1800" dirty="0" err="1">
                <a:solidFill>
                  <a:srgbClr val="FFEBAB"/>
                </a:solidFill>
              </a:rPr>
              <a:t>Glaser</a:t>
            </a:r>
            <a:r>
              <a:rPr lang="el-GR" sz="1800" dirty="0">
                <a:solidFill>
                  <a:srgbClr val="FFEBAB"/>
                </a:solidFill>
              </a:rPr>
              <a:t> ανάπτυξη θαλάμου φυσαλίδων (</a:t>
            </a:r>
            <a:r>
              <a:rPr lang="el-GR" sz="1800" dirty="0" err="1">
                <a:solidFill>
                  <a:srgbClr val="FFEBAB"/>
                </a:solidFill>
              </a:rPr>
              <a:t>nobel</a:t>
            </a:r>
            <a:r>
              <a:rPr lang="el-GR" sz="1800" dirty="0">
                <a:solidFill>
                  <a:srgbClr val="FFEBAB"/>
                </a:solidFill>
              </a:rPr>
              <a:t> 1960) &amp;  </a:t>
            </a:r>
            <a:r>
              <a:rPr lang="el-GR" sz="1800" dirty="0" err="1">
                <a:solidFill>
                  <a:srgbClr val="FFEBAB"/>
                </a:solidFill>
              </a:rPr>
              <a:t>Georges</a:t>
            </a:r>
            <a:r>
              <a:rPr lang="el-GR" sz="1800" dirty="0">
                <a:solidFill>
                  <a:srgbClr val="FFEBAB"/>
                </a:solidFill>
              </a:rPr>
              <a:t> </a:t>
            </a:r>
            <a:r>
              <a:rPr lang="el-GR" sz="1800" dirty="0" err="1">
                <a:solidFill>
                  <a:srgbClr val="FFEBAB"/>
                </a:solidFill>
              </a:rPr>
              <a:t>Charpak</a:t>
            </a:r>
            <a:r>
              <a:rPr lang="el-GR" sz="1800" dirty="0">
                <a:solidFill>
                  <a:srgbClr val="FFEBAB"/>
                </a:solidFill>
              </a:rPr>
              <a:t> ανάπτυξη των </a:t>
            </a:r>
            <a:r>
              <a:rPr lang="el-GR" sz="1800" dirty="0" err="1">
                <a:solidFill>
                  <a:srgbClr val="FFEBAB"/>
                </a:solidFill>
              </a:rPr>
              <a:t>πολυσυρματικών</a:t>
            </a:r>
            <a:r>
              <a:rPr lang="el-GR" sz="1800" dirty="0">
                <a:solidFill>
                  <a:srgbClr val="FFEBAB"/>
                </a:solidFill>
              </a:rPr>
              <a:t> αναλογικών θαλάμων (</a:t>
            </a:r>
            <a:r>
              <a:rPr lang="el-GR" sz="1800" dirty="0" err="1">
                <a:solidFill>
                  <a:srgbClr val="FFEBAB"/>
                </a:solidFill>
              </a:rPr>
              <a:t>nobel</a:t>
            </a:r>
            <a:r>
              <a:rPr lang="el-GR" sz="1800" dirty="0">
                <a:solidFill>
                  <a:srgbClr val="FFEBAB"/>
                </a:solidFill>
              </a:rPr>
              <a:t> 1992)</a:t>
            </a:r>
          </a:p>
          <a:p>
            <a:pPr lvl="0"/>
            <a:r>
              <a:rPr lang="el-GR" sz="1800" dirty="0">
                <a:solidFill>
                  <a:srgbClr val="FFC000"/>
                </a:solidFill>
              </a:rPr>
              <a:t>1949</a:t>
            </a:r>
            <a:r>
              <a:rPr lang="el-GR" sz="1800" dirty="0">
                <a:solidFill>
                  <a:srgbClr val="FFEBAB"/>
                </a:solidFill>
              </a:rPr>
              <a:t> </a:t>
            </a:r>
            <a:r>
              <a:rPr lang="el-GR" sz="1800" dirty="0" err="1">
                <a:solidFill>
                  <a:srgbClr val="FFEBAB"/>
                </a:solidFill>
              </a:rPr>
              <a:t>Hideki</a:t>
            </a:r>
            <a:r>
              <a:rPr lang="el-GR" sz="1800" dirty="0">
                <a:solidFill>
                  <a:srgbClr val="FFEBAB"/>
                </a:solidFill>
              </a:rPr>
              <a:t> </a:t>
            </a:r>
            <a:r>
              <a:rPr lang="el-GR" sz="1800" dirty="0" err="1">
                <a:solidFill>
                  <a:srgbClr val="FFEBAB"/>
                </a:solidFill>
              </a:rPr>
              <a:t>Yukawa</a:t>
            </a:r>
            <a:r>
              <a:rPr lang="el-GR" sz="1800" dirty="0">
                <a:solidFill>
                  <a:srgbClr val="FFEBAB"/>
                </a:solidFill>
              </a:rPr>
              <a:t> – μεσόνια. Το π-μεσόνιο του </a:t>
            </a:r>
            <a:r>
              <a:rPr lang="el-GR" sz="1800" dirty="0" err="1">
                <a:solidFill>
                  <a:srgbClr val="FFEBAB"/>
                </a:solidFill>
              </a:rPr>
              <a:t>Yukawa</a:t>
            </a:r>
            <a:r>
              <a:rPr lang="el-GR" sz="1800" dirty="0">
                <a:solidFill>
                  <a:srgbClr val="FFEBAB"/>
                </a:solidFill>
              </a:rPr>
              <a:t> ανακαλύφθηκε από τον </a:t>
            </a:r>
            <a:r>
              <a:rPr lang="el-GR" sz="1800" dirty="0" err="1">
                <a:solidFill>
                  <a:srgbClr val="FFEBAB"/>
                </a:solidFill>
              </a:rPr>
              <a:t>Powell</a:t>
            </a:r>
            <a:r>
              <a:rPr lang="el-GR" sz="1800" dirty="0">
                <a:solidFill>
                  <a:srgbClr val="FFEBAB"/>
                </a:solidFill>
              </a:rPr>
              <a:t> (</a:t>
            </a:r>
            <a:r>
              <a:rPr lang="el-GR" sz="1800" dirty="0" err="1">
                <a:solidFill>
                  <a:srgbClr val="FFEBAB"/>
                </a:solidFill>
              </a:rPr>
              <a:t>nobel</a:t>
            </a:r>
            <a:r>
              <a:rPr lang="el-GR" sz="1800" dirty="0">
                <a:solidFill>
                  <a:srgbClr val="FFEBAB"/>
                </a:solidFill>
              </a:rPr>
              <a:t> 1950)</a:t>
            </a:r>
          </a:p>
          <a:p>
            <a:pPr lvl="0"/>
            <a:r>
              <a:rPr lang="el-GR" sz="1800" dirty="0">
                <a:solidFill>
                  <a:srgbClr val="FFC000"/>
                </a:solidFill>
              </a:rPr>
              <a:t>1955</a:t>
            </a:r>
            <a:r>
              <a:rPr lang="el-GR" sz="1800" dirty="0">
                <a:solidFill>
                  <a:srgbClr val="FFEBAB"/>
                </a:solidFill>
              </a:rPr>
              <a:t> </a:t>
            </a:r>
            <a:r>
              <a:rPr lang="el-GR" sz="1800" dirty="0" err="1">
                <a:solidFill>
                  <a:srgbClr val="FFEBAB"/>
                </a:solidFill>
              </a:rPr>
              <a:t>Willis</a:t>
            </a:r>
            <a:r>
              <a:rPr lang="el-GR" sz="1800" dirty="0">
                <a:solidFill>
                  <a:srgbClr val="FFEBAB"/>
                </a:solidFill>
              </a:rPr>
              <a:t> </a:t>
            </a:r>
            <a:r>
              <a:rPr lang="el-GR" sz="1800" dirty="0" err="1">
                <a:solidFill>
                  <a:srgbClr val="FFEBAB"/>
                </a:solidFill>
              </a:rPr>
              <a:t>Lamp</a:t>
            </a:r>
            <a:r>
              <a:rPr lang="el-GR" sz="1800" dirty="0">
                <a:solidFill>
                  <a:srgbClr val="FFEBAB"/>
                </a:solidFill>
              </a:rPr>
              <a:t> &amp; </a:t>
            </a:r>
            <a:r>
              <a:rPr lang="el-GR" sz="1800" dirty="0" err="1">
                <a:solidFill>
                  <a:srgbClr val="FFEBAB"/>
                </a:solidFill>
              </a:rPr>
              <a:t>Polykarp</a:t>
            </a:r>
            <a:r>
              <a:rPr lang="el-GR" sz="1800" dirty="0">
                <a:solidFill>
                  <a:srgbClr val="FFEBAB"/>
                </a:solidFill>
              </a:rPr>
              <a:t> </a:t>
            </a:r>
            <a:r>
              <a:rPr lang="el-GR" sz="1800" dirty="0" err="1">
                <a:solidFill>
                  <a:srgbClr val="FFEBAB"/>
                </a:solidFill>
              </a:rPr>
              <a:t>Kusch</a:t>
            </a:r>
            <a:r>
              <a:rPr lang="el-GR" sz="1800" dirty="0">
                <a:solidFill>
                  <a:srgbClr val="FFEBAB"/>
                </a:solidFill>
              </a:rPr>
              <a:t> – Μέτρηση της λεπτής υφής του υδρογόνου και της μαγνητικής ροπής του ηλεκτρονίου</a:t>
            </a:r>
          </a:p>
          <a:p>
            <a:pPr lvl="0"/>
            <a:r>
              <a:rPr lang="el-GR" sz="1800" dirty="0">
                <a:solidFill>
                  <a:srgbClr val="FFC000"/>
                </a:solidFill>
              </a:rPr>
              <a:t>1957</a:t>
            </a:r>
            <a:r>
              <a:rPr lang="el-GR" sz="1800" dirty="0">
                <a:solidFill>
                  <a:srgbClr val="FFEBAB"/>
                </a:solidFill>
              </a:rPr>
              <a:t> </a:t>
            </a:r>
            <a:r>
              <a:rPr lang="el-GR" sz="1800" dirty="0" err="1">
                <a:solidFill>
                  <a:srgbClr val="FFEBAB"/>
                </a:solidFill>
              </a:rPr>
              <a:t>Chen</a:t>
            </a:r>
            <a:r>
              <a:rPr lang="el-GR" sz="1800" dirty="0">
                <a:solidFill>
                  <a:srgbClr val="FFEBAB"/>
                </a:solidFill>
              </a:rPr>
              <a:t> </a:t>
            </a:r>
            <a:r>
              <a:rPr lang="el-GR" sz="1800" dirty="0" err="1">
                <a:solidFill>
                  <a:srgbClr val="FFEBAB"/>
                </a:solidFill>
              </a:rPr>
              <a:t>Ning</a:t>
            </a:r>
            <a:r>
              <a:rPr lang="el-GR" sz="1800" dirty="0">
                <a:solidFill>
                  <a:srgbClr val="FFEBAB"/>
                </a:solidFill>
              </a:rPr>
              <a:t> </a:t>
            </a:r>
            <a:r>
              <a:rPr lang="el-GR" sz="1800" dirty="0" err="1">
                <a:solidFill>
                  <a:srgbClr val="FFEBAB"/>
                </a:solidFill>
              </a:rPr>
              <a:t>Yang</a:t>
            </a:r>
            <a:r>
              <a:rPr lang="el-GR" sz="1800" dirty="0">
                <a:solidFill>
                  <a:srgbClr val="FFEBAB"/>
                </a:solidFill>
              </a:rPr>
              <a:t> &amp; </a:t>
            </a:r>
            <a:r>
              <a:rPr lang="el-GR" sz="1800" dirty="0" err="1">
                <a:solidFill>
                  <a:srgbClr val="FFEBAB"/>
                </a:solidFill>
              </a:rPr>
              <a:t>Tsung</a:t>
            </a:r>
            <a:r>
              <a:rPr lang="el-GR" sz="1800" dirty="0">
                <a:solidFill>
                  <a:srgbClr val="FFEBAB"/>
                </a:solidFill>
              </a:rPr>
              <a:t>-</a:t>
            </a:r>
            <a:r>
              <a:rPr lang="el-GR" sz="1800" dirty="0" err="1">
                <a:solidFill>
                  <a:srgbClr val="FFEBAB"/>
                </a:solidFill>
              </a:rPr>
              <a:t>Dao</a:t>
            </a:r>
            <a:r>
              <a:rPr lang="el-GR" sz="1800" dirty="0">
                <a:solidFill>
                  <a:srgbClr val="FFEBAB"/>
                </a:solidFill>
              </a:rPr>
              <a:t> </a:t>
            </a:r>
            <a:r>
              <a:rPr lang="el-GR" sz="1800" dirty="0" err="1">
                <a:solidFill>
                  <a:srgbClr val="FFEBAB"/>
                </a:solidFill>
              </a:rPr>
              <a:t>Lee</a:t>
            </a:r>
            <a:r>
              <a:rPr lang="el-GR" sz="1800" dirty="0">
                <a:solidFill>
                  <a:srgbClr val="FFEBAB"/>
                </a:solidFill>
              </a:rPr>
              <a:t> – παραβίαση της </a:t>
            </a:r>
            <a:r>
              <a:rPr lang="el-GR" sz="1800" dirty="0" err="1">
                <a:solidFill>
                  <a:srgbClr val="FFEBAB"/>
                </a:solidFill>
              </a:rPr>
              <a:t>parity</a:t>
            </a:r>
            <a:r>
              <a:rPr lang="el-GR" sz="1800" dirty="0">
                <a:solidFill>
                  <a:srgbClr val="FFEBAB"/>
                </a:solidFill>
              </a:rPr>
              <a:t> σε ασθενείς αλληλεπιδράσεις.</a:t>
            </a:r>
          </a:p>
          <a:p>
            <a:pPr lvl="0"/>
            <a:r>
              <a:rPr lang="el-GR" sz="1800" dirty="0">
                <a:solidFill>
                  <a:srgbClr val="FFC000"/>
                </a:solidFill>
              </a:rPr>
              <a:t>1961</a:t>
            </a:r>
            <a:r>
              <a:rPr lang="el-GR" sz="1800" dirty="0">
                <a:solidFill>
                  <a:srgbClr val="FFEBAB"/>
                </a:solidFill>
              </a:rPr>
              <a:t> </a:t>
            </a:r>
            <a:r>
              <a:rPr lang="el-GR" sz="1800" dirty="0" err="1">
                <a:solidFill>
                  <a:srgbClr val="FFEBAB"/>
                </a:solidFill>
              </a:rPr>
              <a:t>Robert</a:t>
            </a:r>
            <a:r>
              <a:rPr lang="el-GR" sz="1800" dirty="0">
                <a:solidFill>
                  <a:srgbClr val="FFEBAB"/>
                </a:solidFill>
              </a:rPr>
              <a:t> </a:t>
            </a:r>
            <a:r>
              <a:rPr lang="el-GR" sz="1800" dirty="0" err="1">
                <a:solidFill>
                  <a:srgbClr val="FFEBAB"/>
                </a:solidFill>
              </a:rPr>
              <a:t>Hofstadter</a:t>
            </a:r>
            <a:r>
              <a:rPr lang="el-GR" sz="1800" dirty="0">
                <a:solidFill>
                  <a:srgbClr val="FFEBAB"/>
                </a:solidFill>
              </a:rPr>
              <a:t> – σκέδαση ηλεκτρονίων από πυρήνες. </a:t>
            </a:r>
            <a:r>
              <a:rPr lang="el-GR" sz="1800" dirty="0" err="1">
                <a:solidFill>
                  <a:srgbClr val="FFEBAB"/>
                </a:solidFill>
              </a:rPr>
              <a:t>Gell</a:t>
            </a:r>
            <a:r>
              <a:rPr lang="el-GR" sz="1800" dirty="0">
                <a:solidFill>
                  <a:srgbClr val="FFEBAB"/>
                </a:solidFill>
              </a:rPr>
              <a:t>-</a:t>
            </a:r>
            <a:r>
              <a:rPr lang="el-GR" sz="1800" dirty="0" err="1">
                <a:solidFill>
                  <a:srgbClr val="FFEBAB"/>
                </a:solidFill>
              </a:rPr>
              <a:t>Mann</a:t>
            </a:r>
            <a:r>
              <a:rPr lang="el-GR" sz="1800" dirty="0">
                <a:solidFill>
                  <a:srgbClr val="FFEBAB"/>
                </a:solidFill>
              </a:rPr>
              <a:t> – </a:t>
            </a:r>
            <a:r>
              <a:rPr lang="el-GR" sz="1800" dirty="0" err="1">
                <a:solidFill>
                  <a:srgbClr val="FFEBAB"/>
                </a:solidFill>
              </a:rPr>
              <a:t>εδειξε</a:t>
            </a:r>
            <a:r>
              <a:rPr lang="el-GR" sz="1800" dirty="0">
                <a:solidFill>
                  <a:srgbClr val="FFEBAB"/>
                </a:solidFill>
              </a:rPr>
              <a:t> ότι η υφή των </a:t>
            </a:r>
            <a:r>
              <a:rPr lang="el-GR" sz="1800" dirty="0" err="1">
                <a:solidFill>
                  <a:srgbClr val="FFEBAB"/>
                </a:solidFill>
              </a:rPr>
              <a:t>αδρονίων</a:t>
            </a:r>
            <a:r>
              <a:rPr lang="el-GR" sz="1800" dirty="0">
                <a:solidFill>
                  <a:srgbClr val="FFEBAB"/>
                </a:solidFill>
              </a:rPr>
              <a:t> είναι υπεύθυνη για το μεγάλο αριθμό μεσονίων και </a:t>
            </a:r>
            <a:r>
              <a:rPr lang="el-GR" sz="1800" dirty="0" err="1">
                <a:solidFill>
                  <a:srgbClr val="FFEBAB"/>
                </a:solidFill>
              </a:rPr>
              <a:t>βαρυονίων</a:t>
            </a:r>
            <a:r>
              <a:rPr lang="el-GR" sz="1800" dirty="0">
                <a:solidFill>
                  <a:srgbClr val="FFEBAB"/>
                </a:solidFill>
              </a:rPr>
              <a:t> (</a:t>
            </a:r>
            <a:r>
              <a:rPr lang="el-GR" sz="1800" dirty="0" err="1">
                <a:solidFill>
                  <a:srgbClr val="FFEBAB"/>
                </a:solidFill>
              </a:rPr>
              <a:t>nobel</a:t>
            </a:r>
            <a:r>
              <a:rPr lang="el-GR" sz="1800" dirty="0">
                <a:solidFill>
                  <a:srgbClr val="FFEBAB"/>
                </a:solidFill>
              </a:rPr>
              <a:t> 1969). Δομή του </a:t>
            </a:r>
            <a:r>
              <a:rPr lang="el-GR" sz="1800" dirty="0" err="1">
                <a:solidFill>
                  <a:srgbClr val="FFEBAB"/>
                </a:solidFill>
              </a:rPr>
              <a:t>νουκλεονίου</a:t>
            </a:r>
            <a:r>
              <a:rPr lang="el-GR" sz="1800" dirty="0">
                <a:solidFill>
                  <a:srgbClr val="FFEBAB"/>
                </a:solidFill>
              </a:rPr>
              <a:t> </a:t>
            </a:r>
            <a:r>
              <a:rPr lang="en-US" sz="1800" dirty="0" smtClean="0">
                <a:solidFill>
                  <a:srgbClr val="FFEBAB"/>
                </a:solidFill>
              </a:rPr>
              <a:t>                        </a:t>
            </a:r>
            <a:r>
              <a:rPr lang="el-GR" sz="1800" dirty="0" smtClean="0">
                <a:solidFill>
                  <a:srgbClr val="FFEBAB"/>
                </a:solidFill>
              </a:rPr>
              <a:t>από </a:t>
            </a:r>
            <a:r>
              <a:rPr lang="el-GR" sz="1800" dirty="0">
                <a:solidFill>
                  <a:srgbClr val="FFEBAB"/>
                </a:solidFill>
              </a:rPr>
              <a:t>“</a:t>
            </a:r>
            <a:r>
              <a:rPr lang="el-GR" sz="1800" dirty="0" err="1">
                <a:solidFill>
                  <a:srgbClr val="FFEBAB"/>
                </a:solidFill>
              </a:rPr>
              <a:t>partons</a:t>
            </a:r>
            <a:r>
              <a:rPr lang="el-GR" sz="1800" dirty="0">
                <a:solidFill>
                  <a:srgbClr val="FFEBAB"/>
                </a:solidFill>
              </a:rPr>
              <a:t>” – </a:t>
            </a:r>
            <a:r>
              <a:rPr lang="el-GR" sz="1800" dirty="0" err="1">
                <a:solidFill>
                  <a:srgbClr val="FFEBAB"/>
                </a:solidFill>
              </a:rPr>
              <a:t>Friedman</a:t>
            </a:r>
            <a:r>
              <a:rPr lang="el-GR" sz="1800" dirty="0">
                <a:solidFill>
                  <a:srgbClr val="FFEBAB"/>
                </a:solidFill>
              </a:rPr>
              <a:t>, </a:t>
            </a:r>
            <a:r>
              <a:rPr lang="el-GR" sz="1800" dirty="0" err="1">
                <a:solidFill>
                  <a:srgbClr val="FFEBAB"/>
                </a:solidFill>
              </a:rPr>
              <a:t>Kendall</a:t>
            </a:r>
            <a:r>
              <a:rPr lang="el-GR" sz="1800" dirty="0">
                <a:solidFill>
                  <a:srgbClr val="FFEBAB"/>
                </a:solidFill>
              </a:rPr>
              <a:t> &amp; </a:t>
            </a:r>
            <a:r>
              <a:rPr lang="el-GR" sz="1800" dirty="0" err="1">
                <a:solidFill>
                  <a:srgbClr val="FFEBAB"/>
                </a:solidFill>
              </a:rPr>
              <a:t>Taylor</a:t>
            </a:r>
            <a:r>
              <a:rPr lang="el-GR" sz="1800" dirty="0">
                <a:solidFill>
                  <a:srgbClr val="FFEBAB"/>
                </a:solidFill>
              </a:rPr>
              <a:t> (</a:t>
            </a:r>
            <a:r>
              <a:rPr lang="el-GR" sz="1800" dirty="0" err="1">
                <a:solidFill>
                  <a:srgbClr val="FFEBAB"/>
                </a:solidFill>
              </a:rPr>
              <a:t>nobel</a:t>
            </a:r>
            <a:r>
              <a:rPr lang="el-GR" sz="1800" dirty="0">
                <a:solidFill>
                  <a:srgbClr val="FFEBAB"/>
                </a:solidFill>
              </a:rPr>
              <a:t> 1990). </a:t>
            </a:r>
          </a:p>
          <a:p>
            <a:pPr lvl="0"/>
            <a:r>
              <a:rPr lang="el-GR" sz="1800" dirty="0">
                <a:solidFill>
                  <a:srgbClr val="FFC000"/>
                </a:solidFill>
              </a:rPr>
              <a:t>1965</a:t>
            </a:r>
            <a:r>
              <a:rPr lang="el-GR" sz="1800" dirty="0">
                <a:solidFill>
                  <a:srgbClr val="FFEBAB"/>
                </a:solidFill>
              </a:rPr>
              <a:t> </a:t>
            </a:r>
            <a:r>
              <a:rPr lang="el-GR" sz="1800" dirty="0" err="1">
                <a:solidFill>
                  <a:srgbClr val="FFEBAB"/>
                </a:solidFill>
              </a:rPr>
              <a:t>Feynman</a:t>
            </a:r>
            <a:r>
              <a:rPr lang="el-GR" sz="1800" dirty="0">
                <a:solidFill>
                  <a:srgbClr val="FFEBAB"/>
                </a:solidFill>
              </a:rPr>
              <a:t>, </a:t>
            </a:r>
            <a:r>
              <a:rPr lang="el-GR" sz="1800" dirty="0" err="1">
                <a:solidFill>
                  <a:srgbClr val="FFEBAB"/>
                </a:solidFill>
              </a:rPr>
              <a:t>Schwinger</a:t>
            </a:r>
            <a:r>
              <a:rPr lang="el-GR" sz="1800" dirty="0">
                <a:solidFill>
                  <a:srgbClr val="FFEBAB"/>
                </a:solidFill>
              </a:rPr>
              <a:t> &amp; </a:t>
            </a:r>
            <a:r>
              <a:rPr lang="el-GR" sz="1800" dirty="0" err="1">
                <a:solidFill>
                  <a:srgbClr val="FFEBAB"/>
                </a:solidFill>
              </a:rPr>
              <a:t>Tomonaga</a:t>
            </a:r>
            <a:r>
              <a:rPr lang="el-GR" sz="1800" dirty="0">
                <a:solidFill>
                  <a:srgbClr val="FFEBAB"/>
                </a:solidFill>
              </a:rPr>
              <a:t> – QED</a:t>
            </a:r>
          </a:p>
        </p:txBody>
      </p:sp>
      <p:sp>
        <p:nvSpPr>
          <p:cNvPr id="927" name="Shape 927"/>
          <p:cNvSpPr>
            <a:spLocks noGrp="1"/>
          </p:cNvSpPr>
          <p:nvPr>
            <p:ph type="sldNum" sz="quarter" idx="4294967295"/>
          </p:nvPr>
        </p:nvSpPr>
        <p:spPr>
          <a:xfrm>
            <a:off x="8565544" y="6534327"/>
            <a:ext cx="273657" cy="269241"/>
          </a:xfrm>
          <a:prstGeom prst="rect">
            <a:avLst/>
          </a:prstGeom>
          <a:extLst>
            <a:ext uri="{C572A759-6A51-4108-AA02-DFA0A04FC94B}">
              <ma14:wrappingTextBoxFlag xmlns:ma14="http://schemas.microsoft.com/office/mac/drawingml/2011/main" val="1"/>
            </a:ext>
          </a:extLst>
        </p:spPr>
        <p:txBody>
          <a:bodyPr/>
          <a:lstStyle>
            <a:lvl1pPr>
              <a:defRPr>
                <a:solidFill>
                  <a:srgbClr val="888888"/>
                </a:solidFill>
                <a:latin typeface="UB-Script"/>
                <a:ea typeface="UB-Script"/>
                <a:cs typeface="UB-Script"/>
                <a:sym typeface="UB-Script"/>
              </a:defRPr>
            </a:lvl1pPr>
          </a:lstStyle>
          <a:p>
            <a:fld id="{86CB4B4D-7CA3-9044-876B-883B54F8677D}" type="slidenum">
              <a:t>99</a:t>
            </a:fld>
            <a:endParaRPr/>
          </a:p>
        </p:txBody>
      </p:sp>
      <p:sp>
        <p:nvSpPr>
          <p:cNvPr id="928" name="Shape 928"/>
          <p:cNvSpPr/>
          <p:nvPr/>
        </p:nvSpPr>
        <p:spPr>
          <a:xfrm>
            <a:off x="3047989" y="6542794"/>
            <a:ext cx="3420534" cy="2692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sz="1200">
                <a:solidFill>
                  <a:srgbClr val="888888"/>
                </a:solidFill>
                <a:latin typeface="UB-Script"/>
                <a:ea typeface="UB-Script"/>
                <a:cs typeface="UB-Script"/>
                <a:sym typeface="UB-Script"/>
              </a:defRPr>
            </a:lvl1pPr>
          </a:lstStyle>
          <a:p>
            <a:r>
              <a:t> </a:t>
            </a:r>
          </a:p>
        </p:txBody>
      </p:sp>
      <p:pic>
        <p:nvPicPr>
          <p:cNvPr id="8" name="image114.jpg" descr="resize_newsimage"/>
          <p:cNvPicPr>
            <a:picLocks noChangeAspect="1"/>
          </p:cNvPicPr>
          <p:nvPr/>
        </p:nvPicPr>
        <p:blipFill>
          <a:blip r:embed="rId2">
            <a:extLst/>
          </a:blip>
          <a:stretch>
            <a:fillRect/>
          </a:stretch>
        </p:blipFill>
        <p:spPr>
          <a:xfrm>
            <a:off x="7692565" y="5444344"/>
            <a:ext cx="1451429" cy="1399593"/>
          </a:xfrm>
          <a:prstGeom prst="rect">
            <a:avLst/>
          </a:prstGeom>
          <a:ln w="12700">
            <a:miter lim="400000"/>
          </a:ln>
        </p:spPr>
      </p:pic>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Θέμα του Office">
  <a:themeElements>
    <a:clrScheme name="Θέμα του Offic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Θέμα του Office">
      <a:majorFont>
        <a:latin typeface="Helvetica"/>
        <a:ea typeface="Helvetica"/>
        <a:cs typeface="Helvetica"/>
      </a:majorFont>
      <a:minorFont>
        <a:latin typeface="Calibri"/>
        <a:ea typeface="Calibri"/>
        <a:cs typeface="Calibri"/>
      </a:minorFont>
    </a:fontScheme>
    <a:fmtScheme name="Θέμα του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Θέμα του Office">
  <a:themeElements>
    <a:clrScheme name="Θέμα του Offic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Θέμα του Office">
      <a:majorFont>
        <a:latin typeface="Helvetica"/>
        <a:ea typeface="Helvetica"/>
        <a:cs typeface="Helvetica"/>
      </a:majorFont>
      <a:minorFont>
        <a:latin typeface="Calibri"/>
        <a:ea typeface="Calibri"/>
        <a:cs typeface="Calibri"/>
      </a:minorFont>
    </a:fontScheme>
    <a:fmtScheme name="Θέμα του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517</TotalTime>
  <Words>2045</Words>
  <Application>Microsoft Macintosh PowerPoint</Application>
  <PresentationFormat>On-screen Show (4:3)</PresentationFormat>
  <Paragraphs>400</Paragraphs>
  <Slides>104</Slides>
  <Notes>3</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104</vt:i4>
      </vt:variant>
    </vt:vector>
  </HeadingPairs>
  <TitlesOfParts>
    <vt:vector size="120" baseType="lpstr">
      <vt:lpstr>Book Antiqua</vt:lpstr>
      <vt:lpstr>Calibri</vt:lpstr>
      <vt:lpstr>Comic Sans MS</vt:lpstr>
      <vt:lpstr>Helvetica</vt:lpstr>
      <vt:lpstr>Impact</vt:lpstr>
      <vt:lpstr>Lucida Sans</vt:lpstr>
      <vt:lpstr>Symbol</vt:lpstr>
      <vt:lpstr>Tahoma</vt:lpstr>
      <vt:lpstr>Times</vt:lpstr>
      <vt:lpstr>Times New Roman</vt:lpstr>
      <vt:lpstr>UB-Script</vt:lpstr>
      <vt:lpstr>Verdana</vt:lpstr>
      <vt:lpstr>Wingdings</vt:lpstr>
      <vt:lpstr>Wingdings 2</vt:lpstr>
      <vt:lpstr>Arial</vt:lpstr>
      <vt:lpstr>Θέμα του Office</vt:lpstr>
      <vt:lpstr>PowerPoint Presentation</vt:lpstr>
      <vt:lpstr>  Από τι σωματίδια είμαστε φτιαγμένοι;  </vt:lpstr>
      <vt:lpstr>PowerPoint Presentation</vt:lpstr>
      <vt:lpstr>PowerPoint Presentation</vt:lpstr>
      <vt:lpstr>PowerPoint Presentation</vt:lpstr>
      <vt:lpstr>Η κλίμακα του Σύμπαντος</vt:lpstr>
      <vt:lpstr>PowerPoint Presentation</vt:lpstr>
      <vt:lpstr>Πώς θα παρουσιάζαμε τα μόρια ;</vt:lpstr>
      <vt:lpstr>PowerPoint Presentation</vt:lpstr>
      <vt:lpstr>Πώς θα παρουσιάζαμε τα χημικά στοιχεία  και τις  χημικές ενώσεις;</vt:lpstr>
      <vt:lpstr>Τι είναι η ύλη;</vt:lpstr>
      <vt:lpstr>Το άτομο  Φτιάξε το δικό σου μοντέλο του Rutherford</vt:lpstr>
      <vt:lpstr>PowerPoint Presentation</vt:lpstr>
      <vt:lpstr>PowerPoint Presentation</vt:lpstr>
      <vt:lpstr>Μέσα στα 10 πιο σημαντικά πειράματα Φυσικής</vt:lpstr>
      <vt:lpstr>Το πείραμα του Rutherford</vt:lpstr>
      <vt:lpstr>Πώς θα παρουσιάζαμε το πείραμα του Rutherford;</vt:lpstr>
      <vt:lpstr>Μοντέλο σταφιδόψωμου Thomson</vt:lpstr>
      <vt:lpstr>Μοντέλο Rutherford</vt:lpstr>
      <vt:lpstr>PowerPoint Presentation</vt:lpstr>
      <vt:lpstr>H ιστορία του ονόματος quark</vt:lpstr>
      <vt:lpstr>PowerPoint Presentation</vt:lpstr>
      <vt:lpstr>Η ζωή, η ύλη και το σύμπαν μπορεί να περιγραφεί από 4 στοιχειώδη σωματίδια</vt:lpstr>
      <vt:lpstr>PowerPoint Presentation</vt:lpstr>
      <vt:lpstr>Τα Quarks</vt:lpstr>
      <vt:lpstr>Τι γίνεται στην πραγματικότητα…</vt:lpstr>
      <vt:lpstr>Valence quarks</vt:lpstr>
      <vt:lpstr>Θετικό και αρνητικό φορτίο των κουάρκ</vt:lpstr>
      <vt:lpstr>Διαπολιτισμικό Θεσσαλονίκης</vt:lpstr>
      <vt:lpstr>Χίος</vt:lpstr>
      <vt:lpstr>Παρουσίαση με smarties</vt:lpstr>
      <vt:lpstr>PowerPoint Presentation</vt:lpstr>
      <vt:lpstr>PowerPoint Presentation</vt:lpstr>
      <vt:lpstr>PowerPoint Presentation</vt:lpstr>
      <vt:lpstr>Βαρυτικές δυνάμεις</vt:lpstr>
      <vt:lpstr>Ηλεκτρομαγνητικές δυνάμεις  Φως / Ουράνιο τόξο</vt:lpstr>
      <vt:lpstr>PowerPoint Presentation</vt:lpstr>
      <vt:lpstr>Ραδιενεργός ακτινοβολία  με μετρητή Geiger – Muller</vt:lpstr>
      <vt:lpstr>Η ανταλλαγή σωματιδίων  είναι υπεύθυνη για τη δύναμη</vt:lpstr>
      <vt:lpstr>PowerPoint Presentation</vt:lpstr>
      <vt:lpstr>Το σωματίδιο φορέας της αλληλεπίδρασης</vt:lpstr>
      <vt:lpstr>PowerPoint Presentation</vt:lpstr>
      <vt:lpstr>Το Καθιερωμένο πρότυπο της φυσικής</vt:lpstr>
      <vt:lpstr>PowerPoint Presentation</vt:lpstr>
      <vt:lpstr>PowerPoint Presentation</vt:lpstr>
      <vt:lpstr>Το Standard Model (το κοσμικό DNA)</vt:lpstr>
      <vt:lpstr>Να το καθιερωμένο πρότυπο στο CERN</vt:lpstr>
      <vt:lpstr>PowerPoint Presentation</vt:lpstr>
      <vt:lpstr>Πώς θα δείχναμε την κλίμακα στα παιδιά;</vt:lpstr>
      <vt:lpstr>Κλίμακα</vt:lpstr>
      <vt:lpstr>PowerPoint Presentation</vt:lpstr>
      <vt:lpstr>Δείξτε με απλά μοντέλα τις διαστάσεις  της Σωματιδιακής Φυσικής</vt:lpstr>
      <vt:lpstr>Μοντέλα με smarties</vt:lpstr>
      <vt:lpstr>PowerPoint Presentation</vt:lpstr>
      <vt:lpstr>Διάγραμμα Feynman</vt:lpstr>
      <vt:lpstr>Κρυσταλλική δομή στερεών</vt:lpstr>
      <vt:lpstr>Σύγκρουση σωματιδίων  και δημιουργία νέων</vt:lpstr>
      <vt:lpstr>Ο πυρήνας του ατόμου</vt:lpstr>
      <vt:lpstr>PowerPoint Presentation</vt:lpstr>
      <vt:lpstr>Οι Δομικοί Λίθοι της Ύλης </vt:lpstr>
      <vt:lpstr>PowerPoint Presentation</vt:lpstr>
      <vt:lpstr>PowerPoint Presentation</vt:lpstr>
      <vt:lpstr>Τα βασικά είδη αλληλεπίδρασης</vt:lpstr>
      <vt:lpstr>Ο φορέας της δύναμης είναι σωματίδιο</vt:lpstr>
      <vt:lpstr>Τα βασικά είδη αλληλεπίδρασης</vt:lpstr>
      <vt:lpstr>Ποια δύναμη είναι πιο μεγάλη;</vt:lpstr>
      <vt:lpstr>Αλλά γιατί έχουν διαφορετικές μάζες  τα σωματίδια αυτά ;</vt:lpstr>
      <vt:lpstr>PowerPoint Presentation</vt:lpstr>
      <vt:lpstr>Τι πιστεύουμε σήμερα για τη μάζα;</vt:lpstr>
      <vt:lpstr>PowerPoint Presentation</vt:lpstr>
      <vt:lpstr>Βαρυόνια μεσόνια</vt:lpstr>
      <vt:lpstr>Το Higgs: Τι το σπουδαίο έχει;</vt:lpstr>
      <vt:lpstr>PowerPoint Presentation</vt:lpstr>
      <vt:lpstr>Μπορούμε να το δείξουμε και έτσι…</vt:lpstr>
      <vt:lpstr>Ο μόνος τύπος που θα δούμε</vt:lpstr>
      <vt:lpstr>PowerPoint Presentation</vt:lpstr>
      <vt:lpstr>Πώς θα δείχναμε την σύγκρουση στον LHC</vt:lpstr>
      <vt:lpstr>Tο puzzle των σωματιδίων…</vt:lpstr>
      <vt:lpstr>PowerPoint Presentation</vt:lpstr>
      <vt:lpstr>Η αλληλεπίδραση/τριβή με το πεδίο Higgs δίνει τη μάζα σε όλα τα    θεμελιώδη σωματίδια</vt:lpstr>
      <vt:lpstr>PowerPoint Presentation</vt:lpstr>
      <vt:lpstr>PowerPoint Presentation</vt:lpstr>
      <vt:lpstr>Σκεφτείτε ότι κάνετε σκι…</vt:lpstr>
      <vt:lpstr>Το πεδίο Higgs γίνεται αλεύρι</vt:lpstr>
      <vt:lpstr>Το πεδίο Higgs γίνεται αλεύρι</vt:lpstr>
      <vt:lpstr>Φανταστείτε ένα πάρτυ φυσικών…</vt:lpstr>
      <vt:lpstr>Χωρίς το σωματίδιο Higgs…</vt:lpstr>
      <vt:lpstr>Είναι σαν να ψάχνεις ένα παγωτό στην παραλία…</vt:lpstr>
      <vt:lpstr>Πώς θα το δείχναμε αυτό στα παιδιά;</vt:lpstr>
      <vt:lpstr>PowerPoint Presentation</vt:lpstr>
      <vt:lpstr>PowerPoint Presentation</vt:lpstr>
      <vt:lpstr>Το CERΝ τι σχέση έχει;</vt:lpstr>
      <vt:lpstr>PowerPoint Presentation</vt:lpstr>
      <vt:lpstr>PowerPoint Presentation</vt:lpstr>
      <vt:lpstr>PowerPoint Presentation</vt:lpstr>
      <vt:lpstr>PowerPoint Presentation</vt:lpstr>
      <vt:lpstr>Η ιστορία της επιστήμης μας θύμιζε</vt:lpstr>
      <vt:lpstr> Η ιστορία της φυσικής  στοιχειωδών σωματιδίων</vt:lpstr>
      <vt:lpstr>Ιστορία ΦΣΣ – (2)</vt:lpstr>
      <vt:lpstr>Ιστορία ΦΣΣ – (3)</vt:lpstr>
      <vt:lpstr>Βιβλιογραφία</vt:lpstr>
      <vt:lpstr>CERN…</vt:lpstr>
      <vt:lpstr>PowerPoint Presentation</vt:lpstr>
      <vt:lpstr>PowerPoint Presentation</vt:lpstr>
    </vt:vector>
  </TitlesOfParts>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PanPoun</dc:creator>
  <cp:lastModifiedBy>Angelos Alexopoulos</cp:lastModifiedBy>
  <cp:revision>56</cp:revision>
  <dcterms:modified xsi:type="dcterms:W3CDTF">2017-09-12T17:29:18Z</dcterms:modified>
</cp:coreProperties>
</file>